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444" r:id="rId3"/>
    <p:sldId id="282" r:id="rId4"/>
    <p:sldId id="985" r:id="rId5"/>
    <p:sldId id="975" r:id="rId6"/>
    <p:sldId id="976" r:id="rId7"/>
    <p:sldId id="291" r:id="rId8"/>
    <p:sldId id="295" r:id="rId9"/>
    <p:sldId id="481" r:id="rId10"/>
    <p:sldId id="977" r:id="rId11"/>
    <p:sldId id="676" r:id="rId12"/>
    <p:sldId id="978" r:id="rId13"/>
    <p:sldId id="980" r:id="rId14"/>
    <p:sldId id="981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7"/>
    <p:restoredTop sz="94678"/>
  </p:normalViewPr>
  <p:slideViewPr>
    <p:cSldViewPr snapToGrid="0">
      <p:cViewPr varScale="1">
        <p:scale>
          <a:sx n="133" d="100"/>
          <a:sy n="133" d="100"/>
        </p:scale>
        <p:origin x="200" y="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5096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04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0776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140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4214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57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723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201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3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5137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953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426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827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57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0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3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79432"/>
            <a:ext cx="2133600" cy="274543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79432"/>
            <a:ext cx="2895600" cy="27454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79432"/>
            <a:ext cx="2133600" cy="274543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864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500034" y="464605"/>
            <a:ext cx="8143932" cy="3225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0">
                <a:latin typeface="+mn-lt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153280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2" r:id="rId22"/>
    <p:sldLayoutId id="2147483673" r:id="rId2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.com/doc/4796070-5012174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baike.so.com/doc/3840676-4032838.html" TargetMode="External"/><Relationship Id="rId5" Type="http://schemas.openxmlformats.org/officeDocument/2006/relationships/hyperlink" Target="https://baike.so.com/doc/5395076-7117006.html" TargetMode="External"/><Relationship Id="rId4" Type="http://schemas.openxmlformats.org/officeDocument/2006/relationships/hyperlink" Target="https://baike.so.com/doc/6369527-6583170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AB1-7A.T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975946" y="2281409"/>
            <a:ext cx="6168054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细胞的物质基础（第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13271" y="3688900"/>
            <a:ext cx="6580835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学校：华师一附中朝阳学校    教师姓名：吴海睿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1ED22CAA-08D9-8647-8A3E-7760C637E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30678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迁移运用（解读曲线类）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A1B056-4103-A54A-AD5A-ABB33C3E4E91}"/>
              </a:ext>
            </a:extLst>
          </p:cNvPr>
          <p:cNvSpPr/>
          <p:nvPr/>
        </p:nvSpPr>
        <p:spPr>
          <a:xfrm>
            <a:off x="361507" y="774700"/>
            <a:ext cx="7740502" cy="336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400" kern="1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白露早，寒露迟，秋分种麦正当时”，说明冬小麦对播种季节有着严格的要求。此外，小麦种子的质量优劣也事关重要，比如，</a:t>
            </a:r>
            <a:r>
              <a:rPr lang="zh-CN" altLang="zh-CN" sz="2000" kern="100" dirty="0">
                <a:solidFill>
                  <a:srgbClr val="0070C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种子中糖的含量将直接影响种子萌发和植物早期的生长、发育。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（补充说明：①根据某些化学基团的有无，糖类可分为还原糖和非还原糖。②还原糖包括单糖中的葡萄糖、</a:t>
            </a:r>
            <a:r>
              <a:rPr lang="en-US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果糖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半乳糖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，二糖中的</a:t>
            </a:r>
            <a:r>
              <a:rPr lang="en-US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乳糖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麦芽糖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等。非还原性糖有蔗糖、淀粉、纤维素等，但非还原糖都可通过水解生成相应的还原性单糖。③总糖是指所有糖类。）</a:t>
            </a:r>
          </a:p>
        </p:txBody>
      </p:sp>
    </p:spTree>
    <p:extLst>
      <p:ext uri="{BB962C8B-B14F-4D97-AF65-F5344CB8AC3E}">
        <p14:creationId xmlns:p14="http://schemas.microsoft.com/office/powerpoint/2010/main" val="36366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A8DDFCB-4F8F-D246-90FE-700FFA64ACA0}"/>
              </a:ext>
            </a:extLst>
          </p:cNvPr>
          <p:cNvSpPr/>
          <p:nvPr/>
        </p:nvSpPr>
        <p:spPr>
          <a:xfrm>
            <a:off x="712381" y="605227"/>
            <a:ext cx="7581014" cy="328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有学者通过实验</a:t>
            </a:r>
            <a:r>
              <a:rPr lang="zh-CN" altLang="zh-CN" sz="2000" kern="100" dirty="0">
                <a:solidFill>
                  <a:srgbClr val="0070C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研究了小麦种子中还原糖和总糖含量的变化，欲为科学调控小麦种子萌发提供理论依据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333375" algn="just">
              <a:lnSpc>
                <a:spcPct val="150000"/>
              </a:lnSpc>
            </a:pPr>
            <a:r>
              <a:rPr lang="zh-CN" altLang="en-US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实验方法和步骤：将新鲜的、经过筛选的小麦种子放入培养箱中，小麦种子吸水</a:t>
            </a:r>
            <a:r>
              <a:rPr lang="en-US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小时后开始萌芽，至</a:t>
            </a:r>
            <a:r>
              <a:rPr lang="en-US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44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小时后进入幼苗生长阶段。</a:t>
            </a:r>
            <a:r>
              <a:rPr lang="zh-CN" altLang="zh-CN" sz="2000" kern="100" dirty="0">
                <a:solidFill>
                  <a:srgbClr val="0070C0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各种糖含量的测定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在小麦种子吸水</a:t>
            </a:r>
            <a:r>
              <a:rPr lang="en-US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小时后开始，之后每隔</a:t>
            </a:r>
            <a:r>
              <a:rPr lang="en-US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小时测定一次，持续到</a:t>
            </a:r>
            <a:r>
              <a:rPr lang="en-US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44</a:t>
            </a:r>
            <a:r>
              <a:rPr lang="zh-CN" altLang="zh-CN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小时为止。 测定结果见下图曲线。请回答下列问题。</a:t>
            </a:r>
          </a:p>
        </p:txBody>
      </p:sp>
    </p:spTree>
    <p:extLst>
      <p:ext uri="{BB962C8B-B14F-4D97-AF65-F5344CB8AC3E}">
        <p14:creationId xmlns:p14="http://schemas.microsoft.com/office/powerpoint/2010/main" val="373223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A482FF4-A528-804A-B5A4-B4D92A7FA53D}"/>
              </a:ext>
            </a:extLst>
          </p:cNvPr>
          <p:cNvGrpSpPr>
            <a:grpSpLocks/>
          </p:cNvGrpSpPr>
          <p:nvPr/>
        </p:nvGrpSpPr>
        <p:grpSpPr bwMode="auto">
          <a:xfrm>
            <a:off x="1477926" y="946298"/>
            <a:ext cx="5730948" cy="3221665"/>
            <a:chOff x="4044" y="5537"/>
            <a:chExt cx="4670" cy="28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405F3B-58D5-ED4D-921A-9E410E11AB82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5" r="2995"/>
            <a:stretch>
              <a:fillRect/>
            </a:stretch>
          </p:blipFill>
          <p:spPr bwMode="auto">
            <a:xfrm>
              <a:off x="4181" y="5537"/>
              <a:ext cx="4533" cy="2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8E73EDD2-D3F6-7B41-A4C4-DB1D7A23A6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44" y="5634"/>
              <a:ext cx="283" cy="1928"/>
            </a:xfrm>
            <a:prstGeom prst="rect">
              <a:avLst/>
            </a:prstGeom>
            <a:noFill/>
            <a:ln w="9525">
              <a:solidFill>
                <a:srgbClr val="F8F8F8">
                  <a:alpha val="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eaVert" wrap="square" lIns="0" tIns="0" rIns="0" bIns="0" anchor="t" anchorCtr="0" upright="1">
              <a:noAutofit/>
            </a:bodyPr>
            <a:lstStyle/>
            <a:p>
              <a:pPr marL="171450" indent="-171450" algn="ctr">
                <a:spcAft>
                  <a:spcPts val="0"/>
                </a:spcAft>
              </a:pPr>
              <a:r>
                <a:rPr lang="zh-CN" sz="9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各物质含量所占百分比（</a:t>
              </a:r>
              <a:r>
                <a:rPr lang="en-US" sz="9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%</a:t>
              </a:r>
              <a:r>
                <a:rPr lang="zh-CN" sz="9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）</a:t>
              </a:r>
              <a:endParaRPr lang="zh-CN" sz="105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2">
              <a:extLst>
                <a:ext uri="{FF2B5EF4-FFF2-40B4-BE49-F238E27FC236}">
                  <a16:creationId xmlns:a16="http://schemas.microsoft.com/office/drawing/2014/main" id="{C05F4C4F-D814-9248-B4DE-5ED86032AB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92" y="8062"/>
              <a:ext cx="4365" cy="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8F8F8">
                  <a:alpha val="0"/>
                </a:srgbClr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1450" indent="-171450" algn="ctr">
                <a:spcAft>
                  <a:spcPts val="0"/>
                </a:spcAft>
              </a:pPr>
              <a:r>
                <a:rPr lang="zh-CN" sz="9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小麦种子萌发过程中各种糖类含量变化</a:t>
              </a:r>
              <a:endParaRPr lang="zh-CN" sz="105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6ECF51B4-2ABE-CD42-AB79-2814AD018734}"/>
              </a:ext>
            </a:extLst>
          </p:cNvPr>
          <p:cNvSpPr txBox="1"/>
          <p:nvPr/>
        </p:nvSpPr>
        <p:spPr>
          <a:xfrm>
            <a:off x="714116" y="376159"/>
            <a:ext cx="222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观察图像：</a:t>
            </a:r>
          </a:p>
        </p:txBody>
      </p:sp>
    </p:spTree>
    <p:extLst>
      <p:ext uri="{BB962C8B-B14F-4D97-AF65-F5344CB8AC3E}">
        <p14:creationId xmlns:p14="http://schemas.microsoft.com/office/powerpoint/2010/main" val="266349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4EEBCAD-126F-BB47-AE5C-CAE959117C5C}"/>
              </a:ext>
            </a:extLst>
          </p:cNvPr>
          <p:cNvSpPr/>
          <p:nvPr/>
        </p:nvSpPr>
        <p:spPr>
          <a:xfrm>
            <a:off x="340242" y="2841589"/>
            <a:ext cx="8240233" cy="2133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>
              <a:lnSpc>
                <a:spcPct val="150000"/>
              </a:lnSpc>
            </a:pP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宋体" panose="02010600030101010101" pitchFamily="2" charset="-122"/>
              </a:rPr>
              <a:t>①由曲线可知，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小麦种子萌发后</a:t>
            </a:r>
            <a:r>
              <a:rPr lang="en-US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12h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36h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内，含量明显发生变化的两类物质是</a:t>
            </a:r>
            <a:r>
              <a:rPr lang="en-US" altLang="zh-CN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，发生这样变化的原因是：种子吸水后，与水解有关酶活性逐渐增强，使</a:t>
            </a:r>
            <a:r>
              <a:rPr lang="en-US" altLang="zh-CN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zh-CN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latin typeface="Kaiti SC" panose="02010600040101010101" pitchFamily="2" charset="-122"/>
              <a:ea typeface="Kaiti SC" panose="02010600040101010101" pitchFamily="2" charset="-122"/>
              <a:cs typeface="Times New Roman" panose="02020603050405020304" pitchFamily="18" charset="0"/>
            </a:endParaRPr>
          </a:p>
          <a:p>
            <a:pPr indent="333375" algn="just">
              <a:lnSpc>
                <a:spcPct val="150000"/>
              </a:lnSpc>
            </a:pP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与此同时，种子中与细胞</a:t>
            </a:r>
            <a:r>
              <a:rPr lang="en-US" altLang="zh-CN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（填生理作用）有关的酶活性增加，将一部分葡萄糖彻底分解，释放大量能量，供种子萌发和幼芽生长使用。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7950E6-100C-6241-95A5-274A7AB57E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5" r="2995"/>
          <a:stretch>
            <a:fillRect/>
          </a:stretch>
        </p:blipFill>
        <p:spPr bwMode="auto">
          <a:xfrm>
            <a:off x="2413590" y="45698"/>
            <a:ext cx="4550736" cy="27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AA12EC7-9A92-2A4E-A73C-A51331BF09B7}"/>
              </a:ext>
            </a:extLst>
          </p:cNvPr>
          <p:cNvSpPr/>
          <p:nvPr/>
        </p:nvSpPr>
        <p:spPr>
          <a:xfrm>
            <a:off x="779809" y="3316885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还原糖和淀粉</a:t>
            </a:r>
            <a:r>
              <a:rPr lang="zh-CN" altLang="zh-CN" dirty="0"/>
              <a:t> 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39C7C9E-E2CB-634A-AF96-C26AC5F7C616}"/>
              </a:ext>
            </a:extLst>
          </p:cNvPr>
          <p:cNvSpPr/>
          <p:nvPr/>
        </p:nvSpPr>
        <p:spPr>
          <a:xfrm>
            <a:off x="1596699" y="3736295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淀粉水解，生成相应的还原性糖</a:t>
            </a:r>
            <a:r>
              <a:rPr lang="zh-CN" altLang="zh-CN" dirty="0"/>
              <a:t> 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798E3A-78DA-234E-B486-20E26D164C6A}"/>
              </a:ext>
            </a:extLst>
          </p:cNvPr>
          <p:cNvSpPr/>
          <p:nvPr/>
        </p:nvSpPr>
        <p:spPr>
          <a:xfrm>
            <a:off x="3783923" y="4155705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有氧呼吸</a:t>
            </a:r>
            <a:r>
              <a:rPr lang="zh-CN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556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0D3FCA-C6C0-4A45-9671-B8B0A09465B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5" r="2995"/>
          <a:stretch>
            <a:fillRect/>
          </a:stretch>
        </p:blipFill>
        <p:spPr bwMode="auto">
          <a:xfrm>
            <a:off x="2084749" y="76919"/>
            <a:ext cx="4550736" cy="27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16C5F99-DA32-C146-AEA7-4817C3B30896}"/>
              </a:ext>
            </a:extLst>
          </p:cNvPr>
          <p:cNvSpPr/>
          <p:nvPr/>
        </p:nvSpPr>
        <p:spPr>
          <a:xfrm>
            <a:off x="686841" y="3063886"/>
            <a:ext cx="7058751" cy="189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②种子萌发后，幼苗将会逐渐长大，当长出绿叶后，植物将通过</a:t>
            </a:r>
            <a:r>
              <a:rPr lang="en-US" altLang="zh-CN" sz="2000" u="sng" kern="100" dirty="0">
                <a:latin typeface="Kaiti SC" panose="02010600040101010101" pitchFamily="2" charset="-122"/>
                <a:ea typeface="Kaiti SC" panose="02010600040101010101" pitchFamily="2" charset="-122"/>
              </a:rPr>
              <a:t>     </a:t>
            </a:r>
            <a:r>
              <a:rPr lang="zh-CN" altLang="en-US" sz="2000" u="sng" kern="100" dirty="0">
                <a:latin typeface="Kaiti SC" panose="02010600040101010101" pitchFamily="2" charset="-122"/>
                <a:ea typeface="Kaiti SC" panose="02010600040101010101" pitchFamily="2" charset="-122"/>
              </a:rPr>
              <a:t>              </a:t>
            </a:r>
            <a:r>
              <a:rPr lang="en-US" altLang="zh-CN" sz="2000" u="sng" kern="1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zh-CN" sz="20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（填生理作用）自己制造有机物。如果该实验继续做下去的话，请推测：随着幼苗长大，小麦种子中的总糖量将会</a:t>
            </a:r>
            <a:r>
              <a:rPr lang="en-US" altLang="zh-CN" sz="2000" u="sng" kern="100" dirty="0">
                <a:latin typeface="Kaiti SC" panose="02010600040101010101" pitchFamily="2" charset="-122"/>
                <a:ea typeface="Kaiti SC" panose="02010600040101010101" pitchFamily="2" charset="-122"/>
              </a:rPr>
              <a:t>     </a:t>
            </a:r>
            <a:r>
              <a:rPr lang="zh-CN" altLang="en-US" sz="2000" u="sng" kern="100" dirty="0">
                <a:latin typeface="Kaiti SC" panose="02010600040101010101" pitchFamily="2" charset="-122"/>
                <a:ea typeface="Kaiti SC" panose="02010600040101010101" pitchFamily="2" charset="-122"/>
              </a:rPr>
              <a:t>                                            </a:t>
            </a:r>
            <a:r>
              <a:rPr lang="en-US" altLang="zh-CN" sz="2000" u="sng" kern="1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en-US" altLang="zh-CN" sz="20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zh-CN" sz="2000" kern="100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D231485-2EB7-564B-BB88-E43700FB59EE}"/>
              </a:ext>
            </a:extLst>
          </p:cNvPr>
          <p:cNvSpPr/>
          <p:nvPr/>
        </p:nvSpPr>
        <p:spPr>
          <a:xfrm>
            <a:off x="1241474" y="3576151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光合作用</a:t>
            </a:r>
            <a:r>
              <a:rPr lang="zh-CN" altLang="zh-CN" dirty="0"/>
              <a:t> 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1AB15E2-21BB-A744-92FB-7D32998129CD}"/>
              </a:ext>
            </a:extLst>
          </p:cNvPr>
          <p:cNvSpPr/>
          <p:nvPr/>
        </p:nvSpPr>
        <p:spPr>
          <a:xfrm>
            <a:off x="2084749" y="4470567"/>
            <a:ext cx="1504899" cy="369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93065" algn="just">
              <a:lnSpc>
                <a:spcPts val="2300"/>
              </a:lnSpc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不断下降</a:t>
            </a:r>
          </a:p>
        </p:txBody>
      </p:sp>
    </p:spTree>
    <p:extLst>
      <p:ext uri="{BB962C8B-B14F-4D97-AF65-F5344CB8AC3E}">
        <p14:creationId xmlns:p14="http://schemas.microsoft.com/office/powerpoint/2010/main" val="111493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0">
            <a:hlinkClick r:id="rId3" action="ppaction://hlinksldjump"/>
            <a:extLst>
              <a:ext uri="{FF2B5EF4-FFF2-40B4-BE49-F238E27FC236}">
                <a16:creationId xmlns:a16="http://schemas.microsoft.com/office/drawing/2014/main" id="{0DA14037-FE4E-F748-AC44-14FBCDE77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607" y="647881"/>
            <a:ext cx="6757194" cy="2246769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第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章第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节</a:t>
            </a:r>
            <a:r>
              <a:rPr lang="zh-CN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　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细胞中的元素和化合物</a:t>
            </a:r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第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章第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节</a:t>
            </a:r>
            <a:r>
              <a:rPr lang="zh-CN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　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细胞中的无机物</a:t>
            </a:r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28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章第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节</a:t>
            </a:r>
            <a:r>
              <a:rPr lang="zh-CN" altLang="zh-CN" sz="2800" b="1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细胞中的糖类和脂质</a:t>
            </a:r>
          </a:p>
        </p:txBody>
      </p:sp>
      <p:sp>
        <p:nvSpPr>
          <p:cNvPr id="19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742BF9D2-55D4-684E-9A10-D8BC870F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607" y="3279019"/>
            <a:ext cx="6769100" cy="46166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归纳概括：自主构建知识网络</a:t>
            </a:r>
          </a:p>
        </p:txBody>
      </p:sp>
      <p:sp>
        <p:nvSpPr>
          <p:cNvPr id="21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8C39757F-EBE1-374C-88D9-AA03C9DB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867132"/>
            <a:ext cx="6781006" cy="461665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重点分析：理解核心概念内涵</a:t>
            </a:r>
          </a:p>
        </p:txBody>
      </p:sp>
      <p:sp>
        <p:nvSpPr>
          <p:cNvPr id="8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931BAEF5-0CAA-0F41-A8E9-BEE8868AC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607" y="4445627"/>
            <a:ext cx="6757194" cy="46166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 b="1" dirty="0">
                <a:latin typeface="Kaiti SC" panose="02010600040101010101" pitchFamily="2" charset="-122"/>
                <a:ea typeface="Kaiti SC" panose="02010600040101010101" pitchFamily="2" charset="-122"/>
              </a:rPr>
              <a:t>迁移运用：获取信息解答科学问题</a:t>
            </a:r>
          </a:p>
        </p:txBody>
      </p:sp>
      <p:grpSp>
        <p:nvGrpSpPr>
          <p:cNvPr id="10" name="组合 5">
            <a:extLst>
              <a:ext uri="{FF2B5EF4-FFF2-40B4-BE49-F238E27FC236}">
                <a16:creationId xmlns:a16="http://schemas.microsoft.com/office/drawing/2014/main" id="{D3765F45-304A-4A40-82C6-A705536CB171}"/>
              </a:ext>
            </a:extLst>
          </p:cNvPr>
          <p:cNvGrpSpPr>
            <a:grpSpLocks/>
          </p:cNvGrpSpPr>
          <p:nvPr/>
        </p:nvGrpSpPr>
        <p:grpSpPr bwMode="auto">
          <a:xfrm>
            <a:off x="145516" y="248377"/>
            <a:ext cx="492441" cy="1154783"/>
            <a:chOff x="1049749" y="2520561"/>
            <a:chExt cx="492761" cy="1154465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596BB3F0-4677-3640-9B8C-994B4467D837}"/>
                </a:ext>
              </a:extLst>
            </p:cNvPr>
            <p:cNvSpPr/>
            <p:nvPr/>
          </p:nvSpPr>
          <p:spPr>
            <a:xfrm>
              <a:off x="1075326" y="2520561"/>
              <a:ext cx="441610" cy="113690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81D44D52-7C5E-4F4C-BF6F-9B4DC5700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39302">
              <a:off x="1049749" y="2531439"/>
              <a:ext cx="492761" cy="114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</a:rPr>
                <a:t>第    课时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754E6F2-238D-DD47-BCE4-1231C58FC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126" y="2758934"/>
              <a:ext cx="313109" cy="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eaLnBrk="1" hangingPunct="1"/>
              <a:r>
                <a:rPr lang="en-US" altLang="zh-CN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7EEDF4B-DEA6-DA42-97EC-325E0EF782C2}"/>
              </a:ext>
            </a:extLst>
          </p:cNvPr>
          <p:cNvSpPr txBox="1"/>
          <p:nvPr/>
        </p:nvSpPr>
        <p:spPr>
          <a:xfrm>
            <a:off x="677972" y="130629"/>
            <a:ext cx="1015663" cy="5012871"/>
          </a:xfrm>
          <a:prstGeom prst="rect">
            <a:avLst/>
          </a:prstGeom>
          <a:solidFill>
            <a:srgbClr val="00B0F0">
              <a:alpha val="7000"/>
            </a:srgbClr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zh-CN" altLang="en-US" sz="5400" dirty="0"/>
              <a:t>细胞的物质基础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8E8CAE-47B3-0F4A-BA98-20FB0E2AE948}"/>
              </a:ext>
            </a:extLst>
          </p:cNvPr>
          <p:cNvSpPr txBox="1"/>
          <p:nvPr/>
        </p:nvSpPr>
        <p:spPr>
          <a:xfrm>
            <a:off x="7252" y="0"/>
            <a:ext cx="1686383" cy="5143499"/>
          </a:xfrm>
          <a:prstGeom prst="rect">
            <a:avLst/>
          </a:prstGeom>
          <a:gradFill>
            <a:gsLst>
              <a:gs pos="0">
                <a:srgbClr val="00B0F0">
                  <a:alpha val="28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eaVert" wrap="squar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386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2015赵瑊\源文件！\生物 人教必修1\77拆.t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b="1174"/>
          <a:stretch/>
        </p:blipFill>
        <p:spPr bwMode="auto">
          <a:xfrm>
            <a:off x="1680923" y="112261"/>
            <a:ext cx="5172875" cy="49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31808" y="154227"/>
            <a:ext cx="9541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大量元素</a:t>
            </a:r>
          </a:p>
        </p:txBody>
      </p:sp>
      <p:sp>
        <p:nvSpPr>
          <p:cNvPr id="5" name="矩形 4"/>
          <p:cNvSpPr/>
          <p:nvPr/>
        </p:nvSpPr>
        <p:spPr>
          <a:xfrm>
            <a:off x="4552054" y="582767"/>
            <a:ext cx="9541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微量元素</a:t>
            </a:r>
          </a:p>
        </p:txBody>
      </p:sp>
      <p:sp>
        <p:nvSpPr>
          <p:cNvPr id="7" name="矩形 6"/>
          <p:cNvSpPr/>
          <p:nvPr/>
        </p:nvSpPr>
        <p:spPr>
          <a:xfrm>
            <a:off x="4683422" y="1298626"/>
            <a:ext cx="7617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无机盐</a:t>
            </a:r>
          </a:p>
        </p:txBody>
      </p:sp>
      <p:sp>
        <p:nvSpPr>
          <p:cNvPr id="8" name="矩形 7"/>
          <p:cNvSpPr/>
          <p:nvPr/>
        </p:nvSpPr>
        <p:spPr>
          <a:xfrm>
            <a:off x="4811343" y="1982198"/>
            <a:ext cx="5693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脂质</a:t>
            </a:r>
          </a:p>
        </p:txBody>
      </p:sp>
      <p:sp>
        <p:nvSpPr>
          <p:cNvPr id="9" name="矩形 8"/>
          <p:cNvSpPr/>
          <p:nvPr/>
        </p:nvSpPr>
        <p:spPr>
          <a:xfrm>
            <a:off x="4773191" y="2624815"/>
            <a:ext cx="5693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核酸</a:t>
            </a:r>
          </a:p>
        </p:txBody>
      </p:sp>
      <p:sp>
        <p:nvSpPr>
          <p:cNvPr id="10" name="矩形 9"/>
          <p:cNvSpPr/>
          <p:nvPr/>
        </p:nvSpPr>
        <p:spPr>
          <a:xfrm>
            <a:off x="4572297" y="3007000"/>
            <a:ext cx="5693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斐林</a:t>
            </a:r>
            <a:endParaRPr lang="en-US" altLang="zh-CN" sz="1500" b="1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53579" y="2999306"/>
            <a:ext cx="7617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砖红色</a:t>
            </a:r>
          </a:p>
        </p:txBody>
      </p:sp>
      <p:sp>
        <p:nvSpPr>
          <p:cNvPr id="29" name="矩形 28"/>
          <p:cNvSpPr/>
          <p:nvPr/>
        </p:nvSpPr>
        <p:spPr>
          <a:xfrm>
            <a:off x="4629719" y="3616571"/>
            <a:ext cx="7617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双缩脲</a:t>
            </a:r>
          </a:p>
        </p:txBody>
      </p:sp>
      <p:sp>
        <p:nvSpPr>
          <p:cNvPr id="30" name="矩形 29"/>
          <p:cNvSpPr/>
          <p:nvPr/>
        </p:nvSpPr>
        <p:spPr>
          <a:xfrm>
            <a:off x="6100400" y="3670527"/>
            <a:ext cx="5693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紫色</a:t>
            </a:r>
          </a:p>
        </p:txBody>
      </p:sp>
      <p:sp>
        <p:nvSpPr>
          <p:cNvPr id="31" name="矩形 30"/>
          <p:cNvSpPr/>
          <p:nvPr/>
        </p:nvSpPr>
        <p:spPr>
          <a:xfrm>
            <a:off x="6048040" y="4125154"/>
            <a:ext cx="8057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橘黄色</a:t>
            </a:r>
            <a:r>
              <a:rPr lang="en-US" altLang="zh-CN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红色</a:t>
            </a:r>
            <a:r>
              <a:rPr lang="en-US" altLang="zh-CN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endParaRPr lang="zh-CN" altLang="en-US" sz="1500" b="1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2528" name="矩形 22527"/>
          <p:cNvSpPr/>
          <p:nvPr/>
        </p:nvSpPr>
        <p:spPr>
          <a:xfrm>
            <a:off x="4687438" y="4723321"/>
            <a:ext cx="5693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碘液</a:t>
            </a:r>
          </a:p>
        </p:txBody>
      </p:sp>
      <p:sp>
        <p:nvSpPr>
          <p:cNvPr id="22529" name="矩形 22528"/>
          <p:cNvSpPr/>
          <p:nvPr/>
        </p:nvSpPr>
        <p:spPr>
          <a:xfrm>
            <a:off x="6079298" y="4762831"/>
            <a:ext cx="5693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5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蓝色</a:t>
            </a: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725D14EE-6AAB-BF47-A9B3-AC849009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10" y="145195"/>
            <a:ext cx="3014663" cy="30777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C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H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O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N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P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S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K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Ca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Mg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839C99AE-485F-2644-B5AD-A9288A2B6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10" y="538841"/>
            <a:ext cx="2526506" cy="30777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50000"/>
              </a:spcBef>
              <a:defRPr sz="1400" b="1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defRPr>
            </a:lvl1pPr>
            <a:lvl2pPr marL="742950" indent="-285750" eaLnBrk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Fe</a:t>
            </a:r>
            <a:r>
              <a:rPr lang="zh-CN" altLang="en-US" dirty="0"/>
              <a:t>、</a:t>
            </a:r>
            <a:r>
              <a:rPr lang="en-US" altLang="zh-CN" dirty="0"/>
              <a:t>Mn</a:t>
            </a:r>
            <a:r>
              <a:rPr lang="zh-CN" altLang="en-US" dirty="0"/>
              <a:t>、</a:t>
            </a:r>
            <a:r>
              <a:rPr lang="en-US" altLang="zh-CN" dirty="0"/>
              <a:t>Zn</a:t>
            </a:r>
            <a:r>
              <a:rPr lang="zh-CN" altLang="en-US" dirty="0"/>
              <a:t>、</a:t>
            </a:r>
            <a:r>
              <a:rPr lang="en-US" altLang="zh-CN" dirty="0"/>
              <a:t>Cu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、</a:t>
            </a:r>
            <a:r>
              <a:rPr lang="en-US" altLang="zh-CN" dirty="0"/>
              <a:t>Mo</a:t>
            </a:r>
            <a:r>
              <a:rPr lang="zh-CN" altLang="en-US" dirty="0"/>
              <a:t>等</a:t>
            </a:r>
          </a:p>
        </p:txBody>
      </p:sp>
      <p:sp>
        <p:nvSpPr>
          <p:cNvPr id="20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31BF48EB-4CF3-4149-A4BA-15149F1A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903228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归纳概括</a:t>
            </a:r>
          </a:p>
        </p:txBody>
      </p:sp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EDE45E7C-5BE2-114B-BC08-F9C33BB02BF8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506161" y="299083"/>
            <a:ext cx="3675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452FDD25-2869-CE46-88B9-710EE4ECE4F7}"/>
              </a:ext>
            </a:extLst>
          </p:cNvPr>
          <p:cNvCxnSpPr>
            <a:cxnSpLocks/>
          </p:cNvCxnSpPr>
          <p:nvPr/>
        </p:nvCxnSpPr>
        <p:spPr>
          <a:xfrm>
            <a:off x="5505024" y="701389"/>
            <a:ext cx="3675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4">
            <a:extLst>
              <a:ext uri="{FF2B5EF4-FFF2-40B4-BE49-F238E27FC236}">
                <a16:creationId xmlns:a16="http://schemas.microsoft.com/office/drawing/2014/main" id="{E1C8DC5A-D5E7-684F-9FAD-79A08D5F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573" y="2345597"/>
            <a:ext cx="3014663" cy="30777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分为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: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单糖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,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二糖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,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多糖等</a:t>
            </a:r>
            <a:endParaRPr lang="en-US" altLang="zh-CN" sz="1400" u="none" dirty="0">
              <a:solidFill>
                <a:srgbClr val="0070C0"/>
              </a:solidFill>
              <a:ea typeface="楷体_GB2312" panose="02010609030101010101" pitchFamily="49" charset="-122"/>
            </a:endParaRP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DFB29366-D9E3-DB42-8B9C-4E05CD633BB1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505024" y="2499485"/>
            <a:ext cx="3675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4">
            <a:extLst>
              <a:ext uri="{FF2B5EF4-FFF2-40B4-BE49-F238E27FC236}">
                <a16:creationId xmlns:a16="http://schemas.microsoft.com/office/drawing/2014/main" id="{D0C4E18D-FC4B-594E-8907-0B974D613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573" y="1959041"/>
            <a:ext cx="3014663" cy="30777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分为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: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脂肪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,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磷脂和固醇等</a:t>
            </a:r>
            <a:endParaRPr lang="en-US" altLang="zh-CN" sz="1400" u="none" dirty="0">
              <a:solidFill>
                <a:srgbClr val="0070C0"/>
              </a:solidFill>
              <a:ea typeface="楷体_GB2312" panose="02010609030101010101" pitchFamily="49" charset="-122"/>
            </a:endParaRP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5ABC1E0C-2A8C-8440-AD53-C192BFE91ABC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505024" y="2112929"/>
            <a:ext cx="3675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4">
            <a:extLst>
              <a:ext uri="{FF2B5EF4-FFF2-40B4-BE49-F238E27FC236}">
                <a16:creationId xmlns:a16="http://schemas.microsoft.com/office/drawing/2014/main" id="{11EE57F5-F667-6847-8CFD-5F81390DD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290" y="918112"/>
            <a:ext cx="3014663" cy="30777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两种存在形式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: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结合水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,</a:t>
            </a: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自由水</a:t>
            </a:r>
            <a:r>
              <a:rPr lang="en-US" altLang="zh-CN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.</a:t>
            </a: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DF742F6C-7D82-134B-9BD7-F391ADF6FB0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131741" y="1072000"/>
            <a:ext cx="3675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4">
            <a:extLst>
              <a:ext uri="{FF2B5EF4-FFF2-40B4-BE49-F238E27FC236}">
                <a16:creationId xmlns:a16="http://schemas.microsoft.com/office/drawing/2014/main" id="{88781682-5616-AF4D-9A7D-7582FED76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10" y="1334044"/>
            <a:ext cx="3087410" cy="30777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400" u="none" dirty="0">
                <a:solidFill>
                  <a:srgbClr val="0070C0"/>
                </a:solidFill>
                <a:ea typeface="楷体_GB2312" panose="02010609030101010101" pitchFamily="49" charset="-122"/>
              </a:rPr>
              <a:t>细胞中大多数无机盐以离子形式存在</a:t>
            </a:r>
            <a:endParaRPr lang="en-US" altLang="zh-CN" sz="1400" u="none" dirty="0">
              <a:solidFill>
                <a:srgbClr val="0070C0"/>
              </a:solidFill>
              <a:ea typeface="楷体_GB2312" panose="02010609030101010101" pitchFamily="49" charset="-122"/>
            </a:endParaRP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EFD306E7-A79A-9E42-9690-B983B68AA816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506161" y="1487932"/>
            <a:ext cx="3675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29" grpId="0"/>
      <p:bldP spid="30" grpId="0"/>
      <p:bldP spid="31" grpId="0"/>
      <p:bldP spid="22528" grpId="0"/>
      <p:bldP spid="22529" grpId="0"/>
      <p:bldP spid="15" grpId="0" animBg="1"/>
      <p:bldP spid="17" grpId="0" animBg="1"/>
      <p:bldP spid="22" grpId="0" animBg="1"/>
      <p:bldP spid="24" grpId="0" animBg="1"/>
      <p:bldP spid="27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BAC79D-C1A1-5E46-9449-F89FF4577B88}"/>
              </a:ext>
            </a:extLst>
          </p:cNvPr>
          <p:cNvSpPr txBox="1"/>
          <p:nvPr/>
        </p:nvSpPr>
        <p:spPr>
          <a:xfrm>
            <a:off x="2371061" y="712012"/>
            <a:ext cx="9143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结合水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070D4B-3560-574F-BB8B-0F1BBE968FC7}"/>
              </a:ext>
            </a:extLst>
          </p:cNvPr>
          <p:cNvSpPr txBox="1"/>
          <p:nvPr/>
        </p:nvSpPr>
        <p:spPr>
          <a:xfrm>
            <a:off x="5481418" y="712012"/>
            <a:ext cx="8740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自由水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14625A-9146-794E-AAA4-A7EAC069D9F9}"/>
              </a:ext>
            </a:extLst>
          </p:cNvPr>
          <p:cNvSpPr txBox="1"/>
          <p:nvPr/>
        </p:nvSpPr>
        <p:spPr>
          <a:xfrm>
            <a:off x="4116389" y="1378686"/>
            <a:ext cx="513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水</a:t>
            </a:r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7DCF0F6A-7BC4-3C46-BAB7-3733AA1F4BE8}"/>
              </a:ext>
            </a:extLst>
          </p:cNvPr>
          <p:cNvSpPr/>
          <p:nvPr/>
        </p:nvSpPr>
        <p:spPr>
          <a:xfrm rot="5400000">
            <a:off x="4228214" y="-315066"/>
            <a:ext cx="290256" cy="30901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0AE3EF65-8879-8B46-9F71-E7A1603D4FD4}"/>
              </a:ext>
            </a:extLst>
          </p:cNvPr>
          <p:cNvSpPr/>
          <p:nvPr/>
        </p:nvSpPr>
        <p:spPr>
          <a:xfrm rot="19015434" flipV="1">
            <a:off x="3174118" y="2063524"/>
            <a:ext cx="9419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右箭头 7">
            <a:extLst>
              <a:ext uri="{FF2B5EF4-FFF2-40B4-BE49-F238E27FC236}">
                <a16:creationId xmlns:a16="http://schemas.microsoft.com/office/drawing/2014/main" id="{2D47A129-6E8A-074B-966D-CF5DB9C49EC7}"/>
              </a:ext>
            </a:extLst>
          </p:cNvPr>
          <p:cNvSpPr/>
          <p:nvPr/>
        </p:nvSpPr>
        <p:spPr>
          <a:xfrm rot="2359413" flipV="1">
            <a:off x="4631604" y="2041303"/>
            <a:ext cx="9419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26BDE8-F1A5-7A4F-9200-31C175483F30}"/>
              </a:ext>
            </a:extLst>
          </p:cNvPr>
          <p:cNvSpPr txBox="1"/>
          <p:nvPr/>
        </p:nvSpPr>
        <p:spPr>
          <a:xfrm>
            <a:off x="534988" y="2520442"/>
            <a:ext cx="40157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产生：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、暗反应（叶绿体基质）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、有氧呼吸第三阶段（线粒体内膜）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</a:t>
            </a:r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ATP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的合成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4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、单糖合成多糖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5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、脱水缩合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91D801-E6E4-0A43-AC86-895E2831ACE3}"/>
              </a:ext>
            </a:extLst>
          </p:cNvPr>
          <p:cNvSpPr txBox="1"/>
          <p:nvPr/>
        </p:nvSpPr>
        <p:spPr>
          <a:xfrm>
            <a:off x="4723758" y="2520442"/>
            <a:ext cx="40157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利用：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、光反应（叶绿体类囊体薄膜）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、有氧呼吸第二阶段（线粒体基质）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</a:t>
            </a:r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ATP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的水解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4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、肝糖原水解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5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、淀粉、蛋白质、脂肪消化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1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D005699C-C326-E44A-A2AC-71063C7E5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633"/>
            <a:ext cx="1871330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重点分析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CD5974A-DC7B-C649-BAA7-49C3188EF38A}"/>
              </a:ext>
            </a:extLst>
          </p:cNvPr>
          <p:cNvSpPr txBox="1"/>
          <p:nvPr/>
        </p:nvSpPr>
        <p:spPr>
          <a:xfrm>
            <a:off x="1871331" y="49825"/>
            <a:ext cx="7123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一、细胞中的无机物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多角度分析水</a:t>
            </a:r>
          </a:p>
        </p:txBody>
      </p:sp>
    </p:spTree>
    <p:extLst>
      <p:ext uri="{BB962C8B-B14F-4D97-AF65-F5344CB8AC3E}">
        <p14:creationId xmlns:p14="http://schemas.microsoft.com/office/powerpoint/2010/main" val="333088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F9A96926-AA49-AB49-9F49-84EC35FD8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977656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迁移运用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CBB3170-CD87-1E4D-BD69-19818CD92E66}"/>
              </a:ext>
            </a:extLst>
          </p:cNvPr>
          <p:cNvSpPr/>
          <p:nvPr/>
        </p:nvSpPr>
        <p:spPr>
          <a:xfrm>
            <a:off x="287077" y="727736"/>
            <a:ext cx="7783033" cy="1968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30000"/>
              </a:lnSpc>
            </a:pP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水熊虫在极端干旱的条件下，身体开始皱缩，细胞大量脱水，进入干化状态。干化的水熊虫能对抗高压、高温等的影响，一旦接触到水，就像重新浸湿的海绵一样，其生命活动又完全恢复。请</a:t>
            </a:r>
            <a:r>
              <a:rPr lang="zh-CN" altLang="en-US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思考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F52A090-0387-854E-8CF4-9CA00FCEA551}"/>
              </a:ext>
            </a:extLst>
          </p:cNvPr>
          <p:cNvSpPr/>
          <p:nvPr/>
        </p:nvSpPr>
        <p:spPr>
          <a:xfrm>
            <a:off x="457199" y="2969798"/>
            <a:ext cx="7825564" cy="10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）水熊虫进入干化状态时，主要脱去的是</a:t>
            </a:r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水，此状态下其新陈代谢水平</a:t>
            </a:r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3ADB38-BE88-D945-AF2A-079CCC2892B5}"/>
              </a:ext>
            </a:extLst>
          </p:cNvPr>
          <p:cNvSpPr/>
          <p:nvPr/>
        </p:nvSpPr>
        <p:spPr>
          <a:xfrm>
            <a:off x="6619732" y="2838800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自由</a:t>
            </a:r>
            <a:r>
              <a:rPr lang="zh-CN" altLang="zh-CN" dirty="0"/>
              <a:t>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E1BB8D3-47B9-5F43-9D69-F9A16E1D1212}"/>
              </a:ext>
            </a:extLst>
          </p:cNvPr>
          <p:cNvSpPr/>
          <p:nvPr/>
        </p:nvSpPr>
        <p:spPr>
          <a:xfrm>
            <a:off x="3969871" y="347438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极低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2C39AA-DB67-7B41-BA55-83BFC22D7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793" y="3644736"/>
            <a:ext cx="2279207" cy="15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">
            <a:extLst>
              <a:ext uri="{FF2B5EF4-FFF2-40B4-BE49-F238E27FC236}">
                <a16:creationId xmlns:a16="http://schemas.microsoft.com/office/drawing/2014/main" id="{BC9B5B1D-3456-474B-9BE7-74A5E947E4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29" y="1664223"/>
            <a:ext cx="3880043" cy="25508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47F451D-27EA-834D-B362-CBA122E5B48C}"/>
              </a:ext>
            </a:extLst>
          </p:cNvPr>
          <p:cNvSpPr/>
          <p:nvPr/>
        </p:nvSpPr>
        <p:spPr>
          <a:xfrm>
            <a:off x="202019" y="176252"/>
            <a:ext cx="8389088" cy="148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-333375"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为研究</a:t>
            </a:r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IDP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与水熊虫抗干旱的关系，科研人员敲除水熊虫的</a:t>
            </a:r>
            <a:r>
              <a:rPr lang="en-US" altLang="zh-CN" sz="2400" i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IDP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基因（不能合成</a:t>
            </a:r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IDP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），检测其在正常和干旱情况下的存活率，结果如右图所示。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11B065-4085-724E-9265-55533E6586FD}"/>
              </a:ext>
            </a:extLst>
          </p:cNvPr>
          <p:cNvSpPr txBox="1"/>
          <p:nvPr/>
        </p:nvSpPr>
        <p:spPr>
          <a:xfrm>
            <a:off x="914400" y="2456121"/>
            <a:ext cx="152833" cy="337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916BC3-3204-FC42-990F-764B44931C0D}"/>
              </a:ext>
            </a:extLst>
          </p:cNvPr>
          <p:cNvSpPr txBox="1"/>
          <p:nvPr/>
        </p:nvSpPr>
        <p:spPr>
          <a:xfrm>
            <a:off x="0" y="1664223"/>
            <a:ext cx="5053793" cy="148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3375" algn="just">
              <a:lnSpc>
                <a:spcPct val="130000"/>
              </a:lnSpc>
            </a:pP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宋体" panose="02010600030101010101" pitchFamily="2" charset="-122"/>
              </a:rPr>
              <a:t>①实验中，</a:t>
            </a:r>
            <a:r>
              <a:rPr lang="en-US" altLang="zh-CN" sz="2400" i="1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IDP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基因正常水熊虫组作为</a:t>
            </a:r>
            <a:r>
              <a:rPr lang="en-US" altLang="zh-CN" sz="2400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400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u="sng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处理。</a:t>
            </a:r>
          </a:p>
          <a:p>
            <a:pPr marL="400050" indent="-66675" algn="just">
              <a:lnSpc>
                <a:spcPct val="130000"/>
              </a:lnSpc>
            </a:pP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该实验结果表明</a:t>
            </a:r>
            <a:r>
              <a:rPr lang="en-US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sz="24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BA00ED-E4CF-6A4A-9311-62FB1B365790}"/>
              </a:ext>
            </a:extLst>
          </p:cNvPr>
          <p:cNvSpPr/>
          <p:nvPr/>
        </p:nvSpPr>
        <p:spPr>
          <a:xfrm>
            <a:off x="990816" y="2101618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对照</a:t>
            </a:r>
            <a:r>
              <a:rPr lang="zh-CN" altLang="zh-CN" sz="2800" dirty="0"/>
              <a:t> </a:t>
            </a:r>
            <a:endParaRPr lang="zh-CN" altLang="en-US" sz="2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6F033B-5182-184E-92C0-38FB842A5F9D}"/>
              </a:ext>
            </a:extLst>
          </p:cNvPr>
          <p:cNvSpPr/>
          <p:nvPr/>
        </p:nvSpPr>
        <p:spPr>
          <a:xfrm>
            <a:off x="159489" y="3408384"/>
            <a:ext cx="4572000" cy="141711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indent="400050" algn="just"/>
            <a:r>
              <a:rPr lang="zh-CN" altLang="zh-CN" sz="32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水熊虫体内</a:t>
            </a:r>
            <a:r>
              <a:rPr lang="en-US" altLang="zh-CN" sz="32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IDP</a:t>
            </a:r>
            <a:r>
              <a:rPr lang="zh-CN" altLang="zh-CN" sz="3200" kern="100" dirty="0">
                <a:latin typeface="Kaiti SC" panose="02010600040101010101" pitchFamily="2" charset="-122"/>
                <a:ea typeface="Kaiti SC" panose="02010600040101010101" pitchFamily="2" charset="-122"/>
                <a:cs typeface="Times New Roman" panose="02020603050405020304" pitchFamily="18" charset="0"/>
              </a:rPr>
              <a:t>具有抗干旱的作用</a:t>
            </a:r>
          </a:p>
          <a:p>
            <a:pPr algn="just">
              <a:lnSpc>
                <a:spcPct val="135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9229" y="191986"/>
            <a:ext cx="7836342" cy="1626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>
              <a:lnSpc>
                <a:spcPct val="150000"/>
              </a:lnSpc>
              <a:spcBef>
                <a:spcPts val="111"/>
              </a:spcBef>
            </a:pP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知识延伸：    </a:t>
            </a:r>
            <a:endParaRPr kumimoji="1" lang="en-US" altLang="zh-CN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eaLnBrk="0" latinLnBrk="1">
              <a:lnSpc>
                <a:spcPct val="150000"/>
              </a:lnSpc>
              <a:spcBef>
                <a:spcPts val="111"/>
              </a:spcBef>
            </a:pP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(1)不同种类的生物、同一生物的不同器官及不同生长发育时期,细胞的含水量不同。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679229" y="1818009"/>
            <a:ext cx="7986305" cy="2746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>
              <a:lnSpc>
                <a:spcPct val="150000"/>
              </a:lnSpc>
              <a:spcBef>
                <a:spcPts val="111"/>
              </a:spcBef>
            </a:pP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(2)衰老的细胞内水分含量减少,细胞萎缩,体积减小,细胞代谢速率减慢。</a:t>
            </a:r>
          </a:p>
          <a:p>
            <a:pPr eaLnBrk="0" latinLnBrk="1">
              <a:lnSpc>
                <a:spcPct val="150000"/>
              </a:lnSpc>
              <a:spcBef>
                <a:spcPts val="111"/>
              </a:spcBef>
            </a:pP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(3)水分含量与新陈代谢、生物抗性的关系</a:t>
            </a:r>
          </a:p>
          <a:p>
            <a:pPr eaLnBrk="0" latinLnBrk="1">
              <a:lnSpc>
                <a:spcPct val="150000"/>
              </a:lnSpc>
              <a:spcBef>
                <a:spcPts val="111"/>
              </a:spcBef>
            </a:pPr>
            <a:r>
              <a:rPr kumimoji="1"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细胞中自由水与结合水的比值越大,生物新陈代谢越旺盛,其抗性越小;该比值越小,生物新陈代谢越缓慢,其抗性越大。</a:t>
            </a:r>
            <a:endParaRPr kumimoji="1" lang="en-US" altLang="zh-CN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46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>
            <a:extLst>
              <a:ext uri="{FF2B5EF4-FFF2-40B4-BE49-F238E27FC236}">
                <a16:creationId xmlns:a16="http://schemas.microsoft.com/office/drawing/2014/main" id="{056C1A55-235C-154E-9261-C9A43F950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033" y="0"/>
            <a:ext cx="6406754" cy="343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b="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二、细胞中的有机物</a:t>
            </a:r>
            <a:r>
              <a:rPr kumimoji="1" lang="en-US" altLang="zh-CN" sz="2800" b="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kumimoji="1" lang="zh-CN" altLang="en-US" sz="2800" b="0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脂质</a:t>
            </a:r>
            <a:endParaRPr kumimoji="1" lang="en-US" altLang="zh-CN" sz="2800" b="0" dirty="0">
              <a:solidFill>
                <a:srgbClr val="00000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zh-C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2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675" name="Picture 4" descr="AB1-7A.TIF">
            <a:extLst>
              <a:ext uri="{FF2B5EF4-FFF2-40B4-BE49-F238E27FC236}">
                <a16:creationId xmlns:a16="http://schemas.microsoft.com/office/drawing/2014/main" id="{5608077B-2E5B-6E4F-94EC-242DB1C1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6270"/>
            <a:ext cx="6858000" cy="21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Oval 8">
            <a:extLst>
              <a:ext uri="{FF2B5EF4-FFF2-40B4-BE49-F238E27FC236}">
                <a16:creationId xmlns:a16="http://schemas.microsoft.com/office/drawing/2014/main" id="{A3819D1C-9A1D-4142-84F4-6D843422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335" y="1653779"/>
            <a:ext cx="648890" cy="5393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8677" name="Oval 9">
            <a:extLst>
              <a:ext uri="{FF2B5EF4-FFF2-40B4-BE49-F238E27FC236}">
                <a16:creationId xmlns:a16="http://schemas.microsoft.com/office/drawing/2014/main" id="{5E38B930-325B-7644-A7EC-01016386C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544" y="2193131"/>
            <a:ext cx="648891" cy="53935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8678" name="Oval 10">
            <a:extLst>
              <a:ext uri="{FF2B5EF4-FFF2-40B4-BE49-F238E27FC236}">
                <a16:creationId xmlns:a16="http://schemas.microsoft.com/office/drawing/2014/main" id="{B2554DF5-74D0-8343-A583-8D39AC76A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103" y="2787254"/>
            <a:ext cx="594122" cy="32504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7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0652AB19-AC5F-D443-A36B-62FBC4B7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633"/>
            <a:ext cx="1871330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重点分析</a:t>
            </a:r>
          </a:p>
        </p:txBody>
      </p:sp>
    </p:spTree>
    <p:extLst>
      <p:ext uri="{BB962C8B-B14F-4D97-AF65-F5344CB8AC3E}">
        <p14:creationId xmlns:p14="http://schemas.microsoft.com/office/powerpoint/2010/main" val="617800290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2" descr="X57">
            <a:extLst>
              <a:ext uri="{FF2B5EF4-FFF2-40B4-BE49-F238E27FC236}">
                <a16:creationId xmlns:a16="http://schemas.microsoft.com/office/drawing/2014/main" id="{4AD29B1A-F43A-4B41-B7F7-76B93319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80" y="1169582"/>
            <a:ext cx="7099750" cy="35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2">
            <a:hlinkClick r:id="" action="ppaction://noaction"/>
            <a:extLst>
              <a:ext uri="{FF2B5EF4-FFF2-40B4-BE49-F238E27FC236}">
                <a16:creationId xmlns:a16="http://schemas.microsoft.com/office/drawing/2014/main" id="{3490D816-8104-8B48-B4A7-DF7BBB81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633"/>
            <a:ext cx="1871330" cy="5847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重点分析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2CD439-A31A-0E4D-BCA9-801C7BDF7728}"/>
              </a:ext>
            </a:extLst>
          </p:cNvPr>
          <p:cNvSpPr txBox="1"/>
          <p:nvPr/>
        </p:nvSpPr>
        <p:spPr>
          <a:xfrm>
            <a:off x="1911062" y="72188"/>
            <a:ext cx="612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三、细胞中的有机物</a:t>
            </a:r>
            <a:r>
              <a:rPr kumimoji="1"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糖类</a:t>
            </a:r>
          </a:p>
        </p:txBody>
      </p:sp>
    </p:spTree>
    <p:extLst>
      <p:ext uri="{BB962C8B-B14F-4D97-AF65-F5344CB8AC3E}">
        <p14:creationId xmlns:p14="http://schemas.microsoft.com/office/powerpoint/2010/main" val="2063702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930</Words>
  <Application>Microsoft Macintosh PowerPoint</Application>
  <PresentationFormat>全屏显示(16:9)</PresentationFormat>
  <Paragraphs>93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DengXian</vt:lpstr>
      <vt:lpstr>汉仪旗黑-85S</vt:lpstr>
      <vt:lpstr>黑体</vt:lpstr>
      <vt:lpstr>楷体</vt:lpstr>
      <vt:lpstr>楷体_GB2312</vt:lpstr>
      <vt:lpstr>宋体</vt:lpstr>
      <vt:lpstr>微软雅黑</vt:lpstr>
      <vt:lpstr>Kaiti SC</vt:lpstr>
      <vt:lpstr>Arial</vt:lpstr>
      <vt:lpstr>Calibri</vt:lpstr>
      <vt:lpstr>Courier New</vt:lpstr>
      <vt:lpstr>Times New Roman</vt:lpstr>
      <vt:lpstr>1_Office 主题​​</vt:lpstr>
      <vt:lpstr>细胞的物质基础（第1课时）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Microsoft Office 用户</cp:lastModifiedBy>
  <cp:revision>53</cp:revision>
  <dcterms:created xsi:type="dcterms:W3CDTF">2020-02-01T11:21:51Z</dcterms:created>
  <dcterms:modified xsi:type="dcterms:W3CDTF">2020-02-08T05:35:39Z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