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4" r:id="rId3"/>
    <p:sldId id="293" r:id="rId5"/>
    <p:sldId id="267" r:id="rId6"/>
    <p:sldId id="260" r:id="rId7"/>
    <p:sldId id="262" r:id="rId8"/>
    <p:sldId id="287" r:id="rId9"/>
    <p:sldId id="288" r:id="rId10"/>
    <p:sldId id="294" r:id="rId11"/>
    <p:sldId id="286" r:id="rId12"/>
    <p:sldId id="289" r:id="rId13"/>
    <p:sldId id="295" r:id="rId14"/>
    <p:sldId id="296" r:id="rId15"/>
    <p:sldId id="297" r:id="rId16"/>
    <p:sldId id="27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90" y="-57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1.xml"/><Relationship Id="rId2" Type="http://schemas.openxmlformats.org/officeDocument/2006/relationships/image" Target="../media/image6.jpe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635" y="15875"/>
            <a:ext cx="12191365" cy="6842125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611033" y="2456180"/>
            <a:ext cx="8580967" cy="105071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555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走进红星照耀下的乡土中国</a:t>
            </a:r>
            <a:br>
              <a:rPr lang="zh-CN" altLang="en-US" sz="3555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</a:br>
            <a:r>
              <a:rPr lang="en-US" altLang="zh-CN" sz="3555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——探究纪实性文学作品的魅力成因</a:t>
            </a:r>
            <a:endParaRPr lang="zh-CN" altLang="en-US" sz="3555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5319889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665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49265" y="1374775"/>
            <a:ext cx="5585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八年级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语文</a:t>
            </a:r>
            <a:r>
              <a:rPr lang="zh-CN" altLang="en-US" sz="32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27525" y="4211955"/>
            <a:ext cx="75260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 spc="226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北京师范大学三帆中学朝阳学校 郭凯旋</a:t>
            </a:r>
            <a:endParaRPr lang="zh-CN" altLang="en-US" sz="2400" spc="226" dirty="0" smtClean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zh-CN" altLang="en-US" sz="4740"/>
            </a:br>
            <a:endParaRPr lang="zh-CN" altLang="en-US" sz="474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en-US" altLang="zh-CN" sz="3735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如文中的细节描写，毛泽东夫妇居住环境是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“两间窑洞里，四壁简陋，空无所有，只挂了一些地图。”“主要奢侈品是一顶蚊帐。”</a:t>
            </a:r>
            <a:endParaRPr lang="zh-CN" altLang="en-US" b="1" dirty="0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初见周恩来时的描写：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“个子清瘦，中等身材，骨骼小而结实，尽管胡子又长又黑，外表上仍不脱孩子气，又大又深的眼睛富于热情。”</a:t>
            </a:r>
            <a:endParaRPr lang="zh-CN" altLang="en-US" b="1" dirty="0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874" y="146643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630" y="431800"/>
            <a:ext cx="11113770" cy="680720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zh-CN" sz="3600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 </a:t>
            </a:r>
            <a:endParaRPr lang="en-US" altLang="zh-CN" sz="3600" b="1" dirty="0" smtClean="0"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600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资料卡片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总有一天有人会把这部激动内心的远征史诗全部写下来。在此以前，我得继续写我的报道，因为我们现在已经写到红军在西北的会师。我把毛泽东主席关于这六千英里的长征的旧体诗附在这里作为尾声，他是一个既能领导远征又能写诗的叛逆者：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红军不怕远征难，万水千山只等闲。</a:t>
            </a:r>
            <a:endParaRPr lang="zh-CN" altLang="en-US" b="1" dirty="0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五岭逶迤腾细浪，乌蒙磅礴走泥丸。</a:t>
            </a:r>
            <a:endParaRPr lang="zh-CN" altLang="en-US" b="1" dirty="0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金沙水拍云崖暖，大渡桥横铁索寒。</a:t>
            </a:r>
            <a:endParaRPr lang="zh-CN" altLang="en-US" b="1" dirty="0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更喜岷山千里雪，三军过后尽开颜。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（选自《红星照耀中国》第五篇《长征》）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99" y="146643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21815" y="2307590"/>
            <a:ext cx="9760585" cy="4931410"/>
          </a:xfrm>
        </p:spPr>
        <p:txBody>
          <a:bodyPr/>
          <a:p>
            <a:pPr marL="0" indent="0" algn="ctr"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红军不怕远征难，万水千山只等闲。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</a:endParaRPr>
          </a:p>
          <a:p>
            <a:pPr marL="0" indent="0" algn="ctr"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五岭逶迤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腾细浪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，乌蒙磅礴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走泥丸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。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</a:endParaRPr>
          </a:p>
          <a:p>
            <a:pPr marL="0" indent="0" algn="ctr"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金沙水拍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云崖暖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，大渡桥横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铁索寒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。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</a:endParaRPr>
          </a:p>
          <a:p>
            <a:pPr marL="0" indent="0" algn="ctr"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更喜岷山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千里雪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，三军过后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尽开颜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。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29" y="146643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en-US" altLang="zh-CN"/>
              <a:t>      </a:t>
            </a:r>
            <a:r>
              <a:rPr lang="en-US" altLang="zh-CN" b="1"/>
              <a:t>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《七律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长征》</a:t>
            </a:r>
            <a:r>
              <a:rPr lang="zh-CN" altLang="en-US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史诗般地再现了万里长征的艰难历程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，歌颂了红军不怕困难、百折不挠、勇往直前的</a:t>
            </a:r>
            <a:r>
              <a:rPr lang="zh-CN" altLang="en-US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革命英雄主义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zh-CN" altLang="en-US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革命乐观主义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精神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文学与历史在《红星照耀中国》中互相映照，经由</a:t>
            </a:r>
            <a:r>
              <a:rPr lang="zh-CN" altLang="en-US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诗歌特有的</a:t>
            </a:r>
            <a:r>
              <a:rPr lang="zh-CN" altLang="en-US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联想与想象所产生</a:t>
            </a:r>
            <a:r>
              <a:rPr lang="zh-CN" altLang="en-US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的画面感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使长征这一段红色历史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“鲜活”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了起来，同时也为这部</a:t>
            </a:r>
            <a:r>
              <a:rPr lang="zh-CN" altLang="en-US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纪实类作品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增添了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历史的厚重感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359" y="146643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2373" y="440267"/>
            <a:ext cx="2042160" cy="198374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5" y="305308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72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5092983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240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205655"/>
            <a:ext cx="10363200" cy="2051048"/>
          </a:xfrm>
        </p:spPr>
        <p:txBody>
          <a:bodyPr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“纪实文学奇迹”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 sz="4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《红星照耀中国》</a:t>
            </a:r>
            <a:endParaRPr lang="zh-CN" altLang="en-US" sz="4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29" y="90763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12" y="-118533"/>
            <a:ext cx="10858575" cy="1071016"/>
          </a:xfrm>
        </p:spPr>
        <p:txBody>
          <a:bodyPr>
            <a:noAutofit/>
          </a:bodyPr>
          <a:lstStyle/>
          <a:p>
            <a:endParaRPr lang="zh-CN" altLang="en-US" sz="3735" b="1" dirty="0" smtClean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27" y="443653"/>
            <a:ext cx="11236113" cy="66615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斯诺一路向西，以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时间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为线索记录一路所见人事，适当发散，以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重要人物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串起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革命事件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这种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由时间而事件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用人物和事件再联系时间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的手法，相当于中国史书中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编年体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纪传体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的结合，集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叙事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写人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优点于一身。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844" y="99442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61" y="857232"/>
            <a:ext cx="11010939" cy="6381795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新闻人的职业素养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史学家的人文情怀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文学家的细腻刻画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，兼具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三种文化身份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，是斯诺能够讲好中国故事，让红色档案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“鲜活”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起来的主要原因，从而使作品彰显出纪实文学的独特魅力。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zh-CN" altLang="en-US"/>
            </a:b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388" y="147490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7173" y="127000"/>
            <a:ext cx="10971953" cy="5832687"/>
          </a:xfrm>
        </p:spPr>
        <p:txBody>
          <a:bodyPr>
            <a:noAutofit/>
          </a:bodyPr>
          <a:lstStyle/>
          <a:p>
            <a:pPr>
              <a:buNone/>
            </a:pP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buNone/>
            </a:pP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一、新闻人的职业素养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   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   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斯诺是密苏里大学新闻系的高材生，正经的学院派，专业知识扎实，新闻素养极高。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新闻人的本性，就是记录和揭示事实真相，体现在文学作品中就是真切质朴。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694" y="126958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“我很感动，没想到共产党这么了不起，共产党人为了理想艰苦奋斗真是不容易，他们爬雪山、过草地真是不简单，共产党的成功不是偶然的，我真的很佩服。”（叶嘉莹）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329" y="-967147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33020"/>
            <a:ext cx="10972800" cy="7205980"/>
          </a:xfrm>
        </p:spPr>
        <p:txBody>
          <a:bodyPr>
            <a:normAutofit lnSpcReduction="10000"/>
          </a:bodyPr>
          <a:p>
            <a:pPr marL="0" indent="0">
              <a:buNone/>
            </a:pP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二、史学家的人文情怀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斯诺以“局外人”的目光来审视他眼前的一切，可是不可能完全丢弃西方人的思维，必然存在思维的差异和文化的隔膜，这是跨文化交际中不可避免的。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可贵的是他拥有对文化的多样性包容的胸怀，他拥有一个记者良好的职业素质，也拥有一个史学家的严谨和人文情怀。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664" y="147278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447" y="466513"/>
            <a:ext cx="11291147" cy="6772487"/>
          </a:xfrm>
        </p:spPr>
        <p:txBody>
          <a:bodyPr/>
          <a:p>
            <a:pPr marL="0" indent="0">
              <a:buNone/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r>
              <a:rPr lang="en-US" altLang="zh-CN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他力图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像史学家一样还原真相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，对红区政策方针的理解，对中国人生活习惯习俗的描写，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不矫揉，不造作，不做惊人之谈，没有歌功颂德，也没有贬低讽刺，而是尽量保存了历史真实和多元，成就了文本中那种有质感的真切与丰满。</a:t>
            </a:r>
            <a:endParaRPr lang="zh-CN" altLang="en-US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b="1" dirty="0" smtClean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比如毛泽东常发出孩子般的笑声，憨厚而简朴，和当地农民席地而坐，甚至会边和斯诺聊天边捉身上的虱子。</a:t>
            </a:r>
            <a:endParaRPr lang="zh-CN" altLang="en-US" b="1" dirty="0" smtClean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84" y="147278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endParaRPr lang="zh-CN" altLang="en-US" sz="474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21827"/>
            <a:ext cx="11329247" cy="6774180"/>
          </a:xfrm>
        </p:spPr>
        <p:txBody>
          <a:bodyPr>
            <a:noAutofit/>
          </a:bodyPr>
          <a:p>
            <a:pPr marL="0" indent="0">
              <a:buNone/>
            </a:pP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华文楷体" panose="02010600040101010101" pitchFamily="2" charset="-122"/>
              </a:rPr>
              <a:t>三、文学家的细腻笔触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华文楷体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4190" y="1247140"/>
            <a:ext cx="11435715" cy="4606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735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endParaRPr lang="en-US" altLang="zh-CN" sz="3735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“挂在他身上快要死去的皮肉打着皱折；你可以一清二楚地看到他身上的每一根骨头；他的眼光茫然无神。”</a:t>
            </a:r>
            <a:endParaRPr lang="zh-CN" altLang="en-US" sz="3200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“他即使是个二十岁的青年，行动起来也像个干瘪的老太婆，一步一迈，走不动路。他早已卖了妻鬻了女，那还算是他的运气。他把什么都已卖了———房上的木梁，身上的衣服，有时甚至卖了最后的一块遮羞布。”</a:t>
            </a:r>
            <a:endParaRPr lang="zh-CN" altLang="en-US" sz="3200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“小骷髅弯曲变形，关节突出，骨瘦如柴，鼓鼓的肚皮由于塞满了树皮锯末像生了肿瘤一样。”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84" y="221573"/>
            <a:ext cx="1416968" cy="13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1599</Words>
  <Application>WPS 演示</Application>
  <PresentationFormat>全屏显示(4:3)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Wingdings 2</vt:lpstr>
      <vt:lpstr>Arial</vt:lpstr>
      <vt:lpstr>微软雅黑</vt:lpstr>
      <vt:lpstr>汉仪旗黑-85S</vt:lpstr>
      <vt:lpstr>楷体</vt:lpstr>
      <vt:lpstr>黑体</vt:lpstr>
      <vt:lpstr>华文楷体</vt:lpstr>
      <vt:lpstr>Franklin Gothic Book</vt:lpstr>
      <vt:lpstr>Arial Unicode MS</vt:lpstr>
      <vt:lpstr>Franklin Gothic Medium</vt:lpstr>
      <vt:lpstr>Calibri</vt:lpstr>
      <vt:lpstr>暗香扑面</vt:lpstr>
      <vt:lpstr>走进红星照耀下的乡土中国 ——探究纪实性文学作品的魅力成因</vt:lpstr>
      <vt:lpstr>“纪实文学奇迹”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依米</cp:lastModifiedBy>
  <cp:revision>64</cp:revision>
  <dcterms:created xsi:type="dcterms:W3CDTF">2020-02-01T16:43:00Z</dcterms:created>
  <dcterms:modified xsi:type="dcterms:W3CDTF">2020-02-04T01:53:21Z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