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3"/>
  </p:notesMasterIdLst>
  <p:sldIdLst>
    <p:sldId id="964" r:id="rId3"/>
    <p:sldId id="965" r:id="rId4"/>
    <p:sldId id="289" r:id="rId5"/>
    <p:sldId id="966" r:id="rId6"/>
    <p:sldId id="967" r:id="rId7"/>
    <p:sldId id="968" r:id="rId8"/>
    <p:sldId id="969" r:id="rId9"/>
    <p:sldId id="970" r:id="rId10"/>
    <p:sldId id="256" r:id="rId11"/>
    <p:sldId id="971" r:id="rId12"/>
    <p:sldId id="972" r:id="rId13"/>
    <p:sldId id="973" r:id="rId14"/>
    <p:sldId id="974" r:id="rId15"/>
    <p:sldId id="976" r:id="rId16"/>
    <p:sldId id="980" r:id="rId17"/>
    <p:sldId id="978" r:id="rId18"/>
    <p:sldId id="977" r:id="rId19"/>
    <p:sldId id="979" r:id="rId20"/>
    <p:sldId id="519" r:id="rId21"/>
    <p:sldId id="981" r:id="rId22"/>
  </p:sldIdLst>
  <p:sldSz cx="9144000" cy="5143500" type="screen16x9"/>
  <p:notesSz cx="6858000" cy="9144000"/>
  <p:custDataLst>
    <p:tags r:id="rId24"/>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8" autoAdjust="0"/>
    <p:restoredTop sz="94010" autoAdjust="0"/>
  </p:normalViewPr>
  <p:slideViewPr>
    <p:cSldViewPr snapToGrid="0" showGuides="1">
      <p:cViewPr varScale="1">
        <p:scale>
          <a:sx n="89" d="100"/>
          <a:sy n="89" d="100"/>
        </p:scale>
        <p:origin x="-876" y="-96"/>
      </p:cViewPr>
      <p:guideLst>
        <p:guide orient="horz" pos="1620"/>
        <p:guide pos="2914"/>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01229-FA79-4C97-9622-BFAD9E21879C}" type="datetimeFigureOut">
              <a:rPr lang="zh-CN" altLang="en-US" smtClean="0"/>
              <a:t>2020/2/4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E1CC1-AF57-4840-98BE-35EA99B95EC5}" type="slidenum">
              <a:rPr lang="zh-CN" altLang="en-US" smtClean="0"/>
              <a:t>‹#›</a:t>
            </a:fld>
            <a:endParaRPr lang="zh-CN" altLang="en-US"/>
          </a:p>
        </p:txBody>
      </p:sp>
    </p:spTree>
    <p:extLst>
      <p:ext uri="{BB962C8B-B14F-4D97-AF65-F5344CB8AC3E}">
        <p14:creationId xmlns:p14="http://schemas.microsoft.com/office/powerpoint/2010/main" val="419207410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69E1CC1-AF57-4840-98BE-35EA99B95EC5}" type="slidenum">
              <a:rPr lang="zh-CN" altLang="en-US" smtClean="0"/>
              <a:t>3</a:t>
            </a:fld>
            <a:endParaRPr lang="zh-CN" altLang="en-US"/>
          </a:p>
        </p:txBody>
      </p:sp>
    </p:spTree>
    <p:extLst>
      <p:ext uri="{BB962C8B-B14F-4D97-AF65-F5344CB8AC3E}">
        <p14:creationId xmlns:p14="http://schemas.microsoft.com/office/powerpoint/2010/main" val="365346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69E1CC1-AF57-4840-98BE-35EA99B95EC5}" type="slidenum">
              <a:rPr lang="zh-CN" altLang="en-US" smtClean="0"/>
              <a:t>9</a:t>
            </a:fld>
            <a:endParaRPr lang="zh-CN" altLang="en-US"/>
          </a:p>
        </p:txBody>
      </p:sp>
    </p:spTree>
    <p:extLst>
      <p:ext uri="{BB962C8B-B14F-4D97-AF65-F5344CB8AC3E}">
        <p14:creationId xmlns:p14="http://schemas.microsoft.com/office/powerpoint/2010/main" val="2569968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69E1CC1-AF57-4840-98BE-35EA99B95EC5}" type="slidenum">
              <a:rPr lang="zh-CN" altLang="en-US" smtClean="0"/>
              <a:t>10</a:t>
            </a:fld>
            <a:endParaRPr lang="zh-CN" altLang="en-US"/>
          </a:p>
        </p:txBody>
      </p:sp>
    </p:spTree>
    <p:extLst>
      <p:ext uri="{BB962C8B-B14F-4D97-AF65-F5344CB8AC3E}">
        <p14:creationId xmlns:p14="http://schemas.microsoft.com/office/powerpoint/2010/main" val="365346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69E1CC1-AF57-4840-98BE-35EA99B95EC5}" type="slidenum">
              <a:rPr lang="zh-CN" altLang="en-US" smtClean="0"/>
              <a:t>16</a:t>
            </a:fld>
            <a:endParaRPr lang="zh-CN" altLang="en-US"/>
          </a:p>
        </p:txBody>
      </p:sp>
    </p:spTree>
    <p:extLst>
      <p:ext uri="{BB962C8B-B14F-4D97-AF65-F5344CB8AC3E}">
        <p14:creationId xmlns:p14="http://schemas.microsoft.com/office/powerpoint/2010/main" val="365346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t>19</a:t>
            </a:fld>
            <a:endParaRPr lang="zh-CN" altLang="en-US"/>
          </a:p>
        </p:txBody>
      </p:sp>
    </p:spTree>
    <p:extLst>
      <p:ext uri="{BB962C8B-B14F-4D97-AF65-F5344CB8AC3E}">
        <p14:creationId xmlns:p14="http://schemas.microsoft.com/office/powerpoint/2010/main" val="2537263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4F03602-0023-46DF-BAE1-99932B5D22C2}"/>
              </a:ext>
            </a:extLst>
          </p:cNvPr>
          <p:cNvPicPr>
            <a:picLocks noChangeAspect="1"/>
          </p:cNvPicPr>
          <p:nvPr userDrawn="1"/>
        </p:nvPicPr>
        <p:blipFill rotWithShape="1">
          <a:blip r:embed="rId2"/>
          <a:srcRect t="8455"/>
          <a:stretch/>
        </p:blipFill>
        <p:spPr>
          <a:xfrm>
            <a:off x="0" y="0"/>
            <a:ext cx="9144000" cy="5143500"/>
          </a:xfrm>
          <a:prstGeom prst="rect">
            <a:avLst/>
          </a:prstGeom>
        </p:spPr>
      </p:pic>
    </p:spTree>
    <p:extLst>
      <p:ext uri="{BB962C8B-B14F-4D97-AF65-F5344CB8AC3E}">
        <p14:creationId xmlns:p14="http://schemas.microsoft.com/office/powerpoint/2010/main" val="3016287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19632762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lIns="68580" tIns="34290" rIns="68580" bIns="34290"/>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361451826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495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5"/>
            <a:ext cx="2025000" cy="237629"/>
          </a:xfrm>
          <a:prstGeom prst="rect">
            <a:avLst/>
          </a:prstGeom>
        </p:spPr>
        <p:txBody>
          <a:bodyPr wrap="square" lIns="68580" tIns="34290" rIns="68580" bIns="34290">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2020/2/4</a:t>
            </a:fld>
            <a:endParaRPr lang="zh-CN" altLang="en-US"/>
          </a:p>
        </p:txBody>
      </p:sp>
      <p:sp>
        <p:nvSpPr>
          <p:cNvPr id="17" name="页脚占位符 16"/>
          <p:cNvSpPr>
            <a:spLocks noGrp="1"/>
          </p:cNvSpPr>
          <p:nvPr>
            <p:ph type="ftr" sz="quarter" idx="11"/>
            <p:custDataLst>
              <p:tags r:id="rId2"/>
            </p:custDataLst>
          </p:nvPr>
        </p:nvSpPr>
        <p:spPr>
          <a:xfrm>
            <a:off x="3087000" y="4762965"/>
            <a:ext cx="2970000" cy="237629"/>
          </a:xfrm>
          <a:prstGeom prst="rect">
            <a:avLst/>
          </a:prstGeom>
        </p:spPr>
        <p:txBody>
          <a:bodyPr wrap="square" lIns="68580" tIns="34290" rIns="68580" bIns="34290">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5"/>
            <a:ext cx="2025000" cy="237629"/>
          </a:xfrm>
          <a:prstGeom prst="rect">
            <a:avLst/>
          </a:prstGeom>
        </p:spPr>
        <p:txBody>
          <a:bodyPr wrap="square" lIns="68580" tIns="34290" rIns="68580" bIns="34290">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7"/>
            <a:ext cx="1433036" cy="306743"/>
          </a:xfrm>
          <a:prstGeom prst="rect">
            <a:avLst/>
          </a:prstGeom>
        </p:spPr>
        <p:txBody>
          <a:bodyPr vert="horz" wrap="square" lIns="0" tIns="0" rIns="0" bIns="0" anchor="t" anchorCtr="0">
            <a:normAutofit/>
          </a:bodyPr>
          <a:lstStyle>
            <a:lvl1pPr marL="192881" marR="0" indent="-192881" algn="l" rtl="0" eaLnBrk="1" fontAlgn="auto">
              <a:lnSpc>
                <a:spcPct val="130000"/>
              </a:lnSpc>
              <a:spcBef>
                <a:spcPts val="0"/>
              </a:spcBef>
              <a:spcAft>
                <a:spcPts val="750"/>
              </a:spcAft>
              <a:buClrTx/>
              <a:buSzPts val="1600"/>
              <a:buFont typeface="Arial" panose="020B0604020202020204" pitchFamily="34" charset="0"/>
              <a:buNone/>
              <a:defRPr sz="900" b="0" spc="113">
                <a:solidFill>
                  <a:schemeClr val="tx1"/>
                </a:solidFill>
                <a:latin typeface="Arial" panose="020B0604020202020204" pitchFamily="34" charset="0"/>
                <a:ea typeface="微软雅黑" panose="020B0503020204020204" charset="-122"/>
              </a:defRPr>
            </a:lvl1pPr>
          </a:lstStyle>
          <a:p>
            <a:pPr marL="0" marR="0" lvl="0" indent="0" algn="l" defTabSz="685800" rtl="0" eaLnBrk="1" fontAlgn="auto" latinLnBrk="0" hangingPunct="1">
              <a:lnSpc>
                <a:spcPct val="130000"/>
              </a:lnSpc>
              <a:spcBef>
                <a:spcPts val="0"/>
              </a:spcBef>
              <a:spcAft>
                <a:spcPts val="75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6"/>
            <a:ext cx="1433036" cy="306743"/>
          </a:xfrm>
          <a:prstGeom prst="rect">
            <a:avLst/>
          </a:prstGeom>
        </p:spPr>
        <p:txBody>
          <a:bodyPr vert="horz" wrap="square" lIns="0" tIns="0" rIns="0" bIns="0" anchor="t" anchorCtr="0">
            <a:normAutofit/>
          </a:bodyPr>
          <a:lstStyle>
            <a:lvl1pPr marL="192881" marR="0" indent="-192881" algn="l" rtl="0" eaLnBrk="1" fontAlgn="auto">
              <a:lnSpc>
                <a:spcPct val="130000"/>
              </a:lnSpc>
              <a:spcBef>
                <a:spcPts val="0"/>
              </a:spcBef>
              <a:spcAft>
                <a:spcPts val="750"/>
              </a:spcAft>
              <a:buClrTx/>
              <a:buSzPts val="1600"/>
              <a:buFont typeface="Arial" panose="020B0604020202020204" pitchFamily="34" charset="0"/>
              <a:buNone/>
              <a:defRPr sz="900" b="0" spc="113">
                <a:solidFill>
                  <a:schemeClr val="tx1"/>
                </a:solidFill>
                <a:latin typeface="Arial" panose="020B0604020202020204" pitchFamily="34" charset="0"/>
                <a:ea typeface="微软雅黑" panose="020B0503020204020204" charset="-122"/>
              </a:defRPr>
            </a:lvl1pPr>
          </a:lstStyle>
          <a:p>
            <a:pPr marL="0" marR="0" lvl="0" indent="0" algn="l" defTabSz="685800" rtl="0" eaLnBrk="1" fontAlgn="auto" latinLnBrk="0" hangingPunct="1">
              <a:lnSpc>
                <a:spcPct val="130000"/>
              </a:lnSpc>
              <a:spcBef>
                <a:spcPts val="0"/>
              </a:spcBef>
              <a:spcAft>
                <a:spcPts val="75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a:prstGeom prst="rect">
            <a:avLst/>
          </a:prstGeom>
        </p:spPr>
        <p:txBody>
          <a:bodyPr vert="horz" wrap="square" lIns="0" tIns="0" rIns="0" bIns="0" anchor="t" anchorCtr="0">
            <a:normAutofit/>
          </a:bodyPr>
          <a:lstStyle>
            <a:lvl1pPr marL="0" marR="0" indent="0" algn="l" defTabSz="685800" rtl="0" eaLnBrk="1" fontAlgn="auto" latinLnBrk="0" hangingPunct="1">
              <a:lnSpc>
                <a:spcPct val="120000"/>
              </a:lnSpc>
              <a:spcBef>
                <a:spcPts val="0"/>
              </a:spcBef>
              <a:spcAft>
                <a:spcPts val="0"/>
              </a:spcAft>
              <a:buClrTx/>
              <a:buSzPts val="1800"/>
              <a:buFont typeface="Arial" panose="020B0604020202020204" pitchFamily="34" charset="0"/>
              <a:buNone/>
              <a:defRPr sz="1000" b="0" spc="150">
                <a:solidFill>
                  <a:schemeClr val="tx1"/>
                </a:solidFill>
                <a:latin typeface="Arial" panose="020B0604020202020204" pitchFamily="34" charset="0"/>
                <a:ea typeface="微软雅黑" panose="020B0503020204020204" charset="-122"/>
              </a:defRPr>
            </a:lvl1pPr>
            <a:lvl2pPr marL="257175" indent="0" algn="ctr">
              <a:buNone/>
            </a:lvl2pPr>
            <a:lvl3pPr marL="514350" indent="0" algn="ctr">
              <a:buNone/>
            </a:lvl3pPr>
            <a:lvl4pPr marL="771525" indent="0" algn="ctr">
              <a:buNone/>
            </a:lvl4pPr>
            <a:lvl5pPr marL="1028700" indent="0" algn="ctr">
              <a:buNone/>
            </a:lvl5pPr>
            <a:lvl6pPr marL="1285875" indent="0" algn="ctr">
              <a:buNone/>
            </a:lvl6pPr>
            <a:lvl7pPr marL="1543050" indent="0" algn="ctr">
              <a:buNone/>
            </a:lvl7pPr>
            <a:lvl8pPr marL="1800225" indent="0" algn="ctr">
              <a:buNone/>
            </a:lvl8pPr>
            <a:lvl9pPr marL="20574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9" y="1509823"/>
            <a:ext cx="3619024" cy="728276"/>
          </a:xfrm>
          <a:prstGeom prst="rect">
            <a:avLst/>
          </a:prstGeom>
        </p:spPr>
        <p:txBody>
          <a:bodyPr vert="horz" wrap="square" lIns="0" tIns="0" rIns="0" bIns="0" anchor="ctr" anchorCtr="0">
            <a:normAutofit/>
          </a:bodyPr>
          <a:lstStyle>
            <a:lvl1pPr marL="0" marR="0" indent="0" algn="l" defTabSz="685800" rtl="0" eaLnBrk="1" fontAlgn="auto" latinLnBrk="0" hangingPunct="1">
              <a:lnSpc>
                <a:spcPct val="100000"/>
              </a:lnSpc>
              <a:spcBef>
                <a:spcPct val="0"/>
              </a:spcBef>
              <a:spcAft>
                <a:spcPts val="0"/>
              </a:spcAft>
              <a:buClrTx/>
              <a:buSzPts val="5400"/>
              <a:buFont typeface="Arial" panose="020B0604020202020204" pitchFamily="34" charset="0"/>
              <a:buNone/>
              <a:defRPr sz="3000" b="0" spc="45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4432540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2397515"/>
            <a:ext cx="77724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ctrTitle"/>
          </p:nvPr>
        </p:nvSpPr>
        <p:spPr>
          <a:xfrm>
            <a:off x="685800" y="1257301"/>
            <a:ext cx="7772400" cy="1153715"/>
          </a:xfrm>
        </p:spPr>
        <p:txBody>
          <a:bodyPr anchor="b"/>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241101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21598429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058052"/>
            <a:ext cx="82296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73152" y="4800600"/>
            <a:ext cx="3200400" cy="212850"/>
          </a:xfrm>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5330952" y="4800600"/>
            <a:ext cx="3733800" cy="212850"/>
          </a:xfrm>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344203401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2357436"/>
            <a:ext cx="77724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title"/>
          </p:nvPr>
        </p:nvSpPr>
        <p:spPr>
          <a:xfrm>
            <a:off x="722313" y="2357437"/>
            <a:ext cx="7772400" cy="1021556"/>
          </a:xfrm>
        </p:spPr>
        <p:txBody>
          <a:bodyPr anchor="t"/>
          <a:lstStyle>
            <a:lvl1pPr algn="ctr">
              <a:defRPr sz="40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1232296"/>
            <a:ext cx="7772400" cy="1125140"/>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33359014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058052"/>
            <a:ext cx="82296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6" name="页脚占位符 5"/>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7" name="灯片编号占位符 6"/>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17713229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058052"/>
            <a:ext cx="82296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8" name="页脚占位符 7"/>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9" name="灯片编号占位符 8"/>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186056826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058052"/>
            <a:ext cx="82296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4" name="页脚占位符 3"/>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5" name="灯片编号占位符 4"/>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21870676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42274745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3" name="页脚占位符 2"/>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4" name="灯片编号占位符 3"/>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116881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790160"/>
            <a:ext cx="59040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 1"/>
          <p:cNvSpPr>
            <a:spLocks noGrp="1"/>
          </p:cNvSpPr>
          <p:nvPr>
            <p:ph type="title"/>
          </p:nvPr>
        </p:nvSpPr>
        <p:spPr>
          <a:xfrm>
            <a:off x="2786050" y="171450"/>
            <a:ext cx="5900752" cy="632210"/>
          </a:xfrm>
        </p:spPr>
        <p:txBody>
          <a:bodyPr anchor="b"/>
          <a:lstStyle>
            <a:lvl1pPr algn="ctr">
              <a:defRPr sz="2800" b="0"/>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2786050" y="857238"/>
            <a:ext cx="5900750" cy="38576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457205" y="857238"/>
            <a:ext cx="2257408" cy="3857652"/>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6" name="页脚占位符 5"/>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7" name="灯片编号占位符 6"/>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41167737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228600"/>
            <a:ext cx="6400800" cy="514350"/>
          </a:xfrm>
        </p:spPr>
        <p:txBody>
          <a:bodyPr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701552" y="857250"/>
            <a:ext cx="7223248" cy="2985129"/>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2362200" y="4057650"/>
            <a:ext cx="5657888" cy="603647"/>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6" name="页脚占位符 5"/>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7" name="灯片编号占位符 6"/>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227052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
        <p:nvSpPr>
          <p:cNvPr id="7" name="矩形 6"/>
          <p:cNvSpPr/>
          <p:nvPr/>
        </p:nvSpPr>
        <p:spPr>
          <a:xfrm>
            <a:off x="457200" y="1058052"/>
            <a:ext cx="8229600" cy="135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extLst>
      <p:ext uri="{BB962C8B-B14F-4D97-AF65-F5344CB8AC3E}">
        <p14:creationId xmlns:p14="http://schemas.microsoft.com/office/powerpoint/2010/main" val="16455822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05978"/>
            <a:ext cx="1471594" cy="450891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05978"/>
            <a:ext cx="6686568" cy="450891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7D8EC45-DB38-44E3-AE20-56286E95035A}"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E299561A-E460-485F-A25A-91B541B651A0}"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extLst>
      <p:ext uri="{BB962C8B-B14F-4D97-AF65-F5344CB8AC3E}">
        <p14:creationId xmlns:p14="http://schemas.microsoft.com/office/powerpoint/2010/main" val="333878354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4"/>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2F2F2F">
                    <a:lumMod val="75000"/>
                    <a:lumOff val="25000"/>
                  </a:srgbClr>
                </a:solidFill>
              </a:rPr>
              <a:pPr/>
              <a:t>2020/2/4</a:t>
            </a:fld>
            <a:endParaRPr lang="zh-CN" altLang="en-US">
              <a:solidFill>
                <a:srgbClr val="2F2F2F">
                  <a:lumMod val="75000"/>
                  <a:lumOff val="25000"/>
                </a:srgbClr>
              </a:solidFill>
            </a:endParaRPr>
          </a:p>
        </p:txBody>
      </p:sp>
      <p:sp>
        <p:nvSpPr>
          <p:cNvPr id="17" name="页脚占位符 16"/>
          <p:cNvSpPr>
            <a:spLocks noGrp="1"/>
          </p:cNvSpPr>
          <p:nvPr>
            <p:ph type="ftr" sz="quarter" idx="11"/>
            <p:custDataLst>
              <p:tags r:id="rId2"/>
            </p:custDataLst>
          </p:nvPr>
        </p:nvSpPr>
        <p:spPr>
          <a:xfrm>
            <a:off x="3087000" y="4762964"/>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2F2F2F">
                  <a:lumMod val="75000"/>
                  <a:lumOff val="25000"/>
                </a:srgbClr>
              </a:solidFill>
            </a:endParaRPr>
          </a:p>
        </p:txBody>
      </p:sp>
      <p:sp>
        <p:nvSpPr>
          <p:cNvPr id="18" name="灯片编号占位符 17"/>
          <p:cNvSpPr>
            <a:spLocks noGrp="1"/>
          </p:cNvSpPr>
          <p:nvPr>
            <p:ph type="sldNum" sz="quarter" idx="12"/>
            <p:custDataLst>
              <p:tags r:id="rId3"/>
            </p:custDataLst>
          </p:nvPr>
        </p:nvSpPr>
        <p:spPr>
          <a:xfrm>
            <a:off x="6457950" y="4762964"/>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2F2F2F">
                    <a:lumMod val="75000"/>
                    <a:lumOff val="25000"/>
                  </a:srgbClr>
                </a:solidFill>
              </a:rPr>
              <a:pPr/>
              <a:t>‹#›</a:t>
            </a:fld>
            <a:endParaRPr lang="zh-CN" altLang="en-US" dirty="0">
              <a:solidFill>
                <a:srgbClr val="2F2F2F">
                  <a:lumMod val="75000"/>
                  <a:lumOff val="25000"/>
                </a:srgbClr>
              </a:solidFill>
            </a:endParaRPr>
          </a:p>
        </p:txBody>
      </p:sp>
      <p:sp>
        <p:nvSpPr>
          <p:cNvPr id="6" name="文本占位符 5"/>
          <p:cNvSpPr>
            <a:spLocks noGrp="1"/>
          </p:cNvSpPr>
          <p:nvPr>
            <p:ph type="body" sz="quarter" idx="16" hasCustomPrompt="1"/>
            <p:custDataLst>
              <p:tags r:id="rId4"/>
            </p:custDataLst>
          </p:nvPr>
        </p:nvSpPr>
        <p:spPr>
          <a:xfrm>
            <a:off x="4824418" y="3497936"/>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3"/>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282729271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lIns="68580" tIns="34290" rIns="68580" bIns="34290"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lIns="68580" tIns="34290" rIns="68580" bIns="3429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6033264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23631210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lIns="68580" tIns="34290" rIns="68580" bIns="34290"/>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8" name="页脚占位符 7"/>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9" name="灯片编号占位符 8"/>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10739315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18101568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AF556FEE-7FF5-426E-B2BD-F5EAE8786078}"/>
              </a:ext>
            </a:extLst>
          </p:cNvPr>
          <p:cNvPicPr>
            <a:picLocks noChangeAspect="1"/>
          </p:cNvPicPr>
          <p:nvPr userDrawn="1"/>
        </p:nvPicPr>
        <p:blipFill rotWithShape="1">
          <a:blip r:embed="rId2"/>
          <a:srcRect t="8455"/>
          <a:stretch/>
        </p:blipFill>
        <p:spPr>
          <a:xfrm>
            <a:off x="0" y="0"/>
            <a:ext cx="9144000" cy="5143500"/>
          </a:xfrm>
          <a:prstGeom prst="rect">
            <a:avLst/>
          </a:prstGeom>
        </p:spPr>
      </p:pic>
    </p:spTree>
    <p:extLst>
      <p:ext uri="{BB962C8B-B14F-4D97-AF65-F5344CB8AC3E}">
        <p14:creationId xmlns:p14="http://schemas.microsoft.com/office/powerpoint/2010/main" val="204687434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19815834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p>
            <a:fld id="{F8095EBF-2587-4058-9547-F0D7CDBCE506}" type="datetimeFigureOut">
              <a:rPr lang="zh-CN" altLang="en-US" smtClean="0"/>
              <a:t>2020/2/4</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B0F83847-96A5-46C0-BA62-F6078F883A54}" type="slidenum">
              <a:rPr lang="zh-CN" altLang="en-US" smtClean="0"/>
              <a:t>‹#›</a:t>
            </a:fld>
            <a:endParaRPr lang="zh-CN" altLang="en-US"/>
          </a:p>
        </p:txBody>
      </p:sp>
    </p:spTree>
    <p:extLst>
      <p:ext uri="{BB962C8B-B14F-4D97-AF65-F5344CB8AC3E}">
        <p14:creationId xmlns:p14="http://schemas.microsoft.com/office/powerpoint/2010/main" val="195461791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86EDECEF-DB2A-4C2D-A6C1-4DFEEAA1246C}"/>
              </a:ext>
            </a:extLst>
          </p:cNvPr>
          <p:cNvPicPr>
            <a:picLocks noChangeAspect="1"/>
          </p:cNvPicPr>
          <p:nvPr userDrawn="1"/>
        </p:nvPicPr>
        <p:blipFill rotWithShape="1">
          <a:blip r:embed="rId15"/>
          <a:srcRect t="8455"/>
          <a:stretch/>
        </p:blipFill>
        <p:spPr>
          <a:xfrm>
            <a:off x="0" y="0"/>
            <a:ext cx="9144000" cy="5143500"/>
          </a:xfrm>
          <a:prstGeom prst="rect">
            <a:avLst/>
          </a:prstGeom>
        </p:spPr>
      </p:pic>
    </p:spTree>
    <p:extLst>
      <p:ext uri="{BB962C8B-B14F-4D97-AF65-F5344CB8AC3E}">
        <p14:creationId xmlns:p14="http://schemas.microsoft.com/office/powerpoint/2010/main" val="717474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5008500"/>
            <a:ext cx="9144000" cy="135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2" name="标题占位符 1"/>
          <p:cNvSpPr>
            <a:spLocks noGrp="1"/>
          </p:cNvSpPr>
          <p:nvPr>
            <p:ph type="title"/>
          </p:nvPr>
        </p:nvSpPr>
        <p:spPr>
          <a:xfrm>
            <a:off x="457200" y="205979"/>
            <a:ext cx="8229600" cy="85725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00150"/>
            <a:ext cx="8229600" cy="3514740"/>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76200" y="4800600"/>
            <a:ext cx="3200400" cy="21285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defTabSz="914400"/>
            <a:fld id="{17D8EC45-DB38-44E3-AE20-56286E95035A}" type="datetimeFigureOut">
              <a:rPr lang="zh-CN" altLang="en-US" smtClean="0">
                <a:solidFill>
                  <a:srgbClr val="2F2F2F">
                    <a:lumMod val="75000"/>
                    <a:lumOff val="25000"/>
                  </a:srgbClr>
                </a:solidFill>
              </a:rPr>
              <a:pPr defTabSz="914400"/>
              <a:t>2020/2/4</a:t>
            </a:fld>
            <a:endParaRPr lang="zh-CN" altLang="en-US">
              <a:solidFill>
                <a:srgbClr val="2F2F2F">
                  <a:lumMod val="75000"/>
                  <a:lumOff val="25000"/>
                </a:srgbClr>
              </a:solidFill>
            </a:endParaRPr>
          </a:p>
        </p:txBody>
      </p:sp>
      <p:sp>
        <p:nvSpPr>
          <p:cNvPr id="5" name="页脚占位符 4"/>
          <p:cNvSpPr>
            <a:spLocks noGrp="1"/>
          </p:cNvSpPr>
          <p:nvPr>
            <p:ph type="ftr" sz="quarter" idx="3"/>
          </p:nvPr>
        </p:nvSpPr>
        <p:spPr>
          <a:xfrm>
            <a:off x="5334000" y="4800600"/>
            <a:ext cx="3733800" cy="21285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defTabSz="914400"/>
            <a:endParaRPr lang="zh-CN" altLang="en-US">
              <a:solidFill>
                <a:srgbClr val="2F2F2F">
                  <a:lumMod val="75000"/>
                  <a:lumOff val="25000"/>
                </a:srgbClr>
              </a:solidFill>
            </a:endParaRPr>
          </a:p>
        </p:txBody>
      </p:sp>
      <p:sp>
        <p:nvSpPr>
          <p:cNvPr id="6" name="灯片编号占位符 5"/>
          <p:cNvSpPr>
            <a:spLocks noGrp="1"/>
          </p:cNvSpPr>
          <p:nvPr>
            <p:ph type="sldNum" sz="quarter" idx="4"/>
          </p:nvPr>
        </p:nvSpPr>
        <p:spPr>
          <a:xfrm>
            <a:off x="4114800" y="4800600"/>
            <a:ext cx="914400" cy="212598"/>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defTabSz="914400"/>
            <a:fld id="{E299561A-E460-485F-A25A-91B541B651A0}" type="slidenum">
              <a:rPr lang="zh-CN" altLang="en-US" smtClean="0">
                <a:solidFill>
                  <a:srgbClr val="2F2F2F">
                    <a:lumMod val="75000"/>
                    <a:lumOff val="25000"/>
                  </a:srgbClr>
                </a:solidFill>
              </a:rPr>
              <a:pPr defTabSz="914400"/>
              <a:t>‹#›</a:t>
            </a:fld>
            <a:endParaRPr lang="zh-CN" altLang="en-US">
              <a:solidFill>
                <a:srgbClr val="2F2F2F">
                  <a:lumMod val="75000"/>
                  <a:lumOff val="25000"/>
                </a:srgbClr>
              </a:solidFill>
            </a:endParaRPr>
          </a:p>
        </p:txBody>
      </p:sp>
      <p:sp>
        <p:nvSpPr>
          <p:cNvPr id="8" name="矩形 7"/>
          <p:cNvSpPr/>
          <p:nvPr/>
        </p:nvSpPr>
        <p:spPr>
          <a:xfrm>
            <a:off x="0" y="0"/>
            <a:ext cx="9144000" cy="81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extLst>
      <p:ext uri="{BB962C8B-B14F-4D97-AF65-F5344CB8AC3E}">
        <p14:creationId xmlns:p14="http://schemas.microsoft.com/office/powerpoint/2010/main" val="122315063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png"/><Relationship Id="rId5" Type="http://schemas.openxmlformats.org/officeDocument/2006/relationships/image" Target="../media/image17.jp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9.mp3"/><Relationship Id="rId7" Type="http://schemas.openxmlformats.org/officeDocument/2006/relationships/image" Target="../media/image1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3.xml"/><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13.jpg"/><Relationship Id="rId4" Type="http://schemas.openxmlformats.org/officeDocument/2006/relationships/audio" Target="../media/media9.mp3"/><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6"/>
          <a:srcRect r="531"/>
          <a:stretch>
            <a:fillRect/>
          </a:stretch>
        </p:blipFill>
        <p:spPr>
          <a:xfrm>
            <a:off x="0" y="0"/>
            <a:ext cx="9144000" cy="5143500"/>
          </a:xfrm>
          <a:prstGeom prst="rect">
            <a:avLst/>
          </a:prstGeom>
        </p:spPr>
      </p:pic>
      <p:sp>
        <p:nvSpPr>
          <p:cNvPr id="15" name="标题 14"/>
          <p:cNvSpPr>
            <a:spLocks noGrp="1"/>
          </p:cNvSpPr>
          <p:nvPr>
            <p:ph type="ctrTitle" idx="13"/>
          </p:nvPr>
        </p:nvSpPr>
        <p:spPr>
          <a:xfrm>
            <a:off x="3407490" y="2207577"/>
            <a:ext cx="5412105" cy="728345"/>
          </a:xfrm>
        </p:spPr>
        <p:txBody>
          <a:bodyPr>
            <a:noAutofit/>
          </a:bodyPr>
          <a:lstStyle/>
          <a:p>
            <a:pPr algn="ctr"/>
            <a:r>
              <a:rPr lang="zh-CN" altLang="en-US" sz="2800" b="1" dirty="0" smtClean="0">
                <a:solidFill>
                  <a:srgbClr val="FF0000"/>
                </a:solidFill>
                <a:latin typeface="黑体" pitchFamily="49" charset="-122"/>
                <a:ea typeface="黑体" pitchFamily="49" charset="-122"/>
              </a:rPr>
              <a:t>体会《红星照耀中国》</a:t>
            </a:r>
            <a:r>
              <a:rPr lang="zh-CN" altLang="en-US" sz="2800" b="1" dirty="0">
                <a:solidFill>
                  <a:srgbClr val="FF0000"/>
                </a:solidFill>
                <a:latin typeface="黑体" pitchFamily="49" charset="-122"/>
                <a:ea typeface="黑体" pitchFamily="49" charset="-122"/>
              </a:rPr>
              <a:t>中</a:t>
            </a:r>
            <a:r>
              <a:rPr lang="zh-CN" altLang="en-US" sz="2800" b="1" dirty="0" smtClean="0">
                <a:solidFill>
                  <a:srgbClr val="FF0000"/>
                </a:solidFill>
                <a:latin typeface="黑体" pitchFamily="49" charset="-122"/>
                <a:ea typeface="黑体" pitchFamily="49" charset="-122"/>
              </a:rPr>
              <a:t>的</a:t>
            </a:r>
            <a:r>
              <a:rPr lang="en-US" altLang="zh-CN" sz="2800" b="1" dirty="0" smtClean="0">
                <a:solidFill>
                  <a:srgbClr val="FF0000"/>
                </a:solidFill>
                <a:latin typeface="黑体" pitchFamily="49" charset="-122"/>
                <a:ea typeface="黑体" pitchFamily="49" charset="-122"/>
              </a:rPr>
              <a:t/>
            </a:r>
            <a:br>
              <a:rPr lang="en-US" altLang="zh-CN" sz="2800" b="1" dirty="0" smtClean="0">
                <a:solidFill>
                  <a:srgbClr val="FF0000"/>
                </a:solidFill>
                <a:latin typeface="黑体" pitchFamily="49" charset="-122"/>
                <a:ea typeface="黑体" pitchFamily="49" charset="-122"/>
              </a:rPr>
            </a:br>
            <a:r>
              <a:rPr lang="zh-CN" altLang="en-US" sz="2800" b="1" dirty="0" smtClean="0">
                <a:solidFill>
                  <a:srgbClr val="FF0000"/>
                </a:solidFill>
                <a:latin typeface="黑体" pitchFamily="49" charset="-122"/>
                <a:ea typeface="黑体" pitchFamily="49" charset="-122"/>
              </a:rPr>
              <a:t>人物特点</a:t>
            </a:r>
            <a:endParaRPr lang="zh-CN" altLang="en-US" sz="2800" b="1" dirty="0">
              <a:solidFill>
                <a:srgbClr val="FF0000"/>
              </a:solidFill>
              <a:latin typeface="黑体" pitchFamily="49" charset="-122"/>
              <a:ea typeface="黑体" pitchFamily="49" charset="-122"/>
            </a:endParaRPr>
          </a:p>
        </p:txBody>
      </p:sp>
      <p:sp>
        <p:nvSpPr>
          <p:cNvPr id="10" name="矩形 9"/>
          <p:cNvSpPr/>
          <p:nvPr/>
        </p:nvSpPr>
        <p:spPr>
          <a:xfrm>
            <a:off x="4871085" y="3635375"/>
            <a:ext cx="3601720" cy="415499"/>
          </a:xfrm>
          <a:prstGeom prst="rect">
            <a:avLst/>
          </a:prstGeom>
        </p:spPr>
        <p:txBody>
          <a:bodyPr wrap="square" lIns="68580" tIns="34290" rIns="68580" bIns="34290">
            <a:spAutoFit/>
          </a:bodyPr>
          <a:lstStyle/>
          <a:p>
            <a:pPr algn="l">
              <a:lnSpc>
                <a:spcPct val="150000"/>
              </a:lnSpc>
            </a:pPr>
            <a:r>
              <a:rPr lang="en-US" altLang="zh-CN" b="1" spc="170" dirty="0">
                <a:latin typeface="楷体" panose="02010609060101010101" charset="-122"/>
                <a:ea typeface="楷体" panose="02010609060101010101" charset="-122"/>
                <a:cs typeface="楷体" panose="02010609060101010101" charset="-122"/>
              </a:rPr>
              <a:t>  </a:t>
            </a:r>
            <a:r>
              <a:rPr lang="en-US" altLang="zh-CN" sz="1500" spc="170" dirty="0">
                <a:latin typeface="微软雅黑" panose="020B0503020204020204" charset="-122"/>
                <a:ea typeface="微软雅黑" panose="020B0503020204020204" charset="-122"/>
              </a:rPr>
              <a:t> </a:t>
            </a:r>
          </a:p>
        </p:txBody>
      </p:sp>
      <p:sp>
        <p:nvSpPr>
          <p:cNvPr id="11" name="文本框 10"/>
          <p:cNvSpPr txBox="1"/>
          <p:nvPr/>
        </p:nvSpPr>
        <p:spPr>
          <a:xfrm>
            <a:off x="4066621" y="1194125"/>
            <a:ext cx="4093845" cy="377026"/>
          </a:xfrm>
          <a:prstGeom prst="rect">
            <a:avLst/>
          </a:prstGeom>
          <a:noFill/>
        </p:spPr>
        <p:txBody>
          <a:bodyPr wrap="square" lIns="68580" tIns="34290" rIns="68580" bIns="34290" rtlCol="0">
            <a:spAutoFit/>
          </a:bodyPr>
          <a:lstStyle/>
          <a:p>
            <a:pPr algn="ctr"/>
            <a:r>
              <a:rPr lang="zh-CN" altLang="en-US" sz="2000" b="1" spc="170" dirty="0">
                <a:solidFill>
                  <a:srgbClr val="0070C0"/>
                </a:solidFill>
                <a:latin typeface="微软雅黑" panose="020B0503020204020204" charset="-122"/>
                <a:ea typeface="微软雅黑" panose="020B0503020204020204" charset="-122"/>
                <a:cs typeface="楷体" panose="02010609060101010101" charset="-122"/>
                <a:sym typeface="+mn-ea"/>
              </a:rPr>
              <a:t>朝阳区线上课堂</a:t>
            </a:r>
            <a:r>
              <a:rPr lang="en-US" altLang="zh-CN" sz="2000" b="1" spc="170" dirty="0">
                <a:solidFill>
                  <a:srgbClr val="0070C0"/>
                </a:solidFill>
                <a:latin typeface="微软雅黑" panose="020B0503020204020204" charset="-122"/>
                <a:ea typeface="微软雅黑" panose="020B0503020204020204" charset="-122"/>
                <a:cs typeface="楷体" panose="02010609060101010101" charset="-122"/>
                <a:sym typeface="+mn-ea"/>
              </a:rPr>
              <a:t>·</a:t>
            </a:r>
            <a:r>
              <a:rPr lang="zh-CN" altLang="en-US" sz="2000" b="1" spc="170" dirty="0">
                <a:solidFill>
                  <a:srgbClr val="0070C0"/>
                </a:solidFill>
                <a:latin typeface="微软雅黑" panose="020B0503020204020204" charset="-122"/>
                <a:ea typeface="微软雅黑" panose="020B0503020204020204" charset="-122"/>
                <a:cs typeface="楷体" panose="02010609060101010101" charset="-122"/>
                <a:sym typeface="+mn-ea"/>
              </a:rPr>
              <a:t>初二语文 </a:t>
            </a:r>
          </a:p>
        </p:txBody>
      </p:sp>
      <p:sp>
        <p:nvSpPr>
          <p:cNvPr id="9" name="文本框 8"/>
          <p:cNvSpPr txBox="1"/>
          <p:nvPr/>
        </p:nvSpPr>
        <p:spPr>
          <a:xfrm>
            <a:off x="3591005" y="3623497"/>
            <a:ext cx="5045075" cy="530915"/>
          </a:xfrm>
          <a:prstGeom prst="rect">
            <a:avLst/>
          </a:prstGeom>
          <a:noFill/>
        </p:spPr>
        <p:txBody>
          <a:bodyPr wrap="square" lIns="68580" tIns="34290" rIns="68580" bIns="34290" rtlCol="0">
            <a:spAutoFit/>
          </a:bodyPr>
          <a:lstStyle/>
          <a:p>
            <a:pPr algn="ctr">
              <a:lnSpc>
                <a:spcPct val="150000"/>
              </a:lnSpc>
            </a:pPr>
            <a:r>
              <a:rPr lang="zh-CN" altLang="en-US" sz="2000" b="1" spc="170" dirty="0">
                <a:solidFill>
                  <a:srgbClr val="0070C0"/>
                </a:solidFill>
                <a:latin typeface="微软雅黑" panose="020B0503020204020204" charset="-122"/>
                <a:ea typeface="微软雅黑" panose="020B0503020204020204" charset="-122"/>
              </a:rPr>
              <a:t>  北京市第十七中学辰阳分校  王满</a:t>
            </a:r>
          </a:p>
        </p:txBody>
      </p:sp>
      <p:pic>
        <p:nvPicPr>
          <p:cNvPr id="2" name="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50866" y="4171054"/>
            <a:ext cx="609600" cy="609600"/>
          </a:xfrm>
          <a:prstGeom prst="rect">
            <a:avLst/>
          </a:prstGeom>
        </p:spPr>
      </p:pic>
    </p:spTree>
    <p:custDataLst>
      <p:tags r:id="rId1"/>
    </p:custDataLst>
    <p:extLst>
      <p:ext uri="{BB962C8B-B14F-4D97-AF65-F5344CB8AC3E}">
        <p14:creationId xmlns:p14="http://schemas.microsoft.com/office/powerpoint/2010/main" val="5397216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8520545" y="5746173"/>
            <a:ext cx="181781" cy="284693"/>
          </a:xfrm>
          <a:prstGeom prst="rect">
            <a:avLst/>
          </a:prstGeom>
          <a:noFill/>
        </p:spPr>
        <p:txBody>
          <a:bodyPr wrap="none" lIns="68580" tIns="34290" rIns="68580" bIns="34290" rtlCol="0">
            <a:spAutoFit/>
          </a:bodyPr>
          <a:lstStyle/>
          <a:p>
            <a:r>
              <a:rPr lang="en-US" altLang="zh-CN" dirty="0">
                <a:latin typeface="Source Han Serif SC" panose="02020400000000000000" pitchFamily="18" charset="-122"/>
                <a:ea typeface="Source Han Serif SC" panose="02020400000000000000" pitchFamily="18" charset="-122"/>
                <a:sym typeface="Source Han Serif SC" panose="02020400000000000000" pitchFamily="18" charset="-122"/>
              </a:rPr>
              <a:t>.</a:t>
            </a:r>
            <a:endParaRPr lang="zh-CN" altLang="en-US"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4785772" y="1292957"/>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a:latin typeface="黑体" pitchFamily="49" charset="-122"/>
                <a:ea typeface="黑体" pitchFamily="49" charset="-122"/>
              </a:rPr>
              <a:t>精读细节法</a:t>
            </a:r>
            <a:endParaRPr lang="zh-CN" altLang="zh-CN" sz="2800" dirty="0">
              <a:latin typeface="黑体" pitchFamily="49" charset="-122"/>
              <a:ea typeface="黑体" pitchFamily="49" charset="-122"/>
            </a:endParaRPr>
          </a:p>
        </p:txBody>
      </p:sp>
      <p:grpSp>
        <p:nvGrpSpPr>
          <p:cNvPr id="20" name="组合 19">
            <a:extLst>
              <a:ext uri="{FF2B5EF4-FFF2-40B4-BE49-F238E27FC236}">
                <a16:creationId xmlns="" xmlns:a16="http://schemas.microsoft.com/office/drawing/2014/main" id="{AAA3FDEC-4EF7-43ED-BF19-4204D89A1153}"/>
              </a:ext>
            </a:extLst>
          </p:cNvPr>
          <p:cNvGrpSpPr>
            <a:grpSpLocks/>
          </p:cNvGrpSpPr>
          <p:nvPr/>
        </p:nvGrpSpPr>
        <p:grpSpPr bwMode="auto">
          <a:xfrm>
            <a:off x="3681482" y="1331049"/>
            <a:ext cx="971325" cy="777298"/>
            <a:chOff x="2329076" y="2071055"/>
            <a:chExt cx="970890" cy="777133"/>
          </a:xfrm>
        </p:grpSpPr>
        <p:sp>
          <p:nvSpPr>
            <p:cNvPr id="21" name="椭圆 20">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2"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二</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13" name="图片 12">
            <a:extLst>
              <a:ext uri="{FF2B5EF4-FFF2-40B4-BE49-F238E27FC236}">
                <a16:creationId xmlns="" xmlns:a16="http://schemas.microsoft.com/office/drawing/2014/main" id="{ACF44640-AD8C-4E76-BF22-A8E07CD21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96" y="0"/>
            <a:ext cx="3128022" cy="5143500"/>
          </a:xfrm>
          <a:prstGeom prst="rect">
            <a:avLst/>
          </a:prstGeom>
        </p:spPr>
      </p:pic>
      <p:pic>
        <p:nvPicPr>
          <p:cNvPr id="2"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9797" y="3988173"/>
            <a:ext cx="609600" cy="6096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63490016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9" fill="hold"/>
                                        <p:tgtEl>
                                          <p:spTgt spid="2"/>
                                        </p:tgtEl>
                                      </p:cBhvr>
                                    </p:cmd>
                                  </p:childTnLst>
                                </p:cTn>
                              </p:par>
                            </p:childTnLst>
                          </p:cTn>
                        </p:par>
                        <p:par>
                          <p:cTn id="7" fill="hold">
                            <p:stCondLst>
                              <p:cond delay="4129"/>
                            </p:stCondLst>
                            <p:childTnLst>
                              <p:par>
                                <p:cTn id="8" presetID="10" presetClass="exit" presetSubtype="0" fill="hold" grpId="0" nodeType="after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4629"/>
                            </p:stCondLst>
                            <p:childTnLst>
                              <p:par>
                                <p:cTn id="12" presetID="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1+#ppt_h/2"/>
                                          </p:val>
                                        </p:tav>
                                        <p:tav tm="100000">
                                          <p:val>
                                            <p:strVal val="#ppt_y"/>
                                          </p:val>
                                        </p:tav>
                                      </p:tavLst>
                                    </p:anim>
                                  </p:childTnLst>
                                </p:cTn>
                              </p:par>
                            </p:childTnLst>
                          </p:cTn>
                        </p:par>
                        <p:par>
                          <p:cTn id="16" fill="hold">
                            <p:stCondLst>
                              <p:cond delay="5129"/>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4072" y="1775012"/>
            <a:ext cx="7698541" cy="2246769"/>
          </a:xfrm>
          <a:prstGeom prst="rect">
            <a:avLst/>
          </a:prstGeom>
          <a:noFill/>
        </p:spPr>
        <p:txBody>
          <a:bodyPr wrap="square" rtlCol="0">
            <a:spAutoFit/>
          </a:bodyPr>
          <a:lstStyle/>
          <a:p>
            <a:r>
              <a:rPr lang="en-US" altLang="zh-CN" sz="2800" dirty="0" smtClean="0">
                <a:latin typeface="黑体" pitchFamily="49" charset="-122"/>
                <a:ea typeface="黑体" pitchFamily="49" charset="-122"/>
              </a:rPr>
              <a:t>    </a:t>
            </a:r>
            <a:r>
              <a:rPr lang="zh-CN" altLang="zh-CN" sz="2800" dirty="0" smtClean="0">
                <a:latin typeface="黑体" pitchFamily="49" charset="-122"/>
                <a:ea typeface="黑体" pitchFamily="49" charset="-122"/>
              </a:rPr>
              <a:t>在</a:t>
            </a:r>
            <a:r>
              <a:rPr lang="zh-CN" altLang="zh-CN" sz="2800" dirty="0">
                <a:latin typeface="黑体" pitchFamily="49" charset="-122"/>
                <a:ea typeface="黑体" pitchFamily="49" charset="-122"/>
              </a:rPr>
              <a:t>《红星照耀中国》中，斯诺不仅以时间为轴较为详细地介绍了伟人领袖的生活轨迹，同时，也通过对周围人的采访，以及记录他的亲眼所见，展现了真实的红军。在阅读时，我们不妨留心细节，在字里行间体会革命者的精神风貌。</a:t>
            </a:r>
          </a:p>
        </p:txBody>
      </p:sp>
      <p:sp>
        <p:nvSpPr>
          <p:cNvPr id="10"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718362" y="60660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a:latin typeface="黑体" pitchFamily="49" charset="-122"/>
                <a:ea typeface="黑体" pitchFamily="49" charset="-122"/>
              </a:rPr>
              <a:t>精读细节法</a:t>
            </a:r>
            <a:endParaRPr lang="zh-CN" altLang="zh-CN" sz="2800" dirty="0">
              <a:latin typeface="黑体" pitchFamily="49" charset="-122"/>
              <a:ea typeface="黑体" pitchFamily="49" charset="-122"/>
            </a:endParaRPr>
          </a:p>
        </p:txBody>
      </p:sp>
      <p:grpSp>
        <p:nvGrpSpPr>
          <p:cNvPr id="11" name="组合 10">
            <a:extLst>
              <a:ext uri="{FF2B5EF4-FFF2-40B4-BE49-F238E27FC236}">
                <a16:creationId xmlns="" xmlns:a16="http://schemas.microsoft.com/office/drawing/2014/main" id="{AAA3FDEC-4EF7-43ED-BF19-4204D89A1153}"/>
              </a:ext>
            </a:extLst>
          </p:cNvPr>
          <p:cNvGrpSpPr>
            <a:grpSpLocks/>
          </p:cNvGrpSpPr>
          <p:nvPr/>
        </p:nvGrpSpPr>
        <p:grpSpPr bwMode="auto">
          <a:xfrm>
            <a:off x="614072" y="644693"/>
            <a:ext cx="971325" cy="777298"/>
            <a:chOff x="2329076" y="2071055"/>
            <a:chExt cx="970890" cy="777133"/>
          </a:xfrm>
        </p:grpSpPr>
        <p:sp>
          <p:nvSpPr>
            <p:cNvPr id="12" name="椭圆 11">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二</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2"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4204" y="4138781"/>
            <a:ext cx="609600" cy="609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19027001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39"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5912" y="1544632"/>
            <a:ext cx="5766098" cy="2893100"/>
          </a:xfrm>
          <a:prstGeom prst="rect">
            <a:avLst/>
          </a:prstGeom>
          <a:solidFill>
            <a:schemeClr val="tx2">
              <a:lumMod val="20000"/>
              <a:lumOff val="80000"/>
              <a:alpha val="56000"/>
            </a:schemeClr>
          </a:solidFill>
        </p:spPr>
        <p:txBody>
          <a:bodyPr wrap="square" rtlCol="0">
            <a:spAutoFit/>
          </a:bodyPr>
          <a:lstStyle/>
          <a:p>
            <a:r>
              <a:rPr lang="en-US" altLang="zh-CN" sz="2600" dirty="0" smtClean="0">
                <a:latin typeface="楷体" pitchFamily="49" charset="-122"/>
                <a:ea typeface="楷体" pitchFamily="49" charset="-122"/>
              </a:rPr>
              <a:t>    </a:t>
            </a:r>
            <a:r>
              <a:rPr lang="zh-CN" altLang="zh-CN" sz="2600" dirty="0" smtClean="0">
                <a:latin typeface="楷体" pitchFamily="49" charset="-122"/>
                <a:ea typeface="楷体" pitchFamily="49" charset="-122"/>
              </a:rPr>
              <a:t>我</a:t>
            </a:r>
            <a:r>
              <a:rPr lang="zh-CN" altLang="zh-CN" sz="2600" dirty="0">
                <a:latin typeface="楷体" pitchFamily="49" charset="-122"/>
                <a:ea typeface="楷体" pitchFamily="49" charset="-122"/>
              </a:rPr>
              <a:t>在那里的时候，看到有成千上万张传单空投下来要悬赏缉拿他、徐海东、毛泽东。他下令要保存这些传单。这些传单都是单面印的，当时红军缺纸，就用空白的一面来印红军的宣传品</a:t>
            </a:r>
            <a:r>
              <a:rPr lang="zh-CN" altLang="zh-CN" sz="2600" dirty="0" smtClean="0">
                <a:latin typeface="楷体" pitchFamily="49" charset="-122"/>
                <a:ea typeface="楷体" pitchFamily="49" charset="-122"/>
              </a:rPr>
              <a:t>。</a:t>
            </a:r>
            <a:endParaRPr lang="en-US" altLang="zh-CN" sz="2600" dirty="0" smtClean="0">
              <a:latin typeface="楷体" pitchFamily="49" charset="-122"/>
              <a:ea typeface="楷体" pitchFamily="49" charset="-122"/>
            </a:endParaRPr>
          </a:p>
          <a:p>
            <a:pPr algn="r"/>
            <a:r>
              <a:rPr lang="en-US" altLang="zh-CN" sz="2600" dirty="0" smtClean="0">
                <a:latin typeface="楷体" pitchFamily="49" charset="-122"/>
                <a:ea typeface="楷体" pitchFamily="49" charset="-122"/>
              </a:rPr>
              <a:t>——《</a:t>
            </a:r>
            <a:r>
              <a:rPr lang="zh-CN" altLang="en-US" sz="2600" dirty="0" smtClean="0">
                <a:latin typeface="楷体" pitchFamily="49" charset="-122"/>
                <a:ea typeface="楷体" pitchFamily="49" charset="-122"/>
              </a:rPr>
              <a:t>红星照耀中国</a:t>
            </a:r>
            <a:r>
              <a:rPr lang="en-US" altLang="zh-CN" sz="2600" dirty="0" smtClean="0">
                <a:latin typeface="楷体" pitchFamily="49" charset="-122"/>
                <a:ea typeface="楷体" pitchFamily="49" charset="-122"/>
              </a:rPr>
              <a:t>》</a:t>
            </a:r>
            <a:r>
              <a:rPr lang="zh-CN" altLang="en-US" sz="2600" dirty="0" smtClean="0">
                <a:latin typeface="楷体" pitchFamily="49" charset="-122"/>
                <a:ea typeface="楷体" pitchFamily="49" charset="-122"/>
              </a:rPr>
              <a:t>第八章</a:t>
            </a:r>
            <a:endParaRPr lang="zh-CN" altLang="zh-CN" sz="2600" dirty="0">
              <a:latin typeface="楷体" pitchFamily="49" charset="-122"/>
              <a:ea typeface="楷体" pitchFamily="49" charset="-122"/>
            </a:endParaRPr>
          </a:p>
        </p:txBody>
      </p:sp>
      <p:sp>
        <p:nvSpPr>
          <p:cNvPr id="10"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718362" y="60660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a:latin typeface="黑体" pitchFamily="49" charset="-122"/>
                <a:ea typeface="黑体" pitchFamily="49" charset="-122"/>
              </a:rPr>
              <a:t>精读细节法</a:t>
            </a:r>
            <a:endParaRPr lang="zh-CN" altLang="zh-CN" sz="2800" dirty="0">
              <a:latin typeface="黑体" pitchFamily="49" charset="-122"/>
              <a:ea typeface="黑体" pitchFamily="49" charset="-122"/>
            </a:endParaRPr>
          </a:p>
        </p:txBody>
      </p:sp>
      <p:grpSp>
        <p:nvGrpSpPr>
          <p:cNvPr id="11" name="组合 10">
            <a:extLst>
              <a:ext uri="{FF2B5EF4-FFF2-40B4-BE49-F238E27FC236}">
                <a16:creationId xmlns="" xmlns:a16="http://schemas.microsoft.com/office/drawing/2014/main" id="{AAA3FDEC-4EF7-43ED-BF19-4204D89A1153}"/>
              </a:ext>
            </a:extLst>
          </p:cNvPr>
          <p:cNvGrpSpPr>
            <a:grpSpLocks/>
          </p:cNvGrpSpPr>
          <p:nvPr/>
        </p:nvGrpSpPr>
        <p:grpSpPr bwMode="auto">
          <a:xfrm>
            <a:off x="614072" y="644693"/>
            <a:ext cx="971325" cy="777298"/>
            <a:chOff x="2329076" y="2071055"/>
            <a:chExt cx="970890" cy="777133"/>
          </a:xfrm>
        </p:grpSpPr>
        <p:sp>
          <p:nvSpPr>
            <p:cNvPr id="12" name="椭圆 11">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二</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2" name="TextBox 1"/>
          <p:cNvSpPr txBox="1"/>
          <p:nvPr/>
        </p:nvSpPr>
        <p:spPr>
          <a:xfrm>
            <a:off x="6174889" y="1637273"/>
            <a:ext cx="2770937" cy="2677656"/>
          </a:xfrm>
          <a:prstGeom prst="rect">
            <a:avLst/>
          </a:prstGeom>
          <a:noFill/>
        </p:spPr>
        <p:txBody>
          <a:bodyPr wrap="square" rtlCol="0">
            <a:spAutoFit/>
          </a:bodyPr>
          <a:lstStyle/>
          <a:p>
            <a:r>
              <a:rPr lang="zh-CN" altLang="zh-CN" sz="2800" b="1" dirty="0" smtClean="0">
                <a:solidFill>
                  <a:srgbClr val="002060"/>
                </a:solidFill>
                <a:latin typeface="黑体" pitchFamily="49" charset="-122"/>
                <a:ea typeface="黑体" pitchFamily="49" charset="-122"/>
              </a:rPr>
              <a:t>彭德怀同志</a:t>
            </a:r>
            <a:r>
              <a:rPr lang="zh-CN" altLang="en-US" sz="2800" b="1" dirty="0" smtClean="0">
                <a:solidFill>
                  <a:srgbClr val="002060"/>
                </a:solidFill>
                <a:latin typeface="黑体" pitchFamily="49" charset="-122"/>
                <a:ea typeface="黑体" pitchFamily="49" charset="-122"/>
              </a:rPr>
              <a:t>心怀</a:t>
            </a:r>
            <a:r>
              <a:rPr lang="zh-CN" altLang="zh-CN" sz="2800" b="1" dirty="0" smtClean="0">
                <a:solidFill>
                  <a:srgbClr val="002060"/>
                </a:solidFill>
                <a:latin typeface="黑体" pitchFamily="49" charset="-122"/>
                <a:ea typeface="黑体" pitchFamily="49" charset="-122"/>
              </a:rPr>
              <a:t>坦荡，</a:t>
            </a:r>
            <a:r>
              <a:rPr lang="zh-CN" altLang="en-US" sz="2800" b="1" dirty="0" smtClean="0">
                <a:solidFill>
                  <a:srgbClr val="002060"/>
                </a:solidFill>
                <a:latin typeface="黑体" pitchFamily="49" charset="-122"/>
                <a:ea typeface="黑体" pitchFamily="49" charset="-122"/>
              </a:rPr>
              <a:t>具有</a:t>
            </a:r>
            <a:r>
              <a:rPr lang="zh-CN" altLang="zh-CN" sz="2800" b="1" dirty="0" smtClean="0">
                <a:solidFill>
                  <a:srgbClr val="002060"/>
                </a:solidFill>
                <a:latin typeface="黑体" pitchFamily="49" charset="-122"/>
                <a:ea typeface="黑体" pitchFamily="49" charset="-122"/>
              </a:rPr>
              <a:t>英勇</a:t>
            </a:r>
            <a:r>
              <a:rPr lang="zh-CN" altLang="zh-CN" sz="2800" b="1" dirty="0">
                <a:solidFill>
                  <a:srgbClr val="002060"/>
                </a:solidFill>
                <a:latin typeface="黑体" pitchFamily="49" charset="-122"/>
                <a:ea typeface="黑体" pitchFamily="49" charset="-122"/>
              </a:rPr>
              <a:t>无畏的革命精神</a:t>
            </a:r>
            <a:r>
              <a:rPr lang="zh-CN" altLang="zh-CN" sz="2800" b="1" dirty="0" smtClean="0">
                <a:solidFill>
                  <a:srgbClr val="002060"/>
                </a:solidFill>
                <a:latin typeface="黑体" pitchFamily="49" charset="-122"/>
                <a:ea typeface="黑体" pitchFamily="49" charset="-122"/>
              </a:rPr>
              <a:t>，</a:t>
            </a:r>
            <a:r>
              <a:rPr lang="zh-CN" altLang="en-US" sz="2800" b="1" dirty="0" smtClean="0">
                <a:solidFill>
                  <a:srgbClr val="002060"/>
                </a:solidFill>
                <a:latin typeface="黑体" pitchFamily="49" charset="-122"/>
                <a:ea typeface="黑体" pitchFamily="49" charset="-122"/>
              </a:rPr>
              <a:t>同时</a:t>
            </a:r>
            <a:r>
              <a:rPr lang="zh-CN" altLang="zh-CN" sz="2800" b="1" dirty="0" smtClean="0">
                <a:solidFill>
                  <a:srgbClr val="002060"/>
                </a:solidFill>
                <a:latin typeface="黑体" pitchFamily="49" charset="-122"/>
                <a:ea typeface="黑体" pitchFamily="49" charset="-122"/>
              </a:rPr>
              <a:t>也</a:t>
            </a:r>
            <a:r>
              <a:rPr lang="zh-CN" altLang="zh-CN" sz="2800" b="1" dirty="0">
                <a:solidFill>
                  <a:srgbClr val="002060"/>
                </a:solidFill>
                <a:latin typeface="黑体" pitchFamily="49" charset="-122"/>
                <a:ea typeface="黑体" pitchFamily="49" charset="-122"/>
              </a:rPr>
              <a:t>能够感受到他对国民党反动派的蔑视。</a:t>
            </a:r>
            <a:endParaRPr lang="zh-CN" altLang="en-US" sz="2800" b="1" dirty="0">
              <a:solidFill>
                <a:srgbClr val="002060"/>
              </a:solidFill>
              <a:latin typeface="黑体" pitchFamily="49" charset="-122"/>
              <a:ea typeface="黑体" pitchFamily="49" charset="-122"/>
            </a:endParaRPr>
          </a:p>
        </p:txBody>
      </p:sp>
      <p:pic>
        <p:nvPicPr>
          <p:cNvPr id="3"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83737" y="4326359"/>
            <a:ext cx="609600" cy="60960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149453034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304" y="1462064"/>
            <a:ext cx="8971877" cy="3477875"/>
          </a:xfrm>
          <a:prstGeom prst="rect">
            <a:avLst/>
          </a:prstGeom>
          <a:solidFill>
            <a:schemeClr val="tx2">
              <a:lumMod val="20000"/>
              <a:lumOff val="80000"/>
              <a:alpha val="56000"/>
            </a:schemeClr>
          </a:solidFill>
        </p:spPr>
        <p:txBody>
          <a:bodyPr wrap="square" rtlCol="0">
            <a:spAutoFit/>
          </a:bodyPr>
          <a:lstStyle/>
          <a:p>
            <a:r>
              <a:rPr lang="zh-CN" altLang="en-US" sz="2000" dirty="0" smtClean="0">
                <a:latin typeface="楷体" pitchFamily="49" charset="-122"/>
                <a:ea typeface="楷体" pitchFamily="49" charset="-122"/>
              </a:rPr>
              <a:t>    “</a:t>
            </a:r>
            <a:r>
              <a:rPr lang="zh-CN" altLang="en-US" sz="2000" dirty="0">
                <a:latin typeface="楷体" pitchFamily="49" charset="-122"/>
                <a:ea typeface="楷体" pitchFamily="49" charset="-122"/>
              </a:rPr>
              <a:t>喂，给我们拿点冷水来。”</a:t>
            </a:r>
          </a:p>
          <a:p>
            <a:r>
              <a:rPr lang="zh-CN" altLang="en-US" sz="2000" dirty="0" smtClean="0">
                <a:latin typeface="楷体" pitchFamily="49" charset="-122"/>
                <a:ea typeface="楷体" pitchFamily="49" charset="-122"/>
              </a:rPr>
              <a:t>    那个</a:t>
            </a:r>
            <a:r>
              <a:rPr lang="zh-CN" altLang="en-US" sz="2000" dirty="0">
                <a:latin typeface="楷体" pitchFamily="49" charset="-122"/>
                <a:ea typeface="楷体" pitchFamily="49" charset="-122"/>
              </a:rPr>
              <a:t>孩子压根儿不理我。几分钟后，我又招呼另外一个孩子，结果也是一样。</a:t>
            </a:r>
          </a:p>
          <a:p>
            <a:r>
              <a:rPr lang="zh-CN" altLang="en-US" sz="2000" dirty="0" smtClean="0">
                <a:latin typeface="楷体" pitchFamily="49" charset="-122"/>
                <a:ea typeface="楷体" pitchFamily="49" charset="-122"/>
              </a:rPr>
              <a:t>    这时</a:t>
            </a:r>
            <a:r>
              <a:rPr lang="zh-CN" altLang="en-US" sz="2000" dirty="0">
                <a:latin typeface="楷体" pitchFamily="49" charset="-122"/>
                <a:ea typeface="楷体" pitchFamily="49" charset="-122"/>
              </a:rPr>
              <a:t>我发现戴着厚玻璃近视眼镜的交通处长李克农在笑我。他扯扯我的袖子，对我说：“你可以叫他‘小鬼’，或者可以叫他‘同志’，可是，你不能叫他‘喂’。这里什么人都是同志。这些孩子是少年先锋队员，他们是革命者，所以自愿到这里来帮忙。他们不是佣仆。他们是未来的红军战士。”</a:t>
            </a:r>
          </a:p>
          <a:p>
            <a:r>
              <a:rPr lang="zh-CN" altLang="en-US" sz="2000" dirty="0" smtClean="0">
                <a:latin typeface="楷体" pitchFamily="49" charset="-122"/>
                <a:ea typeface="楷体" pitchFamily="49" charset="-122"/>
              </a:rPr>
              <a:t>    正好</a:t>
            </a:r>
            <a:r>
              <a:rPr lang="zh-CN" altLang="en-US" sz="2000" dirty="0">
                <a:latin typeface="楷体" pitchFamily="49" charset="-122"/>
                <a:ea typeface="楷体" pitchFamily="49" charset="-122"/>
              </a:rPr>
              <a:t>这个时候，冷水来了。</a:t>
            </a:r>
          </a:p>
          <a:p>
            <a:r>
              <a:rPr lang="zh-CN" altLang="en-US" sz="2000" dirty="0" smtClean="0">
                <a:latin typeface="楷体" pitchFamily="49" charset="-122"/>
                <a:ea typeface="楷体" pitchFamily="49" charset="-122"/>
              </a:rPr>
              <a:t>    “</a:t>
            </a:r>
            <a:r>
              <a:rPr lang="zh-CN" altLang="en-US" sz="2000" dirty="0">
                <a:latin typeface="楷体" pitchFamily="49" charset="-122"/>
                <a:ea typeface="楷体" pitchFamily="49" charset="-122"/>
              </a:rPr>
              <a:t>谢谢你</a:t>
            </a:r>
            <a:r>
              <a:rPr lang="en-US" altLang="zh-CN" sz="2000" dirty="0">
                <a:latin typeface="楷体" pitchFamily="49" charset="-122"/>
                <a:ea typeface="楷体" pitchFamily="49" charset="-122"/>
              </a:rPr>
              <a:t>——</a:t>
            </a:r>
            <a:r>
              <a:rPr lang="zh-CN" altLang="en-US" sz="2000" dirty="0">
                <a:latin typeface="楷体" pitchFamily="49" charset="-122"/>
                <a:ea typeface="楷体" pitchFamily="49" charset="-122"/>
              </a:rPr>
              <a:t>同志</a:t>
            </a:r>
            <a:r>
              <a:rPr lang="en-US" altLang="zh-CN" sz="2000" dirty="0">
                <a:latin typeface="楷体" pitchFamily="49" charset="-122"/>
                <a:ea typeface="楷体" pitchFamily="49" charset="-122"/>
              </a:rPr>
              <a:t>!”</a:t>
            </a:r>
            <a:r>
              <a:rPr lang="zh-CN" altLang="en-US" sz="2000" dirty="0">
                <a:latin typeface="楷体" pitchFamily="49" charset="-122"/>
                <a:ea typeface="楷体" pitchFamily="49" charset="-122"/>
              </a:rPr>
              <a:t>我道歉说。</a:t>
            </a:r>
          </a:p>
          <a:p>
            <a:r>
              <a:rPr lang="zh-CN" altLang="en-US" sz="2000" dirty="0" smtClean="0">
                <a:latin typeface="楷体" pitchFamily="49" charset="-122"/>
                <a:ea typeface="楷体" pitchFamily="49" charset="-122"/>
              </a:rPr>
              <a:t>    那个</a:t>
            </a:r>
            <a:r>
              <a:rPr lang="zh-CN" altLang="en-US" sz="2000" dirty="0">
                <a:latin typeface="楷体" pitchFamily="49" charset="-122"/>
                <a:ea typeface="楷体" pitchFamily="49" charset="-122"/>
              </a:rPr>
              <a:t>少年先锋队员大胆地看着我。“不要紧，”他说，“你不用为了这样一件事情感谢一个同志</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红星照耀中国</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第二章</a:t>
            </a:r>
            <a:endParaRPr lang="zh-CN" altLang="zh-CN" sz="2000" dirty="0">
              <a:latin typeface="楷体" pitchFamily="49" charset="-122"/>
              <a:ea typeface="楷体" pitchFamily="49" charset="-122"/>
            </a:endParaRPr>
          </a:p>
        </p:txBody>
      </p:sp>
      <p:sp>
        <p:nvSpPr>
          <p:cNvPr id="10"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718362" y="60660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a:latin typeface="黑体" pitchFamily="49" charset="-122"/>
                <a:ea typeface="黑体" pitchFamily="49" charset="-122"/>
              </a:rPr>
              <a:t>精读细节法</a:t>
            </a:r>
            <a:endParaRPr lang="zh-CN" altLang="zh-CN" sz="2800" dirty="0">
              <a:latin typeface="黑体" pitchFamily="49" charset="-122"/>
              <a:ea typeface="黑体" pitchFamily="49" charset="-122"/>
            </a:endParaRPr>
          </a:p>
        </p:txBody>
      </p:sp>
      <p:grpSp>
        <p:nvGrpSpPr>
          <p:cNvPr id="11" name="组合 10">
            <a:extLst>
              <a:ext uri="{FF2B5EF4-FFF2-40B4-BE49-F238E27FC236}">
                <a16:creationId xmlns="" xmlns:a16="http://schemas.microsoft.com/office/drawing/2014/main" id="{AAA3FDEC-4EF7-43ED-BF19-4204D89A1153}"/>
              </a:ext>
            </a:extLst>
          </p:cNvPr>
          <p:cNvGrpSpPr>
            <a:grpSpLocks/>
          </p:cNvGrpSpPr>
          <p:nvPr/>
        </p:nvGrpSpPr>
        <p:grpSpPr bwMode="auto">
          <a:xfrm>
            <a:off x="614072" y="644693"/>
            <a:ext cx="971325" cy="777298"/>
            <a:chOff x="2329076" y="2071055"/>
            <a:chExt cx="970890" cy="777133"/>
          </a:xfrm>
        </p:grpSpPr>
        <p:sp>
          <p:nvSpPr>
            <p:cNvPr id="12" name="椭圆 11">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二</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2"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52678" y="4395557"/>
            <a:ext cx="609600" cy="609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192832770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718362" y="60660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a:latin typeface="黑体" pitchFamily="49" charset="-122"/>
                <a:ea typeface="黑体" pitchFamily="49" charset="-122"/>
              </a:rPr>
              <a:t>精读细节法</a:t>
            </a:r>
            <a:endParaRPr lang="zh-CN" altLang="zh-CN" sz="2800" dirty="0">
              <a:latin typeface="黑体" pitchFamily="49" charset="-122"/>
              <a:ea typeface="黑体" pitchFamily="49" charset="-122"/>
            </a:endParaRPr>
          </a:p>
        </p:txBody>
      </p:sp>
      <p:grpSp>
        <p:nvGrpSpPr>
          <p:cNvPr id="11" name="组合 10">
            <a:extLst>
              <a:ext uri="{FF2B5EF4-FFF2-40B4-BE49-F238E27FC236}">
                <a16:creationId xmlns="" xmlns:a16="http://schemas.microsoft.com/office/drawing/2014/main" id="{AAA3FDEC-4EF7-43ED-BF19-4204D89A1153}"/>
              </a:ext>
            </a:extLst>
          </p:cNvPr>
          <p:cNvGrpSpPr>
            <a:grpSpLocks/>
          </p:cNvGrpSpPr>
          <p:nvPr/>
        </p:nvGrpSpPr>
        <p:grpSpPr bwMode="auto">
          <a:xfrm>
            <a:off x="614072" y="644693"/>
            <a:ext cx="971325" cy="777298"/>
            <a:chOff x="2329076" y="2071055"/>
            <a:chExt cx="970890" cy="777133"/>
          </a:xfrm>
        </p:grpSpPr>
        <p:sp>
          <p:nvSpPr>
            <p:cNvPr id="12" name="椭圆 11">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二</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62" y="1703518"/>
            <a:ext cx="3208456" cy="2481206"/>
          </a:xfrm>
          <a:prstGeom prst="rect">
            <a:avLst/>
          </a:prstGeom>
          <a:ln>
            <a:noFill/>
          </a:ln>
          <a:effectLst>
            <a:softEdge rad="112500"/>
          </a:effectLst>
        </p:spPr>
      </p:pic>
      <p:sp>
        <p:nvSpPr>
          <p:cNvPr id="3" name="TextBox 2"/>
          <p:cNvSpPr txBox="1"/>
          <p:nvPr/>
        </p:nvSpPr>
        <p:spPr>
          <a:xfrm>
            <a:off x="3980329" y="2606298"/>
            <a:ext cx="4507455" cy="523220"/>
          </a:xfrm>
          <a:prstGeom prst="rect">
            <a:avLst/>
          </a:prstGeom>
          <a:noFill/>
        </p:spPr>
        <p:txBody>
          <a:bodyPr wrap="square" rtlCol="0">
            <a:spAutoFit/>
          </a:bodyPr>
          <a:lstStyle/>
          <a:p>
            <a:r>
              <a:rPr lang="zh-CN" altLang="en-US" sz="2800" dirty="0">
                <a:latin typeface="黑体" pitchFamily="49" charset="-122"/>
                <a:ea typeface="黑体" pitchFamily="49" charset="-122"/>
              </a:rPr>
              <a:t>红军小战士伟大的自我尊严</a:t>
            </a:r>
          </a:p>
        </p:txBody>
      </p:sp>
      <p:pic>
        <p:nvPicPr>
          <p:cNvPr id="4"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8184" y="4184724"/>
            <a:ext cx="609600" cy="609600"/>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14789036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718362" y="60660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smtClean="0">
                <a:latin typeface="黑体" pitchFamily="49" charset="-122"/>
                <a:ea typeface="黑体" pitchFamily="49" charset="-122"/>
              </a:rPr>
              <a:t>对比阅读法</a:t>
            </a:r>
            <a:endParaRPr lang="zh-CN" altLang="zh-CN" sz="2800" dirty="0">
              <a:latin typeface="黑体" pitchFamily="49" charset="-122"/>
              <a:ea typeface="黑体" pitchFamily="49" charset="-122"/>
            </a:endParaRPr>
          </a:p>
        </p:txBody>
      </p:sp>
      <p:grpSp>
        <p:nvGrpSpPr>
          <p:cNvPr id="7" name="组合 6">
            <a:extLst>
              <a:ext uri="{FF2B5EF4-FFF2-40B4-BE49-F238E27FC236}">
                <a16:creationId xmlns="" xmlns:a16="http://schemas.microsoft.com/office/drawing/2014/main" id="{AAA3FDEC-4EF7-43ED-BF19-4204D89A1153}"/>
              </a:ext>
            </a:extLst>
          </p:cNvPr>
          <p:cNvGrpSpPr>
            <a:grpSpLocks/>
          </p:cNvGrpSpPr>
          <p:nvPr/>
        </p:nvGrpSpPr>
        <p:grpSpPr bwMode="auto">
          <a:xfrm>
            <a:off x="614072" y="644693"/>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三</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072" y="1713023"/>
            <a:ext cx="2271629" cy="303772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35" y="1621289"/>
            <a:ext cx="2204316" cy="3024213"/>
          </a:xfrm>
          <a:prstGeom prst="rect">
            <a:avLst/>
          </a:prstGeom>
        </p:spPr>
      </p:pic>
      <p:sp>
        <p:nvSpPr>
          <p:cNvPr id="12" name="TextBox 11"/>
          <p:cNvSpPr txBox="1"/>
          <p:nvPr/>
        </p:nvSpPr>
        <p:spPr>
          <a:xfrm>
            <a:off x="2781681" y="1955079"/>
            <a:ext cx="3476577" cy="954107"/>
          </a:xfrm>
          <a:prstGeom prst="rect">
            <a:avLst/>
          </a:prstGeom>
          <a:noFill/>
        </p:spPr>
        <p:txBody>
          <a:bodyPr wrap="square" rtlCol="0">
            <a:spAutoFit/>
          </a:bodyPr>
          <a:lstStyle/>
          <a:p>
            <a:r>
              <a:rPr lang="zh-CN" altLang="zh-CN" sz="2800" dirty="0" smtClean="0">
                <a:latin typeface="黑体" pitchFamily="49" charset="-122"/>
                <a:ea typeface="黑体" pitchFamily="49" charset="-122"/>
              </a:rPr>
              <a:t>“ 公子哥 ”周恩来</a:t>
            </a:r>
            <a:endParaRPr lang="en-US" altLang="zh-CN" sz="2800" dirty="0" smtClean="0">
              <a:latin typeface="黑体" pitchFamily="49" charset="-122"/>
              <a:ea typeface="黑体" pitchFamily="49" charset="-122"/>
            </a:endParaRPr>
          </a:p>
          <a:p>
            <a:endParaRPr lang="en-US" altLang="zh-CN" sz="2800" dirty="0" smtClean="0">
              <a:latin typeface="黑体" pitchFamily="49" charset="-122"/>
              <a:ea typeface="黑体" pitchFamily="49" charset="-122"/>
            </a:endParaRPr>
          </a:p>
        </p:txBody>
      </p:sp>
      <p:sp>
        <p:nvSpPr>
          <p:cNvPr id="13" name="TextBox 12"/>
          <p:cNvSpPr txBox="1"/>
          <p:nvPr/>
        </p:nvSpPr>
        <p:spPr>
          <a:xfrm>
            <a:off x="2781681" y="3715785"/>
            <a:ext cx="3593118" cy="523220"/>
          </a:xfrm>
          <a:prstGeom prst="rect">
            <a:avLst/>
          </a:prstGeom>
          <a:noFill/>
        </p:spPr>
        <p:txBody>
          <a:bodyPr wrap="square" rtlCol="0">
            <a:spAutoFit/>
          </a:bodyPr>
          <a:lstStyle/>
          <a:p>
            <a:r>
              <a:rPr lang="zh-CN" altLang="zh-CN" sz="2800" dirty="0" smtClean="0">
                <a:latin typeface="黑体" pitchFamily="49" charset="-122"/>
                <a:ea typeface="黑体" pitchFamily="49" charset="-122"/>
              </a:rPr>
              <a:t>“ 大老粗 ” </a:t>
            </a:r>
            <a:r>
              <a:rPr lang="zh-CN" altLang="zh-CN" sz="2800" dirty="0">
                <a:latin typeface="黑体" pitchFamily="49" charset="-122"/>
                <a:ea typeface="黑体" pitchFamily="49" charset="-122"/>
              </a:rPr>
              <a:t>彭德怀</a:t>
            </a:r>
            <a:endParaRPr lang="zh-CN" altLang="en-US" sz="2800" dirty="0">
              <a:latin typeface="黑体" pitchFamily="49" charset="-122"/>
              <a:ea typeface="黑体" pitchFamily="49" charset="-122"/>
            </a:endParaRPr>
          </a:p>
        </p:txBody>
      </p:sp>
      <p:sp>
        <p:nvSpPr>
          <p:cNvPr id="14" name="矩形 13"/>
          <p:cNvSpPr/>
          <p:nvPr/>
        </p:nvSpPr>
        <p:spPr>
          <a:xfrm>
            <a:off x="4079784" y="2658038"/>
            <a:ext cx="88036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与</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6466" y="4445943"/>
            <a:ext cx="609600" cy="60960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94002163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8520545" y="5746173"/>
            <a:ext cx="181781" cy="284693"/>
          </a:xfrm>
          <a:prstGeom prst="rect">
            <a:avLst/>
          </a:prstGeom>
          <a:noFill/>
        </p:spPr>
        <p:txBody>
          <a:bodyPr wrap="none" lIns="68580" tIns="34290" rIns="68580" bIns="34290" rtlCol="0">
            <a:spAutoFit/>
          </a:bodyPr>
          <a:lstStyle/>
          <a:p>
            <a:r>
              <a:rPr lang="en-US" altLang="zh-CN" dirty="0">
                <a:latin typeface="Source Han Serif SC" panose="02020400000000000000" pitchFamily="18" charset="-122"/>
                <a:ea typeface="Source Han Serif SC" panose="02020400000000000000" pitchFamily="18" charset="-122"/>
                <a:sym typeface="Source Han Serif SC" panose="02020400000000000000" pitchFamily="18" charset="-122"/>
              </a:rPr>
              <a:t>.</a:t>
            </a:r>
            <a:endParaRPr lang="zh-CN" altLang="en-US"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4785772" y="1292957"/>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smtClean="0">
                <a:latin typeface="黑体" pitchFamily="49" charset="-122"/>
                <a:ea typeface="黑体" pitchFamily="49" charset="-122"/>
              </a:rPr>
              <a:t>问题探究</a:t>
            </a:r>
            <a:endParaRPr lang="zh-CN" altLang="zh-CN" sz="2800" dirty="0">
              <a:latin typeface="黑体" pitchFamily="49" charset="-122"/>
              <a:ea typeface="黑体" pitchFamily="49" charset="-122"/>
            </a:endParaRPr>
          </a:p>
        </p:txBody>
      </p:sp>
      <p:grpSp>
        <p:nvGrpSpPr>
          <p:cNvPr id="20" name="组合 19">
            <a:extLst>
              <a:ext uri="{FF2B5EF4-FFF2-40B4-BE49-F238E27FC236}">
                <a16:creationId xmlns="" xmlns:a16="http://schemas.microsoft.com/office/drawing/2014/main" id="{AAA3FDEC-4EF7-43ED-BF19-4204D89A1153}"/>
              </a:ext>
            </a:extLst>
          </p:cNvPr>
          <p:cNvGrpSpPr>
            <a:grpSpLocks/>
          </p:cNvGrpSpPr>
          <p:nvPr/>
        </p:nvGrpSpPr>
        <p:grpSpPr bwMode="auto">
          <a:xfrm>
            <a:off x="3681482" y="1331049"/>
            <a:ext cx="971325" cy="777298"/>
            <a:chOff x="2329076" y="2071055"/>
            <a:chExt cx="970890" cy="777133"/>
          </a:xfrm>
        </p:grpSpPr>
        <p:sp>
          <p:nvSpPr>
            <p:cNvPr id="21" name="椭圆 20">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2"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四</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13" name="图片 12">
            <a:extLst>
              <a:ext uri="{FF2B5EF4-FFF2-40B4-BE49-F238E27FC236}">
                <a16:creationId xmlns="" xmlns:a16="http://schemas.microsoft.com/office/drawing/2014/main" id="{ACF44640-AD8C-4E76-BF22-A8E07CD21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96" y="0"/>
            <a:ext cx="3128022" cy="5143500"/>
          </a:xfrm>
          <a:prstGeom prst="rect">
            <a:avLst/>
          </a:prstGeom>
        </p:spPr>
      </p:pic>
      <p:pic>
        <p:nvPicPr>
          <p:cNvPr id="2" nam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0945" y="4063477"/>
            <a:ext cx="609600" cy="6096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36263945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6" fill="hold"/>
                                        <p:tgtEl>
                                          <p:spTgt spid="2"/>
                                        </p:tgtEl>
                                      </p:cBhvr>
                                    </p:cmd>
                                  </p:childTnLst>
                                </p:cTn>
                              </p:par>
                            </p:childTnLst>
                          </p:cTn>
                        </p:par>
                        <p:par>
                          <p:cTn id="7" fill="hold">
                            <p:stCondLst>
                              <p:cond delay="10686"/>
                            </p:stCondLst>
                            <p:childTnLst>
                              <p:par>
                                <p:cTn id="8" presetID="10" presetClass="exit" presetSubtype="0" fill="hold" grpId="0" nodeType="after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5"/>
          </p:nvPr>
        </p:nvSpPr>
        <p:spPr>
          <a:xfrm>
            <a:off x="247427" y="1552080"/>
            <a:ext cx="8444752" cy="2406734"/>
          </a:xfrm>
        </p:spPr>
        <p:txBody>
          <a:bodyPr>
            <a:noAutofit/>
          </a:bodyPr>
          <a:lstStyle/>
          <a:p>
            <a:r>
              <a:rPr lang="en-US" altLang="zh-CN" sz="2800" dirty="0" smtClean="0">
                <a:latin typeface="黑体" pitchFamily="49" charset="-122"/>
                <a:ea typeface="黑体" pitchFamily="49" charset="-122"/>
              </a:rPr>
              <a:t>     </a:t>
            </a:r>
            <a:r>
              <a:rPr lang="zh-CN" altLang="zh-CN" sz="2800" dirty="0" smtClean="0">
                <a:latin typeface="黑体" pitchFamily="49" charset="-122"/>
                <a:ea typeface="黑体" pitchFamily="49" charset="-122"/>
              </a:rPr>
              <a:t>美国</a:t>
            </a:r>
            <a:r>
              <a:rPr lang="zh-CN" altLang="zh-CN" sz="2800" dirty="0">
                <a:latin typeface="黑体" pitchFamily="49" charset="-122"/>
                <a:ea typeface="黑体" pitchFamily="49" charset="-122"/>
              </a:rPr>
              <a:t>作家史沫特莱曾经这样评价毛泽东</a:t>
            </a:r>
            <a:r>
              <a:rPr lang="zh-CN" altLang="zh-CN" sz="2800" dirty="0" smtClean="0">
                <a:latin typeface="黑体" pitchFamily="49" charset="-122"/>
                <a:ea typeface="黑体" pitchFamily="49" charset="-122"/>
              </a:rPr>
              <a:t>：</a:t>
            </a:r>
            <a:r>
              <a:rPr lang="zh-CN" altLang="zh-CN" sz="2800" dirty="0">
                <a:latin typeface="黑体" pitchFamily="49" charset="-122"/>
                <a:ea typeface="黑体" pitchFamily="49" charset="-122"/>
              </a:rPr>
              <a:t>“</a:t>
            </a:r>
            <a:r>
              <a:rPr lang="zh-CN" altLang="zh-CN" sz="2800" dirty="0" smtClean="0">
                <a:latin typeface="黑体" pitchFamily="49" charset="-122"/>
                <a:ea typeface="黑体" pitchFamily="49" charset="-122"/>
              </a:rPr>
              <a:t>中国共产党</a:t>
            </a:r>
            <a:r>
              <a:rPr lang="zh-CN" altLang="zh-CN" sz="2800" dirty="0">
                <a:latin typeface="黑体" pitchFamily="49" charset="-122"/>
                <a:ea typeface="黑体" pitchFamily="49" charset="-122"/>
              </a:rPr>
              <a:t>的其他领袖人物，每一个都可以同古今中外社会历史上的人物相提并论，但无人能够比得上毛泽东。”请你结合《红星照耀中国》的阅读，说一说对这个评价的理解。</a:t>
            </a:r>
            <a:endParaRPr lang="zh-CN" altLang="en-US" sz="2800" dirty="0">
              <a:latin typeface="黑体" pitchFamily="49" charset="-122"/>
              <a:ea typeface="黑体" pitchFamily="49" charset="-122"/>
            </a:endParaRPr>
          </a:p>
        </p:txBody>
      </p:sp>
      <p:sp>
        <p:nvSpPr>
          <p:cNvPr id="6"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547720" y="31962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smtClean="0">
                <a:latin typeface="黑体" pitchFamily="49" charset="-122"/>
                <a:ea typeface="黑体" pitchFamily="49" charset="-122"/>
              </a:rPr>
              <a:t>问题探究</a:t>
            </a:r>
            <a:endParaRPr lang="zh-CN" altLang="zh-CN" sz="2800" dirty="0">
              <a:latin typeface="黑体" pitchFamily="49" charset="-122"/>
              <a:ea typeface="黑体" pitchFamily="49" charset="-122"/>
            </a:endParaRPr>
          </a:p>
        </p:txBody>
      </p:sp>
      <p:grpSp>
        <p:nvGrpSpPr>
          <p:cNvPr id="7" name="组合 6">
            <a:extLst>
              <a:ext uri="{FF2B5EF4-FFF2-40B4-BE49-F238E27FC236}">
                <a16:creationId xmlns="" xmlns:a16="http://schemas.microsoft.com/office/drawing/2014/main" id="{AAA3FDEC-4EF7-43ED-BF19-4204D89A1153}"/>
              </a:ext>
            </a:extLst>
          </p:cNvPr>
          <p:cNvGrpSpPr>
            <a:grpSpLocks/>
          </p:cNvGrpSpPr>
          <p:nvPr/>
        </p:nvGrpSpPr>
        <p:grpSpPr bwMode="auto">
          <a:xfrm>
            <a:off x="443430" y="357713"/>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四</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2" nam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8588" y="4289387"/>
            <a:ext cx="609600" cy="6096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212630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
        <p:nvSpPr>
          <p:cNvPr id="8"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830990" y="506061"/>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en-US" sz="2800" dirty="0" smtClean="0">
                <a:latin typeface="黑体" pitchFamily="49" charset="-122"/>
                <a:ea typeface="黑体" pitchFamily="49" charset="-122"/>
              </a:rPr>
              <a:t>问题探究</a:t>
            </a:r>
            <a:endParaRPr lang="zh-CN" altLang="zh-CN" sz="2800" dirty="0">
              <a:latin typeface="黑体" pitchFamily="49" charset="-122"/>
              <a:ea typeface="黑体" pitchFamily="49" charset="-122"/>
            </a:endParaRPr>
          </a:p>
        </p:txBody>
      </p:sp>
      <p:grpSp>
        <p:nvGrpSpPr>
          <p:cNvPr id="9" name="组合 8">
            <a:extLst>
              <a:ext uri="{FF2B5EF4-FFF2-40B4-BE49-F238E27FC236}">
                <a16:creationId xmlns="" xmlns:a16="http://schemas.microsoft.com/office/drawing/2014/main" id="{AAA3FDEC-4EF7-43ED-BF19-4204D89A1153}"/>
              </a:ext>
            </a:extLst>
          </p:cNvPr>
          <p:cNvGrpSpPr>
            <a:grpSpLocks/>
          </p:cNvGrpSpPr>
          <p:nvPr/>
        </p:nvGrpSpPr>
        <p:grpSpPr bwMode="auto">
          <a:xfrm>
            <a:off x="726700" y="544153"/>
            <a:ext cx="971325" cy="777298"/>
            <a:chOff x="2329076" y="2071055"/>
            <a:chExt cx="970890" cy="777133"/>
          </a:xfrm>
        </p:grpSpPr>
        <p:sp>
          <p:nvSpPr>
            <p:cNvPr id="14" name="椭圆 13">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5"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四</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332" y="932801"/>
            <a:ext cx="3149600" cy="3810000"/>
          </a:xfrm>
          <a:prstGeom prst="rect">
            <a:avLst/>
          </a:prstGeom>
          <a:ln>
            <a:noFill/>
          </a:ln>
          <a:effectLst>
            <a:softEdge rad="112500"/>
          </a:effectLst>
        </p:spPr>
      </p:pic>
      <p:sp>
        <p:nvSpPr>
          <p:cNvPr id="5" name="TextBox 4"/>
          <p:cNvSpPr txBox="1"/>
          <p:nvPr/>
        </p:nvSpPr>
        <p:spPr>
          <a:xfrm>
            <a:off x="286440" y="1375026"/>
            <a:ext cx="5640222" cy="3477875"/>
          </a:xfrm>
          <a:prstGeom prst="rect">
            <a:avLst/>
          </a:prstGeom>
          <a:noFill/>
        </p:spPr>
        <p:txBody>
          <a:bodyPr wrap="square" rtlCol="0">
            <a:spAutoFit/>
          </a:bodyPr>
          <a:lstStyle/>
          <a:p>
            <a:r>
              <a:rPr lang="en-US" altLang="zh-CN" sz="2200" dirty="0" smtClean="0">
                <a:latin typeface="黑体" pitchFamily="49" charset="-122"/>
                <a:ea typeface="黑体" pitchFamily="49" charset="-122"/>
              </a:rPr>
              <a:t>    </a:t>
            </a:r>
            <a:r>
              <a:rPr lang="zh-CN" altLang="zh-CN" sz="2200" dirty="0" smtClean="0">
                <a:latin typeface="黑体" pitchFamily="49" charset="-122"/>
                <a:ea typeface="黑体" pitchFamily="49" charset="-122"/>
              </a:rPr>
              <a:t>毛泽东</a:t>
            </a:r>
            <a:r>
              <a:rPr lang="zh-CN" altLang="zh-CN" sz="2200" dirty="0">
                <a:latin typeface="黑体" pitchFamily="49" charset="-122"/>
                <a:ea typeface="黑体" pitchFamily="49" charset="-122"/>
              </a:rPr>
              <a:t>同志出身农民家庭，有着农民的本质。在个人修养方面，他热爱</a:t>
            </a:r>
            <a:r>
              <a:rPr lang="zh-CN" altLang="zh-CN" sz="2200" dirty="0" smtClean="0">
                <a:latin typeface="黑体" pitchFamily="49" charset="-122"/>
                <a:ea typeface="黑体" pitchFamily="49" charset="-122"/>
              </a:rPr>
              <a:t>读书</a:t>
            </a:r>
            <a:r>
              <a:rPr lang="zh-CN" altLang="en-US" sz="2200" dirty="0" smtClean="0">
                <a:latin typeface="黑体" pitchFamily="49" charset="-122"/>
                <a:ea typeface="黑体" pitchFamily="49" charset="-122"/>
              </a:rPr>
              <a:t>，</a:t>
            </a:r>
            <a:r>
              <a:rPr lang="zh-CN" altLang="zh-CN" sz="2200" dirty="0" smtClean="0">
                <a:latin typeface="黑体" pitchFamily="49" charset="-122"/>
                <a:ea typeface="黑体" pitchFamily="49" charset="-122"/>
              </a:rPr>
              <a:t>天赋</a:t>
            </a:r>
            <a:r>
              <a:rPr lang="zh-CN" altLang="zh-CN" sz="2200" dirty="0">
                <a:latin typeface="黑体" pitchFamily="49" charset="-122"/>
                <a:ea typeface="黑体" pitchFamily="49" charset="-122"/>
              </a:rPr>
              <a:t>机智，他感情</a:t>
            </a:r>
            <a:r>
              <a:rPr lang="zh-CN" altLang="zh-CN" sz="2200" dirty="0" smtClean="0">
                <a:latin typeface="黑体" pitchFamily="49" charset="-122"/>
                <a:ea typeface="黑体" pitchFamily="49" charset="-122"/>
              </a:rPr>
              <a:t>丰富</a:t>
            </a:r>
            <a:r>
              <a:rPr lang="zh-CN" altLang="en-US" sz="2200" dirty="0" smtClean="0">
                <a:latin typeface="黑体" pitchFamily="49" charset="-122"/>
                <a:ea typeface="黑体" pitchFamily="49" charset="-122"/>
              </a:rPr>
              <a:t>，</a:t>
            </a:r>
            <a:r>
              <a:rPr lang="zh-CN" altLang="zh-CN" sz="2200" dirty="0" smtClean="0">
                <a:latin typeface="黑体" pitchFamily="49" charset="-122"/>
                <a:ea typeface="黑体" pitchFamily="49" charset="-122"/>
              </a:rPr>
              <a:t>体恤</a:t>
            </a:r>
            <a:r>
              <a:rPr lang="zh-CN" altLang="zh-CN" sz="2200" dirty="0">
                <a:latin typeface="黑体" pitchFamily="49" charset="-122"/>
                <a:ea typeface="黑体" pitchFamily="49" charset="-122"/>
              </a:rPr>
              <a:t>人民。在人生追求方面</a:t>
            </a:r>
            <a:r>
              <a:rPr lang="zh-CN" altLang="zh-CN" sz="2200" dirty="0" smtClean="0">
                <a:latin typeface="黑体" pitchFamily="49" charset="-122"/>
                <a:ea typeface="黑体" pitchFamily="49" charset="-122"/>
              </a:rPr>
              <a:t>，</a:t>
            </a:r>
            <a:r>
              <a:rPr lang="zh-CN" altLang="en-US" sz="2200" dirty="0">
                <a:latin typeface="黑体" pitchFamily="49" charset="-122"/>
                <a:ea typeface="黑体" pitchFamily="49" charset="-122"/>
              </a:rPr>
              <a:t>他</a:t>
            </a:r>
            <a:r>
              <a:rPr lang="zh-CN" altLang="zh-CN" sz="2200" dirty="0" smtClean="0">
                <a:latin typeface="黑体" pitchFamily="49" charset="-122"/>
                <a:ea typeface="黑体" pitchFamily="49" charset="-122"/>
              </a:rPr>
              <a:t>所</a:t>
            </a:r>
            <a:r>
              <a:rPr lang="zh-CN" altLang="zh-CN" sz="2200" dirty="0">
                <a:latin typeface="黑体" pitchFamily="49" charset="-122"/>
                <a:ea typeface="黑体" pitchFamily="49" charset="-122"/>
              </a:rPr>
              <a:t>追寻的主义和为之奋斗的事业是前无古人的：为人民解放，国家解放，世界解放，代表了最先进的思想和最广大人民的利益。作为一个领导人，毛泽东的领袖气质是无可比拟的：他具有瞭望者的高瞻远瞩，掌舵者的坚定方向，思想者的深邃考量和领导者的强大</a:t>
            </a:r>
            <a:r>
              <a:rPr lang="zh-CN" altLang="zh-CN" sz="2200" dirty="0" smtClean="0">
                <a:latin typeface="黑体" pitchFamily="49" charset="-122"/>
                <a:ea typeface="黑体" pitchFamily="49" charset="-122"/>
              </a:rPr>
              <a:t>凝聚</a:t>
            </a:r>
            <a:r>
              <a:rPr lang="zh-CN" altLang="en-US" sz="2200" dirty="0" smtClean="0">
                <a:latin typeface="黑体" pitchFamily="49" charset="-122"/>
                <a:ea typeface="黑体" pitchFamily="49" charset="-122"/>
              </a:rPr>
              <a:t>力</a:t>
            </a:r>
            <a:r>
              <a:rPr lang="zh-CN" altLang="zh-CN" sz="2200" dirty="0" smtClean="0">
                <a:latin typeface="黑体" pitchFamily="49" charset="-122"/>
                <a:ea typeface="黑体" pitchFamily="49" charset="-122"/>
              </a:rPr>
              <a:t>。</a:t>
            </a:r>
            <a:endParaRPr lang="zh-CN" altLang="en-US" sz="2200" dirty="0">
              <a:latin typeface="黑体" pitchFamily="49" charset="-122"/>
              <a:ea typeface="黑体" pitchFamily="49" charset="-122"/>
            </a:endParaRPr>
          </a:p>
        </p:txBody>
      </p:sp>
      <p:pic>
        <p:nvPicPr>
          <p:cNvPr id="2" nam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6332" y="4243301"/>
            <a:ext cx="609600" cy="609600"/>
          </a:xfrm>
          <a:prstGeom prst="rect">
            <a:avLst/>
          </a:prstGeom>
        </p:spPr>
      </p:pic>
    </p:spTree>
    <p:extLst>
      <p:ext uri="{BB962C8B-B14F-4D97-AF65-F5344CB8AC3E}">
        <p14:creationId xmlns:p14="http://schemas.microsoft.com/office/powerpoint/2010/main" val="38193341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2"/>
          <p:cNvSpPr txBox="1">
            <a:spLocks/>
          </p:cNvSpPr>
          <p:nvPr/>
        </p:nvSpPr>
        <p:spPr>
          <a:xfrm>
            <a:off x="387276" y="1907082"/>
            <a:ext cx="8208084" cy="194415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altLang="zh-CN" sz="2800" dirty="0" smtClean="0">
                <a:latin typeface="黑体" pitchFamily="49" charset="-122"/>
                <a:ea typeface="黑体" pitchFamily="49" charset="-122"/>
              </a:rPr>
              <a:t>    《</a:t>
            </a:r>
            <a:r>
              <a:rPr lang="zh-CN" altLang="en-US" sz="2800" dirty="0">
                <a:latin typeface="黑体" pitchFamily="49" charset="-122"/>
                <a:ea typeface="黑体" pitchFamily="49" charset="-122"/>
              </a:rPr>
              <a:t>红星照耀中国</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收进了新编的初中语文统编教材八年级上册，主要想引导学生通过这本书的阅读去感受中国共产党人的理想信念与胸襟气度，以传承与弘扬革命传统。</a:t>
            </a:r>
          </a:p>
        </p:txBody>
      </p:sp>
      <p:pic>
        <p:nvPicPr>
          <p:cNvPr id="2" nam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8132" y="4181811"/>
            <a:ext cx="609600" cy="6096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7576175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91" y="635874"/>
            <a:ext cx="2690442" cy="379352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894267" y="1506071"/>
            <a:ext cx="4894731" cy="2246769"/>
          </a:xfrm>
          <a:prstGeom prst="rect">
            <a:avLst/>
          </a:prstGeom>
          <a:noFill/>
        </p:spPr>
        <p:txBody>
          <a:bodyPr wrap="square" rtlCol="0">
            <a:spAutoFit/>
          </a:bodyPr>
          <a:lstStyle/>
          <a:p>
            <a:r>
              <a:rPr lang="en-US" altLang="zh-CN" sz="2800" dirty="0" smtClean="0">
                <a:latin typeface="黑体" pitchFamily="49" charset="-122"/>
                <a:ea typeface="黑体" pitchFamily="49" charset="-122"/>
              </a:rPr>
              <a:t>    《</a:t>
            </a:r>
            <a:r>
              <a:rPr lang="zh-CN" altLang="en-US" sz="2800" dirty="0">
                <a:latin typeface="黑体" pitchFamily="49" charset="-122"/>
                <a:ea typeface="黑体" pitchFamily="49" charset="-122"/>
              </a:rPr>
              <a:t>红星照耀中国</a:t>
            </a:r>
            <a:r>
              <a:rPr lang="en-US" altLang="zh-CN" sz="2800" dirty="0" smtClean="0">
                <a:latin typeface="黑体" pitchFamily="49" charset="-122"/>
                <a:ea typeface="黑体" pitchFamily="49" charset="-122"/>
              </a:rPr>
              <a:t>》</a:t>
            </a:r>
            <a:r>
              <a:rPr lang="zh-CN" altLang="en-US" sz="2800" dirty="0" smtClean="0">
                <a:latin typeface="黑体" pitchFamily="49" charset="-122"/>
                <a:ea typeface="黑体" pitchFamily="49" charset="-122"/>
              </a:rPr>
              <a:t>原名</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西行漫记</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，是美国著名记者埃德加</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斯诺的不朽名著，一部文笔优美的纪实性很强的报道性作品。</a:t>
            </a:r>
          </a:p>
        </p:txBody>
      </p:sp>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3736" y="4020447"/>
            <a:ext cx="609600" cy="6096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98629856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cstate="print">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9" y="2360295"/>
            <a:ext cx="4658995" cy="923330"/>
          </a:xfrm>
          <a:prstGeom prst="rect">
            <a:avLst/>
          </a:prstGeom>
        </p:spPr>
        <p:txBody>
          <a:bodyPr wrap="square">
            <a:spAutoFit/>
          </a:bodyPr>
          <a:lstStyle/>
          <a:p>
            <a:pPr algn="r" defTabSz="914400"/>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2"/>
            <a:ext cx="4205412" cy="507831"/>
          </a:xfrm>
          <a:prstGeom prst="rect">
            <a:avLst/>
          </a:prstGeom>
        </p:spPr>
        <p:txBody>
          <a:bodyPr wrap="square">
            <a:spAutoFit/>
          </a:bodyPr>
          <a:lstStyle/>
          <a:p>
            <a:pPr defTabSz="914400">
              <a:lnSpc>
                <a:spcPct val="150000"/>
              </a:lnSpc>
            </a:pPr>
            <a:r>
              <a:rPr lang="zh-CN" altLang="en-US" sz="1800"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extLst>
      <p:ext uri="{BB962C8B-B14F-4D97-AF65-F5344CB8AC3E}">
        <p14:creationId xmlns:p14="http://schemas.microsoft.com/office/powerpoint/2010/main" val="30583763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8520545" y="5746173"/>
            <a:ext cx="181781" cy="284693"/>
          </a:xfrm>
          <a:prstGeom prst="rect">
            <a:avLst/>
          </a:prstGeom>
          <a:noFill/>
        </p:spPr>
        <p:txBody>
          <a:bodyPr wrap="none" lIns="68580" tIns="34290" rIns="68580" bIns="34290" rtlCol="0">
            <a:spAutoFit/>
          </a:bodyPr>
          <a:lstStyle/>
          <a:p>
            <a:r>
              <a:rPr lang="en-US" altLang="zh-CN" dirty="0">
                <a:latin typeface="Source Han Serif SC" panose="02020400000000000000" pitchFamily="18" charset="-122"/>
                <a:ea typeface="Source Han Serif SC" panose="02020400000000000000" pitchFamily="18" charset="-122"/>
                <a:sym typeface="Source Han Serif SC" panose="02020400000000000000" pitchFamily="18" charset="-122"/>
              </a:rPr>
              <a:t>.</a:t>
            </a:r>
            <a:endParaRPr lang="zh-CN" altLang="en-US"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4785772" y="1292957"/>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zh-CN" sz="2800" dirty="0" smtClean="0">
                <a:latin typeface="黑体" pitchFamily="49" charset="-122"/>
                <a:ea typeface="黑体" pitchFamily="49" charset="-122"/>
              </a:rPr>
              <a:t>表格</a:t>
            </a:r>
            <a:r>
              <a:rPr lang="zh-CN" altLang="en-US" sz="2800" dirty="0" smtClean="0">
                <a:latin typeface="黑体" pitchFamily="49" charset="-122"/>
                <a:ea typeface="黑体" pitchFamily="49" charset="-122"/>
              </a:rPr>
              <a:t>梳理</a:t>
            </a:r>
            <a:r>
              <a:rPr lang="zh-CN" altLang="zh-CN" sz="2800" dirty="0" smtClean="0">
                <a:latin typeface="黑体" pitchFamily="49" charset="-122"/>
                <a:ea typeface="黑体" pitchFamily="49" charset="-122"/>
              </a:rPr>
              <a:t>法</a:t>
            </a:r>
            <a:endParaRPr lang="zh-CN" altLang="zh-CN" sz="2800" dirty="0">
              <a:latin typeface="黑体" pitchFamily="49" charset="-122"/>
              <a:ea typeface="黑体" pitchFamily="49" charset="-122"/>
            </a:endParaRPr>
          </a:p>
        </p:txBody>
      </p:sp>
      <p:grpSp>
        <p:nvGrpSpPr>
          <p:cNvPr id="20" name="组合 19">
            <a:extLst>
              <a:ext uri="{FF2B5EF4-FFF2-40B4-BE49-F238E27FC236}">
                <a16:creationId xmlns="" xmlns:a16="http://schemas.microsoft.com/office/drawing/2014/main" id="{AAA3FDEC-4EF7-43ED-BF19-4204D89A1153}"/>
              </a:ext>
            </a:extLst>
          </p:cNvPr>
          <p:cNvGrpSpPr>
            <a:grpSpLocks/>
          </p:cNvGrpSpPr>
          <p:nvPr/>
        </p:nvGrpSpPr>
        <p:grpSpPr bwMode="auto">
          <a:xfrm>
            <a:off x="3681482" y="1331049"/>
            <a:ext cx="971325" cy="777298"/>
            <a:chOff x="2329076" y="2071055"/>
            <a:chExt cx="970890" cy="777133"/>
          </a:xfrm>
        </p:grpSpPr>
        <p:sp>
          <p:nvSpPr>
            <p:cNvPr id="21" name="椭圆 20">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2"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一</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13" name="图片 12">
            <a:extLst>
              <a:ext uri="{FF2B5EF4-FFF2-40B4-BE49-F238E27FC236}">
                <a16:creationId xmlns="" xmlns:a16="http://schemas.microsoft.com/office/drawing/2014/main" id="{ACF44640-AD8C-4E76-BF22-A8E07CD21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96" y="0"/>
            <a:ext cx="3128022" cy="5143500"/>
          </a:xfrm>
          <a:prstGeom prst="rect">
            <a:avLst/>
          </a:prstGeom>
        </p:spPr>
      </p:pic>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0945" y="3923627"/>
            <a:ext cx="609600" cy="6096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23483411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xit" presetSubtype="0" fill="hold" grpId="0" nodeType="after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fill="hold" display="0">
                  <p:stCondLst>
                    <p:cond delay="indefinite"/>
                  </p:stCondLst>
                  <p:endCondLst>
                    <p:cond evt="onStopAudio" delay="0">
                      <p:tgtEl>
                        <p:sldTgt/>
                      </p:tgtEl>
                    </p:cond>
                  </p:endCondLst>
                </p:cTn>
                <p:tgtEl>
                  <p:spTgt spid="2"/>
                </p:tgtEl>
              </p:cMediaNode>
            </p:audio>
          </p:childTnLst>
        </p:cTn>
      </p:par>
    </p:tnLst>
    <p:bldLst>
      <p:bldP spid="1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094" y="2151529"/>
            <a:ext cx="7476566" cy="1384995"/>
          </a:xfrm>
          <a:prstGeom prst="rect">
            <a:avLst/>
          </a:prstGeom>
          <a:noFill/>
        </p:spPr>
        <p:txBody>
          <a:bodyPr wrap="square" rtlCol="0">
            <a:spAutoFit/>
          </a:bodyPr>
          <a:lstStyle/>
          <a:p>
            <a:r>
              <a:rPr lang="zh-CN" altLang="en-US" sz="2800" dirty="0">
                <a:latin typeface="黑体" pitchFamily="49" charset="-122"/>
                <a:ea typeface="黑体" pitchFamily="49" charset="-122"/>
              </a:rPr>
              <a:t> </a:t>
            </a:r>
            <a:r>
              <a:rPr lang="zh-CN" altLang="en-US" sz="2800" dirty="0" smtClean="0">
                <a:latin typeface="黑体" pitchFamily="49" charset="-122"/>
                <a:ea typeface="黑体" pitchFamily="49" charset="-122"/>
              </a:rPr>
              <a:t>   首先</a:t>
            </a:r>
            <a:r>
              <a:rPr lang="zh-CN" altLang="en-US" sz="2800" dirty="0">
                <a:latin typeface="黑体" pitchFamily="49" charset="-122"/>
                <a:ea typeface="黑体" pitchFamily="49" charset="-122"/>
              </a:rPr>
              <a:t>我们选择 “人生经历”“思想状态”作为梳理的维度，用浏览的方式重读本书第十章第四节，用摘录的方法记录有效信息。</a:t>
            </a:r>
          </a:p>
        </p:txBody>
      </p:sp>
      <p:sp>
        <p:nvSpPr>
          <p:cNvPr id="4"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461659" y="439476"/>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zh-CN" sz="2800" dirty="0" smtClean="0">
                <a:latin typeface="黑体" pitchFamily="49" charset="-122"/>
                <a:ea typeface="黑体" pitchFamily="49" charset="-122"/>
              </a:rPr>
              <a:t>表格</a:t>
            </a:r>
            <a:r>
              <a:rPr lang="zh-CN" altLang="en-US" sz="2800" dirty="0" smtClean="0">
                <a:latin typeface="黑体" pitchFamily="49" charset="-122"/>
                <a:ea typeface="黑体" pitchFamily="49" charset="-122"/>
              </a:rPr>
              <a:t>梳理</a:t>
            </a:r>
            <a:r>
              <a:rPr lang="zh-CN" altLang="zh-CN" sz="2800" dirty="0" smtClean="0">
                <a:latin typeface="黑体" pitchFamily="49" charset="-122"/>
                <a:ea typeface="黑体" pitchFamily="49" charset="-122"/>
              </a:rPr>
              <a:t>法</a:t>
            </a:r>
            <a:endParaRPr lang="zh-CN" altLang="zh-CN" sz="2800" dirty="0">
              <a:latin typeface="黑体" pitchFamily="49" charset="-122"/>
              <a:ea typeface="黑体" pitchFamily="49" charset="-122"/>
            </a:endParaRPr>
          </a:p>
        </p:txBody>
      </p:sp>
      <p:grpSp>
        <p:nvGrpSpPr>
          <p:cNvPr id="5" name="组合 4">
            <a:extLst>
              <a:ext uri="{FF2B5EF4-FFF2-40B4-BE49-F238E27FC236}">
                <a16:creationId xmlns="" xmlns:a16="http://schemas.microsoft.com/office/drawing/2014/main" id="{AAA3FDEC-4EF7-43ED-BF19-4204D89A1153}"/>
              </a:ext>
            </a:extLst>
          </p:cNvPr>
          <p:cNvGrpSpPr>
            <a:grpSpLocks/>
          </p:cNvGrpSpPr>
          <p:nvPr/>
        </p:nvGrpSpPr>
        <p:grpSpPr bwMode="auto">
          <a:xfrm>
            <a:off x="357369" y="477568"/>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一</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4121057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461659" y="439476"/>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zh-CN" sz="2800" dirty="0" smtClean="0">
                <a:latin typeface="黑体" pitchFamily="49" charset="-122"/>
                <a:ea typeface="黑体" pitchFamily="49" charset="-122"/>
              </a:rPr>
              <a:t>表格</a:t>
            </a:r>
            <a:r>
              <a:rPr lang="zh-CN" altLang="en-US" sz="2800" dirty="0" smtClean="0">
                <a:latin typeface="黑体" pitchFamily="49" charset="-122"/>
                <a:ea typeface="黑体" pitchFamily="49" charset="-122"/>
              </a:rPr>
              <a:t>梳理</a:t>
            </a:r>
            <a:r>
              <a:rPr lang="zh-CN" altLang="zh-CN" sz="2800" dirty="0" smtClean="0">
                <a:latin typeface="黑体" pitchFamily="49" charset="-122"/>
                <a:ea typeface="黑体" pitchFamily="49" charset="-122"/>
              </a:rPr>
              <a:t>法</a:t>
            </a:r>
            <a:endParaRPr lang="zh-CN" altLang="zh-CN" sz="2800" dirty="0">
              <a:latin typeface="黑体" pitchFamily="49" charset="-122"/>
              <a:ea typeface="黑体" pitchFamily="49" charset="-122"/>
            </a:endParaRPr>
          </a:p>
        </p:txBody>
      </p:sp>
      <p:grpSp>
        <p:nvGrpSpPr>
          <p:cNvPr id="5" name="组合 4">
            <a:extLst>
              <a:ext uri="{FF2B5EF4-FFF2-40B4-BE49-F238E27FC236}">
                <a16:creationId xmlns="" xmlns:a16="http://schemas.microsoft.com/office/drawing/2014/main" id="{AAA3FDEC-4EF7-43ED-BF19-4204D89A1153}"/>
              </a:ext>
            </a:extLst>
          </p:cNvPr>
          <p:cNvGrpSpPr>
            <a:grpSpLocks/>
          </p:cNvGrpSpPr>
          <p:nvPr/>
        </p:nvGrpSpPr>
        <p:grpSpPr bwMode="auto">
          <a:xfrm>
            <a:off x="357369" y="477568"/>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一</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aphicFrame>
        <p:nvGraphicFramePr>
          <p:cNvPr id="2" name="表格 1"/>
          <p:cNvGraphicFramePr>
            <a:graphicFrameLocks noGrp="1"/>
          </p:cNvGraphicFramePr>
          <p:nvPr>
            <p:extLst>
              <p:ext uri="{D42A27DB-BD31-4B8C-83A1-F6EECF244321}">
                <p14:modId xmlns:p14="http://schemas.microsoft.com/office/powerpoint/2010/main" val="310101682"/>
              </p:ext>
            </p:extLst>
          </p:nvPr>
        </p:nvGraphicFramePr>
        <p:xfrm>
          <a:off x="614072" y="1389776"/>
          <a:ext cx="7904504" cy="3320493"/>
        </p:xfrm>
        <a:graphic>
          <a:graphicData uri="http://schemas.openxmlformats.org/drawingml/2006/table">
            <a:tbl>
              <a:tblPr firstRow="1" bandRow="1">
                <a:tableStyleId>{5940675A-B579-460E-94D1-54222C63F5DA}</a:tableStyleId>
              </a:tblPr>
              <a:tblGrid>
                <a:gridCol w="5123672"/>
                <a:gridCol w="2780832"/>
              </a:tblGrid>
              <a:tr h="627204">
                <a:tc gridSpan="2">
                  <a:txBody>
                    <a:bodyPr/>
                    <a:lstStyle/>
                    <a:p>
                      <a:pPr algn="ctr"/>
                      <a:r>
                        <a:rPr lang="zh-CN" altLang="en-US" sz="2800" dirty="0" smtClean="0">
                          <a:latin typeface="黑体" pitchFamily="49" charset="-122"/>
                          <a:ea typeface="黑体" pitchFamily="49" charset="-122"/>
                        </a:rPr>
                        <a:t>朱德同志人物信息卡</a:t>
                      </a:r>
                      <a:endParaRPr lang="zh-CN" altLang="en-US" sz="2800" dirty="0">
                        <a:latin typeface="黑体" pitchFamily="49" charset="-122"/>
                        <a:ea typeface="黑体" pitchFamily="49" charset="-122"/>
                      </a:endParaRPr>
                    </a:p>
                  </a:txBody>
                  <a:tcPr/>
                </a:tc>
                <a:tc hMerge="1">
                  <a:txBody>
                    <a:bodyPr/>
                    <a:lstStyle/>
                    <a:p>
                      <a:endParaRPr lang="zh-CN" altLang="en-US" dirty="0"/>
                    </a:p>
                  </a:txBody>
                  <a:tcPr/>
                </a:tc>
              </a:tr>
              <a:tr h="516521">
                <a:tc>
                  <a:txBody>
                    <a:bodyPr/>
                    <a:lstStyle/>
                    <a:p>
                      <a:pPr algn="ctr">
                        <a:spcAft>
                          <a:spcPts val="0"/>
                        </a:spcAft>
                      </a:pPr>
                      <a:r>
                        <a:rPr lang="zh-CN" sz="2800" kern="100" dirty="0">
                          <a:effectLst/>
                          <a:latin typeface="黑体" pitchFamily="49" charset="-122"/>
                          <a:ea typeface="黑体" pitchFamily="49" charset="-122"/>
                          <a:cs typeface="Times New Roman"/>
                        </a:rPr>
                        <a:t>人生经历</a:t>
                      </a:r>
                    </a:p>
                  </a:txBody>
                  <a:tcPr marL="68580" marR="68580" marT="0" marB="0"/>
                </a:tc>
                <a:tc>
                  <a:txBody>
                    <a:bodyPr/>
                    <a:lstStyle/>
                    <a:p>
                      <a:pPr algn="ctr">
                        <a:spcAft>
                          <a:spcPts val="0"/>
                        </a:spcAft>
                      </a:pPr>
                      <a:r>
                        <a:rPr lang="zh-CN" sz="2800" kern="100" dirty="0">
                          <a:effectLst/>
                          <a:latin typeface="黑体" pitchFamily="49" charset="-122"/>
                          <a:ea typeface="黑体" pitchFamily="49" charset="-122"/>
                          <a:cs typeface="Times New Roman"/>
                        </a:rPr>
                        <a:t>思想状态</a:t>
                      </a:r>
                    </a:p>
                  </a:txBody>
                  <a:tcPr marL="68580" marR="68580" marT="0" marB="0"/>
                </a:tc>
              </a:tr>
              <a:tr h="2176768">
                <a:tc>
                  <a:txBody>
                    <a:bodyPr/>
                    <a:lstStyle/>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zh-CN" altLang="en-US" sz="2800" dirty="0">
                        <a:latin typeface="楷体" pitchFamily="49" charset="-122"/>
                        <a:ea typeface="楷体" pitchFamily="49" charset="-122"/>
                      </a:endParaRPr>
                    </a:p>
                  </a:txBody>
                  <a:tcPr/>
                </a:tc>
                <a:tc>
                  <a:txBody>
                    <a:bodyPr/>
                    <a:lstStyle/>
                    <a:p>
                      <a:pPr algn="ctr"/>
                      <a:endParaRPr lang="zh-CN" altLang="en-US" sz="2800" dirty="0">
                        <a:latin typeface="黑体" pitchFamily="49" charset="-122"/>
                        <a:ea typeface="黑体" pitchFamily="49" charset="-122"/>
                      </a:endParaRPr>
                    </a:p>
                  </a:txBody>
                  <a:tcPr/>
                </a:tc>
              </a:tr>
            </a:tbl>
          </a:graphicData>
        </a:graphic>
      </p:graphicFrame>
      <p:sp>
        <p:nvSpPr>
          <p:cNvPr id="3" name="TextBox 2"/>
          <p:cNvSpPr txBox="1"/>
          <p:nvPr/>
        </p:nvSpPr>
        <p:spPr>
          <a:xfrm>
            <a:off x="614072" y="2549562"/>
            <a:ext cx="5162784" cy="2246769"/>
          </a:xfrm>
          <a:prstGeom prst="rect">
            <a:avLst/>
          </a:prstGeom>
          <a:noFill/>
        </p:spPr>
        <p:txBody>
          <a:bodyPr wrap="square" rtlCol="0">
            <a:spAutoFit/>
          </a:bodyPr>
          <a:lstStyle/>
          <a:p>
            <a:r>
              <a:rPr lang="en-US" altLang="zh-CN" sz="2800" dirty="0" smtClean="0">
                <a:latin typeface="楷体" pitchFamily="49" charset="-122"/>
                <a:ea typeface="楷体" pitchFamily="49" charset="-122"/>
              </a:rPr>
              <a:t>1886</a:t>
            </a:r>
            <a:r>
              <a:rPr lang="zh-CN" altLang="zh-CN" sz="2800" dirty="0">
                <a:latin typeface="楷体" pitchFamily="49" charset="-122"/>
                <a:ea typeface="楷体" pitchFamily="49" charset="-122"/>
              </a:rPr>
              <a:t>年出生在四川仪陇县马鞍庄一个穷苦的佃农家，一面读书一面劳作，是全家唯一受过教育的人</a:t>
            </a:r>
            <a:r>
              <a:rPr lang="zh-CN" altLang="en-US" sz="2800" dirty="0">
                <a:latin typeface="楷体" pitchFamily="49" charset="-122"/>
                <a:ea typeface="楷体" pitchFamily="49" charset="-122"/>
              </a:rPr>
              <a:t>。</a:t>
            </a:r>
            <a:r>
              <a:rPr lang="en-US" altLang="zh-CN" sz="2800" dirty="0">
                <a:latin typeface="楷体" pitchFamily="49" charset="-122"/>
                <a:ea typeface="楷体" pitchFamily="49" charset="-122"/>
              </a:rPr>
              <a:t>1909</a:t>
            </a:r>
            <a:r>
              <a:rPr lang="zh-CN" altLang="zh-CN" sz="2800" dirty="0">
                <a:latin typeface="楷体" pitchFamily="49" charset="-122"/>
                <a:ea typeface="楷体" pitchFamily="49" charset="-122"/>
              </a:rPr>
              <a:t>年进入云南讲武堂，理想是做个军人。</a:t>
            </a:r>
            <a:endParaRPr lang="zh-CN" altLang="en-US" sz="2800" dirty="0"/>
          </a:p>
        </p:txBody>
      </p:sp>
      <p:sp>
        <p:nvSpPr>
          <p:cNvPr id="10" name="TextBox 9"/>
          <p:cNvSpPr txBox="1"/>
          <p:nvPr/>
        </p:nvSpPr>
        <p:spPr>
          <a:xfrm>
            <a:off x="5899464" y="2874084"/>
            <a:ext cx="2385219" cy="1384995"/>
          </a:xfrm>
          <a:prstGeom prst="rect">
            <a:avLst/>
          </a:prstGeom>
          <a:noFill/>
        </p:spPr>
        <p:txBody>
          <a:bodyPr wrap="square" rtlCol="0">
            <a:spAutoFit/>
          </a:bodyPr>
          <a:lstStyle/>
          <a:p>
            <a:r>
              <a:rPr lang="zh-CN" altLang="en-US" sz="2800" dirty="0">
                <a:latin typeface="楷体" pitchFamily="49" charset="-122"/>
                <a:ea typeface="楷体" pitchFamily="49" charset="-122"/>
              </a:rPr>
              <a:t>进入讲武堂后就有一种革命的倾向。</a:t>
            </a:r>
            <a:endParaRPr lang="zh-CN" altLang="en-US" sz="2800" dirty="0"/>
          </a:p>
        </p:txBody>
      </p:sp>
      <p:pic>
        <p:nvPicPr>
          <p:cNvPr id="6"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9883" y="4491531"/>
            <a:ext cx="609600" cy="6096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6756205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3" fill="hold"/>
                                        <p:tgtEl>
                                          <p:spTgt spid="6"/>
                                        </p:tgtEl>
                                      </p:cBhvr>
                                    </p:cmd>
                                  </p:childTnLst>
                                </p:cTn>
                              </p:par>
                            </p:childTnLst>
                          </p:cTn>
                        </p:par>
                        <p:par>
                          <p:cTn id="7" fill="hold">
                            <p:stCondLst>
                              <p:cond delay="24713"/>
                            </p:stCondLst>
                            <p:childTnLst>
                              <p:par>
                                <p:cTn id="8" presetID="42"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461659" y="439476"/>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zh-CN" sz="2800" dirty="0" smtClean="0">
                <a:latin typeface="黑体" pitchFamily="49" charset="-122"/>
                <a:ea typeface="黑体" pitchFamily="49" charset="-122"/>
              </a:rPr>
              <a:t>表格</a:t>
            </a:r>
            <a:r>
              <a:rPr lang="zh-CN" altLang="en-US" sz="2800" dirty="0" smtClean="0">
                <a:latin typeface="黑体" pitchFamily="49" charset="-122"/>
                <a:ea typeface="黑体" pitchFamily="49" charset="-122"/>
              </a:rPr>
              <a:t>梳理</a:t>
            </a:r>
            <a:r>
              <a:rPr lang="zh-CN" altLang="zh-CN" sz="2800" dirty="0" smtClean="0">
                <a:latin typeface="黑体" pitchFamily="49" charset="-122"/>
                <a:ea typeface="黑体" pitchFamily="49" charset="-122"/>
              </a:rPr>
              <a:t>法</a:t>
            </a:r>
            <a:endParaRPr lang="zh-CN" altLang="zh-CN" sz="2800" dirty="0">
              <a:latin typeface="黑体" pitchFamily="49" charset="-122"/>
              <a:ea typeface="黑体" pitchFamily="49" charset="-122"/>
            </a:endParaRPr>
          </a:p>
        </p:txBody>
      </p:sp>
      <p:grpSp>
        <p:nvGrpSpPr>
          <p:cNvPr id="5" name="组合 4">
            <a:extLst>
              <a:ext uri="{FF2B5EF4-FFF2-40B4-BE49-F238E27FC236}">
                <a16:creationId xmlns="" xmlns:a16="http://schemas.microsoft.com/office/drawing/2014/main" id="{AAA3FDEC-4EF7-43ED-BF19-4204D89A1153}"/>
              </a:ext>
            </a:extLst>
          </p:cNvPr>
          <p:cNvGrpSpPr>
            <a:grpSpLocks/>
          </p:cNvGrpSpPr>
          <p:nvPr/>
        </p:nvGrpSpPr>
        <p:grpSpPr bwMode="auto">
          <a:xfrm>
            <a:off x="357369" y="477568"/>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一</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aphicFrame>
        <p:nvGraphicFramePr>
          <p:cNvPr id="2" name="表格 1"/>
          <p:cNvGraphicFramePr>
            <a:graphicFrameLocks noGrp="1"/>
          </p:cNvGraphicFramePr>
          <p:nvPr>
            <p:extLst>
              <p:ext uri="{D42A27DB-BD31-4B8C-83A1-F6EECF244321}">
                <p14:modId xmlns:p14="http://schemas.microsoft.com/office/powerpoint/2010/main" val="1478944667"/>
              </p:ext>
            </p:extLst>
          </p:nvPr>
        </p:nvGraphicFramePr>
        <p:xfrm>
          <a:off x="614072" y="1389776"/>
          <a:ext cx="7904504" cy="3320493"/>
        </p:xfrm>
        <a:graphic>
          <a:graphicData uri="http://schemas.openxmlformats.org/drawingml/2006/table">
            <a:tbl>
              <a:tblPr firstRow="1" bandRow="1">
                <a:tableStyleId>{5940675A-B579-460E-94D1-54222C63F5DA}</a:tableStyleId>
              </a:tblPr>
              <a:tblGrid>
                <a:gridCol w="5123672"/>
                <a:gridCol w="2780832"/>
              </a:tblGrid>
              <a:tr h="627204">
                <a:tc gridSpan="2">
                  <a:txBody>
                    <a:bodyPr/>
                    <a:lstStyle/>
                    <a:p>
                      <a:pPr algn="ctr"/>
                      <a:r>
                        <a:rPr lang="zh-CN" altLang="en-US" sz="2800" dirty="0" smtClean="0">
                          <a:latin typeface="黑体" pitchFamily="49" charset="-122"/>
                          <a:ea typeface="黑体" pitchFamily="49" charset="-122"/>
                        </a:rPr>
                        <a:t>朱德同志人物信息卡</a:t>
                      </a:r>
                      <a:endParaRPr lang="zh-CN" altLang="en-US" sz="2800" dirty="0">
                        <a:latin typeface="黑体" pitchFamily="49" charset="-122"/>
                        <a:ea typeface="黑体" pitchFamily="49" charset="-122"/>
                      </a:endParaRPr>
                    </a:p>
                  </a:txBody>
                  <a:tcPr/>
                </a:tc>
                <a:tc hMerge="1">
                  <a:txBody>
                    <a:bodyPr/>
                    <a:lstStyle/>
                    <a:p>
                      <a:endParaRPr lang="zh-CN" altLang="en-US" dirty="0"/>
                    </a:p>
                  </a:txBody>
                  <a:tcPr/>
                </a:tc>
              </a:tr>
              <a:tr h="516521">
                <a:tc>
                  <a:txBody>
                    <a:bodyPr/>
                    <a:lstStyle/>
                    <a:p>
                      <a:pPr algn="ctr">
                        <a:spcAft>
                          <a:spcPts val="0"/>
                        </a:spcAft>
                      </a:pPr>
                      <a:r>
                        <a:rPr lang="zh-CN" sz="2800" kern="100" dirty="0">
                          <a:effectLst/>
                          <a:latin typeface="黑体" pitchFamily="49" charset="-122"/>
                          <a:ea typeface="黑体" pitchFamily="49" charset="-122"/>
                          <a:cs typeface="Times New Roman"/>
                        </a:rPr>
                        <a:t>人生经历</a:t>
                      </a:r>
                    </a:p>
                  </a:txBody>
                  <a:tcPr marL="68580" marR="68580" marT="0" marB="0"/>
                </a:tc>
                <a:tc>
                  <a:txBody>
                    <a:bodyPr/>
                    <a:lstStyle/>
                    <a:p>
                      <a:pPr algn="ctr">
                        <a:spcAft>
                          <a:spcPts val="0"/>
                        </a:spcAft>
                      </a:pPr>
                      <a:r>
                        <a:rPr lang="zh-CN" sz="2800" kern="100" dirty="0">
                          <a:effectLst/>
                          <a:latin typeface="黑体" pitchFamily="49" charset="-122"/>
                          <a:ea typeface="黑体" pitchFamily="49" charset="-122"/>
                          <a:cs typeface="Times New Roman"/>
                        </a:rPr>
                        <a:t>思想状态</a:t>
                      </a:r>
                    </a:p>
                  </a:txBody>
                  <a:tcPr marL="68580" marR="68580" marT="0" marB="0"/>
                </a:tc>
              </a:tr>
              <a:tr h="2176768">
                <a:tc>
                  <a:txBody>
                    <a:bodyPr/>
                    <a:lstStyle/>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zh-CN" altLang="en-US" sz="2800" dirty="0">
                        <a:latin typeface="楷体" pitchFamily="49" charset="-122"/>
                        <a:ea typeface="楷体" pitchFamily="49" charset="-122"/>
                      </a:endParaRPr>
                    </a:p>
                  </a:txBody>
                  <a:tcPr/>
                </a:tc>
                <a:tc>
                  <a:txBody>
                    <a:bodyPr/>
                    <a:lstStyle/>
                    <a:p>
                      <a:pPr algn="ctr"/>
                      <a:endParaRPr lang="zh-CN" altLang="en-US" sz="2800" dirty="0">
                        <a:latin typeface="黑体" pitchFamily="49" charset="-122"/>
                        <a:ea typeface="黑体" pitchFamily="49" charset="-122"/>
                      </a:endParaRPr>
                    </a:p>
                  </a:txBody>
                  <a:tcPr/>
                </a:tc>
              </a:tr>
            </a:tbl>
          </a:graphicData>
        </a:graphic>
      </p:graphicFrame>
      <p:sp>
        <p:nvSpPr>
          <p:cNvPr id="3" name="TextBox 2"/>
          <p:cNvSpPr txBox="1"/>
          <p:nvPr/>
        </p:nvSpPr>
        <p:spPr>
          <a:xfrm>
            <a:off x="614072" y="2549562"/>
            <a:ext cx="5033693" cy="2246769"/>
          </a:xfrm>
          <a:prstGeom prst="rect">
            <a:avLst/>
          </a:prstGeom>
          <a:noFill/>
        </p:spPr>
        <p:txBody>
          <a:bodyPr wrap="square" rtlCol="0">
            <a:spAutoFit/>
          </a:bodyPr>
          <a:lstStyle/>
          <a:p>
            <a:r>
              <a:rPr lang="en-US" altLang="zh-CN" sz="2800" dirty="0">
                <a:latin typeface="楷体" pitchFamily="49" charset="-122"/>
                <a:ea typeface="楷体" pitchFamily="49" charset="-122"/>
              </a:rPr>
              <a:t>1911</a:t>
            </a:r>
            <a:r>
              <a:rPr lang="zh-CN" altLang="en-US" sz="2800" dirty="0">
                <a:latin typeface="楷体" pitchFamily="49" charset="-122"/>
                <a:ea typeface="楷体" pitchFamily="49" charset="-122"/>
              </a:rPr>
              <a:t>年成为连长，参加</a:t>
            </a:r>
            <a:r>
              <a:rPr lang="zh-CN" altLang="en-US" sz="2800" dirty="0" smtClean="0">
                <a:latin typeface="楷体" pitchFamily="49" charset="-122"/>
                <a:ea typeface="楷体" pitchFamily="49" charset="-122"/>
              </a:rPr>
              <a:t>蔡锷率领的推翻</a:t>
            </a:r>
            <a:r>
              <a:rPr lang="zh-CN" altLang="en-US" sz="2800" dirty="0">
                <a:latin typeface="楷体" pitchFamily="49" charset="-122"/>
                <a:ea typeface="楷体" pitchFamily="49" charset="-122"/>
              </a:rPr>
              <a:t>清政府革命运动，随后与清兵、袁世凯、</a:t>
            </a:r>
            <a:r>
              <a:rPr lang="zh-CN" altLang="en-US" sz="2800" dirty="0" smtClean="0">
                <a:latin typeface="楷体" pitchFamily="49" charset="-122"/>
                <a:ea typeface="楷体" pitchFamily="49" charset="-122"/>
              </a:rPr>
              <a:t>唐继尧都有过交战。</a:t>
            </a:r>
            <a:r>
              <a:rPr lang="en-US" altLang="zh-CN" sz="2800" dirty="0" smtClean="0">
                <a:latin typeface="楷体" pitchFamily="49" charset="-122"/>
                <a:ea typeface="楷体" pitchFamily="49" charset="-122"/>
              </a:rPr>
              <a:t>1921</a:t>
            </a:r>
            <a:r>
              <a:rPr lang="zh-CN" altLang="en-US" sz="2800" dirty="0">
                <a:latin typeface="楷体" pitchFamily="49" charset="-122"/>
                <a:ea typeface="楷体" pitchFamily="49" charset="-122"/>
              </a:rPr>
              <a:t>年成为云南省警察厅长。</a:t>
            </a:r>
            <a:endParaRPr lang="zh-CN" altLang="en-US" sz="2800" dirty="0"/>
          </a:p>
        </p:txBody>
      </p:sp>
      <p:sp>
        <p:nvSpPr>
          <p:cNvPr id="10" name="TextBox 9"/>
          <p:cNvSpPr txBox="1"/>
          <p:nvPr/>
        </p:nvSpPr>
        <p:spPr>
          <a:xfrm>
            <a:off x="5776855" y="2579674"/>
            <a:ext cx="2710927" cy="1815882"/>
          </a:xfrm>
          <a:prstGeom prst="rect">
            <a:avLst/>
          </a:prstGeom>
          <a:noFill/>
        </p:spPr>
        <p:txBody>
          <a:bodyPr wrap="square" rtlCol="0">
            <a:spAutoFit/>
          </a:bodyPr>
          <a:lstStyle/>
          <a:p>
            <a:r>
              <a:rPr lang="zh-CN" altLang="en-US" sz="2800" dirty="0">
                <a:latin typeface="楷体" pitchFamily="49" charset="-122"/>
                <a:ea typeface="楷体" pitchFamily="49" charset="-122"/>
              </a:rPr>
              <a:t>受到南方进步的民主派青年领袖蔡锷的影响，为民主政治而斗争。</a:t>
            </a:r>
            <a:endParaRPr lang="zh-CN" altLang="en-US" sz="2800" dirty="0"/>
          </a:p>
        </p:txBody>
      </p:sp>
      <p:pic>
        <p:nvPicPr>
          <p:cNvPr id="6"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1213" y="4533900"/>
            <a:ext cx="609600" cy="6096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31905865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461659" y="439476"/>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zh-CN" sz="2800" dirty="0" smtClean="0">
                <a:latin typeface="黑体" pitchFamily="49" charset="-122"/>
                <a:ea typeface="黑体" pitchFamily="49" charset="-122"/>
              </a:rPr>
              <a:t>表格</a:t>
            </a:r>
            <a:r>
              <a:rPr lang="zh-CN" altLang="en-US" sz="2800" dirty="0" smtClean="0">
                <a:latin typeface="黑体" pitchFamily="49" charset="-122"/>
                <a:ea typeface="黑体" pitchFamily="49" charset="-122"/>
              </a:rPr>
              <a:t>梳理</a:t>
            </a:r>
            <a:r>
              <a:rPr lang="zh-CN" altLang="zh-CN" sz="2800" dirty="0" smtClean="0">
                <a:latin typeface="黑体" pitchFamily="49" charset="-122"/>
                <a:ea typeface="黑体" pitchFamily="49" charset="-122"/>
              </a:rPr>
              <a:t>法</a:t>
            </a:r>
            <a:endParaRPr lang="zh-CN" altLang="zh-CN" sz="2800" dirty="0">
              <a:latin typeface="黑体" pitchFamily="49" charset="-122"/>
              <a:ea typeface="黑体" pitchFamily="49" charset="-122"/>
            </a:endParaRPr>
          </a:p>
        </p:txBody>
      </p:sp>
      <p:grpSp>
        <p:nvGrpSpPr>
          <p:cNvPr id="5" name="组合 4">
            <a:extLst>
              <a:ext uri="{FF2B5EF4-FFF2-40B4-BE49-F238E27FC236}">
                <a16:creationId xmlns="" xmlns:a16="http://schemas.microsoft.com/office/drawing/2014/main" id="{AAA3FDEC-4EF7-43ED-BF19-4204D89A1153}"/>
              </a:ext>
            </a:extLst>
          </p:cNvPr>
          <p:cNvGrpSpPr>
            <a:grpSpLocks/>
          </p:cNvGrpSpPr>
          <p:nvPr/>
        </p:nvGrpSpPr>
        <p:grpSpPr bwMode="auto">
          <a:xfrm>
            <a:off x="357369" y="477568"/>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一</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aphicFrame>
        <p:nvGraphicFramePr>
          <p:cNvPr id="2" name="表格 1"/>
          <p:cNvGraphicFramePr>
            <a:graphicFrameLocks noGrp="1"/>
          </p:cNvGraphicFramePr>
          <p:nvPr>
            <p:extLst>
              <p:ext uri="{D42A27DB-BD31-4B8C-83A1-F6EECF244321}">
                <p14:modId xmlns:p14="http://schemas.microsoft.com/office/powerpoint/2010/main" val="679114751"/>
              </p:ext>
            </p:extLst>
          </p:nvPr>
        </p:nvGraphicFramePr>
        <p:xfrm>
          <a:off x="614072" y="1389776"/>
          <a:ext cx="7904504" cy="3320493"/>
        </p:xfrm>
        <a:graphic>
          <a:graphicData uri="http://schemas.openxmlformats.org/drawingml/2006/table">
            <a:tbl>
              <a:tblPr firstRow="1" bandRow="1">
                <a:tableStyleId>{5940675A-B579-460E-94D1-54222C63F5DA}</a:tableStyleId>
              </a:tblPr>
              <a:tblGrid>
                <a:gridCol w="5123672"/>
                <a:gridCol w="2780832"/>
              </a:tblGrid>
              <a:tr h="627204">
                <a:tc gridSpan="2">
                  <a:txBody>
                    <a:bodyPr/>
                    <a:lstStyle/>
                    <a:p>
                      <a:pPr algn="ctr"/>
                      <a:r>
                        <a:rPr lang="zh-CN" altLang="en-US" sz="2800" dirty="0" smtClean="0">
                          <a:latin typeface="黑体" pitchFamily="49" charset="-122"/>
                          <a:ea typeface="黑体" pitchFamily="49" charset="-122"/>
                        </a:rPr>
                        <a:t>朱德同志人物信息卡</a:t>
                      </a:r>
                      <a:endParaRPr lang="zh-CN" altLang="en-US" sz="2800" dirty="0">
                        <a:latin typeface="黑体" pitchFamily="49" charset="-122"/>
                        <a:ea typeface="黑体" pitchFamily="49" charset="-122"/>
                      </a:endParaRPr>
                    </a:p>
                  </a:txBody>
                  <a:tcPr/>
                </a:tc>
                <a:tc hMerge="1">
                  <a:txBody>
                    <a:bodyPr/>
                    <a:lstStyle/>
                    <a:p>
                      <a:endParaRPr lang="zh-CN" altLang="en-US" dirty="0"/>
                    </a:p>
                  </a:txBody>
                  <a:tcPr/>
                </a:tc>
              </a:tr>
              <a:tr h="516521">
                <a:tc>
                  <a:txBody>
                    <a:bodyPr/>
                    <a:lstStyle/>
                    <a:p>
                      <a:pPr algn="ctr">
                        <a:spcAft>
                          <a:spcPts val="0"/>
                        </a:spcAft>
                      </a:pPr>
                      <a:r>
                        <a:rPr lang="zh-CN" sz="2800" kern="100" dirty="0">
                          <a:effectLst/>
                          <a:latin typeface="黑体" pitchFamily="49" charset="-122"/>
                          <a:ea typeface="黑体" pitchFamily="49" charset="-122"/>
                          <a:cs typeface="Times New Roman"/>
                        </a:rPr>
                        <a:t>人生经历</a:t>
                      </a:r>
                    </a:p>
                  </a:txBody>
                  <a:tcPr marL="68580" marR="68580" marT="0" marB="0"/>
                </a:tc>
                <a:tc>
                  <a:txBody>
                    <a:bodyPr/>
                    <a:lstStyle/>
                    <a:p>
                      <a:pPr algn="ctr">
                        <a:spcAft>
                          <a:spcPts val="0"/>
                        </a:spcAft>
                      </a:pPr>
                      <a:r>
                        <a:rPr lang="zh-CN" sz="2800" kern="100" dirty="0">
                          <a:effectLst/>
                          <a:latin typeface="黑体" pitchFamily="49" charset="-122"/>
                          <a:ea typeface="黑体" pitchFamily="49" charset="-122"/>
                          <a:cs typeface="Times New Roman"/>
                        </a:rPr>
                        <a:t>思想状态</a:t>
                      </a:r>
                    </a:p>
                  </a:txBody>
                  <a:tcPr marL="68580" marR="68580" marT="0" marB="0"/>
                </a:tc>
              </a:tr>
              <a:tr h="2176768">
                <a:tc>
                  <a:txBody>
                    <a:bodyPr/>
                    <a:lstStyle/>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zh-CN" altLang="en-US" sz="2800" dirty="0">
                        <a:latin typeface="楷体" pitchFamily="49" charset="-122"/>
                        <a:ea typeface="楷体" pitchFamily="49" charset="-122"/>
                      </a:endParaRPr>
                    </a:p>
                  </a:txBody>
                  <a:tcPr/>
                </a:tc>
                <a:tc>
                  <a:txBody>
                    <a:bodyPr/>
                    <a:lstStyle/>
                    <a:p>
                      <a:pPr algn="ctr"/>
                      <a:endParaRPr lang="zh-CN" altLang="en-US" sz="2800" dirty="0">
                        <a:latin typeface="黑体" pitchFamily="49" charset="-122"/>
                        <a:ea typeface="黑体" pitchFamily="49" charset="-122"/>
                      </a:endParaRPr>
                    </a:p>
                  </a:txBody>
                  <a:tcPr/>
                </a:tc>
              </a:tr>
            </a:tbl>
          </a:graphicData>
        </a:graphic>
      </p:graphicFrame>
      <p:sp>
        <p:nvSpPr>
          <p:cNvPr id="3" name="TextBox 2"/>
          <p:cNvSpPr txBox="1"/>
          <p:nvPr/>
        </p:nvSpPr>
        <p:spPr>
          <a:xfrm>
            <a:off x="614071" y="2567045"/>
            <a:ext cx="5036741" cy="2246769"/>
          </a:xfrm>
          <a:prstGeom prst="rect">
            <a:avLst/>
          </a:prstGeom>
          <a:noFill/>
        </p:spPr>
        <p:txBody>
          <a:bodyPr wrap="square" rtlCol="0">
            <a:spAutoFit/>
          </a:bodyPr>
          <a:lstStyle/>
          <a:p>
            <a:r>
              <a:rPr lang="en-US" altLang="zh-CN" sz="2800" dirty="0">
                <a:latin typeface="楷体" pitchFamily="49" charset="-122"/>
                <a:ea typeface="楷体" pitchFamily="49" charset="-122"/>
              </a:rPr>
              <a:t>1922</a:t>
            </a:r>
            <a:r>
              <a:rPr lang="zh-CN" altLang="en-US" sz="2800" dirty="0">
                <a:latin typeface="楷体" pitchFamily="49" charset="-122"/>
                <a:ea typeface="楷体" pitchFamily="49" charset="-122"/>
              </a:rPr>
              <a:t>年，他的游击战术广为人们所知，他谢绝刘湘给予的师长的位置，到上海寻找共产党，</a:t>
            </a:r>
            <a:r>
              <a:rPr lang="en-US" altLang="zh-CN" sz="2800" dirty="0">
                <a:latin typeface="楷体" pitchFamily="49" charset="-122"/>
                <a:ea typeface="楷体" pitchFamily="49" charset="-122"/>
              </a:rPr>
              <a:t>10</a:t>
            </a:r>
            <a:r>
              <a:rPr lang="zh-CN" altLang="en-US" sz="2800" dirty="0">
                <a:latin typeface="楷体" pitchFamily="49" charset="-122"/>
                <a:ea typeface="楷体" pitchFamily="49" charset="-122"/>
              </a:rPr>
              <a:t>月在柏林遇到周恩来，加入中国共产党。</a:t>
            </a:r>
            <a:endParaRPr lang="zh-CN" altLang="en-US" sz="2800" dirty="0"/>
          </a:p>
        </p:txBody>
      </p:sp>
      <p:sp>
        <p:nvSpPr>
          <p:cNvPr id="10" name="TextBox 9"/>
          <p:cNvSpPr txBox="1"/>
          <p:nvPr/>
        </p:nvSpPr>
        <p:spPr>
          <a:xfrm>
            <a:off x="5776854" y="2567045"/>
            <a:ext cx="2710927" cy="2246769"/>
          </a:xfrm>
          <a:prstGeom prst="rect">
            <a:avLst/>
          </a:prstGeom>
          <a:noFill/>
        </p:spPr>
        <p:txBody>
          <a:bodyPr wrap="square" rtlCol="0">
            <a:spAutoFit/>
          </a:bodyPr>
          <a:lstStyle/>
          <a:p>
            <a:r>
              <a:rPr lang="zh-CN" altLang="en-US" sz="2800" dirty="0" smtClean="0">
                <a:latin typeface="楷体" pitchFamily="49" charset="-122"/>
                <a:ea typeface="楷体" pitchFamily="49" charset="-122"/>
              </a:rPr>
              <a:t>坚决加入中国共产党，表现</a:t>
            </a:r>
            <a:r>
              <a:rPr lang="zh-CN" altLang="en-US" sz="2800" dirty="0">
                <a:latin typeface="楷体" pitchFamily="49" charset="-122"/>
                <a:ea typeface="楷体" pitchFamily="49" charset="-122"/>
              </a:rPr>
              <a:t>出他精神上的独创力和坚忍不拔的决断力。</a:t>
            </a:r>
            <a:endParaRPr lang="zh-CN" altLang="en-US" sz="2800" dirty="0"/>
          </a:p>
        </p:txBody>
      </p:sp>
      <p:pic>
        <p:nvPicPr>
          <p:cNvPr id="6"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6165" y="4509014"/>
            <a:ext cx="609600" cy="6096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26390290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a:extLst>
              <a:ext uri="{FF2B5EF4-FFF2-40B4-BE49-F238E27FC236}">
                <a16:creationId xmlns="" xmlns:a16="http://schemas.microsoft.com/office/drawing/2014/main" id="{3D7D2827-0135-45A5-B294-2FB108FF6E41}"/>
              </a:ext>
            </a:extLst>
          </p:cNvPr>
          <p:cNvSpPr txBox="1">
            <a:spLocks noChangeArrowheads="1"/>
          </p:cNvSpPr>
          <p:nvPr/>
        </p:nvSpPr>
        <p:spPr bwMode="auto">
          <a:xfrm>
            <a:off x="1461659" y="439476"/>
            <a:ext cx="4106705" cy="8534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397" tIns="45698" rIns="91397" bIns="45698" anchor="ctr"/>
          <a:lstStyle/>
          <a:p>
            <a:r>
              <a:rPr lang="zh-CN" altLang="zh-CN" sz="2800" dirty="0" smtClean="0">
                <a:latin typeface="黑体" pitchFamily="49" charset="-122"/>
                <a:ea typeface="黑体" pitchFamily="49" charset="-122"/>
              </a:rPr>
              <a:t>表格</a:t>
            </a:r>
            <a:r>
              <a:rPr lang="zh-CN" altLang="en-US" sz="2800" dirty="0" smtClean="0">
                <a:latin typeface="黑体" pitchFamily="49" charset="-122"/>
                <a:ea typeface="黑体" pitchFamily="49" charset="-122"/>
              </a:rPr>
              <a:t>梳理</a:t>
            </a:r>
            <a:r>
              <a:rPr lang="zh-CN" altLang="zh-CN" sz="2800" dirty="0" smtClean="0">
                <a:latin typeface="黑体" pitchFamily="49" charset="-122"/>
                <a:ea typeface="黑体" pitchFamily="49" charset="-122"/>
              </a:rPr>
              <a:t>法</a:t>
            </a:r>
            <a:endParaRPr lang="zh-CN" altLang="zh-CN" sz="2800" dirty="0">
              <a:latin typeface="黑体" pitchFamily="49" charset="-122"/>
              <a:ea typeface="黑体" pitchFamily="49" charset="-122"/>
            </a:endParaRPr>
          </a:p>
        </p:txBody>
      </p:sp>
      <p:grpSp>
        <p:nvGrpSpPr>
          <p:cNvPr id="5" name="组合 4">
            <a:extLst>
              <a:ext uri="{FF2B5EF4-FFF2-40B4-BE49-F238E27FC236}">
                <a16:creationId xmlns="" xmlns:a16="http://schemas.microsoft.com/office/drawing/2014/main" id="{AAA3FDEC-4EF7-43ED-BF19-4204D89A1153}"/>
              </a:ext>
            </a:extLst>
          </p:cNvPr>
          <p:cNvGrpSpPr>
            <a:grpSpLocks/>
          </p:cNvGrpSpPr>
          <p:nvPr/>
        </p:nvGrpSpPr>
        <p:grpSpPr bwMode="auto">
          <a:xfrm>
            <a:off x="357369" y="477568"/>
            <a:ext cx="971325" cy="777298"/>
            <a:chOff x="2329076" y="2071055"/>
            <a:chExt cx="970890" cy="777133"/>
          </a:xfrm>
        </p:grpSpPr>
        <p:sp>
          <p:nvSpPr>
            <p:cNvPr id="8" name="椭圆 7">
              <a:extLst>
                <a:ext uri="{FF2B5EF4-FFF2-40B4-BE49-F238E27FC236}">
                  <a16:creationId xmlns="" xmlns:a16="http://schemas.microsoft.com/office/drawing/2014/main" id="{3FAF4213-7787-4B72-84CA-95C274386A18}"/>
                </a:ext>
              </a:extLst>
            </p:cNvPr>
            <p:cNvSpPr/>
            <p:nvPr/>
          </p:nvSpPr>
          <p:spPr>
            <a:xfrm>
              <a:off x="2585664" y="2161978"/>
              <a:ext cx="669866" cy="670025"/>
            </a:xfrm>
            <a:prstGeom prst="ellipse">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标题 4">
              <a:extLst>
                <a:ext uri="{FF2B5EF4-FFF2-40B4-BE49-F238E27FC236}">
                  <a16:creationId xmlns="" xmlns:a16="http://schemas.microsoft.com/office/drawing/2014/main" id="{E98CFA35-82E1-4A84-9BFA-BE053BE3EE51}"/>
                </a:ext>
              </a:extLst>
            </p:cNvPr>
            <p:cNvSpPr txBox="1">
              <a:spLocks noChangeArrowheads="1"/>
            </p:cNvSpPr>
            <p:nvPr/>
          </p:nvSpPr>
          <p:spPr bwMode="auto">
            <a:xfrm>
              <a:off x="2329076" y="2071055"/>
              <a:ext cx="970890" cy="777133"/>
            </a:xfrm>
            <a:prstGeom prst="rect">
              <a:avLst/>
            </a:prstGeom>
            <a:solidFill>
              <a:srgbClr val="C00000"/>
            </a:solidFill>
            <a:ln w="9525">
              <a:noFill/>
              <a:miter lim="800000"/>
              <a:headEnd/>
              <a:tailEnd/>
            </a:ln>
          </p:spPr>
          <p:txBody>
            <a:bodyPr anchor="ctr"/>
            <a:lstStyle/>
            <a:p>
              <a:pPr>
                <a:spcBef>
                  <a:spcPct val="20000"/>
                </a:spcBef>
              </a:pPr>
              <a:r>
                <a:rPr lang="en-US" altLang="zh-CN"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zh-CN" altLang="en-US" sz="3600" dirty="0" smtClean="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rPr>
                <a:t>一</a:t>
              </a:r>
              <a:endParaRPr lang="zh-CN" altLang="en-US" sz="3600" dirty="0">
                <a:solidFill>
                  <a:srgbClr val="FDDDC3"/>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aphicFrame>
        <p:nvGraphicFramePr>
          <p:cNvPr id="2" name="表格 1"/>
          <p:cNvGraphicFramePr>
            <a:graphicFrameLocks noGrp="1"/>
          </p:cNvGraphicFramePr>
          <p:nvPr>
            <p:extLst>
              <p:ext uri="{D42A27DB-BD31-4B8C-83A1-F6EECF244321}">
                <p14:modId xmlns:p14="http://schemas.microsoft.com/office/powerpoint/2010/main" val="1494507583"/>
              </p:ext>
            </p:extLst>
          </p:nvPr>
        </p:nvGraphicFramePr>
        <p:xfrm>
          <a:off x="614072" y="1389776"/>
          <a:ext cx="7904504" cy="3320493"/>
        </p:xfrm>
        <a:graphic>
          <a:graphicData uri="http://schemas.openxmlformats.org/drawingml/2006/table">
            <a:tbl>
              <a:tblPr firstRow="1" bandRow="1">
                <a:tableStyleId>{5940675A-B579-460E-94D1-54222C63F5DA}</a:tableStyleId>
              </a:tblPr>
              <a:tblGrid>
                <a:gridCol w="5123672"/>
                <a:gridCol w="2780832"/>
              </a:tblGrid>
              <a:tr h="627204">
                <a:tc gridSpan="2">
                  <a:txBody>
                    <a:bodyPr/>
                    <a:lstStyle/>
                    <a:p>
                      <a:pPr algn="ctr"/>
                      <a:r>
                        <a:rPr lang="zh-CN" altLang="en-US" sz="2800" dirty="0" smtClean="0">
                          <a:latin typeface="黑体" pitchFamily="49" charset="-122"/>
                          <a:ea typeface="黑体" pitchFamily="49" charset="-122"/>
                        </a:rPr>
                        <a:t>朱德同志人物信息卡</a:t>
                      </a:r>
                      <a:endParaRPr lang="zh-CN" altLang="en-US" sz="2800" dirty="0">
                        <a:latin typeface="黑体" pitchFamily="49" charset="-122"/>
                        <a:ea typeface="黑体" pitchFamily="49" charset="-122"/>
                      </a:endParaRPr>
                    </a:p>
                  </a:txBody>
                  <a:tcPr/>
                </a:tc>
                <a:tc hMerge="1">
                  <a:txBody>
                    <a:bodyPr/>
                    <a:lstStyle/>
                    <a:p>
                      <a:endParaRPr lang="zh-CN" altLang="en-US" dirty="0"/>
                    </a:p>
                  </a:txBody>
                  <a:tcPr/>
                </a:tc>
              </a:tr>
              <a:tr h="516521">
                <a:tc>
                  <a:txBody>
                    <a:bodyPr/>
                    <a:lstStyle/>
                    <a:p>
                      <a:pPr algn="ctr">
                        <a:spcAft>
                          <a:spcPts val="0"/>
                        </a:spcAft>
                      </a:pPr>
                      <a:r>
                        <a:rPr lang="zh-CN" sz="2800" kern="100" dirty="0">
                          <a:effectLst/>
                          <a:latin typeface="黑体" pitchFamily="49" charset="-122"/>
                          <a:ea typeface="黑体" pitchFamily="49" charset="-122"/>
                          <a:cs typeface="Times New Roman"/>
                        </a:rPr>
                        <a:t>人生经历</a:t>
                      </a:r>
                    </a:p>
                  </a:txBody>
                  <a:tcPr marL="68580" marR="68580" marT="0" marB="0"/>
                </a:tc>
                <a:tc>
                  <a:txBody>
                    <a:bodyPr/>
                    <a:lstStyle/>
                    <a:p>
                      <a:pPr algn="ctr">
                        <a:spcAft>
                          <a:spcPts val="0"/>
                        </a:spcAft>
                      </a:pPr>
                      <a:r>
                        <a:rPr lang="zh-CN" sz="2800" kern="100" dirty="0">
                          <a:effectLst/>
                          <a:latin typeface="黑体" pitchFamily="49" charset="-122"/>
                          <a:ea typeface="黑体" pitchFamily="49" charset="-122"/>
                          <a:cs typeface="Times New Roman"/>
                        </a:rPr>
                        <a:t>思想状态</a:t>
                      </a:r>
                    </a:p>
                  </a:txBody>
                  <a:tcPr marL="68580" marR="68580" marT="0" marB="0"/>
                </a:tc>
              </a:tr>
              <a:tr h="2176768">
                <a:tc>
                  <a:txBody>
                    <a:bodyPr/>
                    <a:lstStyle/>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en-US" altLang="zh-CN" sz="2800" dirty="0" smtClean="0">
                        <a:latin typeface="楷体" pitchFamily="49" charset="-122"/>
                        <a:ea typeface="楷体" pitchFamily="49" charset="-122"/>
                      </a:endParaRPr>
                    </a:p>
                    <a:p>
                      <a:pPr algn="l"/>
                      <a:endParaRPr lang="zh-CN" altLang="en-US" sz="2800" dirty="0">
                        <a:latin typeface="楷体" pitchFamily="49" charset="-122"/>
                        <a:ea typeface="楷体" pitchFamily="49" charset="-122"/>
                      </a:endParaRPr>
                    </a:p>
                  </a:txBody>
                  <a:tcPr/>
                </a:tc>
                <a:tc>
                  <a:txBody>
                    <a:bodyPr/>
                    <a:lstStyle/>
                    <a:p>
                      <a:pPr algn="ctr"/>
                      <a:endParaRPr lang="zh-CN" altLang="en-US" sz="2800" dirty="0">
                        <a:latin typeface="黑体" pitchFamily="49" charset="-122"/>
                        <a:ea typeface="黑体" pitchFamily="49" charset="-122"/>
                      </a:endParaRPr>
                    </a:p>
                  </a:txBody>
                  <a:tcPr/>
                </a:tc>
              </a:tr>
            </a:tbl>
          </a:graphicData>
        </a:graphic>
      </p:graphicFrame>
      <p:sp>
        <p:nvSpPr>
          <p:cNvPr id="3" name="TextBox 2"/>
          <p:cNvSpPr txBox="1"/>
          <p:nvPr/>
        </p:nvSpPr>
        <p:spPr>
          <a:xfrm>
            <a:off x="614071" y="2567045"/>
            <a:ext cx="5036741" cy="1938992"/>
          </a:xfrm>
          <a:prstGeom prst="rect">
            <a:avLst/>
          </a:prstGeom>
          <a:noFill/>
        </p:spPr>
        <p:txBody>
          <a:bodyPr wrap="square" rtlCol="0">
            <a:spAutoFit/>
          </a:bodyPr>
          <a:lstStyle/>
          <a:p>
            <a:r>
              <a:rPr lang="en-US" altLang="zh-CN" sz="2400" dirty="0">
                <a:latin typeface="楷体" pitchFamily="49" charset="-122"/>
                <a:ea typeface="楷体" pitchFamily="49" charset="-122"/>
              </a:rPr>
              <a:t>1926</a:t>
            </a:r>
            <a:r>
              <a:rPr lang="zh-CN" altLang="en-US" sz="2400" dirty="0">
                <a:latin typeface="楷体" pitchFamily="49" charset="-122"/>
                <a:ea typeface="楷体" pitchFamily="49" charset="-122"/>
              </a:rPr>
              <a:t>年从德国回国，领导革命运动。</a:t>
            </a:r>
            <a:r>
              <a:rPr lang="en-US" altLang="zh-CN" sz="2400" dirty="0">
                <a:latin typeface="楷体" pitchFamily="49" charset="-122"/>
                <a:ea typeface="楷体" pitchFamily="49" charset="-122"/>
              </a:rPr>
              <a:t>1927</a:t>
            </a:r>
            <a:r>
              <a:rPr lang="zh-CN" altLang="en-US" sz="2400" dirty="0">
                <a:latin typeface="楷体" pitchFamily="49" charset="-122"/>
                <a:ea typeface="楷体" pitchFamily="49" charset="-122"/>
              </a:rPr>
              <a:t>年组织湘南起义，</a:t>
            </a:r>
            <a:r>
              <a:rPr lang="en-US" altLang="zh-CN" sz="2400" dirty="0">
                <a:latin typeface="楷体" pitchFamily="49" charset="-122"/>
                <a:ea typeface="楷体" pitchFamily="49" charset="-122"/>
              </a:rPr>
              <a:t>1928</a:t>
            </a:r>
            <a:r>
              <a:rPr lang="zh-CN" altLang="en-US" sz="2400" dirty="0">
                <a:latin typeface="楷体" pitchFamily="49" charset="-122"/>
                <a:ea typeface="楷体" pitchFamily="49" charset="-122"/>
              </a:rPr>
              <a:t>年</a:t>
            </a:r>
            <a:r>
              <a:rPr lang="en-US" altLang="zh-CN" sz="2400" dirty="0">
                <a:latin typeface="楷体" pitchFamily="49" charset="-122"/>
                <a:ea typeface="楷体" pitchFamily="49" charset="-122"/>
              </a:rPr>
              <a:t>5</a:t>
            </a:r>
            <a:r>
              <a:rPr lang="zh-CN" altLang="en-US" sz="2400" dirty="0">
                <a:latin typeface="楷体" pitchFamily="49" charset="-122"/>
                <a:ea typeface="楷体" pitchFamily="49" charset="-122"/>
              </a:rPr>
              <a:t>月到了江西井冈山，建立了最初的根据地，与毛泽东相遇。</a:t>
            </a:r>
            <a:r>
              <a:rPr lang="en-US" altLang="zh-CN" sz="2400" dirty="0">
                <a:latin typeface="楷体" pitchFamily="49" charset="-122"/>
                <a:ea typeface="楷体" pitchFamily="49" charset="-122"/>
              </a:rPr>
              <a:t>1928</a:t>
            </a:r>
            <a:r>
              <a:rPr lang="zh-CN" altLang="en-US" sz="2400" dirty="0">
                <a:latin typeface="楷体" pitchFamily="49" charset="-122"/>
                <a:ea typeface="楷体" pitchFamily="49" charset="-122"/>
              </a:rPr>
              <a:t>年与毛泽东的军队合组成新“第四军”。</a:t>
            </a:r>
            <a:endParaRPr lang="zh-CN" altLang="en-US" sz="2400" dirty="0"/>
          </a:p>
        </p:txBody>
      </p:sp>
      <p:sp>
        <p:nvSpPr>
          <p:cNvPr id="10" name="TextBox 9"/>
          <p:cNvSpPr txBox="1"/>
          <p:nvPr/>
        </p:nvSpPr>
        <p:spPr>
          <a:xfrm>
            <a:off x="5776854" y="2676493"/>
            <a:ext cx="2710927" cy="1569660"/>
          </a:xfrm>
          <a:prstGeom prst="rect">
            <a:avLst/>
          </a:prstGeom>
          <a:noFill/>
        </p:spPr>
        <p:txBody>
          <a:bodyPr wrap="square" rtlCol="0">
            <a:spAutoFit/>
          </a:bodyPr>
          <a:lstStyle/>
          <a:p>
            <a:r>
              <a:rPr lang="zh-CN" altLang="en-US" sz="2400" dirty="0">
                <a:latin typeface="楷体" pitchFamily="49" charset="-122"/>
                <a:ea typeface="楷体" pitchFamily="49" charset="-122"/>
              </a:rPr>
              <a:t>积极投身革命</a:t>
            </a:r>
            <a:r>
              <a:rPr lang="zh-CN" altLang="en-US" sz="2400" dirty="0" smtClean="0">
                <a:latin typeface="楷体" pitchFamily="49" charset="-122"/>
                <a:ea typeface="楷体" pitchFamily="49" charset="-122"/>
              </a:rPr>
              <a:t>运动，成长为一名忠诚、卓越的共产党领导人。</a:t>
            </a:r>
            <a:endParaRPr lang="zh-CN" altLang="en-US" sz="2400" dirty="0">
              <a:latin typeface="楷体" pitchFamily="49" charset="-122"/>
              <a:ea typeface="楷体" pitchFamily="49" charset="-122"/>
            </a:endParaRPr>
          </a:p>
        </p:txBody>
      </p:sp>
      <p:pic>
        <p:nvPicPr>
          <p:cNvPr id="7"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2981" y="4321660"/>
            <a:ext cx="609600" cy="6096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0"/>
            <a:ext cx="1385308" cy="1367564"/>
          </a:xfrm>
          <a:prstGeom prst="rect">
            <a:avLst/>
          </a:prstGeom>
          <a:ln>
            <a:noFill/>
          </a:ln>
          <a:effectLst>
            <a:softEdge rad="112500"/>
          </a:effectLst>
        </p:spPr>
      </p:pic>
    </p:spTree>
    <p:extLst>
      <p:ext uri="{BB962C8B-B14F-4D97-AF65-F5344CB8AC3E}">
        <p14:creationId xmlns:p14="http://schemas.microsoft.com/office/powerpoint/2010/main" val="4775093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9F34F03-431C-4A88-9D17-C7DBD83678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241964" cy="2507812"/>
          </a:xfrm>
          <a:prstGeom prst="rect">
            <a:avLst/>
          </a:prstGeom>
        </p:spPr>
      </p:pic>
      <p:pic>
        <p:nvPicPr>
          <p:cNvPr id="6" name="图片 5">
            <a:extLst>
              <a:ext uri="{FF2B5EF4-FFF2-40B4-BE49-F238E27FC236}">
                <a16:creationId xmlns="" xmlns:a16="http://schemas.microsoft.com/office/drawing/2014/main" id="{0F8B6BE1-05D5-4353-AA6B-9C1F9F305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291" y="3442217"/>
            <a:ext cx="4104410" cy="1529763"/>
          </a:xfrm>
          <a:prstGeom prst="rect">
            <a:avLst/>
          </a:prstGeom>
        </p:spPr>
      </p:pic>
      <p:sp>
        <p:nvSpPr>
          <p:cNvPr id="2" name="文本框 1"/>
          <p:cNvSpPr txBox="1"/>
          <p:nvPr/>
        </p:nvSpPr>
        <p:spPr>
          <a:xfrm>
            <a:off x="8520545" y="5746173"/>
            <a:ext cx="181781" cy="284693"/>
          </a:xfrm>
          <a:prstGeom prst="rect">
            <a:avLst/>
          </a:prstGeom>
          <a:noFill/>
        </p:spPr>
        <p:txBody>
          <a:bodyPr wrap="none" lIns="68580" tIns="34290" rIns="68580" bIns="34290" rtlCol="0">
            <a:spAutoFit/>
          </a:bodyPr>
          <a:lstStyle/>
          <a:p>
            <a:r>
              <a:rPr lang="en-US" altLang="zh-CN" dirty="0">
                <a:latin typeface="Source Han Serif SC" panose="02020400000000000000" pitchFamily="18" charset="-122"/>
                <a:ea typeface="Source Han Serif SC" panose="02020400000000000000" pitchFamily="18" charset="-122"/>
                <a:sym typeface="Source Han Serif SC" panose="02020400000000000000" pitchFamily="18" charset="-122"/>
              </a:rPr>
              <a:t>.</a:t>
            </a:r>
            <a:endParaRPr lang="zh-CN" altLang="en-US"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14" name="1分40秒 ">
            <a:hlinkClick r:id="" action="ppaction://media"/>
            <a:extLst>
              <a:ext uri="{FF2B5EF4-FFF2-40B4-BE49-F238E27FC236}">
                <a16:creationId xmlns="" xmlns:a16="http://schemas.microsoft.com/office/drawing/2014/main" id="{224D9E37-D243-45D5-A90A-0693AFC4D2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62676" y="-1250532"/>
            <a:ext cx="457200" cy="457200"/>
          </a:xfrm>
          <a:prstGeom prst="rect">
            <a:avLst/>
          </a:prstGeom>
        </p:spPr>
      </p:pic>
      <p:pic>
        <p:nvPicPr>
          <p:cNvPr id="5"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0535" y="59807"/>
            <a:ext cx="3999527" cy="4595012"/>
          </a:xfrm>
          <a:prstGeom prst="rect">
            <a:avLst/>
          </a:prstGeom>
          <a:ln>
            <a:noFill/>
          </a:ln>
          <a:effectLst>
            <a:softEdge rad="112500"/>
          </a:effectLst>
        </p:spPr>
      </p:pic>
      <p:sp>
        <p:nvSpPr>
          <p:cNvPr id="7" name="TextBox 6"/>
          <p:cNvSpPr txBox="1"/>
          <p:nvPr/>
        </p:nvSpPr>
        <p:spPr>
          <a:xfrm>
            <a:off x="86058" y="1433690"/>
            <a:ext cx="5292763" cy="2246769"/>
          </a:xfrm>
          <a:prstGeom prst="rect">
            <a:avLst/>
          </a:prstGeom>
          <a:solidFill>
            <a:schemeClr val="tx2">
              <a:lumMod val="20000"/>
              <a:lumOff val="80000"/>
              <a:alpha val="66000"/>
            </a:schemeClr>
          </a:solidFill>
        </p:spPr>
        <p:txBody>
          <a:bodyPr wrap="square" rtlCol="0">
            <a:spAutoFit/>
          </a:bodyPr>
          <a:lstStyle/>
          <a:p>
            <a:r>
              <a:rPr lang="zh-CN" altLang="zh-CN" sz="2800" dirty="0">
                <a:latin typeface="黑体" pitchFamily="49" charset="-122"/>
                <a:ea typeface="黑体" pitchFamily="49" charset="-122"/>
              </a:rPr>
              <a:t>“不能被毁灭的，却是朱德的精神。这种精神将在未来许多世代中继续鼓励中国的自由战士们追求</a:t>
            </a:r>
            <a:r>
              <a:rPr lang="zh-CN" altLang="zh-CN" sz="2800" dirty="0" smtClean="0">
                <a:latin typeface="黑体" pitchFamily="49" charset="-122"/>
                <a:ea typeface="黑体" pitchFamily="49" charset="-122"/>
              </a:rPr>
              <a:t>他们</a:t>
            </a:r>
            <a:r>
              <a:rPr lang="zh-CN" altLang="en-US" sz="2800" dirty="0" smtClean="0">
                <a:latin typeface="黑体" pitchFamily="49" charset="-122"/>
                <a:ea typeface="黑体" pitchFamily="49" charset="-122"/>
              </a:rPr>
              <a:t>时代</a:t>
            </a:r>
            <a:r>
              <a:rPr lang="zh-CN" altLang="zh-CN" sz="2800" dirty="0" smtClean="0">
                <a:latin typeface="黑体" pitchFamily="49" charset="-122"/>
                <a:ea typeface="黑体" pitchFamily="49" charset="-122"/>
              </a:rPr>
              <a:t>的</a:t>
            </a:r>
            <a:r>
              <a:rPr lang="zh-CN" altLang="zh-CN" sz="2800" dirty="0">
                <a:latin typeface="黑体" pitchFamily="49" charset="-122"/>
                <a:ea typeface="黑体" pitchFamily="49" charset="-122"/>
              </a:rPr>
              <a:t>最高目标。</a:t>
            </a:r>
            <a:r>
              <a:rPr lang="zh-CN" altLang="zh-CN" sz="2800" dirty="0" smtClean="0">
                <a:latin typeface="黑体" pitchFamily="49" charset="-122"/>
                <a:ea typeface="黑体" pitchFamily="49" charset="-122"/>
              </a:rPr>
              <a:t>”</a:t>
            </a:r>
            <a:endParaRPr lang="en-US" altLang="zh-CN" sz="2800" dirty="0" smtClean="0">
              <a:latin typeface="黑体" pitchFamily="49" charset="-122"/>
              <a:ea typeface="黑体" pitchFamily="49" charset="-122"/>
            </a:endParaRPr>
          </a:p>
          <a:p>
            <a:pPr algn="r"/>
            <a:r>
              <a:rPr lang="en-US" altLang="zh-CN" sz="2800" dirty="0" smtClean="0">
                <a:latin typeface="黑体" pitchFamily="49" charset="-122"/>
                <a:ea typeface="黑体" pitchFamily="49" charset="-122"/>
              </a:rPr>
              <a:t>——</a:t>
            </a:r>
            <a:r>
              <a:rPr lang="zh-CN" altLang="en-US" sz="2800" dirty="0" smtClean="0">
                <a:latin typeface="黑体" pitchFamily="49" charset="-122"/>
                <a:ea typeface="黑体" pitchFamily="49" charset="-122"/>
              </a:rPr>
              <a:t>埃德加</a:t>
            </a:r>
            <a:r>
              <a:rPr lang="en-US" altLang="zh-CN" sz="2800" dirty="0" smtClean="0">
                <a:latin typeface="黑体" pitchFamily="49" charset="-122"/>
                <a:ea typeface="黑体" pitchFamily="49" charset="-122"/>
              </a:rPr>
              <a:t>·</a:t>
            </a:r>
            <a:r>
              <a:rPr lang="zh-CN" altLang="en-US" sz="2800" dirty="0" smtClean="0">
                <a:latin typeface="黑体" pitchFamily="49" charset="-122"/>
                <a:ea typeface="黑体" pitchFamily="49" charset="-122"/>
              </a:rPr>
              <a:t>斯诺</a:t>
            </a:r>
            <a:endParaRPr lang="zh-CN" altLang="en-US" sz="2800" dirty="0">
              <a:latin typeface="黑体" pitchFamily="49" charset="-122"/>
              <a:ea typeface="黑体" pitchFamily="49" charset="-122"/>
            </a:endParaRPr>
          </a:p>
        </p:txBody>
      </p:sp>
      <p:pic>
        <p:nvPicPr>
          <p:cNvPr id="3" name="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634344" y="4362380"/>
            <a:ext cx="609600" cy="609600"/>
          </a:xfrm>
          <a:prstGeom prst="rect">
            <a:avLst/>
          </a:prstGeom>
        </p:spPr>
      </p:pic>
    </p:spTree>
    <p:extLst>
      <p:ext uri="{BB962C8B-B14F-4D97-AF65-F5344CB8AC3E}">
        <p14:creationId xmlns:p14="http://schemas.microsoft.com/office/powerpoint/2010/main" val="19292798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14"/>
                </p:tgtEl>
              </p:cMediaNode>
            </p:audio>
            <p:audio>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0525-16纪念红军长征胜利PPT模板"/>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1644</TotalTime>
  <Words>1022</Words>
  <Application>Microsoft Office PowerPoint</Application>
  <PresentationFormat>全屏显示(16:9)</PresentationFormat>
  <Paragraphs>95</Paragraphs>
  <Slides>20</Slides>
  <Notes>6</Notes>
  <HiddenSlides>0</HiddenSlides>
  <MMClips>19</MMClips>
  <ScaleCrop>false</ScaleCrop>
  <HeadingPairs>
    <vt:vector size="4" baseType="variant">
      <vt:variant>
        <vt:lpstr>主题</vt:lpstr>
      </vt:variant>
      <vt:variant>
        <vt:i4>2</vt:i4>
      </vt:variant>
      <vt:variant>
        <vt:lpstr>幻灯片标题</vt:lpstr>
      </vt:variant>
      <vt:variant>
        <vt:i4>20</vt:i4>
      </vt:variant>
    </vt:vector>
  </HeadingPairs>
  <TitlesOfParts>
    <vt:vector size="22" baseType="lpstr">
      <vt:lpstr>Office 主题</vt:lpstr>
      <vt:lpstr>暗香扑面</vt:lpstr>
      <vt:lpstr>体会《红星照耀中国》中的 人物特点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4-0525-16纪念红军长征胜利PPT模板</dc:title>
  <dc:creator>zhen wang</dc:creator>
  <cp:lastModifiedBy>acer</cp:lastModifiedBy>
  <cp:revision>131</cp:revision>
  <dcterms:created xsi:type="dcterms:W3CDTF">2017-06-22T23:32:16Z</dcterms:created>
  <dcterms:modified xsi:type="dcterms:W3CDTF">2020-02-04T15:13:08Z</dcterms:modified>
</cp:coreProperties>
</file>