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5" r:id="rId2"/>
    <p:sldId id="278" r:id="rId3"/>
    <p:sldId id="272" r:id="rId4"/>
    <p:sldId id="279" r:id="rId5"/>
    <p:sldId id="275" r:id="rId6"/>
    <p:sldId id="276" r:id="rId7"/>
    <p:sldId id="280" r:id="rId8"/>
    <p:sldId id="282" r:id="rId9"/>
    <p:sldId id="274" r:id="rId10"/>
    <p:sldId id="277" r:id="rId11"/>
    <p:sldId id="281" r:id="rId12"/>
    <p:sldId id="284" r:id="rId13"/>
    <p:sldId id="285" r:id="rId14"/>
    <p:sldId id="271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3A2"/>
    <a:srgbClr val="E5CEA3"/>
    <a:srgbClr val="6CB75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81738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09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520387" y="2067355"/>
            <a:ext cx="5412105" cy="728345"/>
          </a:xfrm>
        </p:spPr>
        <p:txBody>
          <a:bodyPr>
            <a:no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打赢疫情阻击战，关键时刻</a:t>
            </a:r>
            <a:r>
              <a:rPr lang="en-US" altLang="zh-CN" sz="2800" b="1" dirty="0">
                <a:solidFill>
                  <a:srgbClr val="FF0000"/>
                </a:solidFill>
              </a:rPr>
              <a:t/>
            </a:r>
            <a:br>
              <a:rPr lang="en-US" altLang="zh-CN" sz="2800" b="1" dirty="0">
                <a:solidFill>
                  <a:srgbClr val="FF0000"/>
                </a:solidFill>
              </a:rPr>
            </a:br>
            <a:r>
              <a:rPr lang="en-US" altLang="zh-CN" sz="2400" b="1" dirty="0">
                <a:solidFill>
                  <a:srgbClr val="FF0000"/>
                </a:solidFill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</a:rPr>
              <a:t>从心理建设的角度读</a:t>
            </a:r>
            <a:r>
              <a:rPr lang="en-US" altLang="zh-CN" sz="2400" b="1" dirty="0">
                <a:solidFill>
                  <a:srgbClr val="FF0000"/>
                </a:solidFill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</a:rPr>
              <a:t>鲁滨逊漂流记</a:t>
            </a:r>
            <a:r>
              <a:rPr lang="en-US" altLang="zh-CN" sz="2400" b="1" dirty="0">
                <a:solidFill>
                  <a:srgbClr val="FF0000"/>
                </a:solidFill>
              </a:rPr>
              <a:t>》</a:t>
            </a:r>
            <a:r>
              <a:rPr lang="zh-CN" altLang="en-US" sz="2400" b="1" dirty="0">
                <a:solidFill>
                  <a:srgbClr val="FF0000"/>
                </a:solidFill>
              </a:rPr>
              <a:t>之名著阅读（三）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635907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初一名著阅读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北京市第二中学朝阳学校  周子芾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9323A75-1B3A-4CB1-BE31-88FBFFA0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28470" cy="5143500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81" y="-13558"/>
            <a:ext cx="7005019" cy="5143500"/>
          </a:xfrm>
        </p:spPr>
      </p:pic>
    </p:spTree>
    <p:extLst>
      <p:ext uri="{BB962C8B-B14F-4D97-AF65-F5344CB8AC3E}">
        <p14:creationId xmlns:p14="http://schemas.microsoft.com/office/powerpoint/2010/main" val="284107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dirty="0"/>
              <a:t>手抄报文字内容示例：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1" y="768854"/>
            <a:ext cx="8139178" cy="4248820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sz="3200" b="1" dirty="0"/>
              <a:t>作家介绍</a:t>
            </a:r>
            <a:endParaRPr lang="en-US" altLang="zh-CN" sz="3200" b="1" dirty="0"/>
          </a:p>
          <a:p>
            <a:r>
              <a:rPr lang="zh-CN" altLang="en-US" sz="3200" b="1" dirty="0"/>
              <a:t>人物形象</a:t>
            </a:r>
          </a:p>
          <a:p>
            <a:pPr marL="0" indent="0">
              <a:buNone/>
            </a:pPr>
            <a:r>
              <a:rPr lang="zh-CN" altLang="en-US" sz="3100" dirty="0"/>
              <a:t>     </a:t>
            </a:r>
            <a:r>
              <a:rPr lang="en-US" altLang="zh-CN" sz="3100" dirty="0"/>
              <a:t>【</a:t>
            </a:r>
            <a:r>
              <a:rPr lang="zh-CN" altLang="en-US" sz="3100" dirty="0"/>
              <a:t>鲁滨逊</a:t>
            </a:r>
            <a:r>
              <a:rPr lang="en-US" altLang="zh-CN" sz="3100" dirty="0"/>
              <a:t>】</a:t>
            </a:r>
          </a:p>
          <a:p>
            <a:pPr marL="0" indent="0">
              <a:buNone/>
            </a:pPr>
            <a:r>
              <a:rPr lang="zh-CN" altLang="en-US" sz="3100" dirty="0"/>
              <a:t>　　</a:t>
            </a:r>
            <a:r>
              <a:rPr lang="zh-CN" altLang="en-US" sz="3100" dirty="0">
                <a:latin typeface="华文楷体" panose="02010600040101010101" pitchFamily="2" charset="-122"/>
                <a:ea typeface="华文楷体" panose="02010600040101010101" pitchFamily="2" charset="-122"/>
              </a:rPr>
              <a:t>鲁滨逊是一个充满劳动热情、坚毅勇敢的人。他的所作所为显示了一个硬汉子的坚毅性格与英雄本色。</a:t>
            </a:r>
            <a:endParaRPr lang="en-US" altLang="zh-CN" sz="3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31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31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他勇于行动</a:t>
            </a:r>
            <a:r>
              <a:rPr lang="en-US" altLang="zh-CN" sz="31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100" dirty="0">
                <a:latin typeface="华文楷体" panose="02010600040101010101" pitchFamily="2" charset="-122"/>
                <a:ea typeface="华文楷体" panose="02010600040101010101" pitchFamily="2" charset="-122"/>
              </a:rPr>
              <a:t>即使流落到了一个荒芜人烟的孤岛上也不放弃，生产出了自己所需要的一切。</a:t>
            </a:r>
            <a:endParaRPr lang="en-US" altLang="zh-CN" sz="3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31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31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他勇于追求</a:t>
            </a:r>
            <a:r>
              <a:rPr lang="en-US" altLang="zh-CN" sz="31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1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一往无前地追求自己想要的事物、自己想过的生活，经历大自然的挑战和重重磨难，不畏艰险，勇敢坚强。</a:t>
            </a:r>
            <a:endParaRPr lang="en-US" altLang="zh-CN" sz="3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1600" b="1" dirty="0"/>
          </a:p>
          <a:p>
            <a:pPr marL="0" indent="0">
              <a:buNone/>
            </a:pPr>
            <a:r>
              <a:rPr lang="zh-CN" altLang="en-US" sz="160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116095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1" y="0"/>
            <a:ext cx="8139178" cy="4042179"/>
          </a:xfrm>
        </p:spPr>
        <p:txBody>
          <a:bodyPr>
            <a:noAutofit/>
          </a:bodyPr>
          <a:lstStyle/>
          <a:p>
            <a:r>
              <a:rPr lang="zh-CN" altLang="en-US" sz="1600" b="1" dirty="0"/>
              <a:t>鲁滨逊名言</a:t>
            </a:r>
            <a:endParaRPr lang="en-US" altLang="zh-CN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/>
              <a:t>     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“一个人只是呆呆地坐着，空想自己所不能得到的东西，是没有用的。”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“我们老是感到缺乏什么东西而不满足，是因为我们对已经得到的东西缺少感激之情。”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“可见，我们一般人，非要亲眼看见更恶劣的环境，就无法理解原有环境的好处；非要落到山穷水尽的地步，就不懂得珍视自己原来享受到的东西。”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“等待大难临头比遭难本身更令人痛苦，尤其是无法逃避这种灾难而不得不坐等其降临，更是无法摆脱这种担惊受怕的恐惧。”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……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09220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1" y="257175"/>
            <a:ext cx="8388016" cy="4954811"/>
          </a:xfrm>
        </p:spPr>
        <p:txBody>
          <a:bodyPr>
            <a:normAutofit lnSpcReduction="10000"/>
          </a:bodyPr>
          <a:lstStyle/>
          <a:p>
            <a:r>
              <a:rPr lang="zh-CN" altLang="en-US" sz="1600" b="1" dirty="0"/>
              <a:t>战“疫”必胜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600" dirty="0"/>
              <a:t>     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试想一下，在相同的环境和状态下，有几人能够像鲁滨逊一样，拥有那样坚强的一颗心灵？人是社会性动物，离开了社会是会感觉孤独和不安的，但鲁滨逊却孤独地生活了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28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年，还生活得有滋有味。“既来之，则安之”是对他心态最好的形容。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400" dirty="0"/>
              <a:t>      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在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目前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克服疫情困难的过程中，我们也要做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像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鲁滨逊一样的人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保持积极向上的情绪，健康生活，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做好防护，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加强生命健康知识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学习和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良好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习惯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培养。勤锻炼，保持健康的体魄；多读书，树立乐观的信念。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在这一特殊时期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我们要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抓住这个培养能力、增强体质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、掌握知识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的契机，使自己成为坚强乐观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、精神更有力量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的人。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140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899249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F79C154-5D27-442F-A93D-E9B97190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/>
              <a:t>任务目录：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54465E5-2804-4200-889E-5F84F80E9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76" y="1045983"/>
            <a:ext cx="7166079" cy="18572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000" dirty="0"/>
              <a:t>任务一：自制书签（腰封）</a:t>
            </a:r>
            <a:endParaRPr lang="en-US" altLang="zh-CN" sz="4000" dirty="0"/>
          </a:p>
          <a:p>
            <a:pPr marL="0" indent="0">
              <a:buNone/>
            </a:pPr>
            <a:r>
              <a:rPr lang="zh-CN" altLang="en-US" sz="4000" dirty="0"/>
              <a:t>任务二：</a:t>
            </a:r>
            <a:r>
              <a:rPr lang="zh-CN" altLang="zh-CN" sz="4000" dirty="0"/>
              <a:t>制作手抄报</a:t>
            </a:r>
            <a:r>
              <a:rPr lang="en-US" altLang="zh-CN" sz="4000" dirty="0"/>
              <a:t> </a:t>
            </a:r>
            <a:endParaRPr lang="zh-CN" altLang="zh-CN" sz="4000" dirty="0"/>
          </a:p>
          <a:p>
            <a:pPr marL="0" indent="0">
              <a:buNone/>
            </a:pP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1795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43465DD-F4BF-414E-81DC-74533677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08" y="601999"/>
            <a:ext cx="8641589" cy="3315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/>
              <a:t>【任务一】自制书签或腰封</a:t>
            </a:r>
            <a:br>
              <a:rPr lang="zh-CN" altLang="zh-CN" sz="2000" dirty="0"/>
            </a:br>
            <a:endParaRPr lang="zh-CN" altLang="en-US" sz="2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7225E6CB-EB59-4EFA-A096-39F10CB89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11" y="823785"/>
            <a:ext cx="8139178" cy="30333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实物制作步骤说明：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书签：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）选择一张卡纸，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剪成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自己喜爱的形状；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）设计草图，选择图案与文字内容；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）绘制图案、书写文字；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）打孔、穿彩色丝线，完工。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腰封：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也称“书腰纸”，是包裹在图书封面中部的一条纸带。其高度一般相当于图书高度的三分之一；宽度要能包裹住书本的面封、底封和书脊，两边还要各留一个勒口。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）裁一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条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合适的纸带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和自己的《鲁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滨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逊漂流记》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书本大小。</a:t>
            </a:r>
            <a:endParaRPr lang="zh-CN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）在腰封上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相关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文字。</a:t>
            </a:r>
          </a:p>
          <a:p>
            <a:pPr marL="0" indent="0">
              <a:buNone/>
            </a:pPr>
            <a:endParaRPr lang="zh-CN" altLang="zh-CN" sz="1400" dirty="0"/>
          </a:p>
          <a:p>
            <a:pPr marL="0" indent="0">
              <a:buNone/>
            </a:pP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0844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8EC6F7B-D9F3-4C66-A618-9900254A3EAD}"/>
              </a:ext>
            </a:extLst>
          </p:cNvPr>
          <p:cNvSpPr/>
          <p:nvPr/>
        </p:nvSpPr>
        <p:spPr>
          <a:xfrm>
            <a:off x="678871" y="482537"/>
            <a:ext cx="66709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altLang="zh-CN" sz="1600" b="1" kern="1200" spc="150" noProof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2.</a:t>
            </a:r>
            <a:r>
              <a:rPr lang="zh-CN" altLang="en-US" sz="1600" b="1" kern="1200" spc="150" noProof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文字</a:t>
            </a:r>
            <a:r>
              <a:rPr lang="zh-CN" altLang="zh-CN" sz="1600" b="1" kern="1200" spc="150" noProof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内容要求： </a:t>
            </a:r>
          </a:p>
          <a:p>
            <a:pPr marL="355600" indent="-3556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zh-CN" altLang="en-US" kern="100" dirty="0">
                <a:latin typeface="Times New Roman" panose="02020603050405020304" pitchFamily="18" charset="0"/>
                <a:ea typeface="华文楷体" panose="02010600040101010101" pitchFamily="2" charset="-122"/>
              </a:rPr>
              <a:t>    </a:t>
            </a:r>
            <a:r>
              <a:rPr lang="zh-CN" altLang="en-US" sz="2000" kern="100" dirty="0">
                <a:latin typeface="Times New Roman" panose="02020603050405020304" pitchFamily="18" charset="0"/>
                <a:ea typeface="华文楷体" panose="02010600040101010101" pitchFamily="2" charset="-122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华文楷体" panose="02010600040101010101" pitchFamily="2" charset="-122"/>
              </a:rPr>
              <a:t>1</a:t>
            </a:r>
            <a:r>
              <a:rPr lang="zh-CN" altLang="en-US" sz="2000" kern="100" dirty="0">
                <a:latin typeface="Times New Roman" panose="02020603050405020304" pitchFamily="18" charset="0"/>
                <a:ea typeface="华文楷体" panose="02010600040101010101" pitchFamily="2" charset="-122"/>
              </a:rPr>
              <a:t>）书签图文并茂，合理安排图案与文字的比例。</a:t>
            </a:r>
          </a:p>
          <a:p>
            <a:pPr marL="355600" indent="-3556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华文楷体" panose="02010600040101010101" pitchFamily="2" charset="-122"/>
              </a:rPr>
              <a:t>    （</a:t>
            </a:r>
            <a:r>
              <a:rPr lang="en-US" altLang="zh-CN" sz="2000" kern="100" dirty="0">
                <a:latin typeface="Times New Roman" panose="02020603050405020304" pitchFamily="18" charset="0"/>
                <a:ea typeface="华文楷体" panose="02010600040101010101" pitchFamily="2" charset="-122"/>
              </a:rPr>
              <a:t>2</a:t>
            </a:r>
            <a:r>
              <a:rPr lang="zh-CN" altLang="en-US" sz="2000" kern="100" dirty="0">
                <a:latin typeface="Times New Roman" panose="02020603050405020304" pitchFamily="18" charset="0"/>
                <a:ea typeface="华文楷体" panose="02010600040101010101" pitchFamily="2" charset="-122"/>
              </a:rPr>
              <a:t>）文字内容：提炼本书亮点。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C7CB52E7-456E-4D54-A8DE-182AB221D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68034" y="1281713"/>
            <a:ext cx="2604766" cy="425649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98770890-8583-4C6D-91BD-E5D1F949A6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5940" y="2104489"/>
            <a:ext cx="3493924" cy="220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>
            <a:extLst>
              <a:ext uri="{FF2B5EF4-FFF2-40B4-BE49-F238E27FC236}">
                <a16:creationId xmlns="" xmlns:a16="http://schemas.microsoft.com/office/drawing/2014/main" id="{C5C0892A-8831-4301-A6C8-0E7A58A2C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1" y="145120"/>
            <a:ext cx="4762500" cy="3571875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6D6D4BF2-B31B-4FA7-A476-BABCB4CA45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t="3463" b="3918"/>
          <a:stretch/>
        </p:blipFill>
        <p:spPr>
          <a:xfrm>
            <a:off x="2502568" y="949401"/>
            <a:ext cx="4675560" cy="3228838"/>
          </a:xfrm>
          <a:prstGeom prst="rect">
            <a:avLst/>
          </a:prstGeom>
        </p:spPr>
      </p:pic>
      <p:pic>
        <p:nvPicPr>
          <p:cNvPr id="16" name="內容版面配置區 15">
            <a:extLst>
              <a:ext uri="{FF2B5EF4-FFF2-40B4-BE49-F238E27FC236}">
                <a16:creationId xmlns="" xmlns:a16="http://schemas.microsoft.com/office/drawing/2014/main" id="{B307F5AD-98F1-46C9-9CAE-E44633072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43" y="1200519"/>
            <a:ext cx="3839722" cy="3839722"/>
          </a:xfrm>
        </p:spPr>
      </p:pic>
    </p:spTree>
    <p:extLst>
      <p:ext uri="{BB962C8B-B14F-4D97-AF65-F5344CB8AC3E}">
        <p14:creationId xmlns:p14="http://schemas.microsoft.com/office/powerpoint/2010/main" val="23987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B41BDA4-F818-4175-8B5F-9C22AD21F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E494848A-19F0-4286-BF2D-AD631C751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4" y="121640"/>
            <a:ext cx="5538710" cy="3688781"/>
          </a:xfr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A3A6E11A-B7BC-4487-B502-0E5C853D57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63" y="0"/>
            <a:ext cx="3857625" cy="51435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8884D8B8-A832-4128-830C-C432FAE79B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" t="20096" r="6331" b="25033"/>
          <a:stretch/>
        </p:blipFill>
        <p:spPr>
          <a:xfrm>
            <a:off x="248402" y="3834430"/>
            <a:ext cx="8393186" cy="13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252" y="494190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dirty="0"/>
              <a:t>书签文字内容示例：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69"/>
            <a:ext cx="7814970" cy="4042179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en-US" altLang="zh-CN" sz="1600" dirty="0"/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1600" dirty="0"/>
              <a:t>     </a:t>
            </a:r>
            <a:endParaRPr lang="en-US" altLang="zh-CN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6500791" y="437476"/>
            <a:ext cx="923330" cy="47605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一个人只是呆呆地坐着，空想自己所不能得到的东西，是没有用的。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         ——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鲁滨逊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89" y="474738"/>
            <a:ext cx="1989734" cy="44662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23283" y="73152"/>
            <a:ext cx="3130906" cy="50703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782665" y="164935"/>
            <a:ext cx="212141" cy="2180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83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60466" y="1641624"/>
            <a:ext cx="2596896" cy="31997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CN" altLang="en-US" sz="1800" dirty="0"/>
              <a:t>     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一部现实主义回忆录式的荒岛求生记，一部关于冒险、智慧和勇敢的永恒经典！</a:t>
            </a:r>
          </a:p>
          <a:p>
            <a:pPr marL="0" indent="0">
              <a:buNone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英国人鲁滨逊因船只失事，孤身一人流落到无人荒岛，为生存而不懈奋斗。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他内心强大而坚忍，其百折不挠、顽强求生的精神感动了全世界无数读者。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腰封文字内容示例：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0"/>
          <a:stretch/>
        </p:blipFill>
        <p:spPr>
          <a:xfrm>
            <a:off x="873354" y="1641624"/>
            <a:ext cx="4500475" cy="28347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482579"/>
            <a:ext cx="9144000" cy="3152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3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43465DD-F4BF-414E-81DC-74533677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27" y="284439"/>
            <a:ext cx="8641589" cy="3315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【任务</a:t>
            </a:r>
            <a:r>
              <a:rPr lang="zh-CN" altLang="en-US" sz="2400" dirty="0"/>
              <a:t>二</a:t>
            </a:r>
            <a:r>
              <a:rPr lang="zh-CN" altLang="zh-CN" sz="2400" dirty="0"/>
              <a:t>】</a:t>
            </a:r>
            <a:r>
              <a:rPr lang="zh-CN" altLang="en-US" sz="2400" dirty="0"/>
              <a:t>制作手抄报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7225E6CB-EB59-4EFA-A096-39F10CB89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46" y="810056"/>
            <a:ext cx="8509970" cy="30333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要求：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题目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：确定手抄报主题，取一个简洁恰当的题目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题目围绕《鲁滨逊漂流记》内容情节或主人公意志品质，分享你从本书中所汲取的力量。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规格：一张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A4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B4(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两张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A4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粘连在一起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纸。</a:t>
            </a:r>
            <a:endParaRPr lang="zh-CN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图文并茂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。建议可以围绕以下方面设计：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）作者与作品；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小说人物形象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分析；</a:t>
            </a:r>
            <a:endParaRPr lang="zh-CN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经典心理描写摘抄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联系当前疫情，分享你从本书中所汲取的力量。</a:t>
            </a:r>
            <a:endParaRPr lang="zh-CN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857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756</Words>
  <Application>Microsoft Office PowerPoint</Application>
  <PresentationFormat>全屏显示(16:9)</PresentationFormat>
  <Paragraphs>60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汉仪旗黑-85S</vt:lpstr>
      <vt:lpstr>华文楷体</vt:lpstr>
      <vt:lpstr>楷体</vt:lpstr>
      <vt:lpstr>宋体</vt:lpstr>
      <vt:lpstr>微软雅黑</vt:lpstr>
      <vt:lpstr>Arial</vt:lpstr>
      <vt:lpstr>Calibri</vt:lpstr>
      <vt:lpstr>Times New Roman</vt:lpstr>
      <vt:lpstr>1_Office 主题​​</vt:lpstr>
      <vt:lpstr>打赢疫情阻击战，关键时刻 ——从心理建设的角度读《鲁滨逊漂流记》之名著阅读（三）</vt:lpstr>
      <vt:lpstr>任务目录：</vt:lpstr>
      <vt:lpstr>【任务一】自制书签或腰封 </vt:lpstr>
      <vt:lpstr>PowerPoint 演示文稿</vt:lpstr>
      <vt:lpstr>PowerPoint 演示文稿</vt:lpstr>
      <vt:lpstr>PowerPoint 演示文稿</vt:lpstr>
      <vt:lpstr>书签文字内容示例：</vt:lpstr>
      <vt:lpstr>腰封文字内容示例：</vt:lpstr>
      <vt:lpstr>【任务二】制作手抄报</vt:lpstr>
      <vt:lpstr>PowerPoint 演示文稿</vt:lpstr>
      <vt:lpstr>手抄报文字内容示例：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1</cp:lastModifiedBy>
  <cp:revision>69</cp:revision>
  <dcterms:created xsi:type="dcterms:W3CDTF">2020-02-01T11:21:51Z</dcterms:created>
  <dcterms:modified xsi:type="dcterms:W3CDTF">2020-02-09T03:22:03Z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