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heme/theme2.xml" ContentType="application/vnd.openxmlformats-officedocument.theme+xml"/>
  <Override PartName="/ppt/tags/tag151.xml" ContentType="application/vnd.openxmlformats-officedocument.presentationml.tags+xml"/>
  <Override PartName="/ppt/notesSlides/notesSlide1.xml" ContentType="application/vnd.openxmlformats-officedocument.presentationml.notesSlide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265" r:id="rId2"/>
    <p:sldId id="272" r:id="rId3"/>
    <p:sldId id="273" r:id="rId4"/>
    <p:sldId id="275" r:id="rId5"/>
    <p:sldId id="276" r:id="rId6"/>
    <p:sldId id="277" r:id="rId7"/>
    <p:sldId id="278" r:id="rId8"/>
    <p:sldId id="279" r:id="rId9"/>
    <p:sldId id="280" r:id="rId10"/>
    <p:sldId id="271" r:id="rId11"/>
  </p:sldIdLst>
  <p:sldSz cx="9144000" cy="5143500" type="screen16x9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940675A-B579-460E-94D1-54222C63F5D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8" d="100"/>
          <a:sy n="58" d="100"/>
        </p:scale>
        <p:origin x="-168" y="-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/>
          </p:nvPr>
        </p:nvSpPr>
        <p:spPr>
          <a:xfrm>
            <a:off x="381533" y="685800"/>
            <a:ext cx="6094934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57093840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 panose="020F0502020204030204"/>
      </a:defRPr>
    </a:lvl1pPr>
    <a:lvl2pPr indent="228600" latinLnBrk="0">
      <a:defRPr sz="1200">
        <a:latin typeface="+mj-lt"/>
        <a:ea typeface="+mj-ea"/>
        <a:cs typeface="+mj-cs"/>
        <a:sym typeface="Calibri" panose="020F0502020204030204"/>
      </a:defRPr>
    </a:lvl2pPr>
    <a:lvl3pPr indent="457200" latinLnBrk="0">
      <a:defRPr sz="1200">
        <a:latin typeface="+mj-lt"/>
        <a:ea typeface="+mj-ea"/>
        <a:cs typeface="+mj-cs"/>
        <a:sym typeface="Calibri" panose="020F0502020204030204"/>
      </a:defRPr>
    </a:lvl3pPr>
    <a:lvl4pPr indent="685800" latinLnBrk="0">
      <a:defRPr sz="1200">
        <a:latin typeface="+mj-lt"/>
        <a:ea typeface="+mj-ea"/>
        <a:cs typeface="+mj-cs"/>
        <a:sym typeface="Calibri" panose="020F0502020204030204"/>
      </a:defRPr>
    </a:lvl4pPr>
    <a:lvl5pPr indent="914400" latinLnBrk="0">
      <a:defRPr sz="1200">
        <a:latin typeface="+mj-lt"/>
        <a:ea typeface="+mj-ea"/>
        <a:cs typeface="+mj-cs"/>
        <a:sym typeface="Calibri" panose="020F0502020204030204"/>
      </a:defRPr>
    </a:lvl5pPr>
    <a:lvl6pPr indent="1143000" latinLnBrk="0">
      <a:defRPr sz="1200">
        <a:latin typeface="+mj-lt"/>
        <a:ea typeface="+mj-ea"/>
        <a:cs typeface="+mj-cs"/>
        <a:sym typeface="Calibri" panose="020F0502020204030204"/>
      </a:defRPr>
    </a:lvl6pPr>
    <a:lvl7pPr indent="1371600" latinLnBrk="0">
      <a:defRPr sz="1200">
        <a:latin typeface="+mj-lt"/>
        <a:ea typeface="+mj-ea"/>
        <a:cs typeface="+mj-cs"/>
        <a:sym typeface="Calibri" panose="020F0502020204030204"/>
      </a:defRPr>
    </a:lvl7pPr>
    <a:lvl8pPr indent="1600200" latinLnBrk="0">
      <a:defRPr sz="1200">
        <a:latin typeface="+mj-lt"/>
        <a:ea typeface="+mj-ea"/>
        <a:cs typeface="+mj-cs"/>
        <a:sym typeface="Calibri" panose="020F0502020204030204"/>
      </a:defRPr>
    </a:lvl8pPr>
    <a:lvl9pPr indent="1828800" latinLnBrk="0">
      <a:defRPr sz="1200">
        <a:latin typeface="+mj-lt"/>
        <a:ea typeface="+mj-ea"/>
        <a:cs typeface="+mj-cs"/>
        <a:sym typeface="Calibri" panose="020F050202020403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9.xml"/><Relationship Id="rId7" Type="http://schemas.openxmlformats.org/officeDocument/2006/relationships/tags" Target="../tags/tag13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5" Type="http://schemas.openxmlformats.org/officeDocument/2006/relationships/tags" Target="../tags/tag11.xml"/><Relationship Id="rId4" Type="http://schemas.openxmlformats.org/officeDocument/2006/relationships/tags" Target="../tags/tag10.xml"/><Relationship Id="rId9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75.xml"/><Relationship Id="rId7" Type="http://schemas.openxmlformats.org/officeDocument/2006/relationships/tags" Target="../tags/tag79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6" Type="http://schemas.openxmlformats.org/officeDocument/2006/relationships/tags" Target="../tags/tag78.xml"/><Relationship Id="rId11" Type="http://schemas.openxmlformats.org/officeDocument/2006/relationships/image" Target="../media/image3.png"/><Relationship Id="rId5" Type="http://schemas.openxmlformats.org/officeDocument/2006/relationships/tags" Target="../tags/tag77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76.xml"/><Relationship Id="rId9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82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6" Type="http://schemas.openxmlformats.org/officeDocument/2006/relationships/tags" Target="../tags/tag85.xml"/><Relationship Id="rId5" Type="http://schemas.openxmlformats.org/officeDocument/2006/relationships/tags" Target="../tags/tag84.xml"/><Relationship Id="rId4" Type="http://schemas.openxmlformats.org/officeDocument/2006/relationships/tags" Target="../tags/tag83.xml"/><Relationship Id="rId9" Type="http://schemas.openxmlformats.org/officeDocument/2006/relationships/image" Target="file:///C:\Users\1V994W2\PycharmProjects\PPT_Background_Generation/pic_temp/pic_sup.png" TargetMode="Externa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88.xml"/><Relationship Id="rId7" Type="http://schemas.openxmlformats.org/officeDocument/2006/relationships/tags" Target="../tags/tag92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87.xml"/><Relationship Id="rId1" Type="http://schemas.openxmlformats.org/officeDocument/2006/relationships/tags" Target="../tags/tag86.xml"/><Relationship Id="rId6" Type="http://schemas.openxmlformats.org/officeDocument/2006/relationships/tags" Target="../tags/tag91.xml"/><Relationship Id="rId11" Type="http://schemas.openxmlformats.org/officeDocument/2006/relationships/image" Target="../media/image3.png"/><Relationship Id="rId5" Type="http://schemas.openxmlformats.org/officeDocument/2006/relationships/tags" Target="../tags/tag90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89.xml"/><Relationship Id="rId9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tags" Target="../tags/tag100.xml"/><Relationship Id="rId13" Type="http://schemas.openxmlformats.org/officeDocument/2006/relationships/image" Target="../media/image3.png"/><Relationship Id="rId3" Type="http://schemas.openxmlformats.org/officeDocument/2006/relationships/tags" Target="../tags/tag95.xml"/><Relationship Id="rId7" Type="http://schemas.openxmlformats.org/officeDocument/2006/relationships/tags" Target="../tags/tag99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94.xml"/><Relationship Id="rId1" Type="http://schemas.openxmlformats.org/officeDocument/2006/relationships/tags" Target="../tags/tag93.xml"/><Relationship Id="rId6" Type="http://schemas.openxmlformats.org/officeDocument/2006/relationships/tags" Target="../tags/tag98.xml"/><Relationship Id="rId11" Type="http://schemas.openxmlformats.org/officeDocument/2006/relationships/image" Target="../media/image2.png"/><Relationship Id="rId5" Type="http://schemas.openxmlformats.org/officeDocument/2006/relationships/tags" Target="../tags/tag97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96.xml"/><Relationship Id="rId9" Type="http://schemas.openxmlformats.org/officeDocument/2006/relationships/tags" Target="../tags/tag101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tags" Target="../tags/tag109.xml"/><Relationship Id="rId3" Type="http://schemas.openxmlformats.org/officeDocument/2006/relationships/tags" Target="../tags/tag104.xml"/><Relationship Id="rId7" Type="http://schemas.openxmlformats.org/officeDocument/2006/relationships/tags" Target="../tags/tag108.xml"/><Relationship Id="rId2" Type="http://schemas.openxmlformats.org/officeDocument/2006/relationships/tags" Target="../tags/tag103.xml"/><Relationship Id="rId1" Type="http://schemas.openxmlformats.org/officeDocument/2006/relationships/tags" Target="../tags/tag102.xml"/><Relationship Id="rId6" Type="http://schemas.openxmlformats.org/officeDocument/2006/relationships/tags" Target="../tags/tag107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106.xml"/><Relationship Id="rId10" Type="http://schemas.openxmlformats.org/officeDocument/2006/relationships/image" Target="../media/image2.png"/><Relationship Id="rId4" Type="http://schemas.openxmlformats.org/officeDocument/2006/relationships/tags" Target="../tags/tag105.xml"/><Relationship Id="rId9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tags" Target="../tags/tag117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112.xml"/><Relationship Id="rId7" Type="http://schemas.openxmlformats.org/officeDocument/2006/relationships/tags" Target="../tags/tag116.xml"/><Relationship Id="rId12" Type="http://schemas.openxmlformats.org/officeDocument/2006/relationships/image" Target="../media/image2.png"/><Relationship Id="rId2" Type="http://schemas.openxmlformats.org/officeDocument/2006/relationships/tags" Target="../tags/tag111.xml"/><Relationship Id="rId1" Type="http://schemas.openxmlformats.org/officeDocument/2006/relationships/tags" Target="../tags/tag110.xml"/><Relationship Id="rId6" Type="http://schemas.openxmlformats.org/officeDocument/2006/relationships/tags" Target="../tags/tag115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114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119.xml"/><Relationship Id="rId4" Type="http://schemas.openxmlformats.org/officeDocument/2006/relationships/tags" Target="../tags/tag113.xml"/><Relationship Id="rId9" Type="http://schemas.openxmlformats.org/officeDocument/2006/relationships/tags" Target="../tags/tag118.xml"/><Relationship Id="rId1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tags" Target="../tags/tag127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122.xml"/><Relationship Id="rId7" Type="http://schemas.openxmlformats.org/officeDocument/2006/relationships/tags" Target="../tags/tag126.xml"/><Relationship Id="rId12" Type="http://schemas.openxmlformats.org/officeDocument/2006/relationships/image" Target="../media/image2.png"/><Relationship Id="rId2" Type="http://schemas.openxmlformats.org/officeDocument/2006/relationships/tags" Target="../tags/tag121.xml"/><Relationship Id="rId1" Type="http://schemas.openxmlformats.org/officeDocument/2006/relationships/tags" Target="../tags/tag120.xml"/><Relationship Id="rId6" Type="http://schemas.openxmlformats.org/officeDocument/2006/relationships/tags" Target="../tags/tag125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124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129.xml"/><Relationship Id="rId4" Type="http://schemas.openxmlformats.org/officeDocument/2006/relationships/tags" Target="../tags/tag123.xml"/><Relationship Id="rId9" Type="http://schemas.openxmlformats.org/officeDocument/2006/relationships/tags" Target="../tags/tag128.xml"/><Relationship Id="rId1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tags" Target="../tags/tag137.xml"/><Relationship Id="rId13" Type="http://schemas.openxmlformats.org/officeDocument/2006/relationships/slideMaster" Target="../slideMasters/slideMaster1.xml"/><Relationship Id="rId3" Type="http://schemas.openxmlformats.org/officeDocument/2006/relationships/tags" Target="../tags/tag132.xml"/><Relationship Id="rId7" Type="http://schemas.openxmlformats.org/officeDocument/2006/relationships/tags" Target="../tags/tag136.xml"/><Relationship Id="rId12" Type="http://schemas.openxmlformats.org/officeDocument/2006/relationships/tags" Target="../tags/tag141.xml"/><Relationship Id="rId17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131.xml"/><Relationship Id="rId16" Type="http://schemas.openxmlformats.org/officeDocument/2006/relationships/image" Target="../media/image3.png"/><Relationship Id="rId1" Type="http://schemas.openxmlformats.org/officeDocument/2006/relationships/tags" Target="../tags/tag130.xml"/><Relationship Id="rId6" Type="http://schemas.openxmlformats.org/officeDocument/2006/relationships/tags" Target="../tags/tag135.xml"/><Relationship Id="rId11" Type="http://schemas.openxmlformats.org/officeDocument/2006/relationships/tags" Target="../tags/tag140.xml"/><Relationship Id="rId5" Type="http://schemas.openxmlformats.org/officeDocument/2006/relationships/tags" Target="../tags/tag134.xml"/><Relationship Id="rId15" Type="http://schemas.openxmlformats.org/officeDocument/2006/relationships/image" Target="file:///C:\Users\1V994W2\PycharmProjects\PPT_Background_Generation/pic_temp/0_pic_quater_left_up.png" TargetMode="External"/><Relationship Id="rId10" Type="http://schemas.openxmlformats.org/officeDocument/2006/relationships/tags" Target="../tags/tag139.xml"/><Relationship Id="rId4" Type="http://schemas.openxmlformats.org/officeDocument/2006/relationships/tags" Target="../tags/tag133.xml"/><Relationship Id="rId9" Type="http://schemas.openxmlformats.org/officeDocument/2006/relationships/tags" Target="../tags/tag138.xml"/><Relationship Id="rId14" Type="http://schemas.openxmlformats.org/officeDocument/2006/relationships/image" Target="../media/image2.png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tags" Target="../tags/tag149.xml"/><Relationship Id="rId13" Type="http://schemas.openxmlformats.org/officeDocument/2006/relationships/image" Target="../media/image7.png"/><Relationship Id="rId3" Type="http://schemas.openxmlformats.org/officeDocument/2006/relationships/tags" Target="../tags/tag144.xml"/><Relationship Id="rId7" Type="http://schemas.openxmlformats.org/officeDocument/2006/relationships/tags" Target="../tags/tag148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143.xml"/><Relationship Id="rId1" Type="http://schemas.openxmlformats.org/officeDocument/2006/relationships/tags" Target="../tags/tag142.xml"/><Relationship Id="rId6" Type="http://schemas.openxmlformats.org/officeDocument/2006/relationships/tags" Target="../tags/tag147.xml"/><Relationship Id="rId11" Type="http://schemas.openxmlformats.org/officeDocument/2006/relationships/image" Target="../media/image2.png"/><Relationship Id="rId5" Type="http://schemas.openxmlformats.org/officeDocument/2006/relationships/tags" Target="../tags/tag146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145.xml"/><Relationship Id="rId9" Type="http://schemas.openxmlformats.org/officeDocument/2006/relationships/tags" Target="../tags/tag150.xml"/><Relationship Id="rId14" Type="http://schemas.openxmlformats.org/officeDocument/2006/relationships/image" Target="file:///C:\Users\1V994W2\PycharmProjects\PPT_Background_Generation/pic_temp/1_pic_quater_left_down.png" TargetMode="Externa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tags" Target="../tags/tag21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16.xml"/><Relationship Id="rId7" Type="http://schemas.openxmlformats.org/officeDocument/2006/relationships/tags" Target="../tags/tag20.xml"/><Relationship Id="rId12" Type="http://schemas.openxmlformats.org/officeDocument/2006/relationships/image" Target="../media/image3.png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tags" Target="../tags/tag19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18.xml"/><Relationship Id="rId10" Type="http://schemas.openxmlformats.org/officeDocument/2006/relationships/image" Target="../media/image2.png"/><Relationship Id="rId4" Type="http://schemas.openxmlformats.org/officeDocument/2006/relationships/tags" Target="../tags/tag17.xml"/><Relationship Id="rId9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file:///C:\Users\1V994W2\PycharmProjects\PPT_Background_Generation/pic_temp/pic_half_top.png" TargetMode="External"/><Relationship Id="rId3" Type="http://schemas.openxmlformats.org/officeDocument/2006/relationships/tags" Target="../tags/tag24.xml"/><Relationship Id="rId7" Type="http://schemas.openxmlformats.org/officeDocument/2006/relationships/image" Target="../media/image4.png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6.xml"/><Relationship Id="rId4" Type="http://schemas.openxmlformats.org/officeDocument/2006/relationships/tags" Target="../tags/tag25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tags" Target="../tags/tag34.xml"/><Relationship Id="rId13" Type="http://schemas.openxmlformats.org/officeDocument/2006/relationships/image" Target="../media/image3.png"/><Relationship Id="rId3" Type="http://schemas.openxmlformats.org/officeDocument/2006/relationships/tags" Target="../tags/tag29.xml"/><Relationship Id="rId7" Type="http://schemas.openxmlformats.org/officeDocument/2006/relationships/tags" Target="../tags/tag33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11" Type="http://schemas.openxmlformats.org/officeDocument/2006/relationships/image" Target="../media/image2.png"/><Relationship Id="rId5" Type="http://schemas.openxmlformats.org/officeDocument/2006/relationships/tags" Target="../tags/tag31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30.xml"/><Relationship Id="rId9" Type="http://schemas.openxmlformats.org/officeDocument/2006/relationships/tags" Target="../tags/tag35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43.xml"/><Relationship Id="rId13" Type="http://schemas.openxmlformats.org/officeDocument/2006/relationships/image" Target="../media/image2.png"/><Relationship Id="rId3" Type="http://schemas.openxmlformats.org/officeDocument/2006/relationships/tags" Target="../tags/tag38.xml"/><Relationship Id="rId7" Type="http://schemas.openxmlformats.org/officeDocument/2006/relationships/tags" Target="../tags/tag42.xml"/><Relationship Id="rId12" Type="http://schemas.openxmlformats.org/officeDocument/2006/relationships/slideMaster" Target="../slideMasters/slideMaster1.xml"/><Relationship Id="rId2" Type="http://schemas.openxmlformats.org/officeDocument/2006/relationships/tags" Target="../tags/tag37.xml"/><Relationship Id="rId16" Type="http://schemas.openxmlformats.org/officeDocument/2006/relationships/image" Target="file:///C:\Users\1V994W2\PycharmProjects\PPT_Background_Generation/pic_temp/1_pic_quater_right_up.png" TargetMode="External"/><Relationship Id="rId1" Type="http://schemas.openxmlformats.org/officeDocument/2006/relationships/tags" Target="../tags/tag36.xml"/><Relationship Id="rId6" Type="http://schemas.openxmlformats.org/officeDocument/2006/relationships/tags" Target="../tags/tag41.xml"/><Relationship Id="rId11" Type="http://schemas.openxmlformats.org/officeDocument/2006/relationships/tags" Target="../tags/tag46.xml"/><Relationship Id="rId5" Type="http://schemas.openxmlformats.org/officeDocument/2006/relationships/tags" Target="../tags/tag40.xml"/><Relationship Id="rId15" Type="http://schemas.openxmlformats.org/officeDocument/2006/relationships/image" Target="../media/image3.png"/><Relationship Id="rId10" Type="http://schemas.openxmlformats.org/officeDocument/2006/relationships/tags" Target="../tags/tag45.xml"/><Relationship Id="rId4" Type="http://schemas.openxmlformats.org/officeDocument/2006/relationships/tags" Target="../tags/tag39.xml"/><Relationship Id="rId9" Type="http://schemas.openxmlformats.org/officeDocument/2006/relationships/tags" Target="../tags/tag44.xml"/><Relationship Id="rId14" Type="http://schemas.openxmlformats.org/officeDocument/2006/relationships/image" Target="file:///C:\Users\1V994W2\PycharmProjects\PPT_Background_Generation/pic_temp/0_pic_quater_left_up.png" TargetMode="Externa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49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tags" Target="../tags/tag52.xml"/><Relationship Id="rId11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tags" Target="../tags/tag51.xml"/><Relationship Id="rId10" Type="http://schemas.openxmlformats.org/officeDocument/2006/relationships/image" Target="../media/image3.png"/><Relationship Id="rId4" Type="http://schemas.openxmlformats.org/officeDocument/2006/relationships/tags" Target="../tags/tag50.xml"/><Relationship Id="rId9" Type="http://schemas.openxmlformats.org/officeDocument/2006/relationships/image" Target="file:///C:\Users\1V994W2\Documents\Tencent%20Files\574576071\FileRecv\&#25340;&#35013;&#32032;&#26448;\forright\\06\subject_holdleft_84,125,158_0_staid_full_0.png" TargetMode="Externa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tags" Target="../tags/tag63.xml"/><Relationship Id="rId13" Type="http://schemas.openxmlformats.org/officeDocument/2006/relationships/image" Target="../media/image3.png"/><Relationship Id="rId3" Type="http://schemas.openxmlformats.org/officeDocument/2006/relationships/tags" Target="../tags/tag58.xml"/><Relationship Id="rId7" Type="http://schemas.openxmlformats.org/officeDocument/2006/relationships/tags" Target="../tags/tag62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tags" Target="../tags/tag61.xml"/><Relationship Id="rId11" Type="http://schemas.openxmlformats.org/officeDocument/2006/relationships/image" Target="../media/image2.png"/><Relationship Id="rId5" Type="http://schemas.openxmlformats.org/officeDocument/2006/relationships/tags" Target="../tags/tag60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59.xml"/><Relationship Id="rId9" Type="http://schemas.openxmlformats.org/officeDocument/2006/relationships/tags" Target="../tags/tag64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tags" Target="../tags/tag72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67.xml"/><Relationship Id="rId7" Type="http://schemas.openxmlformats.org/officeDocument/2006/relationships/tags" Target="../tags/tag71.xml"/><Relationship Id="rId12" Type="http://schemas.openxmlformats.org/officeDocument/2006/relationships/image" Target="../media/image3.png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6" Type="http://schemas.openxmlformats.org/officeDocument/2006/relationships/tags" Target="../tags/tag70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69.xml"/><Relationship Id="rId10" Type="http://schemas.openxmlformats.org/officeDocument/2006/relationships/image" Target="../media/image2.png"/><Relationship Id="rId4" Type="http://schemas.openxmlformats.org/officeDocument/2006/relationships/tags" Target="../tags/tag68.xml"/><Relationship Id="rId9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9"/>
          <a:stretch>
            <a:fillRect l="-11000" t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2020/2/6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6" hasCustomPrompt="1"/>
            <p:custDataLst>
              <p:tags r:id="rId4"/>
            </p:custDataLst>
          </p:nvPr>
        </p:nvSpPr>
        <p:spPr>
          <a:xfrm>
            <a:off x="4824418" y="3497935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 hasCustomPrompt="1"/>
            <p:custDataLst>
              <p:tags r:id="rId5"/>
            </p:custDataLst>
          </p:nvPr>
        </p:nvSpPr>
        <p:spPr>
          <a:xfrm>
            <a:off x="4824418" y="3854214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4" hasCustomPrompt="1"/>
            <p:custDataLst>
              <p:tags r:id="rId6"/>
            </p:custDataLst>
          </p:nvPr>
        </p:nvSpPr>
        <p:spPr>
          <a:xfrm>
            <a:off x="4824417" y="2391469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7"/>
            </p:custDataLst>
          </p:nvPr>
        </p:nvSpPr>
        <p:spPr>
          <a:xfrm>
            <a:off x="4824418" y="1509822"/>
            <a:ext cx="3619024" cy="728276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5400"/>
              <a:buFont typeface="Arial" panose="020B0604020202020204" pitchFamily="34" charset="0"/>
              <a:buNone/>
              <a:defRPr sz="4050" b="0" spc="6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502448" y="714469"/>
            <a:ext cx="8139178" cy="4042179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/>
          <p:nvPr>
            <p:custDataLst>
              <p:tags r:id="rId1"/>
            </p:custDataLst>
          </p:nvPr>
        </p:nvPicPr>
        <p:blipFill>
          <a:blip r:embed="rId8" r:link="rId9"/>
          <a:stretch>
            <a:fillRect/>
          </a:stretch>
        </p:blipFill>
        <p:spPr>
          <a:xfrm>
            <a:off x="0" y="0"/>
            <a:ext cx="9144000" cy="5144135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4" hasCustomPrompt="1"/>
            <p:custDataLst>
              <p:tags r:id="rId5"/>
            </p:custDataLst>
          </p:nvPr>
        </p:nvSpPr>
        <p:spPr>
          <a:xfrm>
            <a:off x="4953000" y="2739014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ts val="1800"/>
              <a:buFont typeface="Arial" panose="020B0604020202020204" pitchFamily="34" charset="0"/>
              <a:buNone/>
            </a:pPr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 idx="13" hasCustomPrompt="1"/>
            <p:custDataLst>
              <p:tags r:id="rId6"/>
            </p:custDataLst>
          </p:nvPr>
        </p:nvSpPr>
        <p:spPr>
          <a:xfrm>
            <a:off x="4953000" y="1571581"/>
            <a:ext cx="3619024" cy="1014061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6600"/>
              <a:buFont typeface="Arial" panose="020B0604020202020204" pitchFamily="34" charset="0"/>
              <a:buNone/>
              <a:defRPr sz="4950" b="0" spc="7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/>
              <a:t>编辑标题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7" name="图片 6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4"/>
            <a:ext cx="8139178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219056" y="227885"/>
            <a:ext cx="8705888" cy="468836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961200" y="937016"/>
            <a:ext cx="7219800" cy="542767"/>
          </a:xfrm>
        </p:spPr>
        <p:txBody>
          <a:bodyPr wrap="square" anchor="ctr">
            <a:normAutofit/>
          </a:bodyPr>
          <a:lstStyle>
            <a:lvl1pPr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960835" y="1622900"/>
            <a:ext cx="7219950" cy="258421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0"/>
            <a:ext cx="3618452" cy="514413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pic>
        <p:nvPicPr>
          <p:cNvPr id="8" name="图片 7"/>
          <p:cNvPicPr/>
          <p:nvPr>
            <p:custDataLst>
              <p:tags r:id="rId2"/>
            </p:custDataLst>
          </p:nvPr>
        </p:nvPicPr>
        <p:blipFill>
          <a:blip r:embed="rId10" r:link="rId11" cstate="screen"/>
          <a:stretch>
            <a:fillRect/>
          </a:stretch>
        </p:blipFill>
        <p:spPr>
          <a:xfrm>
            <a:off x="8603933" y="0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437400" y="577871"/>
            <a:ext cx="2970000" cy="661582"/>
          </a:xfrm>
        </p:spPr>
        <p:txBody>
          <a:bodyPr wrap="square" anchor="ctr" anchorCtr="0">
            <a:normAutofit/>
          </a:bodyPr>
          <a:lstStyle>
            <a:lvl1pPr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440100" y="1323163"/>
            <a:ext cx="2967300" cy="307027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3825900" y="577525"/>
            <a:ext cx="4860000" cy="381642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1998496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9000" y="585972"/>
            <a:ext cx="8232300" cy="469858"/>
          </a:xfrm>
        </p:spPr>
        <p:txBody>
          <a:bodyPr wrap="square" anchor="ctr">
            <a:normAutofit/>
          </a:bodyPr>
          <a:lstStyle>
            <a:lvl1pPr algn="ctr"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459000" y="1244854"/>
            <a:ext cx="8231981" cy="621077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459581" y="2106260"/>
            <a:ext cx="8224200" cy="257341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3772194"/>
            <a:ext cx="9144000" cy="1371941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3600" y="502262"/>
            <a:ext cx="8232300" cy="423952"/>
          </a:xfrm>
        </p:spPr>
        <p:txBody>
          <a:bodyPr wrap="square" anchor="ctr" anchorCtr="0">
            <a:normAutofit/>
          </a:bodyPr>
          <a:lstStyle>
            <a:lvl1pPr algn="ctr"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453628" y="1261056"/>
            <a:ext cx="8243100" cy="2408697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8"/>
            </p:custDataLst>
          </p:nvPr>
        </p:nvSpPr>
        <p:spPr>
          <a:xfrm>
            <a:off x="445500" y="3885780"/>
            <a:ext cx="8251200" cy="75879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68588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4702505"/>
            <a:ext cx="9144000" cy="441630"/>
            <a:chOff x="0" y="6269233"/>
            <a:chExt cx="12192000" cy="588767"/>
          </a:xfrm>
        </p:grpSpPr>
        <p:pic>
          <p:nvPicPr>
            <p:cNvPr id="12" name="图片 11"/>
            <p:cNvPicPr/>
            <p:nvPr userDrawn="1">
              <p:custDataLst>
                <p:tags r:id="rId11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6269233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2"/>
              </p:custDataLst>
            </p:nvPr>
          </p:nvPicPr>
          <p:blipFill>
            <a:blip r:embed="rId16" r:link="rId17" cstate="screen"/>
            <a:stretch>
              <a:fillRect/>
            </a:stretch>
          </p:blipFill>
          <p:spPr>
            <a:xfrm>
              <a:off x="0" y="6269233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34700" y="178222"/>
            <a:ext cx="8278200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434700" y="1247554"/>
            <a:ext cx="40068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4681800" y="1247554"/>
            <a:ext cx="40257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9"/>
            </p:custDataLst>
          </p:nvPr>
        </p:nvSpPr>
        <p:spPr>
          <a:xfrm>
            <a:off x="429300" y="3613046"/>
            <a:ext cx="40068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0"/>
            </p:custDataLst>
          </p:nvPr>
        </p:nvSpPr>
        <p:spPr>
          <a:xfrm>
            <a:off x="4689900" y="3610346"/>
            <a:ext cx="40257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715357"/>
            <a:ext cx="9144000" cy="3713422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4150469"/>
            <a:ext cx="9143999" cy="993666"/>
            <a:chOff x="0" y="5533275"/>
            <a:chExt cx="12191999" cy="1324725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0571797" y="5533275"/>
              <a:ext cx="1620202" cy="1324725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5533275"/>
              <a:ext cx="1620202" cy="1324725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142100" y="1004524"/>
            <a:ext cx="6858000" cy="1790321"/>
          </a:xfrm>
        </p:spPr>
        <p:txBody>
          <a:bodyPr wrap="square" anchor="b">
            <a:normAutofit/>
          </a:bodyPr>
          <a:lstStyle>
            <a:lvl1pPr algn="ctr">
              <a:defRPr sz="45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1141810" y="2897458"/>
            <a:ext cx="6858000" cy="1242153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2020/2/6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10" r:link="rId11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8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502412" y="714469"/>
            <a:ext cx="8139178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7" r:link="rId8" cstate="screen"/>
          <a:stretch>
            <a:fillRect/>
          </a:stretch>
        </p:blipFill>
        <p:spPr>
          <a:xfrm>
            <a:off x="3048000" y="4287541"/>
            <a:ext cx="3048000" cy="856594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5"/>
            </p:custDataLst>
          </p:nvPr>
        </p:nvSpPr>
        <p:spPr>
          <a:xfrm>
            <a:off x="3569970" y="2185543"/>
            <a:ext cx="3660458" cy="811154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4800"/>
              <a:buFont typeface="Arial" panose="020B0604020202020204" pitchFamily="34" charset="0"/>
              <a:buNone/>
              <a:defRPr sz="3600" b="0" spc="5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679158" y="714469"/>
            <a:ext cx="3962432" cy="4042179"/>
          </a:xfrm>
        </p:spPr>
        <p:txBody>
          <a:bodyPr wrap="square" lIns="90170" tIns="46990" rIns="90170" bIns="46990">
            <a:normAutofit/>
          </a:bodyPr>
          <a:lstStyle>
            <a:lvl1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1" name="图片 10"/>
            <p:cNvPicPr/>
            <p:nvPr userDrawn="1">
              <p:custDataLst>
                <p:tags r:id="rId10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1"/>
              </p:custDataLst>
            </p:nvPr>
          </p:nvPicPr>
          <p:blipFill>
            <a:blip r:embed="rId15" r:link="rId16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502448" y="714469"/>
            <a:ext cx="3962432" cy="285788"/>
          </a:xfrm>
        </p:spPr>
        <p:txBody>
          <a:bodyPr wrap="square" lIns="90170" tIns="46990" rIns="90170" bIns="46990" anchor="ctr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502444" y="1055024"/>
            <a:ext cx="3962400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4676813" y="714469"/>
            <a:ext cx="3962432" cy="285788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4676813" y="1055024"/>
            <a:ext cx="3962432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8" r:link="rId9" cstate="screen"/>
          <a:stretch>
            <a:fillRect/>
          </a:stretch>
        </p:blipFill>
        <p:spPr>
          <a:xfrm>
            <a:off x="5623560" y="1646123"/>
            <a:ext cx="3291840" cy="1851889"/>
          </a:xfrm>
          <a:prstGeom prst="rect">
            <a:avLst/>
          </a:prstGeom>
        </p:spPr>
      </p:pic>
      <p:pic>
        <p:nvPicPr>
          <p:cNvPr id="6" name="图片 5"/>
          <p:cNvPicPr/>
          <p:nvPr>
            <p:custDataLst>
              <p:tags r:id="rId2"/>
            </p:custDataLst>
          </p:nvPr>
        </p:nvPicPr>
        <p:blipFill>
          <a:blip r:embed="rId10" r:link="rId11" cstate="screen"/>
          <a:stretch>
            <a:fillRect/>
          </a:stretch>
        </p:blipFill>
        <p:spPr>
          <a:xfrm>
            <a:off x="0" y="4702505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02412" y="332464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48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4679194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9EFD9D74-47D9-4702-A33C-335B63B48DBF}" type="datetimeFigureOut">
              <a:rPr lang="zh-CN" altLang="en-US" smtClean="0"/>
              <a:t>2020/2/6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10" r:link="rId11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8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7928351" y="714469"/>
            <a:ext cx="713238" cy="4042179"/>
          </a:xfrm>
        </p:spPr>
        <p:txBody>
          <a:bodyPr vert="eaVert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502444" y="714463"/>
            <a:ext cx="7371076" cy="4042179"/>
          </a:xfrm>
        </p:spPr>
        <p:txBody>
          <a:bodyPr vert="eaVert" wrap="square">
            <a:normAutofit/>
          </a:bodyPr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6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1"/>
            </p:custDataLst>
          </p:nvPr>
        </p:nvSpPr>
        <p:spPr>
          <a:xfrm>
            <a:off x="502412" y="332464"/>
            <a:ext cx="8139178" cy="331514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2"/>
            </p:custDataLst>
          </p:nvPr>
        </p:nvSpPr>
        <p:spPr>
          <a:xfrm>
            <a:off x="502412" y="721138"/>
            <a:ext cx="8139178" cy="4042179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3"/>
            </p:custDataLst>
          </p:nvPr>
        </p:nvSpPr>
        <p:spPr>
          <a:xfrm>
            <a:off x="659807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4"/>
            </p:custDataLst>
          </p:nvPr>
        </p:nvSpPr>
        <p:spPr>
          <a:xfrm>
            <a:off x="3087000" y="4762963"/>
            <a:ext cx="2970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5"/>
            </p:custDataLst>
          </p:nvPr>
        </p:nvSpPr>
        <p:spPr>
          <a:xfrm>
            <a:off x="6457950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26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1800" b="1" u="none" strike="noStrike" kern="1200" cap="none" spc="200" normalizeH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1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53.xml"/><Relationship Id="rId1" Type="http://schemas.openxmlformats.org/officeDocument/2006/relationships/tags" Target="../tags/tag152.xml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A2141037-D0A4-4E21-8F8B-B1408E39520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31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标题 14"/>
          <p:cNvSpPr>
            <a:spLocks noGrp="1"/>
          </p:cNvSpPr>
          <p:nvPr>
            <p:ph type="ctrTitle" idx="13"/>
          </p:nvPr>
        </p:nvSpPr>
        <p:spPr>
          <a:xfrm>
            <a:off x="2784399" y="2500816"/>
            <a:ext cx="5915890" cy="617624"/>
          </a:xfrm>
        </p:spPr>
        <p:txBody>
          <a:bodyPr>
            <a:noAutofit/>
          </a:bodyPr>
          <a:lstStyle/>
          <a:p>
            <a:pPr algn="ctr"/>
            <a:r>
              <a:rPr lang="zh-CN" altLang="en-US" sz="3200" dirty="0">
                <a:solidFill>
                  <a:srgbClr val="FF0000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打赢疫情阻击战，关键时刻</a:t>
            </a:r>
            <a:r>
              <a:rPr lang="en-US" altLang="zh-CN" sz="3200" dirty="0">
                <a:solidFill>
                  <a:srgbClr val="FF0000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——</a:t>
            </a:r>
            <a:r>
              <a:rPr lang="zh-CN" altLang="en-US" sz="3200" dirty="0">
                <a:solidFill>
                  <a:srgbClr val="FF0000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从心理建设的角度读</a:t>
            </a:r>
            <a:r>
              <a:rPr lang="en-US" altLang="zh-CN" sz="3200" dirty="0">
                <a:solidFill>
                  <a:srgbClr val="FF0000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《</a:t>
            </a:r>
            <a:r>
              <a:rPr lang="zh-CN" altLang="en-US" sz="3200" dirty="0">
                <a:solidFill>
                  <a:srgbClr val="FF0000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鲁滨逊漂流记</a:t>
            </a:r>
            <a:r>
              <a:rPr lang="en-US" altLang="zh-CN" sz="3200" dirty="0">
                <a:solidFill>
                  <a:srgbClr val="FF0000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》</a:t>
            </a:r>
            <a:r>
              <a:rPr lang="zh-CN" altLang="en-US" sz="3200" dirty="0">
                <a:solidFill>
                  <a:srgbClr val="FF0000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（一）</a:t>
            </a:r>
          </a:p>
        </p:txBody>
      </p:sp>
      <p:sp>
        <p:nvSpPr>
          <p:cNvPr id="10" name="矩形 9"/>
          <p:cNvSpPr/>
          <p:nvPr/>
        </p:nvSpPr>
        <p:spPr>
          <a:xfrm>
            <a:off x="4871085" y="3635375"/>
            <a:ext cx="3601720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b="1" spc="226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en-US" altLang="zh-CN" sz="2000" spc="226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066619" y="1194123"/>
            <a:ext cx="40938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spc="226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朝阳区线上课堂</a:t>
            </a:r>
            <a:r>
              <a:rPr lang="en-US" altLang="zh-CN" sz="2000" b="1" spc="226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·</a:t>
            </a:r>
            <a:r>
              <a:rPr lang="zh-CN" altLang="en-US" sz="2000" b="1" spc="226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初</a:t>
            </a:r>
            <a:r>
              <a:rPr lang="zh-CN" altLang="en-US" sz="2000" b="1" spc="226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一</a:t>
            </a:r>
            <a:r>
              <a:rPr lang="zh-CN" altLang="en-US" sz="2000" b="1" spc="226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名著阅读</a:t>
            </a:r>
            <a:r>
              <a:rPr lang="zh-CN" altLang="en-US" sz="2400" b="1" spc="226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 </a:t>
            </a:r>
            <a:endParaRPr lang="zh-CN" altLang="en-US" sz="2400" b="1" spc="226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楷体" panose="02010609060101010101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742240" y="3869384"/>
            <a:ext cx="48362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b="1" kern="1200" spc="226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北京市第二中学朝阳学校  </a:t>
            </a:r>
            <a:r>
              <a:rPr lang="zh-CN" altLang="en-US" sz="2000" b="1" kern="1200" spc="226" dirty="0" smtClean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尚</a:t>
            </a:r>
            <a:r>
              <a:rPr lang="zh-CN" altLang="en-US" sz="2000" b="1" kern="1200" spc="226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秋晨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微信图片_2020020117150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4780" y="793833"/>
            <a:ext cx="1234440" cy="1223010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2376805" y="2360295"/>
            <a:ext cx="4658995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5400" b="1" spc="3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谢谢您的观看</a:t>
            </a:r>
          </a:p>
        </p:txBody>
      </p:sp>
      <p:sp>
        <p:nvSpPr>
          <p:cNvPr id="7" name="矩形 6"/>
          <p:cNvSpPr/>
          <p:nvPr/>
        </p:nvSpPr>
        <p:spPr>
          <a:xfrm>
            <a:off x="2632710" y="3507740"/>
            <a:ext cx="4205412" cy="442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pc="226" dirty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</a:rPr>
              <a:t>北京市朝阳区教育研究中心  制作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885102" y="1601476"/>
            <a:ext cx="757130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dirty="0">
                <a:solidFill>
                  <a:srgbClr val="FF0000"/>
                </a:solidFill>
              </a:rPr>
              <a:t>识别心理描写的方法，分析人物心理</a:t>
            </a:r>
          </a:p>
        </p:txBody>
      </p:sp>
    </p:spTree>
    <p:extLst>
      <p:ext uri="{BB962C8B-B14F-4D97-AF65-F5344CB8AC3E}">
        <p14:creationId xmlns:p14="http://schemas.microsoft.com/office/powerpoint/2010/main" val="3793988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2708" y="939297"/>
            <a:ext cx="8139178" cy="404217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zh-CN" altLang="en-US" sz="2800" dirty="0"/>
              <a:t>一、内心独白法：</a:t>
            </a:r>
            <a:endParaRPr lang="en-US" altLang="zh-CN" sz="2800" dirty="0"/>
          </a:p>
          <a:p>
            <a:pPr algn="just">
              <a:spcAft>
                <a:spcPts val="0"/>
              </a:spcAft>
              <a:buFont typeface="Wingdings" panose="05000000000000000000" pitchFamily="2" charset="2"/>
              <a:buChar char="u"/>
            </a:pPr>
            <a:r>
              <a:rPr lang="zh-CN" altLang="zh-CN" sz="2800" kern="100" dirty="0">
                <a:latin typeface="Calibri"/>
                <a:ea typeface="楷体"/>
                <a:cs typeface="Times New Roman"/>
              </a:rPr>
              <a:t>我</a:t>
            </a:r>
            <a:r>
              <a:rPr lang="zh-CN" altLang="zh-CN" sz="2800" b="1" kern="100" dirty="0">
                <a:solidFill>
                  <a:srgbClr val="FF0000"/>
                </a:solidFill>
                <a:latin typeface="Calibri"/>
                <a:ea typeface="楷体"/>
                <a:cs typeface="Times New Roman"/>
              </a:rPr>
              <a:t>感到</a:t>
            </a:r>
            <a:r>
              <a:rPr lang="zh-CN" altLang="zh-CN" sz="2800" kern="100" dirty="0">
                <a:latin typeface="Calibri"/>
                <a:ea typeface="楷体"/>
                <a:cs typeface="Times New Roman"/>
              </a:rPr>
              <a:t>自己前景暗淡。因为，我被凶猛的风暴刮到这荒岛上，远离原定的航线，远离人类正常的贸易航线有数百海里之遥。</a:t>
            </a:r>
            <a:r>
              <a:rPr lang="zh-CN" altLang="zh-CN" sz="2800" b="1" kern="100" dirty="0">
                <a:solidFill>
                  <a:srgbClr val="FF0000"/>
                </a:solidFill>
                <a:latin typeface="Calibri"/>
                <a:ea typeface="楷体"/>
                <a:cs typeface="Times New Roman"/>
              </a:rPr>
              <a:t>我想</a:t>
            </a:r>
            <a:r>
              <a:rPr lang="zh-CN" altLang="zh-CN" sz="2800" kern="100" dirty="0">
                <a:latin typeface="Calibri"/>
                <a:ea typeface="楷体"/>
                <a:cs typeface="Times New Roman"/>
              </a:rPr>
              <a:t>，这完全是出于天意，让我孤苦伶仃，在凄凉中了却余生了。</a:t>
            </a:r>
            <a:r>
              <a:rPr lang="zh-CN" altLang="zh-CN" sz="2800" b="1" kern="100" dirty="0">
                <a:solidFill>
                  <a:srgbClr val="FF0000"/>
                </a:solidFill>
                <a:latin typeface="Calibri"/>
                <a:ea typeface="楷体"/>
                <a:cs typeface="Times New Roman"/>
              </a:rPr>
              <a:t>想</a:t>
            </a:r>
            <a:r>
              <a:rPr lang="zh-CN" altLang="zh-CN" sz="2800" kern="100" dirty="0">
                <a:latin typeface="Calibri"/>
                <a:ea typeface="楷体"/>
                <a:cs typeface="Times New Roman"/>
              </a:rPr>
              <a:t>到这些，我眼泪不禁夺眶而出。有时我不禁</a:t>
            </a:r>
            <a:r>
              <a:rPr lang="zh-CN" altLang="zh-CN" sz="2800" b="1" kern="100" dirty="0">
                <a:solidFill>
                  <a:srgbClr val="FF0000"/>
                </a:solidFill>
                <a:latin typeface="Calibri"/>
                <a:ea typeface="楷体"/>
                <a:cs typeface="Times New Roman"/>
              </a:rPr>
              <a:t>犯疑</a:t>
            </a:r>
            <a:r>
              <a:rPr lang="zh-CN" altLang="zh-CN" sz="2800" kern="100" dirty="0">
                <a:latin typeface="Calibri"/>
                <a:ea typeface="楷体"/>
                <a:cs typeface="Times New Roman"/>
              </a:rPr>
              <a:t>，苍天为什么要这样作践自己所创造的生灵，害得他如此不幸，如此孤立无援，又如此沮丧寂寞呢！在这样的环境中，有什么理由要我们认为生活于我们是一种恩赐呢？</a:t>
            </a:r>
            <a:endParaRPr lang="zh-CN" altLang="zh-CN" sz="2800" kern="100" dirty="0">
              <a:effectLst/>
              <a:latin typeface="Calibri"/>
              <a:ea typeface="宋体"/>
              <a:cs typeface="Times New Roman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xmlns="" id="{164744E1-9FC6-4676-8A5F-D6E71EDE634E}"/>
              </a:ext>
            </a:extLst>
          </p:cNvPr>
          <p:cNvSpPr/>
          <p:nvPr/>
        </p:nvSpPr>
        <p:spPr>
          <a:xfrm>
            <a:off x="941547" y="162024"/>
            <a:ext cx="675056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dirty="0">
                <a:solidFill>
                  <a:srgbClr val="FF0000"/>
                </a:solidFill>
              </a:rPr>
              <a:t>识别心理描写的方法，分析人物心理</a:t>
            </a:r>
          </a:p>
        </p:txBody>
      </p:sp>
    </p:spTree>
    <p:extLst>
      <p:ext uri="{BB962C8B-B14F-4D97-AF65-F5344CB8AC3E}">
        <p14:creationId xmlns:p14="http://schemas.microsoft.com/office/powerpoint/2010/main" val="846622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spcAft>
                <a:spcPts val="0"/>
              </a:spcAft>
              <a:buFont typeface="Wingdings" panose="05000000000000000000" pitchFamily="2" charset="2"/>
              <a:buChar char="u"/>
            </a:pPr>
            <a:r>
              <a:rPr lang="en-US" altLang="zh-CN" sz="2400" kern="100" dirty="0">
                <a:latin typeface="Calibri"/>
                <a:ea typeface="楷体"/>
                <a:cs typeface="Times New Roman"/>
              </a:rPr>
              <a:t> </a:t>
            </a:r>
            <a:r>
              <a:rPr lang="zh-CN" altLang="zh-CN" sz="2400" b="1" kern="100" dirty="0">
                <a:solidFill>
                  <a:srgbClr val="FF0000"/>
                </a:solidFill>
                <a:latin typeface="Calibri"/>
                <a:ea typeface="楷体"/>
                <a:cs typeface="Times New Roman"/>
              </a:rPr>
              <a:t>想到</a:t>
            </a:r>
            <a:r>
              <a:rPr lang="zh-CN" altLang="zh-CN" sz="2400" kern="100" dirty="0">
                <a:latin typeface="Calibri"/>
                <a:ea typeface="楷体"/>
                <a:cs typeface="Times New Roman"/>
              </a:rPr>
              <a:t>我当前可悲的处境，又担心明天要发病，心里非常苦闷，非常沉重。晚上，我在火灰里烤了三个鳖蛋，剥开蛋壳吃了，算是</a:t>
            </a:r>
            <a:r>
              <a:rPr lang="zh-CN" altLang="zh-CN" sz="2400" kern="100">
                <a:latin typeface="Calibri"/>
                <a:ea typeface="楷体"/>
                <a:cs typeface="Times New Roman"/>
              </a:rPr>
              <a:t>晚饭</a:t>
            </a:r>
            <a:r>
              <a:rPr lang="zh-CN" altLang="zh-CN" sz="2400" kern="100" smtClean="0">
                <a:latin typeface="Calibri"/>
                <a:ea typeface="楷体"/>
                <a:cs typeface="Times New Roman"/>
              </a:rPr>
              <a:t>。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979714" y="3029677"/>
            <a:ext cx="7772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/>
              <a:t>这些心理描写</a:t>
            </a:r>
            <a:r>
              <a:rPr lang="zh-CN" altLang="en-US" sz="2400"/>
              <a:t>，有明显的</a:t>
            </a:r>
            <a:r>
              <a:rPr lang="zh-CN" altLang="en-US" sz="2400" dirty="0"/>
              <a:t>表示心理活动的词语，比如“感到”“想”，第一段的“犯疑”一词，也是很明显的心理活动。这些都是内心独白式的心理描写。</a:t>
            </a:r>
          </a:p>
        </p:txBody>
      </p:sp>
    </p:spTree>
    <p:extLst>
      <p:ext uri="{BB962C8B-B14F-4D97-AF65-F5344CB8AC3E}">
        <p14:creationId xmlns:p14="http://schemas.microsoft.com/office/powerpoint/2010/main" val="1608275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2400" dirty="0"/>
              <a:t>二、</a:t>
            </a:r>
            <a:endParaRPr lang="en-US" altLang="zh-CN" sz="2400" dirty="0"/>
          </a:p>
          <a:p>
            <a:pPr algn="just">
              <a:spcAft>
                <a:spcPts val="0"/>
              </a:spcAft>
              <a:buFont typeface="Wingdings" panose="05000000000000000000" pitchFamily="2" charset="2"/>
              <a:buChar char="u"/>
            </a:pPr>
            <a:r>
              <a:rPr lang="zh-CN" altLang="zh-CN" sz="2400" kern="100" dirty="0">
                <a:latin typeface="Calibri"/>
                <a:ea typeface="楷体"/>
                <a:cs typeface="Times New Roman"/>
              </a:rPr>
              <a:t>你也许会以为我</a:t>
            </a:r>
            <a:r>
              <a:rPr lang="zh-CN" altLang="zh-CN" sz="2400" kern="100" dirty="0">
                <a:solidFill>
                  <a:srgbClr val="FF0000"/>
                </a:solidFill>
                <a:latin typeface="Calibri"/>
                <a:ea typeface="楷体"/>
                <a:cs typeface="Times New Roman"/>
              </a:rPr>
              <a:t>做梦</a:t>
            </a:r>
            <a:r>
              <a:rPr lang="zh-CN" altLang="zh-CN" sz="2400" kern="100" dirty="0">
                <a:latin typeface="Calibri"/>
                <a:ea typeface="楷体"/>
                <a:cs typeface="Times New Roman"/>
              </a:rPr>
              <a:t>梦见了大陆，可是我没有，也没有梦见任何跟它相关的事，而是</a:t>
            </a:r>
            <a:r>
              <a:rPr lang="zh-CN" altLang="zh-CN" sz="2400" kern="100" dirty="0">
                <a:solidFill>
                  <a:srgbClr val="FF0000"/>
                </a:solidFill>
                <a:latin typeface="Calibri"/>
                <a:ea typeface="楷体"/>
                <a:cs typeface="Times New Roman"/>
              </a:rPr>
              <a:t>梦见</a:t>
            </a:r>
            <a:r>
              <a:rPr lang="zh-CN" altLang="zh-CN" sz="2400" kern="100" dirty="0">
                <a:latin typeface="Calibri"/>
                <a:ea typeface="楷体"/>
                <a:cs typeface="Times New Roman"/>
              </a:rPr>
              <a:t>了我如平常一般在早上走出城堡，在海岸上看见了两只独木舟和十一个野人上岸，带着一个他们准备杀了吃的野人。突然，那个要被杀掉的野人跳起来逃跑了。我</a:t>
            </a:r>
            <a:r>
              <a:rPr lang="zh-CN" altLang="zh-CN" sz="2400" kern="100" dirty="0">
                <a:solidFill>
                  <a:srgbClr val="FF0000"/>
                </a:solidFill>
                <a:latin typeface="Calibri"/>
                <a:ea typeface="楷体"/>
                <a:cs typeface="Times New Roman"/>
              </a:rPr>
              <a:t>在梦里感觉</a:t>
            </a:r>
            <a:r>
              <a:rPr lang="zh-CN" altLang="zh-CN" sz="2400" kern="100" dirty="0">
                <a:latin typeface="Calibri"/>
                <a:ea typeface="楷体"/>
                <a:cs typeface="Times New Roman"/>
              </a:rPr>
              <a:t>到他是往我防御工事前面的那片小林子跑，好躲起来。</a:t>
            </a:r>
            <a:endParaRPr lang="zh-CN" altLang="zh-CN" sz="2400" kern="100" dirty="0">
              <a:latin typeface="Calibri"/>
              <a:ea typeface="宋体"/>
              <a:cs typeface="Times New Roman"/>
            </a:endParaRPr>
          </a:p>
          <a:p>
            <a:pPr marL="0" indent="0">
              <a:buNone/>
            </a:pPr>
            <a:endParaRPr lang="zh-CN" altLang="en-US" sz="2400" dirty="0"/>
          </a:p>
        </p:txBody>
      </p:sp>
      <p:sp>
        <p:nvSpPr>
          <p:cNvPr id="4" name="矩形 3"/>
          <p:cNvSpPr/>
          <p:nvPr/>
        </p:nvSpPr>
        <p:spPr>
          <a:xfrm>
            <a:off x="1303275" y="749021"/>
            <a:ext cx="19800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/>
              <a:t>梦境幻觉法</a:t>
            </a:r>
          </a:p>
        </p:txBody>
      </p:sp>
    </p:spTree>
    <p:extLst>
      <p:ext uri="{BB962C8B-B14F-4D97-AF65-F5344CB8AC3E}">
        <p14:creationId xmlns:p14="http://schemas.microsoft.com/office/powerpoint/2010/main" val="751308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2412" y="627017"/>
            <a:ext cx="8139178" cy="412963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CN" altLang="en-US" sz="2400" dirty="0"/>
              <a:t>三、</a:t>
            </a:r>
            <a:endParaRPr lang="en-US" altLang="zh-CN" sz="2400" dirty="0"/>
          </a:p>
          <a:p>
            <a:pPr algn="just">
              <a:spcAft>
                <a:spcPts val="0"/>
              </a:spcAft>
              <a:buFont typeface="Wingdings" panose="05000000000000000000" pitchFamily="2" charset="2"/>
              <a:buChar char="u"/>
            </a:pPr>
            <a:r>
              <a:rPr lang="zh-CN" altLang="zh-CN" sz="2400" kern="100" dirty="0">
                <a:latin typeface="Calibri"/>
                <a:ea typeface="楷体"/>
                <a:cs typeface="Times New Roman"/>
              </a:rPr>
              <a:t>我</a:t>
            </a:r>
            <a:r>
              <a:rPr lang="zh-CN" altLang="zh-CN" sz="2400" kern="100" dirty="0">
                <a:solidFill>
                  <a:srgbClr val="FF0000"/>
                </a:solidFill>
                <a:latin typeface="Calibri"/>
                <a:ea typeface="楷体"/>
                <a:cs typeface="Times New Roman"/>
              </a:rPr>
              <a:t>呆呆地站</a:t>
            </a:r>
            <a:r>
              <a:rPr lang="zh-CN" altLang="zh-CN" sz="2400" kern="100" dirty="0">
                <a:latin typeface="Calibri"/>
                <a:ea typeface="楷体"/>
                <a:cs typeface="Times New Roman"/>
              </a:rPr>
              <a:t>在那里，犹如挨了一个晴天霹雳。</a:t>
            </a:r>
            <a:endParaRPr lang="zh-CN" altLang="zh-CN" sz="2400" kern="100" dirty="0">
              <a:latin typeface="Calibri"/>
              <a:ea typeface="宋体"/>
              <a:cs typeface="Times New Roman"/>
            </a:endParaRPr>
          </a:p>
          <a:p>
            <a:pPr algn="just">
              <a:spcAft>
                <a:spcPts val="0"/>
              </a:spcAft>
              <a:buFont typeface="Wingdings" panose="05000000000000000000" pitchFamily="2" charset="2"/>
              <a:buChar char="u"/>
            </a:pPr>
            <a:r>
              <a:rPr lang="zh-CN" altLang="zh-CN" sz="2400" kern="100" dirty="0">
                <a:latin typeface="Calibri"/>
                <a:ea typeface="楷体"/>
                <a:cs typeface="Times New Roman"/>
              </a:rPr>
              <a:t>我</a:t>
            </a:r>
            <a:r>
              <a:rPr lang="zh-CN" altLang="zh-CN" sz="2400" kern="100" dirty="0">
                <a:solidFill>
                  <a:srgbClr val="FF0000"/>
                </a:solidFill>
                <a:latin typeface="Calibri"/>
                <a:ea typeface="楷体"/>
                <a:cs typeface="Times New Roman"/>
              </a:rPr>
              <a:t>侧耳倾听</a:t>
            </a:r>
            <a:r>
              <a:rPr lang="zh-CN" altLang="zh-CN" sz="2400" kern="100" dirty="0">
                <a:latin typeface="Calibri"/>
                <a:ea typeface="楷体"/>
                <a:cs typeface="Times New Roman"/>
              </a:rPr>
              <a:t>，又</a:t>
            </a:r>
            <a:r>
              <a:rPr lang="zh-CN" altLang="zh-CN" sz="2400" kern="100" dirty="0">
                <a:solidFill>
                  <a:srgbClr val="FF0000"/>
                </a:solidFill>
                <a:latin typeface="Calibri"/>
                <a:ea typeface="楷体"/>
                <a:cs typeface="Times New Roman"/>
              </a:rPr>
              <a:t>环视四周</a:t>
            </a:r>
            <a:r>
              <a:rPr lang="zh-CN" altLang="zh-CN" sz="2400" kern="100" dirty="0">
                <a:latin typeface="Calibri"/>
                <a:ea typeface="楷体"/>
                <a:cs typeface="Times New Roman"/>
              </a:rPr>
              <a:t>，却闻无所闻，见无所见。我</a:t>
            </a:r>
            <a:r>
              <a:rPr lang="zh-CN" altLang="zh-CN" sz="2400" kern="100" dirty="0">
                <a:solidFill>
                  <a:srgbClr val="FF0000"/>
                </a:solidFill>
                <a:latin typeface="Calibri"/>
                <a:ea typeface="楷体"/>
                <a:cs typeface="Times New Roman"/>
              </a:rPr>
              <a:t>走上高地，极目远望，我走上海滩，四处逡巡</a:t>
            </a:r>
            <a:r>
              <a:rPr lang="zh-CN" altLang="zh-CN" sz="2400" kern="100" dirty="0">
                <a:latin typeface="Calibri"/>
                <a:ea typeface="楷体"/>
                <a:cs typeface="Times New Roman"/>
              </a:rPr>
              <a:t>，仍旧一无所获。</a:t>
            </a:r>
            <a:endParaRPr lang="zh-CN" altLang="zh-CN" sz="2400" kern="100" dirty="0">
              <a:latin typeface="Calibri"/>
              <a:ea typeface="宋体"/>
              <a:cs typeface="Times New Roman"/>
            </a:endParaRPr>
          </a:p>
          <a:p>
            <a:pPr algn="just">
              <a:spcAft>
                <a:spcPts val="0"/>
              </a:spcAft>
              <a:buFont typeface="Wingdings" panose="05000000000000000000" pitchFamily="2" charset="2"/>
              <a:buChar char="u"/>
            </a:pPr>
            <a:r>
              <a:rPr lang="zh-CN" altLang="zh-CN" sz="2400" kern="100" dirty="0">
                <a:latin typeface="Calibri"/>
                <a:ea typeface="楷体"/>
                <a:cs typeface="Times New Roman"/>
              </a:rPr>
              <a:t>我</a:t>
            </a:r>
            <a:r>
              <a:rPr lang="zh-CN" altLang="zh-CN" sz="2400" kern="100" dirty="0">
                <a:solidFill>
                  <a:srgbClr val="FF0000"/>
                </a:solidFill>
                <a:latin typeface="Calibri"/>
                <a:ea typeface="楷体"/>
                <a:cs typeface="Times New Roman"/>
              </a:rPr>
              <a:t>拔腿</a:t>
            </a:r>
            <a:r>
              <a:rPr lang="zh-CN" altLang="zh-CN" sz="2400" kern="100" dirty="0">
                <a:latin typeface="Calibri"/>
                <a:ea typeface="楷体"/>
                <a:cs typeface="Times New Roman"/>
              </a:rPr>
              <a:t>往自己的防御工事</a:t>
            </a:r>
            <a:r>
              <a:rPr lang="zh-CN" altLang="zh-CN" sz="2400" kern="100" dirty="0">
                <a:solidFill>
                  <a:srgbClr val="FF0000"/>
                </a:solidFill>
                <a:latin typeface="Calibri"/>
                <a:ea typeface="楷体"/>
                <a:cs typeface="Times New Roman"/>
              </a:rPr>
              <a:t>跑去</a:t>
            </a:r>
            <a:r>
              <a:rPr lang="zh-CN" altLang="zh-CN" sz="2400" kern="100" dirty="0">
                <a:latin typeface="Calibri"/>
                <a:ea typeface="楷体"/>
                <a:cs typeface="Times New Roman"/>
              </a:rPr>
              <a:t>，</a:t>
            </a:r>
            <a:r>
              <a:rPr lang="zh-CN" altLang="zh-CN" sz="2400" kern="100" dirty="0">
                <a:solidFill>
                  <a:srgbClr val="FF0000"/>
                </a:solidFill>
                <a:latin typeface="Calibri"/>
                <a:ea typeface="楷体"/>
                <a:cs typeface="Times New Roman"/>
              </a:rPr>
              <a:t>一步三回头</a:t>
            </a:r>
            <a:r>
              <a:rPr lang="zh-CN" altLang="zh-CN" sz="2400" kern="100" dirty="0">
                <a:latin typeface="Calibri"/>
                <a:ea typeface="楷体"/>
                <a:cs typeface="Times New Roman"/>
              </a:rPr>
              <a:t>，看看后面有没有人追上来，远处的一丛小树，一枝枯树干，都会使我</a:t>
            </a:r>
            <a:r>
              <a:rPr lang="zh-CN" altLang="zh-CN" sz="2400" kern="100" dirty="0">
                <a:solidFill>
                  <a:srgbClr val="FF0000"/>
                </a:solidFill>
                <a:latin typeface="Calibri"/>
                <a:ea typeface="楷体"/>
                <a:cs typeface="Times New Roman"/>
              </a:rPr>
              <a:t>疑神疑鬼</a:t>
            </a:r>
            <a:r>
              <a:rPr lang="zh-CN" altLang="zh-CN" sz="2400" kern="100" dirty="0">
                <a:latin typeface="Calibri"/>
                <a:ea typeface="楷体"/>
                <a:cs typeface="Times New Roman"/>
              </a:rPr>
              <a:t>，以为是人。</a:t>
            </a:r>
            <a:endParaRPr lang="zh-CN" altLang="zh-CN" sz="2400" kern="100" dirty="0">
              <a:latin typeface="Calibri"/>
              <a:ea typeface="宋体"/>
              <a:cs typeface="Times New Roman"/>
            </a:endParaRPr>
          </a:p>
          <a:p>
            <a:pPr marL="0" indent="0">
              <a:buNone/>
            </a:pPr>
            <a:endParaRPr lang="zh-CN" altLang="en-US" sz="2400" dirty="0"/>
          </a:p>
        </p:txBody>
      </p:sp>
      <p:sp>
        <p:nvSpPr>
          <p:cNvPr id="4" name="矩形 3"/>
          <p:cNvSpPr/>
          <p:nvPr/>
        </p:nvSpPr>
        <p:spPr>
          <a:xfrm>
            <a:off x="1091922" y="662786"/>
            <a:ext cx="19800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/>
              <a:t>言行神态法</a:t>
            </a:r>
          </a:p>
        </p:txBody>
      </p:sp>
      <p:sp>
        <p:nvSpPr>
          <p:cNvPr id="5" name="矩形 4"/>
          <p:cNvSpPr/>
          <p:nvPr/>
        </p:nvSpPr>
        <p:spPr>
          <a:xfrm>
            <a:off x="7285388" y="1091183"/>
            <a:ext cx="128753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40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震惊</a:t>
            </a:r>
            <a:endParaRPr lang="zh-CN" altLang="en-US" sz="4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6" name="矩形 5"/>
          <p:cNvSpPr/>
          <p:nvPr/>
        </p:nvSpPr>
        <p:spPr>
          <a:xfrm>
            <a:off x="2428184" y="2567183"/>
            <a:ext cx="128753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4000" b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好奇</a:t>
            </a:r>
          </a:p>
        </p:txBody>
      </p:sp>
      <p:sp>
        <p:nvSpPr>
          <p:cNvPr id="7" name="矩形 6"/>
          <p:cNvSpPr/>
          <p:nvPr/>
        </p:nvSpPr>
        <p:spPr>
          <a:xfrm>
            <a:off x="4933875" y="4057638"/>
            <a:ext cx="128753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4000" b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害怕</a:t>
            </a:r>
          </a:p>
        </p:txBody>
      </p:sp>
    </p:spTree>
    <p:extLst>
      <p:ext uri="{BB962C8B-B14F-4D97-AF65-F5344CB8AC3E}">
        <p14:creationId xmlns:p14="http://schemas.microsoft.com/office/powerpoint/2010/main" val="2476500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2400" dirty="0"/>
              <a:t>四、</a:t>
            </a:r>
            <a:endParaRPr lang="en-US" altLang="zh-CN" sz="2400" dirty="0"/>
          </a:p>
          <a:p>
            <a:pPr algn="just">
              <a:spcAft>
                <a:spcPts val="0"/>
              </a:spcAft>
              <a:buFont typeface="Wingdings" panose="05000000000000000000" pitchFamily="2" charset="2"/>
              <a:buChar char="u"/>
            </a:pPr>
            <a:r>
              <a:rPr lang="zh-CN" altLang="zh-CN" sz="2400" kern="100" dirty="0">
                <a:latin typeface="Calibri"/>
                <a:ea typeface="楷体"/>
                <a:cs typeface="Times New Roman"/>
              </a:rPr>
              <a:t>我发现我现在所在的小岛的这边，比我原先住的那边</a:t>
            </a:r>
            <a:r>
              <a:rPr lang="zh-CN" altLang="zh-CN" sz="2400" b="1" kern="100" dirty="0">
                <a:solidFill>
                  <a:srgbClr val="0070C0"/>
                </a:solidFill>
                <a:latin typeface="Calibri"/>
                <a:ea typeface="楷体"/>
                <a:cs typeface="Times New Roman"/>
              </a:rPr>
              <a:t>怡人</a:t>
            </a:r>
            <a:r>
              <a:rPr lang="zh-CN" altLang="zh-CN" sz="2400" kern="100" dirty="0">
                <a:latin typeface="Calibri"/>
                <a:ea typeface="楷体"/>
                <a:cs typeface="Times New Roman"/>
              </a:rPr>
              <a:t>多了——这里</a:t>
            </a:r>
            <a:r>
              <a:rPr lang="zh-CN" altLang="zh-CN" sz="2400" kern="100" dirty="0">
                <a:solidFill>
                  <a:srgbClr val="FF0000"/>
                </a:solidFill>
                <a:latin typeface="Calibri"/>
                <a:ea typeface="楷体"/>
                <a:cs typeface="Times New Roman"/>
              </a:rPr>
              <a:t>草原开阔，散发清香，花草点缀，佳木茂密。</a:t>
            </a:r>
            <a:endParaRPr lang="zh-CN" altLang="zh-CN" sz="2400" kern="100" dirty="0">
              <a:latin typeface="Calibri"/>
              <a:ea typeface="宋体"/>
              <a:cs typeface="Times New Roman"/>
            </a:endParaRPr>
          </a:p>
          <a:p>
            <a:pPr marL="0" indent="0">
              <a:buNone/>
            </a:pPr>
            <a:endParaRPr lang="en-US" altLang="zh-CN" sz="2400" dirty="0"/>
          </a:p>
          <a:p>
            <a:pPr marL="0" indent="0">
              <a:buNone/>
            </a:pPr>
            <a:endParaRPr lang="zh-CN" altLang="en-US" sz="2400" dirty="0"/>
          </a:p>
        </p:txBody>
      </p:sp>
      <p:sp>
        <p:nvSpPr>
          <p:cNvPr id="4" name="矩形 3"/>
          <p:cNvSpPr/>
          <p:nvPr/>
        </p:nvSpPr>
        <p:spPr>
          <a:xfrm>
            <a:off x="862147" y="3267488"/>
            <a:ext cx="72237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/>
              <a:t>惬意的环境，也体现出鲁滨逊惬意、舒适的心理。</a:t>
            </a:r>
          </a:p>
        </p:txBody>
      </p:sp>
      <p:sp>
        <p:nvSpPr>
          <p:cNvPr id="5" name="矩形 4"/>
          <p:cNvSpPr/>
          <p:nvPr/>
        </p:nvSpPr>
        <p:spPr>
          <a:xfrm>
            <a:off x="1187660" y="754226"/>
            <a:ext cx="19800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/>
              <a:t>环境烘托法</a:t>
            </a:r>
          </a:p>
        </p:txBody>
      </p:sp>
    </p:spTree>
    <p:extLst>
      <p:ext uri="{BB962C8B-B14F-4D97-AF65-F5344CB8AC3E}">
        <p14:creationId xmlns:p14="http://schemas.microsoft.com/office/powerpoint/2010/main" val="4148853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spcAft>
                <a:spcPts val="0"/>
              </a:spcAft>
              <a:buFont typeface="Wingdings" panose="05000000000000000000" pitchFamily="2" charset="2"/>
              <a:buChar char="u"/>
            </a:pPr>
            <a:r>
              <a:rPr lang="zh-CN" altLang="zh-CN" sz="2400" kern="100" dirty="0">
                <a:latin typeface="Calibri"/>
                <a:ea typeface="楷体"/>
                <a:cs typeface="Times New Roman"/>
              </a:rPr>
              <a:t>但我错了，因为往回走了两三英里后，我发现自己往下走到了一个很大的山谷里面，</a:t>
            </a:r>
            <a:r>
              <a:rPr lang="zh-CN" altLang="zh-CN" sz="2400" kern="100" dirty="0">
                <a:solidFill>
                  <a:srgbClr val="FF0000"/>
                </a:solidFill>
                <a:latin typeface="Calibri"/>
                <a:ea typeface="楷体"/>
                <a:cs typeface="Times New Roman"/>
              </a:rPr>
              <a:t>山谷四面环山，山上有树遮覆</a:t>
            </a:r>
            <a:r>
              <a:rPr lang="zh-CN" altLang="zh-CN" sz="2400" kern="100" dirty="0">
                <a:latin typeface="Calibri"/>
                <a:ea typeface="楷体"/>
                <a:cs typeface="Times New Roman"/>
              </a:rPr>
              <a:t>，我不能通过辨别方向找到道路，只能看太阳定向，但那时太阳也未必有用，除非我清楚当天那个时辰太阳的位置。更糟糕的是，在山谷里的三四天中，</a:t>
            </a:r>
            <a:r>
              <a:rPr lang="zh-CN" altLang="zh-CN" sz="2400" kern="100" dirty="0">
                <a:solidFill>
                  <a:srgbClr val="FF0000"/>
                </a:solidFill>
                <a:latin typeface="Calibri"/>
                <a:ea typeface="楷体"/>
                <a:cs typeface="Times New Roman"/>
              </a:rPr>
              <a:t>天起了大雾，看不到太阳</a:t>
            </a:r>
            <a:r>
              <a:rPr lang="zh-CN" altLang="zh-CN" sz="2400" kern="100" dirty="0">
                <a:latin typeface="Calibri"/>
                <a:ea typeface="楷体"/>
                <a:cs typeface="Times New Roman"/>
              </a:rPr>
              <a:t>，我兜兜转转</a:t>
            </a:r>
            <a:r>
              <a:rPr lang="zh-CN" altLang="zh-CN" sz="2400" b="1" kern="100" dirty="0">
                <a:solidFill>
                  <a:srgbClr val="0070C0"/>
                </a:solidFill>
                <a:latin typeface="Calibri"/>
                <a:ea typeface="楷体"/>
                <a:cs typeface="Times New Roman"/>
              </a:rPr>
              <a:t>很不舒服</a:t>
            </a:r>
            <a:r>
              <a:rPr lang="zh-CN" altLang="zh-CN" sz="2400" kern="100" dirty="0">
                <a:latin typeface="Calibri"/>
                <a:ea typeface="楷体"/>
                <a:cs typeface="Times New Roman"/>
              </a:rPr>
              <a:t>，最后不得不来到海边，找到大木杆，从原路返回。</a:t>
            </a:r>
            <a:endParaRPr lang="zh-CN" altLang="zh-CN" sz="2400" kern="100" dirty="0">
              <a:latin typeface="Calibri"/>
              <a:ea typeface="宋体"/>
              <a:cs typeface="Times New Roman"/>
            </a:endParaRPr>
          </a:p>
          <a:p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4104998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38875" y="893085"/>
            <a:ext cx="8139178" cy="340895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altLang="zh-CN" sz="3200" dirty="0"/>
          </a:p>
          <a:p>
            <a:pPr marL="0" indent="0">
              <a:buNone/>
            </a:pPr>
            <a:r>
              <a:rPr lang="zh-CN" altLang="en-US" sz="3200" dirty="0"/>
              <a:t>一、内心独白法</a:t>
            </a:r>
            <a:endParaRPr lang="en-US" altLang="zh-CN" sz="3200" dirty="0"/>
          </a:p>
          <a:p>
            <a:pPr marL="0" indent="0">
              <a:buNone/>
            </a:pPr>
            <a:r>
              <a:rPr lang="zh-CN" altLang="en-US" sz="3200" dirty="0"/>
              <a:t>二、梦境幻觉法</a:t>
            </a:r>
            <a:endParaRPr lang="en-US" altLang="zh-CN" sz="3200" dirty="0"/>
          </a:p>
          <a:p>
            <a:pPr marL="0" indent="0">
              <a:buNone/>
            </a:pPr>
            <a:r>
              <a:rPr lang="zh-CN" altLang="en-US" sz="3200" dirty="0"/>
              <a:t>三、言行神态法</a:t>
            </a:r>
            <a:endParaRPr lang="en-US" altLang="zh-CN" sz="3200" dirty="0"/>
          </a:p>
          <a:p>
            <a:pPr marL="0" indent="0">
              <a:buNone/>
            </a:pPr>
            <a:r>
              <a:rPr lang="zh-CN" altLang="en-US" sz="3200" dirty="0"/>
              <a:t>四、环境烘托法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23" r="11282"/>
          <a:stretch/>
        </p:blipFill>
        <p:spPr bwMode="auto">
          <a:xfrm>
            <a:off x="5384514" y="1380072"/>
            <a:ext cx="2792835" cy="3576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xmlns="" id="{164744E1-9FC6-4676-8A5F-D6E71EDE634E}"/>
              </a:ext>
            </a:extLst>
          </p:cNvPr>
          <p:cNvSpPr/>
          <p:nvPr/>
        </p:nvSpPr>
        <p:spPr>
          <a:xfrm>
            <a:off x="338875" y="302855"/>
            <a:ext cx="3809056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dirty="0">
                <a:solidFill>
                  <a:srgbClr val="FF0000"/>
                </a:solidFill>
              </a:rPr>
              <a:t>归纳：</a:t>
            </a:r>
            <a:endParaRPr lang="en-US" altLang="zh-CN" sz="3200" dirty="0">
              <a:solidFill>
                <a:srgbClr val="FF0000"/>
              </a:solidFill>
            </a:endParaRPr>
          </a:p>
          <a:p>
            <a:r>
              <a:rPr lang="zh-CN" altLang="en-US" sz="3200" dirty="0">
                <a:solidFill>
                  <a:srgbClr val="FF0000"/>
                </a:solidFill>
              </a:rPr>
              <a:t>   心理描写的方法：</a:t>
            </a:r>
          </a:p>
        </p:txBody>
      </p:sp>
      <p:sp>
        <p:nvSpPr>
          <p:cNvPr id="2" name="右大括号 1">
            <a:extLst>
              <a:ext uri="{FF2B5EF4-FFF2-40B4-BE49-F238E27FC236}">
                <a16:creationId xmlns:a16="http://schemas.microsoft.com/office/drawing/2014/main" xmlns="" id="{01166B3B-676C-491F-A801-F350ECAE7E41}"/>
              </a:ext>
            </a:extLst>
          </p:cNvPr>
          <p:cNvSpPr/>
          <p:nvPr/>
        </p:nvSpPr>
        <p:spPr>
          <a:xfrm>
            <a:off x="3539837" y="1763487"/>
            <a:ext cx="152282" cy="2344140"/>
          </a:xfrm>
          <a:prstGeom prst="rightBrac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xmlns="" id="{6C182EDB-1C3B-4569-9413-42F23500ACCD}"/>
              </a:ext>
            </a:extLst>
          </p:cNvPr>
          <p:cNvSpPr txBox="1"/>
          <p:nvPr/>
        </p:nvSpPr>
        <p:spPr>
          <a:xfrm>
            <a:off x="3912393" y="2286100"/>
            <a:ext cx="1296916" cy="1200329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dirty="0"/>
              <a:t>表现（反映）人物心理、品质、性格</a:t>
            </a:r>
          </a:p>
        </p:txBody>
      </p:sp>
    </p:spTree>
    <p:extLst>
      <p:ext uri="{BB962C8B-B14F-4D97-AF65-F5344CB8AC3E}">
        <p14:creationId xmlns:p14="http://schemas.microsoft.com/office/powerpoint/2010/main" val="680270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 animBg="1"/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4*i*0"/>
  <p:tag name="KSO_WM_UNIT_BK_DARK_LIGHT" val="2"/>
  <p:tag name="KSO_WM_UNIT_LAYERLEVEL" val="1"/>
  <p:tag name="KSO_WM_TAG_VERSION" val="1.0"/>
  <p:tag name="KSO_WM_BEAUTIFY_FLAG" val="#wm#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5*i*0"/>
  <p:tag name="KSO_WM_UNIT_BK_DARK_LIGHT" val="2"/>
  <p:tag name="KSO_WM_UNIT_LAYERLEVEL" val="1"/>
  <p:tag name="KSO_WM_TAG_VERSION" val="1.0"/>
  <p:tag name="KSO_WM_BEAUTIFY_FLAG" val="#wm#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6*i*0"/>
  <p:tag name="KSO_WM_UNIT_BK_DARK_LIGHT" val="2"/>
  <p:tag name="KSO_WM_UNIT_LAYERLEVEL" val="1"/>
  <p:tag name="KSO_WM_TAG_VERSION" val="1.0"/>
  <p:tag name="KSO_WM_BEAUTIFY_FLAG" val="#wm#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7*i*0"/>
  <p:tag name="KSO_WM_UNIT_BK_DARK_LIGHT" val="2"/>
  <p:tag name="KSO_WM_UNIT_LAYERLEVEL" val="1"/>
  <p:tag name="KSO_WM_TAG_VERSION" val="1.0"/>
  <p:tag name="KSO_WM_BEAUTIFY_FLAG" val="#wm#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8*i*0"/>
  <p:tag name="KSO_WM_UNIT_BK_DARK_LIGHT" val="2"/>
  <p:tag name="KSO_WM_UNIT_LAYERLEVEL" val="1"/>
  <p:tag name="KSO_WM_TAG_VERSION" val="1.0"/>
  <p:tag name="KSO_WM_BEAUTIFY_FLAG" val="#wm#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4538"/>
  <p:tag name="KSO_WM_TAG_VERSION" val="1.0"/>
  <p:tag name="KSO_WM_SLIDE_ID" val="custom20186579_1"/>
  <p:tag name="KSO_WM_SLIDE_INDEX" val="1"/>
  <p:tag name="KSO_WM_SLIDE_ITEM_CNT" val="0"/>
  <p:tag name="KSO_WM_SLIDE_LAYOUT" val="a_b"/>
  <p:tag name="KSO_WM_SLIDE_LAYOUT_CNT" val="1_1"/>
  <p:tag name="KSO_WM_SLIDE_TYPE" val="title"/>
  <p:tag name="KSO_WM_SLIDE_SUBTYPE" val="pureTxt"/>
  <p:tag name="KSO_WM_TEMPLATE_THUMBS_INDEX" val="1、5、6、7、8、10、13、14、16、17、18、19"/>
  <p:tag name="KSO_WM_BEAUTIFY_FLAG" val="#wm#"/>
  <p:tag name="KSO_WM_TEMPLATE_TOPIC_ID" val="2869567"/>
  <p:tag name="KSO_WM_TEMPLATE_OUTLINE_ID" val="6"/>
  <p:tag name="KSO_WM_TEMPLATE_SCENE_ID" val="1"/>
  <p:tag name="KSO_WM_TEMPLATE_JOB_ID" val="6"/>
  <p:tag name="KSO_WM_TEMPLATE_TOPIC_DEFAULT" val="0"/>
  <p:tag name="KSO_WM_TEMPLATE_SUBCATEGORY" val="0"/>
  <p:tag name="KSO_WM_TEMPLATE_MASTER_TYPE" val="1"/>
  <p:tag name="KSO_WM_TEMPLATE_COLOR_TYPE" val="1"/>
  <p:tag name="KSO_WM_TEMPLATE_MASTER_THUMB_INDEX" val="12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926,&quot;width&quot;:1944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9、11、16、19、20、21、22、23、26、29、34、38"/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4538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3*i*0"/>
  <p:tag name="KSO_WM_UNIT_BK_DARK_LIGHT" val="2"/>
  <p:tag name="KSO_WM_UNIT_LAYERLEVEL" val="1"/>
  <p:tag name="KSO_WM_TAG_VERSION" val="1.0"/>
  <p:tag name="KSO_WM_BEAUTIFY_FLAG" val="#wm#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1_Office 主题​​">
  <a:themeElements>
    <a:clrScheme name="WPS主题色">
      <a:dk1>
        <a:srgbClr val="000000"/>
      </a:dk1>
      <a:lt1>
        <a:srgbClr val="FFFFFF"/>
      </a:lt1>
      <a:dk2>
        <a:srgbClr val="ECEEEF"/>
      </a:dk2>
      <a:lt2>
        <a:srgbClr val="FCFDFD"/>
      </a:lt2>
      <a:accent1>
        <a:srgbClr val="547D9D"/>
      </a:accent1>
      <a:accent2>
        <a:srgbClr val="437F81"/>
      </a:accent2>
      <a:accent3>
        <a:srgbClr val="4F7A5C"/>
      </a:accent3>
      <a:accent4>
        <a:srgbClr val="6E6D45"/>
      </a:accent4>
      <a:accent5>
        <a:srgbClr val="905E43"/>
      </a:accent5>
      <a:accent6>
        <a:srgbClr val="9D5458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 主题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主题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714</TotalTime>
  <Words>677</Words>
  <Application>Microsoft Office PowerPoint</Application>
  <PresentationFormat>全屏显示(16:9)</PresentationFormat>
  <Paragraphs>37</Paragraphs>
  <Slides>10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1" baseType="lpstr">
      <vt:lpstr>1_Office 主题​​</vt:lpstr>
      <vt:lpstr>打赢疫情阻击战，关键时刻——从心理建设的角度读《鲁滨逊漂流记》（一）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微课名称：XXX微课</dc:title>
  <dc:creator>User</dc:creator>
  <cp:lastModifiedBy>user</cp:lastModifiedBy>
  <cp:revision>45</cp:revision>
  <dcterms:created xsi:type="dcterms:W3CDTF">2020-02-01T11:21:51Z</dcterms:created>
  <dcterms:modified xsi:type="dcterms:W3CDTF">2020-02-05T18:08:32Z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2052-11.1.0.9339</vt:lpwstr>
  </property>
</Properties>
</file>