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mp4" ContentType="video/unknown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7"/>
  </p:notesMasterIdLst>
  <p:sldIdLst>
    <p:sldId id="319" r:id="rId2"/>
    <p:sldId id="356" r:id="rId3"/>
    <p:sldId id="362" r:id="rId4"/>
    <p:sldId id="363" r:id="rId5"/>
    <p:sldId id="339" r:id="rId6"/>
    <p:sldId id="340" r:id="rId7"/>
    <p:sldId id="365" r:id="rId8"/>
    <p:sldId id="350" r:id="rId9"/>
    <p:sldId id="351" r:id="rId10"/>
    <p:sldId id="353" r:id="rId11"/>
    <p:sldId id="343" r:id="rId12"/>
    <p:sldId id="345" r:id="rId13"/>
    <p:sldId id="346" r:id="rId14"/>
    <p:sldId id="347" r:id="rId15"/>
    <p:sldId id="309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7129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BDFF"/>
    <a:srgbClr val="43CBFF"/>
    <a:srgbClr val="8CD204"/>
    <a:srgbClr val="4DB41B"/>
    <a:srgbClr val="4DB41A"/>
    <a:srgbClr val="348B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-696" y="-102"/>
      </p:cViewPr>
      <p:guideLst>
        <p:guide orient="horz" pos="2160"/>
        <p:guide orient="horz" pos="686"/>
        <p:guide orient="horz" pos="3861"/>
        <p:guide pos="3840"/>
        <p:guide pos="551"/>
        <p:guide pos="71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ECE15-AEA1-4D3C-A5BA-46EFA6BBF612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9FD8-65BA-4FA4-9633-C6C89C0AF4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838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9FD8-65BA-4FA4-9633-C6C89C0AF44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0342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9FD8-65BA-4FA4-9633-C6C89C0AF44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21318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9FD8-65BA-4FA4-9633-C6C89C0AF44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53382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9FD8-65BA-4FA4-9633-C6C89C0AF44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8943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9FD8-65BA-4FA4-9633-C6C89C0AF44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13917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9FD8-65BA-4FA4-9633-C6C89C0AF44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1391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9FD8-65BA-4FA4-9633-C6C89C0AF44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21318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9FD8-65BA-4FA4-9633-C6C89C0AF44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21318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9FD8-65BA-4FA4-9633-C6C89C0AF44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21318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9FD8-65BA-4FA4-9633-C6C89C0AF44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21318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9FD8-65BA-4FA4-9633-C6C89C0AF44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2131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483405" y="816405"/>
            <a:ext cx="5204883" cy="5204883"/>
            <a:chOff x="2199928" y="1056928"/>
            <a:chExt cx="4896544" cy="4896544"/>
          </a:xfrm>
        </p:grpSpPr>
        <p:sp>
          <p:nvSpPr>
            <p:cNvPr id="3" name="Oval 2"/>
            <p:cNvSpPr/>
            <p:nvPr userDrawn="1"/>
          </p:nvSpPr>
          <p:spPr>
            <a:xfrm>
              <a:off x="2199928" y="1056928"/>
              <a:ext cx="4896544" cy="4896544"/>
            </a:xfrm>
            <a:prstGeom prst="ellipse">
              <a:avLst/>
            </a:prstGeom>
            <a:solidFill>
              <a:schemeClr val="accent6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" name="Oval 3"/>
            <p:cNvSpPr/>
            <p:nvPr userDrawn="1"/>
          </p:nvSpPr>
          <p:spPr>
            <a:xfrm>
              <a:off x="2276128" y="1133128"/>
              <a:ext cx="4744144" cy="4744144"/>
            </a:xfrm>
            <a:prstGeom prst="ellipse">
              <a:avLst/>
            </a:prstGeom>
            <a:noFill/>
            <a:ln>
              <a:solidFill>
                <a:schemeClr val="bg1">
                  <a:alpha val="64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239747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0" y="200660"/>
            <a:ext cx="724280" cy="594359"/>
            <a:chOff x="0" y="200660"/>
            <a:chExt cx="724280" cy="594359"/>
          </a:xfrm>
        </p:grpSpPr>
        <p:sp>
          <p:nvSpPr>
            <p:cNvPr id="7" name="矩形 6"/>
            <p:cNvSpPr/>
            <p:nvPr/>
          </p:nvSpPr>
          <p:spPr>
            <a:xfrm>
              <a:off x="0" y="200660"/>
              <a:ext cx="594360" cy="5943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31734" y="200660"/>
              <a:ext cx="92546" cy="5943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5967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8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8144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3"/>
          </a:xfrm>
        </p:spPr>
        <p:txBody>
          <a:bodyPr/>
          <a:lstStyle>
            <a:lvl1pPr marL="0" indent="0" algn="ctr">
              <a:buNone/>
              <a:defRPr sz="2399"/>
            </a:lvl1pPr>
            <a:lvl2pPr marL="456961" indent="0" algn="ctr">
              <a:buNone/>
              <a:defRPr sz="1999"/>
            </a:lvl2pPr>
            <a:lvl3pPr marL="913921" indent="0" algn="ctr">
              <a:buNone/>
              <a:defRPr sz="1799"/>
            </a:lvl3pPr>
            <a:lvl4pPr marL="1370880" indent="0" algn="ctr">
              <a:buNone/>
              <a:defRPr sz="1600"/>
            </a:lvl4pPr>
            <a:lvl5pPr marL="1827841" indent="0" algn="ctr">
              <a:buNone/>
              <a:defRPr sz="1600"/>
            </a:lvl5pPr>
            <a:lvl6pPr marL="2284800" indent="0" algn="ctr">
              <a:buNone/>
              <a:defRPr sz="1600"/>
            </a:lvl6pPr>
            <a:lvl7pPr marL="2741761" indent="0" algn="ctr">
              <a:buNone/>
              <a:defRPr sz="1600"/>
            </a:lvl7pPr>
            <a:lvl8pPr marL="3198720" indent="0" algn="ctr">
              <a:buNone/>
              <a:defRPr sz="1600"/>
            </a:lvl8pPr>
            <a:lvl9pPr marL="3655681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105B-ABD9-4C6D-BF6F-D1D0797F3DD4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7D2F-06F1-4FB8-B511-D5757C3CDF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50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3400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8" r:id="rId3"/>
    <p:sldLayoutId id="2147483696" r:id="rId4"/>
    <p:sldLayoutId id="2147483697" r:id="rId5"/>
  </p:sldLayoutIdLst>
  <p:txStyles>
    <p:titleStyle>
      <a:lvl1pPr algn="ctr" defTabSz="1219170" rtl="0" eaLnBrk="1" latinLnBrk="1" hangingPunct="1">
        <a:spcBef>
          <a:spcPct val="0"/>
        </a:spcBef>
        <a:buNone/>
        <a:defRPr sz="4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4a"/><Relationship Id="rId7" Type="http://schemas.microsoft.com/office/2007/relationships/media" Target="../media/media1.m4a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2.mp4"/><Relationship Id="rId5" Type="http://schemas.openxmlformats.org/officeDocument/2006/relationships/image" Target="../media/image50.png"/><Relationship Id="rId4" Type="http://schemas.microsoft.com/office/2007/relationships/media" Target="../media/media2.mp4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9"/>
          <p:cNvSpPr txBox="1"/>
          <p:nvPr>
            <p:custDataLst>
              <p:tags r:id="rId1"/>
            </p:custDataLst>
          </p:nvPr>
        </p:nvSpPr>
        <p:spPr>
          <a:xfrm>
            <a:off x="3743737" y="3066056"/>
            <a:ext cx="4704523" cy="405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endParaRPr lang="en-US" altLang="ko-KR" sz="1867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7043" y="2730163"/>
            <a:ext cx="75579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B050"/>
                </a:solidFill>
                <a:latin typeface="华文行楷" pitchFamily="2" charset="-122"/>
                <a:ea typeface="华文行楷" pitchFamily="2" charset="-122"/>
              </a:rPr>
              <a:t>第二章  技术世界中的</a:t>
            </a:r>
            <a:r>
              <a:rPr lang="zh-CN" altLang="en-US" sz="3200" b="1" dirty="0" smtClean="0">
                <a:solidFill>
                  <a:srgbClr val="00B050"/>
                </a:solidFill>
                <a:latin typeface="华文行楷" pitchFamily="2" charset="-122"/>
                <a:ea typeface="华文行楷" pitchFamily="2" charset="-122"/>
              </a:rPr>
              <a:t>设计</a:t>
            </a:r>
            <a:endParaRPr lang="en-US" altLang="zh-CN" sz="3200" b="1" dirty="0" smtClean="0">
              <a:solidFill>
                <a:srgbClr val="00B05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1" name="PA_Bandari-安妮的仙境">
            <a:hlinkClick r:id="" action="ppaction://media"/>
          </p:cNvPr>
          <p:cNvPicPr>
            <a:picLocks noChangeAspect="1"/>
          </p:cNvPicPr>
          <p:nvPr>
            <a:audioFile r:link="rId3"/>
            <p:custDataLst>
              <p:tags r:id="rId4"/>
            </p:custDataLst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420914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44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86920" y="1627623"/>
            <a:ext cx="4752975" cy="508000"/>
            <a:chOff x="912" y="1147"/>
            <a:chExt cx="2984" cy="320"/>
          </a:xfrm>
        </p:grpSpPr>
        <p:sp>
          <p:nvSpPr>
            <p:cNvPr id="3" name="AutoShape 13"/>
            <p:cNvSpPr>
              <a:spLocks noChangeArrowheads="1"/>
            </p:cNvSpPr>
            <p:nvPr/>
          </p:nvSpPr>
          <p:spPr bwMode="gray">
            <a:xfrm>
              <a:off x="1112" y="1147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eaLnBrk="0" hangingPunct="0"/>
              <a:r>
                <a:rPr lang="zh-CN" altLang="en-US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   二、制定设计方案</a:t>
              </a:r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912" y="1203"/>
              <a:ext cx="240" cy="240"/>
              <a:chOff x="2078" y="1680"/>
              <a:chExt cx="1615" cy="1615"/>
            </a:xfrm>
          </p:grpSpPr>
          <p:sp>
            <p:nvSpPr>
              <p:cNvPr id="5" name="Oval 15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571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Oval 1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Oval 17"/>
              <p:cNvSpPr>
                <a:spLocks noChangeArrowheads="1"/>
              </p:cNvSpPr>
              <p:nvPr/>
            </p:nvSpPr>
            <p:spPr bwMode="gray">
              <a:xfrm>
                <a:off x="2252" y="1855"/>
                <a:ext cx="1268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8" name="Oval 18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" name="Oval 19"/>
              <p:cNvSpPr>
                <a:spLocks noChangeArrowheads="1"/>
              </p:cNvSpPr>
              <p:nvPr/>
            </p:nvSpPr>
            <p:spPr bwMode="gray">
              <a:xfrm>
                <a:off x="2340" y="1936"/>
                <a:ext cx="1093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0" name="Oval 20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11" name="Picture 22" descr="003"/>
          <p:cNvPicPr>
            <a:picLocks noChangeAspect="1" noChangeArrowheads="1"/>
          </p:cNvPicPr>
          <p:nvPr/>
        </p:nvPicPr>
        <p:blipFill>
          <a:blip r:embed="rId2" cstate="print">
            <a:lum bright="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83" y="2479992"/>
            <a:ext cx="1757373" cy="207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4"/>
          <p:cNvPicPr>
            <a:picLocks noChangeAspect="1" noChangeArrowheads="1"/>
          </p:cNvPicPr>
          <p:nvPr/>
        </p:nvPicPr>
        <p:blipFill>
          <a:blip r:embed="rId3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361" y="4559000"/>
            <a:ext cx="1757373" cy="207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4"/>
          <p:cNvPicPr>
            <a:picLocks noChangeAspect="1" noChangeArrowheads="1"/>
          </p:cNvPicPr>
          <p:nvPr/>
        </p:nvPicPr>
        <p:blipFill>
          <a:blip r:embed="rId4" cstate="print">
            <a:lum bright="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8888" y="4649308"/>
            <a:ext cx="2065013" cy="19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" name="Picture 18" descr="4"/>
          <p:cNvPicPr>
            <a:picLocks noChangeAspect="1" noChangeArrowheads="1"/>
          </p:cNvPicPr>
          <p:nvPr/>
        </p:nvPicPr>
        <p:blipFill>
          <a:blip r:embed="rId5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3189" y="2584483"/>
            <a:ext cx="2020712" cy="207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6" name="Picture 13" descr="4"/>
          <p:cNvPicPr>
            <a:picLocks noChangeAspect="1" noChangeArrowheads="1"/>
          </p:cNvPicPr>
          <p:nvPr/>
        </p:nvPicPr>
        <p:blipFill>
          <a:blip r:embed="rId6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5618" y="2689425"/>
            <a:ext cx="2873551" cy="186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5334312" y="1589523"/>
            <a:ext cx="4434411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三、制作模型或原型</a:t>
            </a:r>
          </a:p>
        </p:txBody>
      </p:sp>
      <p:sp>
        <p:nvSpPr>
          <p:cNvPr id="18" name="矩形 17"/>
          <p:cNvSpPr/>
          <p:nvPr/>
        </p:nvSpPr>
        <p:spPr>
          <a:xfrm>
            <a:off x="4491967" y="5056637"/>
            <a:ext cx="7485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4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提示</a:t>
            </a:r>
            <a:r>
              <a:rPr lang="zh-CN" altLang="en-US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：自己创意设计 ：</a:t>
            </a:r>
            <a:r>
              <a:rPr lang="en-US" altLang="zh-CN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1</a:t>
            </a:r>
            <a:r>
              <a:rPr lang="zh-CN" altLang="en-US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、瓦楞纸创意制作板凳              </a:t>
            </a:r>
            <a:endParaRPr lang="en-US" altLang="zh-CN" sz="2400" b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 algn="ctr" eaLnBrk="0" hangingPunct="0">
              <a:defRPr/>
            </a:pPr>
            <a:r>
              <a:rPr lang="en-US" altLang="zh-CN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                          2</a:t>
            </a:r>
            <a:r>
              <a:rPr lang="zh-CN" altLang="en-US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、桥梁创意设计</a:t>
            </a:r>
            <a:endParaRPr lang="en-US" altLang="zh-CN" sz="2400" b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 algn="ctr" eaLnBrk="0" hangingPunct="0">
              <a:defRPr/>
            </a:pPr>
            <a:r>
              <a:rPr lang="zh-CN" altLang="en-US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教师准备：壁纸刀、桐木条、细线、胶（其余自备 ）</a:t>
            </a:r>
            <a:endParaRPr lang="zh-CN" altLang="en-US" sz="2400" b="1" kern="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808479" y="208196"/>
            <a:ext cx="4525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三、设计的一般过程</a:t>
            </a:r>
            <a:endParaRPr lang="en-US" altLang="ko-KR" sz="3200" b="1" dirty="0">
              <a:latin typeface="+mj-ea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808479" y="208196"/>
            <a:ext cx="4525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三、设计的一般过程</a:t>
            </a:r>
            <a:endParaRPr lang="en-US" altLang="ko-KR" sz="3200" b="1" dirty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52879" y="1523351"/>
            <a:ext cx="6388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任务二：体验设计的一般过程（下）</a:t>
            </a:r>
            <a:endParaRPr lang="en-US" altLang="ko-KR" sz="3200" b="1" dirty="0"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874537" y="2562402"/>
            <a:ext cx="4752975" cy="508000"/>
            <a:chOff x="912" y="1147"/>
            <a:chExt cx="2984" cy="320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112" y="1147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eaLnBrk="0" hangingPunct="0"/>
              <a:r>
                <a:rPr lang="zh-CN" altLang="en-US" sz="2800" b="1" dirty="0">
                  <a:solidFill>
                    <a:srgbClr val="FF3300"/>
                  </a:solidFill>
                </a:rPr>
                <a:t>    </a:t>
              </a:r>
              <a:r>
                <a:rPr lang="zh-CN" altLang="en-US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三</a:t>
              </a:r>
              <a:r>
                <a:rPr lang="zh-CN" altLang="en-US" sz="2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、优化设计方案</a:t>
              </a:r>
              <a:endPara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912" y="1203"/>
              <a:ext cx="240" cy="240"/>
              <a:chOff x="2078" y="1680"/>
              <a:chExt cx="1615" cy="1615"/>
            </a:xfrm>
          </p:grpSpPr>
          <p:sp>
            <p:nvSpPr>
              <p:cNvPr id="8" name="Oval 6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571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Oval 7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" name="Oval 8"/>
              <p:cNvSpPr>
                <a:spLocks noChangeArrowheads="1"/>
              </p:cNvSpPr>
              <p:nvPr/>
            </p:nvSpPr>
            <p:spPr bwMode="gray">
              <a:xfrm>
                <a:off x="2252" y="1855"/>
                <a:ext cx="1268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1" name="Oval 9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2" name="Oval 10"/>
              <p:cNvSpPr>
                <a:spLocks noChangeArrowheads="1"/>
              </p:cNvSpPr>
              <p:nvPr/>
            </p:nvSpPr>
            <p:spPr bwMode="gray">
              <a:xfrm>
                <a:off x="2340" y="1936"/>
                <a:ext cx="1093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3" name="Oval 1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14" name="Picture 11" descr="DSC026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369" y="3354388"/>
            <a:ext cx="17526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 descr="照片 0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0306" y="3354388"/>
            <a:ext cx="12890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照片 09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23"/>
          <a:stretch>
            <a:fillRect/>
          </a:stretch>
        </p:blipFill>
        <p:spPr bwMode="auto">
          <a:xfrm>
            <a:off x="5469467" y="3354388"/>
            <a:ext cx="1371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3" descr="照片 07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44"/>
          <a:stretch>
            <a:fillRect/>
          </a:stretch>
        </p:blipFill>
        <p:spPr bwMode="auto">
          <a:xfrm>
            <a:off x="7428088" y="3354388"/>
            <a:ext cx="1343379" cy="139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DSC026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690"/>
          <a:stretch>
            <a:fillRect/>
          </a:stretch>
        </p:blipFill>
        <p:spPr bwMode="auto">
          <a:xfrm>
            <a:off x="9386711" y="3354389"/>
            <a:ext cx="1371600" cy="139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692401" y="553294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提示</a:t>
            </a:r>
            <a:r>
              <a:rPr lang="zh-CN" altLang="en-US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：自己</a:t>
            </a:r>
            <a:r>
              <a:rPr lang="zh-CN" altLang="en-US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分析创意作品的利与弊</a:t>
            </a:r>
            <a:r>
              <a:rPr lang="en-US" altLang="zh-CN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912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808479" y="208196"/>
            <a:ext cx="60325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四、技术的试验及其方法</a:t>
            </a:r>
            <a:endParaRPr lang="en-US" altLang="ko-KR" sz="3200" b="1" dirty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52879" y="1523351"/>
            <a:ext cx="6388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任务一：走进技术的试验</a:t>
            </a:r>
            <a:endParaRPr lang="en-US" altLang="ko-KR" sz="320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2390796"/>
            <a:ext cx="6152443" cy="4467204"/>
            <a:chOff x="476" y="1389"/>
            <a:chExt cx="4854" cy="2676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76" y="1389"/>
              <a:ext cx="4854" cy="645"/>
            </a:xfrm>
            <a:prstGeom prst="rect">
              <a:avLst/>
            </a:prstGeom>
            <a:noFill/>
            <a:ln w="19050">
              <a:solidFill>
                <a:srgbClr val="99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CN" altLang="en-US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    </a:t>
              </a:r>
              <a:r>
                <a:rPr kumimoji="1" lang="zh-CN" alt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在技术活动中，为了</a:t>
              </a:r>
              <a:r>
                <a:rPr kumimoji="1" lang="zh-CN" altLang="en-US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某种目的</a:t>
              </a:r>
              <a:r>
                <a:rPr kumimoji="1" lang="zh-CN" alt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所进行的</a:t>
              </a:r>
              <a:r>
                <a:rPr kumimoji="1" lang="zh-CN" altLang="en-US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尝试、检验、</a:t>
              </a:r>
              <a:r>
                <a:rPr kumimoji="1" lang="zh-CN" altLang="en-US" sz="32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优化</a:t>
              </a:r>
              <a:r>
                <a:rPr kumimoji="1" lang="zh-CN" altLang="en-US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等</a:t>
              </a:r>
              <a:r>
                <a:rPr kumimoji="1" lang="zh-CN" altLang="en-US" sz="32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探索性实践</a:t>
              </a:r>
              <a:r>
                <a:rPr kumimoji="1" lang="zh-CN" altLang="en-US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活动。</a:t>
              </a:r>
            </a:p>
          </p:txBody>
        </p:sp>
        <p:pic>
          <p:nvPicPr>
            <p:cNvPr id="7" name="Picture 5" descr="{8fa48c23-d0e2-48af-bf42-682e36095d3f}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245"/>
              <a:ext cx="2858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2245"/>
              <a:ext cx="1951" cy="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6581422" y="1"/>
            <a:ext cx="5335941" cy="4714477"/>
            <a:chOff x="386" y="0"/>
            <a:chExt cx="5374" cy="4320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386" y="1434"/>
              <a:ext cx="2766" cy="2824"/>
              <a:chOff x="386" y="1434"/>
              <a:chExt cx="2766" cy="2824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386" y="1434"/>
                <a:ext cx="2177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eaLnBrk="0" hangingPunct="0"/>
                <a:endParaRPr lang="zh-CN" altLang="en-US" sz="2000" b="1" u="sng" dirty="0"/>
              </a:p>
            </p:txBody>
          </p:sp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839" y="1541"/>
                <a:ext cx="1724" cy="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000" b="1" dirty="0">
                    <a:latin typeface="+mj-ea"/>
                    <a:ea typeface="+mj-ea"/>
                  </a:rPr>
                  <a:t>神舟六号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zh-CN" altLang="en-US" sz="2000" b="1" u="sng" dirty="0"/>
                  <a:t>费俊龙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zh-CN" altLang="en-US" sz="2000" b="1" u="sng" dirty="0"/>
                  <a:t>聂海胜</a:t>
                </a:r>
              </a:p>
            </p:txBody>
          </p:sp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839" y="2918"/>
                <a:ext cx="2313" cy="1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000" b="1" dirty="0"/>
                  <a:t>神</a:t>
                </a:r>
                <a:r>
                  <a:rPr lang="zh-CN" altLang="en-US" sz="2000" b="1" dirty="0">
                    <a:latin typeface="+mj-ea"/>
                    <a:ea typeface="+mj-ea"/>
                  </a:rPr>
                  <a:t>舟七号</a:t>
                </a:r>
              </a:p>
              <a:p>
                <a:pPr>
                  <a:lnSpc>
                    <a:spcPct val="115000"/>
                  </a:lnSpc>
                </a:pPr>
                <a:r>
                  <a:rPr lang="zh-CN" altLang="en-US" sz="2000" b="1" u="sng" dirty="0"/>
                  <a:t>翟志刚</a:t>
                </a:r>
              </a:p>
              <a:p>
                <a:pPr>
                  <a:lnSpc>
                    <a:spcPct val="115000"/>
                  </a:lnSpc>
                </a:pPr>
                <a:r>
                  <a:rPr lang="zh-CN" altLang="en-US" sz="2000" b="1" u="sng" dirty="0"/>
                  <a:t>景海鹏</a:t>
                </a:r>
              </a:p>
              <a:p>
                <a:pPr>
                  <a:lnSpc>
                    <a:spcPct val="115000"/>
                  </a:lnSpc>
                </a:pPr>
                <a:r>
                  <a:rPr lang="zh-CN" altLang="en-US" sz="2000" b="1" u="sng" dirty="0"/>
                  <a:t>刘伯明</a:t>
                </a:r>
                <a:r>
                  <a:rPr lang="zh-CN" altLang="en-US" sz="2000" dirty="0"/>
                  <a:t> </a:t>
                </a:r>
              </a:p>
            </p:txBody>
          </p:sp>
        </p:grpSp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245" y="0"/>
              <a:ext cx="3515" cy="4320"/>
              <a:chOff x="2245" y="0"/>
              <a:chExt cx="3515" cy="4320"/>
            </a:xfrm>
          </p:grpSpPr>
          <p:pic>
            <p:nvPicPr>
              <p:cNvPr id="12" name="Picture 8" descr="s5555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5" y="0"/>
                <a:ext cx="1797" cy="229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9" descr="1129526371_rraOhx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1" y="0"/>
                <a:ext cx="1759" cy="229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0" descr="W02008092921964455878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5" y="1730"/>
                <a:ext cx="3515" cy="259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矩形 2"/>
          <p:cNvSpPr/>
          <p:nvPr/>
        </p:nvSpPr>
        <p:spPr>
          <a:xfrm>
            <a:off x="7122820" y="709493"/>
            <a:ext cx="3048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zh-CN" altLang="en-US" sz="2000" b="1" dirty="0">
                <a:latin typeface="微软雅黑"/>
              </a:rPr>
              <a:t>神舟五号</a:t>
            </a:r>
            <a:br>
              <a:rPr lang="zh-CN" altLang="en-US" sz="2000" b="1" dirty="0">
                <a:latin typeface="微软雅黑"/>
              </a:rPr>
            </a:br>
            <a:r>
              <a:rPr lang="zh-CN" altLang="en-US" sz="2000" b="1" u="sng" dirty="0">
                <a:solidFill>
                  <a:prstClr val="black"/>
                </a:solidFill>
              </a:rPr>
              <a:t>杨利伟</a:t>
            </a:r>
          </a:p>
        </p:txBody>
      </p:sp>
      <p:sp>
        <p:nvSpPr>
          <p:cNvPr id="28" name="矩形 27"/>
          <p:cNvSpPr/>
          <p:nvPr/>
        </p:nvSpPr>
        <p:spPr>
          <a:xfrm>
            <a:off x="6581422" y="5382293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+mj-ea"/>
                <a:ea typeface="+mj-ea"/>
              </a:rPr>
              <a:t>提示：展示技术的试验，拓展学生认知，</a:t>
            </a:r>
            <a:endParaRPr lang="en-US" altLang="zh-CN" sz="2400" b="1" dirty="0" smtClean="0">
              <a:latin typeface="+mj-ea"/>
              <a:ea typeface="+mj-ea"/>
            </a:endParaRPr>
          </a:p>
          <a:p>
            <a:r>
              <a:rPr lang="zh-CN" altLang="en-US" sz="2400" b="1" dirty="0" smtClean="0">
                <a:latin typeface="+mj-ea"/>
                <a:ea typeface="+mj-ea"/>
              </a:rPr>
              <a:t>激发创新精神与实践能力。</a:t>
            </a:r>
            <a:endParaRPr lang="en-US" altLang="ko-KR" sz="2400" b="1" dirty="0">
              <a:latin typeface="+mj-ea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819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808479" y="208196"/>
            <a:ext cx="60325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四、技术的试验及其方法</a:t>
            </a:r>
            <a:endParaRPr lang="en-US" altLang="ko-KR" sz="3200" b="1" dirty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04435" y="1357765"/>
            <a:ext cx="6388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任务一：走进技术的试验</a:t>
            </a:r>
            <a:endParaRPr lang="en-US" altLang="ko-KR" sz="320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19" name="Group 41"/>
          <p:cNvGrpSpPr>
            <a:grpSpLocks/>
          </p:cNvGrpSpPr>
          <p:nvPr/>
        </p:nvGrpSpPr>
        <p:grpSpPr bwMode="auto">
          <a:xfrm>
            <a:off x="808479" y="2441575"/>
            <a:ext cx="4926277" cy="2600068"/>
            <a:chOff x="0" y="1026"/>
            <a:chExt cx="2483" cy="3711"/>
          </a:xfrm>
        </p:grpSpPr>
        <p:pic>
          <p:nvPicPr>
            <p:cNvPr id="20" name="Picture 36" descr="hydzkjh131109216863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"/>
              <a:ext cx="2483" cy="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158" y="3902"/>
              <a:ext cx="2109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rgbClr val="FF0000"/>
                  </a:solidFill>
                </a:rPr>
                <a:t>       </a:t>
              </a:r>
              <a:r>
                <a:rPr lang="zh-CN" altLang="en-US" sz="3200" b="1" dirty="0" smtClean="0"/>
                <a:t>优选</a:t>
              </a:r>
              <a:r>
                <a:rPr lang="zh-CN" altLang="en-US" sz="3200" b="1" dirty="0"/>
                <a:t>安全帽试验</a:t>
              </a:r>
            </a:p>
          </p:txBody>
        </p:sp>
        <p:sp>
          <p:nvSpPr>
            <p:cNvPr id="22" name="Text Box 40"/>
            <p:cNvSpPr txBox="1">
              <a:spLocks noChangeArrowheads="1"/>
            </p:cNvSpPr>
            <p:nvPr/>
          </p:nvSpPr>
          <p:spPr bwMode="auto">
            <a:xfrm>
              <a:off x="158" y="1026"/>
              <a:ext cx="231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66"/>
                  </a:solidFill>
                </a:rPr>
                <a:t>通过随机抽取若干顶安全帽得出整批安全帽的性能。</a:t>
              </a:r>
            </a:p>
          </p:txBody>
        </p:sp>
      </p:grpSp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808479" y="5136445"/>
            <a:ext cx="4926277" cy="1453384"/>
            <a:chOff x="0" y="1389"/>
            <a:chExt cx="2971" cy="2426"/>
          </a:xfrm>
        </p:grpSpPr>
        <p:pic>
          <p:nvPicPr>
            <p:cNvPr id="28" name="Picture 8" descr="f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89"/>
              <a:ext cx="2971" cy="2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567" y="3396"/>
              <a:ext cx="1994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000066"/>
                  </a:solidFill>
                </a:rPr>
                <a:t>飞机风洞试验</a:t>
              </a:r>
            </a:p>
          </p:txBody>
        </p:sp>
      </p:grp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6841067" y="692373"/>
            <a:ext cx="4911372" cy="3132490"/>
            <a:chOff x="3107" y="1979"/>
            <a:chExt cx="2404" cy="2215"/>
          </a:xfrm>
        </p:grpSpPr>
        <p:pic>
          <p:nvPicPr>
            <p:cNvPr id="31" name="Picture 5" descr="模拟失重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979"/>
              <a:ext cx="2404" cy="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3560" y="3829"/>
              <a:ext cx="18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3200" b="1" dirty="0">
                  <a:solidFill>
                    <a:srgbClr val="000066"/>
                  </a:solidFill>
                  <a:latin typeface="Tahoma" pitchFamily="34" charset="0"/>
                </a:rPr>
                <a:t>模拟太空飞行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54858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808479" y="208196"/>
            <a:ext cx="60325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四、技术的试验及其方法</a:t>
            </a:r>
            <a:endParaRPr lang="en-US" altLang="ko-KR" sz="3200" b="1" dirty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52879" y="1523351"/>
            <a:ext cx="6388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任务二：撰写试验报告</a:t>
            </a:r>
            <a:endParaRPr lang="en-US" altLang="ko-KR" sz="320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44135" y="2792779"/>
            <a:ext cx="5798382" cy="1585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+mj-ea"/>
                <a:ea typeface="+mj-ea"/>
              </a:rPr>
              <a:t>试验</a:t>
            </a:r>
            <a:r>
              <a:rPr lang="zh-CN" altLang="en-US" sz="2800" b="1" dirty="0" smtClean="0">
                <a:latin typeface="+mj-ea"/>
                <a:ea typeface="+mj-ea"/>
              </a:rPr>
              <a:t>项目：创意桥梁的设计</a:t>
            </a:r>
            <a:endParaRPr lang="en-US" altLang="zh-CN" sz="2800" b="1" dirty="0" smtClean="0"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+mj-ea"/>
                <a:ea typeface="+mj-ea"/>
              </a:rPr>
              <a:t>材料：桐木条     </a:t>
            </a:r>
            <a:r>
              <a:rPr lang="en-US" altLang="zh-CN" sz="2800" b="1" dirty="0" smtClean="0">
                <a:latin typeface="+mj-ea"/>
                <a:ea typeface="+mj-ea"/>
              </a:rPr>
              <a:t>502</a:t>
            </a:r>
            <a:r>
              <a:rPr lang="zh-CN" altLang="en-US" sz="2800" b="1" dirty="0" smtClean="0">
                <a:latin typeface="+mj-ea"/>
                <a:ea typeface="+mj-ea"/>
              </a:rPr>
              <a:t>胶      细线     </a:t>
            </a:r>
            <a:endParaRPr lang="en-US" altLang="zh-CN" sz="2800" b="1" dirty="0" smtClean="0"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endParaRPr lang="zh-CN" altLang="en-US" b="1" dirty="0"/>
          </a:p>
        </p:txBody>
      </p:sp>
      <p:pic>
        <p:nvPicPr>
          <p:cNvPr id="6" name="media1.mp4"/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99111" y="2635774"/>
            <a:ext cx="4199467" cy="197585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44711" y="547644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b="1" dirty="0">
                <a:latin typeface="+mj-ea"/>
                <a:ea typeface="+mj-ea"/>
              </a:rPr>
              <a:t>提示</a:t>
            </a:r>
            <a:r>
              <a:rPr lang="zh-CN" altLang="en-US" sz="2400" b="1" dirty="0" smtClean="0">
                <a:latin typeface="+mj-ea"/>
                <a:ea typeface="+mj-ea"/>
              </a:rPr>
              <a:t>：</a:t>
            </a:r>
            <a:r>
              <a:rPr lang="en-US" altLang="zh-CN" sz="2400" b="1" dirty="0" smtClean="0">
                <a:latin typeface="+mj-ea"/>
                <a:ea typeface="+mj-ea"/>
              </a:rPr>
              <a:t>1</a:t>
            </a:r>
            <a:r>
              <a:rPr lang="zh-CN" altLang="en-US" sz="2400" b="1" dirty="0" smtClean="0">
                <a:latin typeface="+mj-ea"/>
                <a:ea typeface="+mj-ea"/>
              </a:rPr>
              <a:t>、项目测试时注意安全。</a:t>
            </a:r>
            <a:endParaRPr lang="en-US" altLang="zh-CN" sz="2400" b="1" dirty="0" smtClean="0">
              <a:latin typeface="+mj-ea"/>
              <a:ea typeface="+mj-ea"/>
            </a:endParaRPr>
          </a:p>
          <a:p>
            <a:r>
              <a:rPr lang="en-US" altLang="zh-CN" sz="2400" b="1" dirty="0">
                <a:latin typeface="+mj-ea"/>
                <a:ea typeface="+mj-ea"/>
              </a:rPr>
              <a:t> </a:t>
            </a:r>
            <a:r>
              <a:rPr lang="en-US" altLang="zh-CN" sz="2400" b="1" dirty="0" smtClean="0">
                <a:latin typeface="+mj-ea"/>
                <a:ea typeface="+mj-ea"/>
              </a:rPr>
              <a:t>         2</a:t>
            </a:r>
            <a:r>
              <a:rPr lang="zh-CN" altLang="en-US" sz="2400" b="1" dirty="0" smtClean="0">
                <a:latin typeface="+mj-ea"/>
                <a:ea typeface="+mj-ea"/>
              </a:rPr>
              <a:t>、分享实验报告时附加自我反思</a:t>
            </a:r>
            <a:endParaRPr lang="en-US" altLang="ko-KR" sz="2400" b="1" dirty="0">
              <a:latin typeface="+mj-ea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858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9"/>
          <p:cNvSpPr txBox="1"/>
          <p:nvPr/>
        </p:nvSpPr>
        <p:spPr>
          <a:xfrm>
            <a:off x="3736493" y="3280620"/>
            <a:ext cx="47045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THANK YOU</a:t>
            </a: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3736493" y="2168160"/>
            <a:ext cx="47045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正中黑简体" panose="02000000000000000000" pitchFamily="2" charset="-122"/>
                <a:ea typeface="方正正中黑简体" panose="02000000000000000000" pitchFamily="2" charset="-122"/>
                <a:cs typeface="Arial" pitchFamily="34" charset="0"/>
              </a:rPr>
              <a:t>谢谢观看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正中黑简体" panose="02000000000000000000" pitchFamily="2" charset="-122"/>
              <a:ea typeface="方正正中黑简体" panose="02000000000000000000" pitchFamily="2" charset="-122"/>
              <a:cs typeface="Arial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186582" y="3267920"/>
            <a:ext cx="360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134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5746" y="300112"/>
            <a:ext cx="7149253" cy="58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2796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00321" y="1598462"/>
            <a:ext cx="1018881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zh-CN" altLang="en-US" sz="2800" dirty="0" smtClean="0">
                <a:solidFill>
                  <a:srgbClr val="002060"/>
                </a:solidFill>
                <a:latin typeface="Calibri"/>
                <a:ea typeface="微软雅黑"/>
              </a:rPr>
              <a:t>    案例</a:t>
            </a:r>
            <a:r>
              <a:rPr lang="zh-CN" altLang="en-US" sz="2800" dirty="0" smtClean="0">
                <a:solidFill>
                  <a:srgbClr val="002060"/>
                </a:solidFill>
                <a:latin typeface="Calibri"/>
                <a:ea typeface="微软雅黑"/>
              </a:rPr>
              <a:t>分析</a:t>
            </a:r>
            <a:endParaRPr lang="en-US" altLang="zh-CN" sz="2800" dirty="0" smtClean="0">
              <a:solidFill>
                <a:srgbClr val="002060"/>
              </a:solidFill>
              <a:latin typeface="Calibri"/>
              <a:ea typeface="微软雅黑"/>
            </a:endParaRPr>
          </a:p>
          <a:p>
            <a:pPr lvl="0" algn="just">
              <a:lnSpc>
                <a:spcPct val="120000"/>
              </a:lnSpc>
              <a:defRPr/>
            </a:pPr>
            <a:endParaRPr lang="en-US" altLang="zh-CN" sz="2800" dirty="0" smtClean="0">
              <a:solidFill>
                <a:srgbClr val="002060"/>
              </a:solidFill>
              <a:latin typeface="Calibri"/>
              <a:ea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94351" y="1025548"/>
            <a:ext cx="5885382" cy="57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厘清技术与设计的相互关系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6" name="Freeform 36"/>
          <p:cNvSpPr>
            <a:spLocks noEditPoints="1"/>
          </p:cNvSpPr>
          <p:nvPr/>
        </p:nvSpPr>
        <p:spPr bwMode="auto">
          <a:xfrm>
            <a:off x="787214" y="1109868"/>
            <a:ext cx="390146" cy="366892"/>
          </a:xfrm>
          <a:custGeom>
            <a:avLst/>
            <a:gdLst>
              <a:gd name="T0" fmla="*/ 116 w 128"/>
              <a:gd name="T1" fmla="*/ 28 h 120"/>
              <a:gd name="T2" fmla="*/ 112 w 128"/>
              <a:gd name="T3" fmla="*/ 28 h 120"/>
              <a:gd name="T4" fmla="*/ 112 w 128"/>
              <a:gd name="T5" fmla="*/ 20 h 120"/>
              <a:gd name="T6" fmla="*/ 100 w 128"/>
              <a:gd name="T7" fmla="*/ 8 h 120"/>
              <a:gd name="T8" fmla="*/ 56 w 128"/>
              <a:gd name="T9" fmla="*/ 8 h 120"/>
              <a:gd name="T10" fmla="*/ 36 w 128"/>
              <a:gd name="T11" fmla="*/ 0 h 120"/>
              <a:gd name="T12" fmla="*/ 12 w 128"/>
              <a:gd name="T13" fmla="*/ 0 h 120"/>
              <a:gd name="T14" fmla="*/ 0 w 128"/>
              <a:gd name="T15" fmla="*/ 12 h 120"/>
              <a:gd name="T16" fmla="*/ 0 w 128"/>
              <a:gd name="T17" fmla="*/ 108 h 120"/>
              <a:gd name="T18" fmla="*/ 12 w 128"/>
              <a:gd name="T19" fmla="*/ 120 h 120"/>
              <a:gd name="T20" fmla="*/ 20 w 128"/>
              <a:gd name="T21" fmla="*/ 120 h 120"/>
              <a:gd name="T22" fmla="*/ 88 w 128"/>
              <a:gd name="T23" fmla="*/ 120 h 120"/>
              <a:gd name="T24" fmla="*/ 116 w 128"/>
              <a:gd name="T25" fmla="*/ 120 h 120"/>
              <a:gd name="T26" fmla="*/ 128 w 128"/>
              <a:gd name="T27" fmla="*/ 108 h 120"/>
              <a:gd name="T28" fmla="*/ 128 w 128"/>
              <a:gd name="T29" fmla="*/ 40 h 120"/>
              <a:gd name="T30" fmla="*/ 116 w 128"/>
              <a:gd name="T31" fmla="*/ 28 h 120"/>
              <a:gd name="T32" fmla="*/ 16 w 128"/>
              <a:gd name="T33" fmla="*/ 112 h 120"/>
              <a:gd name="T34" fmla="*/ 8 w 128"/>
              <a:gd name="T35" fmla="*/ 104 h 120"/>
              <a:gd name="T36" fmla="*/ 8 w 128"/>
              <a:gd name="T37" fmla="*/ 16 h 120"/>
              <a:gd name="T38" fmla="*/ 16 w 128"/>
              <a:gd name="T39" fmla="*/ 8 h 120"/>
              <a:gd name="T40" fmla="*/ 36 w 128"/>
              <a:gd name="T41" fmla="*/ 8 h 120"/>
              <a:gd name="T42" fmla="*/ 56 w 128"/>
              <a:gd name="T43" fmla="*/ 16 h 120"/>
              <a:gd name="T44" fmla="*/ 96 w 128"/>
              <a:gd name="T45" fmla="*/ 16 h 120"/>
              <a:gd name="T46" fmla="*/ 104 w 128"/>
              <a:gd name="T47" fmla="*/ 24 h 120"/>
              <a:gd name="T48" fmla="*/ 104 w 128"/>
              <a:gd name="T49" fmla="*/ 28 h 120"/>
              <a:gd name="T50" fmla="*/ 32 w 128"/>
              <a:gd name="T51" fmla="*/ 28 h 120"/>
              <a:gd name="T52" fmla="*/ 20 w 128"/>
              <a:gd name="T53" fmla="*/ 40 h 120"/>
              <a:gd name="T54" fmla="*/ 20 w 128"/>
              <a:gd name="T55" fmla="*/ 108 h 120"/>
              <a:gd name="T56" fmla="*/ 20 w 128"/>
              <a:gd name="T57" fmla="*/ 112 h 120"/>
              <a:gd name="T58" fmla="*/ 16 w 128"/>
              <a:gd name="T59" fmla="*/ 112 h 120"/>
              <a:gd name="T60" fmla="*/ 120 w 128"/>
              <a:gd name="T61" fmla="*/ 104 h 120"/>
              <a:gd name="T62" fmla="*/ 112 w 128"/>
              <a:gd name="T63" fmla="*/ 112 h 120"/>
              <a:gd name="T64" fmla="*/ 88 w 128"/>
              <a:gd name="T65" fmla="*/ 112 h 120"/>
              <a:gd name="T66" fmla="*/ 28 w 128"/>
              <a:gd name="T67" fmla="*/ 112 h 120"/>
              <a:gd name="T68" fmla="*/ 28 w 128"/>
              <a:gd name="T69" fmla="*/ 104 h 120"/>
              <a:gd name="T70" fmla="*/ 28 w 128"/>
              <a:gd name="T71" fmla="*/ 44 h 120"/>
              <a:gd name="T72" fmla="*/ 36 w 128"/>
              <a:gd name="T73" fmla="*/ 36 h 120"/>
              <a:gd name="T74" fmla="*/ 112 w 128"/>
              <a:gd name="T75" fmla="*/ 36 h 120"/>
              <a:gd name="T76" fmla="*/ 120 w 128"/>
              <a:gd name="T77" fmla="*/ 44 h 120"/>
              <a:gd name="T78" fmla="*/ 120 w 128"/>
              <a:gd name="T79" fmla="*/ 10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" h="120">
                <a:moveTo>
                  <a:pt x="116" y="28"/>
                </a:moveTo>
                <a:cubicBezTo>
                  <a:pt x="112" y="28"/>
                  <a:pt x="112" y="28"/>
                  <a:pt x="112" y="28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13"/>
                  <a:pt x="106" y="8"/>
                  <a:pt x="100" y="8"/>
                </a:cubicBezTo>
                <a:cubicBezTo>
                  <a:pt x="100" y="8"/>
                  <a:pt x="78" y="8"/>
                  <a:pt x="56" y="8"/>
                </a:cubicBezTo>
                <a:cubicBezTo>
                  <a:pt x="52" y="8"/>
                  <a:pt x="39" y="0"/>
                  <a:pt x="36" y="0"/>
                </a:cubicBezTo>
                <a:cubicBezTo>
                  <a:pt x="18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14"/>
                  <a:pt x="5" y="120"/>
                  <a:pt x="12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22" y="120"/>
                  <a:pt x="128" y="114"/>
                  <a:pt x="128" y="108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28" y="33"/>
                  <a:pt x="122" y="28"/>
                  <a:pt x="116" y="28"/>
                </a:cubicBezTo>
                <a:close/>
                <a:moveTo>
                  <a:pt x="16" y="112"/>
                </a:moveTo>
                <a:cubicBezTo>
                  <a:pt x="11" y="112"/>
                  <a:pt x="8" y="108"/>
                  <a:pt x="8" y="10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6" y="8"/>
                </a:cubicBezTo>
                <a:cubicBezTo>
                  <a:pt x="16" y="8"/>
                  <a:pt x="20" y="8"/>
                  <a:pt x="36" y="8"/>
                </a:cubicBezTo>
                <a:cubicBezTo>
                  <a:pt x="40" y="8"/>
                  <a:pt x="52" y="16"/>
                  <a:pt x="56" y="16"/>
                </a:cubicBezTo>
                <a:cubicBezTo>
                  <a:pt x="76" y="16"/>
                  <a:pt x="96" y="16"/>
                  <a:pt x="96" y="16"/>
                </a:cubicBezTo>
                <a:cubicBezTo>
                  <a:pt x="100" y="16"/>
                  <a:pt x="104" y="19"/>
                  <a:pt x="104" y="24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25" y="28"/>
                  <a:pt x="20" y="33"/>
                  <a:pt x="20" y="40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0" y="112"/>
                  <a:pt x="20" y="112"/>
                  <a:pt x="20" y="112"/>
                </a:cubicBezTo>
                <a:lnTo>
                  <a:pt x="16" y="112"/>
                </a:lnTo>
                <a:close/>
                <a:moveTo>
                  <a:pt x="120" y="104"/>
                </a:moveTo>
                <a:cubicBezTo>
                  <a:pt x="120" y="108"/>
                  <a:pt x="116" y="112"/>
                  <a:pt x="112" y="112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39"/>
                  <a:pt x="31" y="36"/>
                  <a:pt x="36" y="36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6" y="36"/>
                  <a:pt x="120" y="39"/>
                  <a:pt x="120" y="44"/>
                </a:cubicBezTo>
                <a:lnTo>
                  <a:pt x="120" y="10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DINOT-Bold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87213" y="233530"/>
            <a:ext cx="73746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0"/>
              </a:rPr>
              <a:t>技术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0"/>
              </a:rPr>
              <a:t>世界中的设计</a:t>
            </a:r>
            <a:endParaRPr lang="en-US" altLang="ko-KR" sz="32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600321" y="2314222"/>
            <a:ext cx="2549279" cy="1705227"/>
            <a:chOff x="0" y="845"/>
            <a:chExt cx="5760" cy="2778"/>
          </a:xfrm>
        </p:grpSpPr>
        <p:pic>
          <p:nvPicPr>
            <p:cNvPr id="8" name="Picture 6" descr="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845"/>
              <a:ext cx="2880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10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45"/>
              <a:ext cx="2880" cy="1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1746" y="3033"/>
              <a:ext cx="254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Picture 4" descr="2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223911"/>
            <a:ext cx="3567289" cy="199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bgg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8489" y="1754199"/>
            <a:ext cx="2257778" cy="272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6266" y="1025548"/>
            <a:ext cx="3115733" cy="380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263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00321" y="1598462"/>
            <a:ext cx="1018881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zh-CN" altLang="en-US" sz="2800" dirty="0" smtClean="0">
                <a:solidFill>
                  <a:srgbClr val="002060"/>
                </a:solidFill>
                <a:latin typeface="Calibri"/>
                <a:ea typeface="微软雅黑"/>
              </a:rPr>
              <a:t>    案例</a:t>
            </a:r>
            <a:r>
              <a:rPr lang="zh-CN" altLang="en-US" sz="2800" dirty="0" smtClean="0">
                <a:solidFill>
                  <a:srgbClr val="002060"/>
                </a:solidFill>
                <a:latin typeface="Calibri"/>
                <a:ea typeface="微软雅黑"/>
              </a:rPr>
              <a:t>分析</a:t>
            </a:r>
            <a:endParaRPr lang="en-US" altLang="zh-CN" sz="2800" dirty="0" smtClean="0">
              <a:solidFill>
                <a:srgbClr val="002060"/>
              </a:solidFill>
              <a:latin typeface="Calibri"/>
              <a:ea typeface="微软雅黑"/>
            </a:endParaRPr>
          </a:p>
          <a:p>
            <a:pPr lvl="0" algn="just">
              <a:lnSpc>
                <a:spcPct val="120000"/>
              </a:lnSpc>
              <a:defRPr/>
            </a:pPr>
            <a:endParaRPr lang="en-US" altLang="zh-CN" sz="2800" dirty="0" smtClean="0">
              <a:solidFill>
                <a:srgbClr val="002060"/>
              </a:solidFill>
              <a:latin typeface="Calibri"/>
              <a:ea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94351" y="1025548"/>
            <a:ext cx="5885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理解设计的丰富内涵</a:t>
            </a:r>
          </a:p>
        </p:txBody>
      </p:sp>
      <p:sp>
        <p:nvSpPr>
          <p:cNvPr id="16" name="Freeform 36"/>
          <p:cNvSpPr>
            <a:spLocks noEditPoints="1"/>
          </p:cNvSpPr>
          <p:nvPr/>
        </p:nvSpPr>
        <p:spPr bwMode="auto">
          <a:xfrm>
            <a:off x="787214" y="1109868"/>
            <a:ext cx="390146" cy="366892"/>
          </a:xfrm>
          <a:custGeom>
            <a:avLst/>
            <a:gdLst>
              <a:gd name="T0" fmla="*/ 116 w 128"/>
              <a:gd name="T1" fmla="*/ 28 h 120"/>
              <a:gd name="T2" fmla="*/ 112 w 128"/>
              <a:gd name="T3" fmla="*/ 28 h 120"/>
              <a:gd name="T4" fmla="*/ 112 w 128"/>
              <a:gd name="T5" fmla="*/ 20 h 120"/>
              <a:gd name="T6" fmla="*/ 100 w 128"/>
              <a:gd name="T7" fmla="*/ 8 h 120"/>
              <a:gd name="T8" fmla="*/ 56 w 128"/>
              <a:gd name="T9" fmla="*/ 8 h 120"/>
              <a:gd name="T10" fmla="*/ 36 w 128"/>
              <a:gd name="T11" fmla="*/ 0 h 120"/>
              <a:gd name="T12" fmla="*/ 12 w 128"/>
              <a:gd name="T13" fmla="*/ 0 h 120"/>
              <a:gd name="T14" fmla="*/ 0 w 128"/>
              <a:gd name="T15" fmla="*/ 12 h 120"/>
              <a:gd name="T16" fmla="*/ 0 w 128"/>
              <a:gd name="T17" fmla="*/ 108 h 120"/>
              <a:gd name="T18" fmla="*/ 12 w 128"/>
              <a:gd name="T19" fmla="*/ 120 h 120"/>
              <a:gd name="T20" fmla="*/ 20 w 128"/>
              <a:gd name="T21" fmla="*/ 120 h 120"/>
              <a:gd name="T22" fmla="*/ 88 w 128"/>
              <a:gd name="T23" fmla="*/ 120 h 120"/>
              <a:gd name="T24" fmla="*/ 116 w 128"/>
              <a:gd name="T25" fmla="*/ 120 h 120"/>
              <a:gd name="T26" fmla="*/ 128 w 128"/>
              <a:gd name="T27" fmla="*/ 108 h 120"/>
              <a:gd name="T28" fmla="*/ 128 w 128"/>
              <a:gd name="T29" fmla="*/ 40 h 120"/>
              <a:gd name="T30" fmla="*/ 116 w 128"/>
              <a:gd name="T31" fmla="*/ 28 h 120"/>
              <a:gd name="T32" fmla="*/ 16 w 128"/>
              <a:gd name="T33" fmla="*/ 112 h 120"/>
              <a:gd name="T34" fmla="*/ 8 w 128"/>
              <a:gd name="T35" fmla="*/ 104 h 120"/>
              <a:gd name="T36" fmla="*/ 8 w 128"/>
              <a:gd name="T37" fmla="*/ 16 h 120"/>
              <a:gd name="T38" fmla="*/ 16 w 128"/>
              <a:gd name="T39" fmla="*/ 8 h 120"/>
              <a:gd name="T40" fmla="*/ 36 w 128"/>
              <a:gd name="T41" fmla="*/ 8 h 120"/>
              <a:gd name="T42" fmla="*/ 56 w 128"/>
              <a:gd name="T43" fmla="*/ 16 h 120"/>
              <a:gd name="T44" fmla="*/ 96 w 128"/>
              <a:gd name="T45" fmla="*/ 16 h 120"/>
              <a:gd name="T46" fmla="*/ 104 w 128"/>
              <a:gd name="T47" fmla="*/ 24 h 120"/>
              <a:gd name="T48" fmla="*/ 104 w 128"/>
              <a:gd name="T49" fmla="*/ 28 h 120"/>
              <a:gd name="T50" fmla="*/ 32 w 128"/>
              <a:gd name="T51" fmla="*/ 28 h 120"/>
              <a:gd name="T52" fmla="*/ 20 w 128"/>
              <a:gd name="T53" fmla="*/ 40 h 120"/>
              <a:gd name="T54" fmla="*/ 20 w 128"/>
              <a:gd name="T55" fmla="*/ 108 h 120"/>
              <a:gd name="T56" fmla="*/ 20 w 128"/>
              <a:gd name="T57" fmla="*/ 112 h 120"/>
              <a:gd name="T58" fmla="*/ 16 w 128"/>
              <a:gd name="T59" fmla="*/ 112 h 120"/>
              <a:gd name="T60" fmla="*/ 120 w 128"/>
              <a:gd name="T61" fmla="*/ 104 h 120"/>
              <a:gd name="T62" fmla="*/ 112 w 128"/>
              <a:gd name="T63" fmla="*/ 112 h 120"/>
              <a:gd name="T64" fmla="*/ 88 w 128"/>
              <a:gd name="T65" fmla="*/ 112 h 120"/>
              <a:gd name="T66" fmla="*/ 28 w 128"/>
              <a:gd name="T67" fmla="*/ 112 h 120"/>
              <a:gd name="T68" fmla="*/ 28 w 128"/>
              <a:gd name="T69" fmla="*/ 104 h 120"/>
              <a:gd name="T70" fmla="*/ 28 w 128"/>
              <a:gd name="T71" fmla="*/ 44 h 120"/>
              <a:gd name="T72" fmla="*/ 36 w 128"/>
              <a:gd name="T73" fmla="*/ 36 h 120"/>
              <a:gd name="T74" fmla="*/ 112 w 128"/>
              <a:gd name="T75" fmla="*/ 36 h 120"/>
              <a:gd name="T76" fmla="*/ 120 w 128"/>
              <a:gd name="T77" fmla="*/ 44 h 120"/>
              <a:gd name="T78" fmla="*/ 120 w 128"/>
              <a:gd name="T79" fmla="*/ 10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" h="120">
                <a:moveTo>
                  <a:pt x="116" y="28"/>
                </a:moveTo>
                <a:cubicBezTo>
                  <a:pt x="112" y="28"/>
                  <a:pt x="112" y="28"/>
                  <a:pt x="112" y="28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13"/>
                  <a:pt x="106" y="8"/>
                  <a:pt x="100" y="8"/>
                </a:cubicBezTo>
                <a:cubicBezTo>
                  <a:pt x="100" y="8"/>
                  <a:pt x="78" y="8"/>
                  <a:pt x="56" y="8"/>
                </a:cubicBezTo>
                <a:cubicBezTo>
                  <a:pt x="52" y="8"/>
                  <a:pt x="39" y="0"/>
                  <a:pt x="36" y="0"/>
                </a:cubicBezTo>
                <a:cubicBezTo>
                  <a:pt x="18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14"/>
                  <a:pt x="5" y="120"/>
                  <a:pt x="12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22" y="120"/>
                  <a:pt x="128" y="114"/>
                  <a:pt x="128" y="108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28" y="33"/>
                  <a:pt x="122" y="28"/>
                  <a:pt x="116" y="28"/>
                </a:cubicBezTo>
                <a:close/>
                <a:moveTo>
                  <a:pt x="16" y="112"/>
                </a:moveTo>
                <a:cubicBezTo>
                  <a:pt x="11" y="112"/>
                  <a:pt x="8" y="108"/>
                  <a:pt x="8" y="10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6" y="8"/>
                </a:cubicBezTo>
                <a:cubicBezTo>
                  <a:pt x="16" y="8"/>
                  <a:pt x="20" y="8"/>
                  <a:pt x="36" y="8"/>
                </a:cubicBezTo>
                <a:cubicBezTo>
                  <a:pt x="40" y="8"/>
                  <a:pt x="52" y="16"/>
                  <a:pt x="56" y="16"/>
                </a:cubicBezTo>
                <a:cubicBezTo>
                  <a:pt x="76" y="16"/>
                  <a:pt x="96" y="16"/>
                  <a:pt x="96" y="16"/>
                </a:cubicBezTo>
                <a:cubicBezTo>
                  <a:pt x="100" y="16"/>
                  <a:pt x="104" y="19"/>
                  <a:pt x="104" y="24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25" y="28"/>
                  <a:pt x="20" y="33"/>
                  <a:pt x="20" y="40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0" y="112"/>
                  <a:pt x="20" y="112"/>
                  <a:pt x="20" y="112"/>
                </a:cubicBezTo>
                <a:lnTo>
                  <a:pt x="16" y="112"/>
                </a:lnTo>
                <a:close/>
                <a:moveTo>
                  <a:pt x="120" y="104"/>
                </a:moveTo>
                <a:cubicBezTo>
                  <a:pt x="120" y="108"/>
                  <a:pt x="116" y="112"/>
                  <a:pt x="112" y="112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39"/>
                  <a:pt x="31" y="36"/>
                  <a:pt x="36" y="36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6" y="36"/>
                  <a:pt x="120" y="39"/>
                  <a:pt x="120" y="44"/>
                </a:cubicBezTo>
                <a:lnTo>
                  <a:pt x="120" y="10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DINOT-Bold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6214" y="5547105"/>
            <a:ext cx="1077004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讨论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主要观点：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、技术设计与艺术设计的区别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ea"/>
              <a:ea typeface="+mj-ea"/>
            </a:endParaRPr>
          </a:p>
          <a:p>
            <a:pPr lvl="0" algn="just">
              <a:lnSpc>
                <a:spcPct val="120000"/>
              </a:lnSpc>
              <a:defRPr/>
            </a:pPr>
            <a:r>
              <a:rPr lang="en-US" altLang="zh-CN" sz="2400" dirty="0">
                <a:latin typeface="+mj-ea"/>
                <a:ea typeface="+mj-ea"/>
              </a:rPr>
              <a:t> </a:t>
            </a:r>
            <a:r>
              <a:rPr lang="en-US" altLang="zh-CN" sz="2400" dirty="0" smtClean="0">
                <a:latin typeface="+mj-ea"/>
                <a:ea typeface="+mj-ea"/>
              </a:rPr>
              <a:t>                       </a:t>
            </a:r>
            <a:r>
              <a:rPr lang="en-US" altLang="zh-CN" sz="2400" dirty="0" smtClean="0">
                <a:latin typeface="+mj-ea"/>
                <a:ea typeface="+mj-ea"/>
              </a:rPr>
              <a:t>2</a:t>
            </a:r>
            <a:r>
              <a:rPr lang="zh-CN" altLang="en-US" sz="2400" dirty="0" smtClean="0">
                <a:latin typeface="+mj-ea"/>
                <a:ea typeface="+mj-ea"/>
              </a:rPr>
              <a:t>、如何设计真实世界的产品设计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87213" y="233530"/>
            <a:ext cx="74762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0"/>
              </a:rPr>
              <a:t>技术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0"/>
              </a:rPr>
              <a:t>世界中的设计</a:t>
            </a:r>
            <a:endParaRPr lang="en-US" altLang="ko-KR" sz="32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1715911" y="2370694"/>
            <a:ext cx="9572978" cy="3018367"/>
            <a:chOff x="431" y="981"/>
            <a:chExt cx="4868" cy="2179"/>
          </a:xfrm>
        </p:grpSpPr>
        <p:pic>
          <p:nvPicPr>
            <p:cNvPr id="21" name="Picture 16" descr="新建 Microsoft PowerPoint 演示文稿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" y="982"/>
              <a:ext cx="2359" cy="1768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7" descr="幻灯片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81"/>
              <a:ext cx="2358" cy="176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1292" y="2795"/>
              <a:ext cx="114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0000"/>
                  </a:solidFill>
                </a:rPr>
                <a:t>电脑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3741" y="2795"/>
              <a:ext cx="81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0000"/>
                  </a:solidFill>
                </a:rPr>
                <a:t>雕塑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46811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808479" y="208196"/>
            <a:ext cx="4525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二、设计的一般原则</a:t>
            </a:r>
            <a:endParaRPr lang="en-US" altLang="ko-KR" sz="3200" b="1" dirty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3468" y="5307168"/>
            <a:ext cx="9968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3313113" algn="l"/>
              </a:tabLst>
            </a:pPr>
            <a:r>
              <a:rPr lang="zh-CN" altLang="en-US" sz="3200" b="1" dirty="0" smtClean="0"/>
              <a:t>。</a:t>
            </a:r>
            <a:endParaRPr lang="zh-CN" altLang="en-US" sz="3200" b="1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41210" y="1071938"/>
            <a:ext cx="6388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任务</a:t>
            </a:r>
            <a:r>
              <a:rPr lang="zh-CN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一：分析设计的一般原则</a:t>
            </a:r>
            <a:endParaRPr lang="en-US" altLang="ko-KR" sz="320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  <a:cs typeface="Arial" pitchFamily="34" charset="0"/>
            </a:endParaRPr>
          </a:p>
        </p:txBody>
      </p:sp>
      <p:pic>
        <p:nvPicPr>
          <p:cNvPr id="6" name="图片 4" descr="大哥大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ACACA"/>
              </a:clrFrom>
              <a:clrTo>
                <a:srgbClr val="CACA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 t="12698" r="11905" b="7938"/>
          <a:stretch>
            <a:fillRect/>
          </a:stretch>
        </p:blipFill>
        <p:spPr bwMode="auto">
          <a:xfrm>
            <a:off x="643469" y="1656713"/>
            <a:ext cx="1428400" cy="101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35" descr="手机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11866">
            <a:off x="2830641" y="1708111"/>
            <a:ext cx="632049" cy="1063892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8" name="Picture 1042" descr="手机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5231" y="1568770"/>
            <a:ext cx="655844" cy="134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38" descr="手机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7985" y="1625755"/>
            <a:ext cx="511413" cy="10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iphone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53" t="5981" r="7648" b="4286"/>
          <a:stretch>
            <a:fillRect/>
          </a:stretch>
        </p:blipFill>
        <p:spPr bwMode="auto">
          <a:xfrm>
            <a:off x="8254946" y="1605910"/>
            <a:ext cx="607841" cy="136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手机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8327" y="3760049"/>
            <a:ext cx="1253013" cy="1972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21" descr="手机窃听器1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3243" y="4076600"/>
            <a:ext cx="921456" cy="122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摩托罗拉向日葵手机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68331" y="3985649"/>
            <a:ext cx="1761067" cy="1521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898250" y="58798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⑧ </a:t>
            </a:r>
            <a:r>
              <a:rPr lang="en-US" altLang="zh-CN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MOTO</a:t>
            </a:r>
            <a:r>
              <a:rPr lang="zh-CN" altLang="en-US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可降解手机</a:t>
            </a:r>
            <a:r>
              <a:rPr lang="en-US" altLang="zh-CN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￥</a:t>
            </a:r>
            <a:r>
              <a:rPr lang="en-US" altLang="zh-CN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2880)</a:t>
            </a:r>
          </a:p>
          <a:p>
            <a:r>
              <a:rPr lang="zh-CN" altLang="en-US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（埋入土中长出向日葵）</a:t>
            </a:r>
          </a:p>
        </p:txBody>
      </p:sp>
      <p:sp>
        <p:nvSpPr>
          <p:cNvPr id="15" name="矩形 22"/>
          <p:cNvSpPr>
            <a:spLocks noChangeArrowheads="1"/>
          </p:cNvSpPr>
          <p:nvPr/>
        </p:nvSpPr>
        <p:spPr bwMode="auto">
          <a:xfrm>
            <a:off x="2649954" y="5818810"/>
            <a:ext cx="20489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⑦可窃听</a:t>
            </a:r>
            <a:r>
              <a:rPr lang="zh-CN" altLang="en-US" b="1" dirty="0" smtClean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他人</a:t>
            </a:r>
            <a:endParaRPr lang="en-US" altLang="zh-CN" b="1" dirty="0" smtClean="0">
              <a:solidFill>
                <a:srgbClr val="0000CC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b="1" dirty="0" smtClean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电话</a:t>
            </a:r>
            <a:r>
              <a:rPr lang="zh-CN" altLang="en-US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手机</a:t>
            </a:r>
            <a:r>
              <a:rPr lang="en-US" altLang="zh-CN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￥</a:t>
            </a:r>
            <a:r>
              <a:rPr lang="en-US" altLang="zh-CN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3880)</a:t>
            </a:r>
          </a:p>
        </p:txBody>
      </p:sp>
      <p:sp>
        <p:nvSpPr>
          <p:cNvPr id="16" name="矩形 20"/>
          <p:cNvSpPr>
            <a:spLocks noChangeArrowheads="1"/>
          </p:cNvSpPr>
          <p:nvPr/>
        </p:nvSpPr>
        <p:spPr bwMode="auto">
          <a:xfrm>
            <a:off x="241210" y="5957310"/>
            <a:ext cx="2281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⑥透明手机</a:t>
            </a:r>
            <a:r>
              <a:rPr lang="en-US" altLang="zh-CN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￥</a:t>
            </a:r>
            <a:r>
              <a:rPr lang="en-US" altLang="zh-CN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2500)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522849" y="2963260"/>
            <a:ext cx="1425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①大哥大手机</a:t>
            </a:r>
          </a:p>
        </p:txBody>
      </p:sp>
      <p:sp>
        <p:nvSpPr>
          <p:cNvPr id="14" name="矩形 13"/>
          <p:cNvSpPr/>
          <p:nvPr/>
        </p:nvSpPr>
        <p:spPr>
          <a:xfrm>
            <a:off x="2473243" y="2985179"/>
            <a:ext cx="1346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②蓝屏手机</a:t>
            </a:r>
            <a:endParaRPr lang="en-US" altLang="zh-CN" b="1" dirty="0">
              <a:solidFill>
                <a:srgbClr val="0000CC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9" name="TextBox 40"/>
          <p:cNvSpPr txBox="1">
            <a:spLocks noChangeArrowheads="1"/>
          </p:cNvSpPr>
          <p:nvPr/>
        </p:nvSpPr>
        <p:spPr bwMode="auto">
          <a:xfrm>
            <a:off x="4065875" y="2966588"/>
            <a:ext cx="193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③</a:t>
            </a:r>
            <a:r>
              <a:rPr lang="en-US" altLang="zh-CN" sz="1600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NOKIA</a:t>
            </a:r>
            <a:r>
              <a:rPr lang="zh-CN" altLang="en-US" sz="1600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彩</a:t>
            </a:r>
            <a:r>
              <a:rPr lang="zh-CN" altLang="en-US" sz="1600" b="1" dirty="0" smtClean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屏</a:t>
            </a:r>
            <a:endParaRPr lang="en-US" altLang="zh-CN" sz="1600" b="1" dirty="0" smtClean="0">
              <a:solidFill>
                <a:srgbClr val="0000CC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/>
            <a:r>
              <a:rPr lang="zh-CN" altLang="en-US" sz="1600" b="1" dirty="0" smtClean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手机</a:t>
            </a:r>
            <a:r>
              <a:rPr lang="en-US" altLang="zh-CN" sz="1600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￥</a:t>
            </a:r>
            <a:r>
              <a:rPr lang="en-US" altLang="zh-CN" sz="1600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200)</a:t>
            </a:r>
            <a:endParaRPr lang="zh-CN" altLang="en-US" sz="1600" b="1" dirty="0">
              <a:solidFill>
                <a:srgbClr val="0000CC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5292174" y="2966588"/>
            <a:ext cx="238124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④三星带摄像</a:t>
            </a:r>
            <a:r>
              <a:rPr lang="en-US" altLang="zh-CN" sz="1600" b="1" dirty="0" err="1" smtClean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Mp</a:t>
            </a:r>
            <a:endParaRPr lang="en-US" altLang="zh-CN" sz="1600" b="1" dirty="0" smtClean="0">
              <a:solidFill>
                <a:srgbClr val="0000CC"/>
              </a:solidFill>
              <a:latin typeface="黑体" pitchFamily="2" charset="-122"/>
              <a:ea typeface="黑体" pitchFamily="2" charset="-122"/>
            </a:endParaRPr>
          </a:p>
          <a:p>
            <a:pPr algn="ctr" eaLnBrk="1" hangingPunct="1"/>
            <a:r>
              <a:rPr lang="en-US" altLang="zh-CN" sz="1600" b="1" dirty="0" smtClean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1600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手机</a:t>
            </a:r>
            <a:r>
              <a:rPr lang="en-US" altLang="zh-CN" sz="1600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￥</a:t>
            </a:r>
            <a:r>
              <a:rPr lang="en-US" altLang="zh-CN" sz="1600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600)</a:t>
            </a:r>
            <a:endParaRPr lang="zh-CN" altLang="en-US" sz="1600" b="1" dirty="0">
              <a:solidFill>
                <a:srgbClr val="0000CC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7511970" y="3009714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⑤苹果智能手机</a:t>
            </a:r>
            <a:endParaRPr lang="en-US" altLang="zh-CN" sz="1600" b="1" dirty="0">
              <a:solidFill>
                <a:srgbClr val="0000CC"/>
              </a:solidFill>
              <a:latin typeface="黑体" pitchFamily="2" charset="-122"/>
              <a:ea typeface="黑体" pitchFamily="2" charset="-122"/>
            </a:endParaRPr>
          </a:p>
          <a:p>
            <a:pPr algn="ctr" eaLnBrk="1" hangingPunct="1"/>
            <a:r>
              <a:rPr lang="en-US" altLang="zh-CN" sz="1600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iPhone</a:t>
            </a:r>
            <a:r>
              <a:rPr lang="zh-CN" altLang="en-US" sz="1600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（￥</a:t>
            </a:r>
            <a:r>
              <a:rPr lang="en-US" altLang="zh-CN" sz="1600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4999</a:t>
            </a:r>
            <a:r>
              <a:rPr lang="zh-CN" altLang="en-US" sz="1600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）</a:t>
            </a:r>
          </a:p>
        </p:txBody>
      </p:sp>
      <p:sp>
        <p:nvSpPr>
          <p:cNvPr id="22" name="矩形 21"/>
          <p:cNvSpPr/>
          <p:nvPr/>
        </p:nvSpPr>
        <p:spPr>
          <a:xfrm>
            <a:off x="7001932" y="4076600"/>
            <a:ext cx="63937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+mj-ea"/>
                <a:ea typeface="+mj-ea"/>
              </a:rPr>
              <a:t>讨论</a:t>
            </a:r>
            <a:r>
              <a:rPr lang="zh-CN" altLang="en-US" sz="2400" dirty="0" smtClean="0">
                <a:latin typeface="+mj-ea"/>
                <a:ea typeface="+mj-ea"/>
              </a:rPr>
              <a:t>：</a:t>
            </a:r>
            <a:endParaRPr lang="en-US" altLang="zh-CN" sz="2400" dirty="0" smtClean="0">
              <a:latin typeface="+mj-ea"/>
              <a:ea typeface="+mj-ea"/>
            </a:endParaRPr>
          </a:p>
          <a:p>
            <a:r>
              <a:rPr lang="en-US" altLang="zh-CN" sz="2400" dirty="0" smtClean="0">
                <a:latin typeface="+mj-ea"/>
                <a:ea typeface="+mj-ea"/>
              </a:rPr>
              <a:t>1</a:t>
            </a:r>
            <a:r>
              <a:rPr lang="zh-CN" altLang="en-US" sz="2400" dirty="0">
                <a:latin typeface="+mj-ea"/>
                <a:ea typeface="+mj-ea"/>
              </a:rPr>
              <a:t>、自学设计原则，实现的途径和方法</a:t>
            </a:r>
          </a:p>
          <a:p>
            <a:r>
              <a:rPr lang="en-US" altLang="zh-CN" sz="2400" dirty="0" smtClean="0">
                <a:latin typeface="+mj-ea"/>
                <a:ea typeface="+mj-ea"/>
              </a:rPr>
              <a:t>2</a:t>
            </a:r>
            <a:r>
              <a:rPr lang="zh-CN" altLang="en-US" sz="2400" dirty="0">
                <a:latin typeface="+mj-ea"/>
                <a:ea typeface="+mj-ea"/>
              </a:rPr>
              <a:t>、不同角色，选购一款手机，说明</a:t>
            </a:r>
            <a:endParaRPr lang="en-US" altLang="zh-CN" sz="2400" dirty="0">
              <a:latin typeface="+mj-ea"/>
              <a:ea typeface="+mj-ea"/>
            </a:endParaRPr>
          </a:p>
          <a:p>
            <a:r>
              <a:rPr lang="zh-CN" altLang="en-US" sz="2400" dirty="0">
                <a:latin typeface="+mj-ea"/>
                <a:ea typeface="+mj-ea"/>
              </a:rPr>
              <a:t>        选择理由与</a:t>
            </a:r>
            <a:r>
              <a:rPr lang="zh-CN" altLang="en-US" sz="2400" dirty="0" smtClean="0">
                <a:latin typeface="+mj-ea"/>
                <a:ea typeface="+mj-ea"/>
              </a:rPr>
              <a:t>创意</a:t>
            </a:r>
            <a:endParaRPr lang="en-US" altLang="zh-CN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873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808479" y="208196"/>
            <a:ext cx="4525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二、设计的一般原则</a:t>
            </a:r>
            <a:endParaRPr lang="en-US" altLang="ko-KR" sz="3200" b="1" dirty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338577" y="4346169"/>
            <a:ext cx="9968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3313113" algn="l"/>
              </a:tabLst>
            </a:pPr>
            <a:r>
              <a:rPr lang="zh-CN" altLang="en-US" sz="3200" b="1" dirty="0" smtClean="0"/>
              <a:t>。</a:t>
            </a:r>
            <a:endParaRPr lang="zh-CN" altLang="en-US" sz="3200" b="1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52879" y="1523351"/>
            <a:ext cx="6388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任务二：辨析设计原则之间的关系</a:t>
            </a:r>
            <a:endParaRPr lang="en-US" altLang="ko-KR" sz="320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  <a:cs typeface="Arial" pitchFamily="34" charset="0"/>
            </a:endParaRPr>
          </a:p>
        </p:txBody>
      </p:sp>
      <p:pic>
        <p:nvPicPr>
          <p:cNvPr id="27" name="Picture 8" descr="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322"/>
          <a:stretch>
            <a:fillRect/>
          </a:stretch>
        </p:blipFill>
        <p:spPr bwMode="auto">
          <a:xfrm>
            <a:off x="1038578" y="2500313"/>
            <a:ext cx="19081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0" descr="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2186" y="2720568"/>
            <a:ext cx="1728082" cy="162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3" descr="戒指手表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6"/>
          <a:stretch>
            <a:fillRect/>
          </a:stretch>
        </p:blipFill>
        <p:spPr bwMode="auto">
          <a:xfrm rot="2792812">
            <a:off x="972430" y="4898535"/>
            <a:ext cx="14605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649" y="5099125"/>
            <a:ext cx="187166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159579" y="3730615"/>
            <a:ext cx="60324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+mj-ea"/>
                <a:ea typeface="+mj-ea"/>
              </a:rPr>
              <a:t>讨论</a:t>
            </a:r>
            <a:r>
              <a:rPr lang="zh-CN" altLang="en-US" sz="2400" b="1" dirty="0" smtClean="0">
                <a:latin typeface="+mj-ea"/>
                <a:ea typeface="+mj-ea"/>
              </a:rPr>
              <a:t>，主要观点：</a:t>
            </a:r>
            <a:endParaRPr lang="en-US" altLang="zh-CN" sz="2400" b="1" dirty="0" smtClean="0">
              <a:latin typeface="+mj-ea"/>
              <a:ea typeface="+mj-ea"/>
            </a:endParaRPr>
          </a:p>
          <a:p>
            <a:r>
              <a:rPr lang="zh-CN" altLang="en-US" sz="2400" b="1" dirty="0" smtClean="0">
                <a:solidFill>
                  <a:srgbClr val="0000FF"/>
                </a:solidFill>
                <a:latin typeface="+mj-ea"/>
                <a:ea typeface="+mj-ea"/>
              </a:rPr>
              <a:t>          </a:t>
            </a:r>
            <a:r>
              <a:rPr lang="zh-CN" altLang="en-US" sz="2400" b="1" dirty="0" smtClean="0">
                <a:latin typeface="+mj-ea"/>
                <a:ea typeface="+mj-ea"/>
              </a:rPr>
              <a:t>产品设计中如何体现创新</a:t>
            </a:r>
            <a:r>
              <a:rPr lang="zh-CN" altLang="en-US" sz="2400" b="1" dirty="0">
                <a:latin typeface="+mj-ea"/>
                <a:ea typeface="+mj-ea"/>
              </a:rPr>
              <a:t>原则、</a:t>
            </a:r>
            <a:r>
              <a:rPr lang="zh-CN" altLang="en-US" sz="2400" b="1" dirty="0" smtClean="0">
                <a:latin typeface="+mj-ea"/>
                <a:ea typeface="+mj-ea"/>
              </a:rPr>
              <a:t>实用</a:t>
            </a:r>
            <a:endParaRPr lang="en-US" altLang="zh-CN" sz="2400" b="1" dirty="0" smtClean="0">
              <a:latin typeface="+mj-ea"/>
              <a:ea typeface="+mj-ea"/>
            </a:endParaRPr>
          </a:p>
          <a:p>
            <a:r>
              <a:rPr lang="zh-CN" altLang="en-US" sz="2400" b="1" dirty="0" smtClean="0">
                <a:latin typeface="+mj-ea"/>
                <a:ea typeface="+mj-ea"/>
              </a:rPr>
              <a:t>原则、经济</a:t>
            </a:r>
            <a:r>
              <a:rPr lang="zh-CN" altLang="en-US" sz="2400" b="1" dirty="0">
                <a:latin typeface="+mj-ea"/>
                <a:ea typeface="+mj-ea"/>
              </a:rPr>
              <a:t>原则、美观</a:t>
            </a:r>
            <a:r>
              <a:rPr lang="zh-CN" altLang="en-US" sz="2400" b="1" dirty="0" smtClean="0">
                <a:latin typeface="+mj-ea"/>
                <a:ea typeface="+mj-ea"/>
              </a:rPr>
              <a:t>原则，它们之间应该</a:t>
            </a:r>
            <a:endParaRPr lang="en-US" altLang="zh-CN" sz="2400" b="1" dirty="0" smtClean="0">
              <a:latin typeface="+mj-ea"/>
              <a:ea typeface="+mj-ea"/>
            </a:endParaRPr>
          </a:p>
          <a:p>
            <a:r>
              <a:rPr lang="zh-CN" altLang="en-US" sz="2400" b="1" dirty="0" smtClean="0">
                <a:latin typeface="+mj-ea"/>
                <a:ea typeface="+mj-ea"/>
              </a:rPr>
              <a:t>是什么关系 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103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2746" y="1119846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手机支架的创意设计</a:t>
            </a:r>
            <a:endParaRPr lang="zh-CN" altLang="en-US" sz="3200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5376" y="1704621"/>
            <a:ext cx="2365024" cy="22690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0400" y="1704621"/>
            <a:ext cx="3476979" cy="22690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707626" y="3200874"/>
            <a:ext cx="2305392" cy="380153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978400" y="4737101"/>
            <a:ext cx="70442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+mj-ea"/>
                <a:ea typeface="+mj-ea"/>
              </a:rPr>
              <a:t>学生设计制作＋讨论</a:t>
            </a:r>
            <a:r>
              <a:rPr lang="zh-CN" altLang="en-US" sz="2400" b="1" dirty="0">
                <a:latin typeface="+mj-ea"/>
                <a:ea typeface="+mj-ea"/>
              </a:rPr>
              <a:t>，主要观点：</a:t>
            </a:r>
            <a:endParaRPr lang="en-US" altLang="zh-CN" sz="2400" b="1" dirty="0">
              <a:latin typeface="+mj-ea"/>
              <a:ea typeface="+mj-ea"/>
            </a:endParaRPr>
          </a:p>
          <a:p>
            <a:r>
              <a:rPr lang="zh-CN" altLang="en-US" sz="2400" b="1" dirty="0">
                <a:latin typeface="+mj-ea"/>
                <a:ea typeface="+mj-ea"/>
              </a:rPr>
              <a:t>      </a:t>
            </a:r>
            <a:r>
              <a:rPr lang="en-US" altLang="zh-CN" sz="2400" b="1" dirty="0" smtClean="0">
                <a:latin typeface="+mj-ea"/>
                <a:ea typeface="+mj-ea"/>
              </a:rPr>
              <a:t>1.</a:t>
            </a:r>
            <a:r>
              <a:rPr lang="zh-CN" altLang="en-US" sz="2400" b="1" dirty="0" smtClean="0">
                <a:latin typeface="+mj-ea"/>
                <a:ea typeface="+mj-ea"/>
              </a:rPr>
              <a:t>    产品设计遵循的设计原则</a:t>
            </a:r>
            <a:endParaRPr lang="en-US" altLang="zh-CN" sz="2400" b="1" dirty="0" smtClean="0">
              <a:latin typeface="+mj-ea"/>
              <a:ea typeface="+mj-ea"/>
            </a:endParaRPr>
          </a:p>
          <a:p>
            <a:r>
              <a:rPr lang="en-US" altLang="zh-CN" sz="2400" b="1" dirty="0">
                <a:latin typeface="+mj-ea"/>
                <a:ea typeface="+mj-ea"/>
              </a:rPr>
              <a:t> </a:t>
            </a:r>
            <a:r>
              <a:rPr lang="en-US" altLang="zh-CN" sz="2400" b="1" dirty="0" smtClean="0">
                <a:latin typeface="+mj-ea"/>
                <a:ea typeface="+mj-ea"/>
              </a:rPr>
              <a:t>     2.     </a:t>
            </a:r>
            <a:r>
              <a:rPr lang="zh-CN" altLang="en-US" sz="2400" b="1" dirty="0" smtClean="0">
                <a:latin typeface="+mj-ea"/>
                <a:ea typeface="+mj-ea"/>
              </a:rPr>
              <a:t>你最喜欢哪款车，遵循了哪几个设计原则</a:t>
            </a:r>
            <a:endParaRPr lang="en-US" altLang="zh-CN" sz="2400" b="1" dirty="0" smtClean="0">
              <a:latin typeface="+mj-ea"/>
              <a:ea typeface="+mj-ea"/>
            </a:endParaRPr>
          </a:p>
          <a:p>
            <a:r>
              <a:rPr lang="en-US" altLang="zh-CN" sz="2400" b="1" dirty="0">
                <a:latin typeface="+mj-ea"/>
                <a:ea typeface="+mj-ea"/>
              </a:rPr>
              <a:t> </a:t>
            </a:r>
            <a:r>
              <a:rPr lang="en-US" altLang="zh-CN" sz="2400" b="1" dirty="0" smtClean="0">
                <a:latin typeface="+mj-ea"/>
                <a:ea typeface="+mj-ea"/>
              </a:rPr>
              <a:t>         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08479" y="208196"/>
            <a:ext cx="4525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二、设计的一般原则</a:t>
            </a:r>
            <a:endParaRPr lang="en-US" altLang="ko-KR" sz="3200" b="1" dirty="0">
              <a:latin typeface="+mj-ea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8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感冒纸巾架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467"/>
          <a:stretch>
            <a:fillRect/>
          </a:stretch>
        </p:blipFill>
        <p:spPr bwMode="auto">
          <a:xfrm>
            <a:off x="1276703" y="1836824"/>
            <a:ext cx="2956181" cy="3030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76949"/>
            <a:ext cx="1152525" cy="280828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CN" altLang="en-US" sz="4000" b="1" kern="0" dirty="0">
                <a:solidFill>
                  <a:srgbClr val="A766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感冒纸巾架</a:t>
            </a:r>
          </a:p>
        </p:txBody>
      </p:sp>
      <p:pic>
        <p:nvPicPr>
          <p:cNvPr id="4" name="Picture 3" descr="眼药水专用漏斗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802"/>
          <a:stretch>
            <a:fillRect/>
          </a:stretch>
        </p:blipFill>
        <p:spPr bwMode="auto">
          <a:xfrm>
            <a:off x="5668848" y="1836824"/>
            <a:ext cx="2653903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04707" y="1739811"/>
            <a:ext cx="1079500" cy="37433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CN" altLang="en-US" sz="3200" b="1" kern="0" dirty="0" smtClean="0">
                <a:solidFill>
                  <a:srgbClr val="A766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眼</a:t>
            </a:r>
            <a:endParaRPr lang="en-US" altLang="zh-CN" sz="3200" b="1" kern="0" dirty="0" smtClean="0">
              <a:solidFill>
                <a:srgbClr val="A766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zh-CN" altLang="en-US" sz="3200" b="1" kern="0" dirty="0" smtClean="0">
                <a:solidFill>
                  <a:srgbClr val="A766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药</a:t>
            </a:r>
            <a:endParaRPr lang="en-US" altLang="zh-CN" sz="3200" b="1" kern="0" dirty="0" smtClean="0">
              <a:solidFill>
                <a:srgbClr val="A766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zh-CN" altLang="en-US" sz="3200" b="1" kern="0" dirty="0" smtClean="0">
                <a:solidFill>
                  <a:srgbClr val="A766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水</a:t>
            </a:r>
            <a:endParaRPr lang="en-US" altLang="zh-CN" sz="3200" b="1" kern="0" dirty="0" smtClean="0">
              <a:solidFill>
                <a:srgbClr val="A766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zh-CN" altLang="en-US" sz="3200" b="1" kern="0" dirty="0" smtClean="0">
                <a:solidFill>
                  <a:srgbClr val="A766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专</a:t>
            </a:r>
            <a:endParaRPr lang="en-US" altLang="zh-CN" sz="3200" b="1" kern="0" dirty="0" smtClean="0">
              <a:solidFill>
                <a:srgbClr val="A766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zh-CN" altLang="en-US" sz="3200" b="1" kern="0" dirty="0" smtClean="0">
                <a:solidFill>
                  <a:srgbClr val="A766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用</a:t>
            </a:r>
            <a:endParaRPr lang="en-US" altLang="zh-CN" sz="3200" b="1" kern="0" dirty="0" smtClean="0">
              <a:solidFill>
                <a:srgbClr val="A766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zh-CN" altLang="en-US" sz="3200" b="1" kern="0" dirty="0" smtClean="0">
                <a:solidFill>
                  <a:srgbClr val="A766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漏</a:t>
            </a:r>
            <a:endParaRPr lang="en-US" altLang="zh-CN" sz="3200" b="1" kern="0" dirty="0" smtClean="0">
              <a:solidFill>
                <a:srgbClr val="A766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zh-CN" altLang="en-US" sz="3200" b="1" kern="0" dirty="0" smtClean="0">
                <a:solidFill>
                  <a:srgbClr val="A766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斗</a:t>
            </a:r>
            <a:endParaRPr lang="zh-CN" altLang="en-US" sz="3200" b="1" kern="0" dirty="0">
              <a:solidFill>
                <a:srgbClr val="A766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200408070952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22"/>
          <a:stretch>
            <a:fillRect/>
          </a:stretch>
        </p:blipFill>
        <p:spPr bwMode="auto">
          <a:xfrm>
            <a:off x="9945511" y="1836823"/>
            <a:ext cx="2156178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9196432" y="2422377"/>
            <a:ext cx="59503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CN" altLang="en-US" sz="3200" b="1" kern="0" dirty="0" smtClean="0">
                <a:solidFill>
                  <a:srgbClr val="A7665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挤</a:t>
            </a:r>
            <a:endParaRPr lang="en-US" altLang="zh-CN" sz="3200" b="1" kern="0" dirty="0" smtClean="0">
              <a:solidFill>
                <a:srgbClr val="A7665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r>
              <a:rPr lang="zh-CN" altLang="en-US" sz="3200" b="1" kern="0" dirty="0" smtClean="0">
                <a:solidFill>
                  <a:srgbClr val="A7665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牙</a:t>
            </a:r>
            <a:endParaRPr lang="en-US" altLang="zh-CN" sz="3200" b="1" kern="0" dirty="0" smtClean="0">
              <a:solidFill>
                <a:srgbClr val="A7665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r>
              <a:rPr lang="zh-CN" altLang="en-US" sz="3200" b="1" kern="0" dirty="0" smtClean="0">
                <a:solidFill>
                  <a:srgbClr val="A7665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膏</a:t>
            </a:r>
            <a:endParaRPr lang="en-US" altLang="zh-CN" sz="3200" b="1" kern="0" dirty="0" smtClean="0">
              <a:solidFill>
                <a:srgbClr val="A7665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r>
              <a:rPr lang="zh-CN" altLang="en-US" sz="3200" b="1" kern="0" dirty="0">
                <a:solidFill>
                  <a:srgbClr val="A7665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器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08479" y="208196"/>
            <a:ext cx="4525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三、设计的一般过程</a:t>
            </a:r>
            <a:endParaRPr lang="en-US" altLang="ko-KR" sz="3200" b="1" dirty="0">
              <a:latin typeface="+mj-ea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3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435" y="1902404"/>
            <a:ext cx="2160587" cy="372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675799" y="1648404"/>
            <a:ext cx="4752975" cy="508000"/>
            <a:chOff x="912" y="1147"/>
            <a:chExt cx="2984" cy="320"/>
          </a:xfrm>
        </p:grpSpPr>
        <p:sp>
          <p:nvSpPr>
            <p:cNvPr id="4" name="AutoShape 7"/>
            <p:cNvSpPr>
              <a:spLocks noChangeArrowheads="1"/>
            </p:cNvSpPr>
            <p:nvPr/>
          </p:nvSpPr>
          <p:spPr bwMode="gray">
            <a:xfrm>
              <a:off x="1112" y="1147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eaLnBrk="0" hangingPunct="0"/>
              <a:r>
                <a:rPr lang="zh-CN" altLang="en-US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   一、发现与明确问题</a:t>
              </a:r>
            </a:p>
          </p:txBody>
        </p: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912" y="1203"/>
              <a:ext cx="240" cy="240"/>
              <a:chOff x="2078" y="1680"/>
              <a:chExt cx="1615" cy="1615"/>
            </a:xfrm>
          </p:grpSpPr>
          <p:sp>
            <p:nvSpPr>
              <p:cNvPr id="6" name="Oval 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571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Oval 10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Oval 11"/>
              <p:cNvSpPr>
                <a:spLocks noChangeArrowheads="1"/>
              </p:cNvSpPr>
              <p:nvPr/>
            </p:nvSpPr>
            <p:spPr bwMode="gray">
              <a:xfrm>
                <a:off x="2252" y="1855"/>
                <a:ext cx="1268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9" name="Oval 1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" name="Oval 13"/>
              <p:cNvSpPr>
                <a:spLocks noChangeArrowheads="1"/>
              </p:cNvSpPr>
              <p:nvPr/>
            </p:nvSpPr>
            <p:spPr bwMode="gray">
              <a:xfrm>
                <a:off x="2340" y="1936"/>
                <a:ext cx="1093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1" name="Oval 1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2977834" y="1688965"/>
            <a:ext cx="88061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en-US" altLang="zh-CN" sz="28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buFontTx/>
              <a:buNone/>
            </a:pPr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buFontTx/>
              <a:buNone/>
            </a:pP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设计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必须从调查需求、分析信息、发现与明确需要解决问题开始，提出设计项目，明确设计要求。</a:t>
            </a:r>
          </a:p>
          <a:p>
            <a:pPr>
              <a:buFontTx/>
              <a:buNone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讨论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：陈宇发现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了什么问题？</a:t>
            </a:r>
          </a:p>
          <a:p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      产生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了什么需求？</a:t>
            </a:r>
          </a:p>
          <a:p>
            <a:pPr>
              <a:buFontTx/>
              <a:buNone/>
            </a:pPr>
            <a:r>
              <a:rPr lang="zh-CN" altLang="en-US" sz="2800" b="1" dirty="0" smtClean="0"/>
              <a:t>明确</a:t>
            </a:r>
            <a:r>
              <a:rPr lang="zh-CN" altLang="en-US" sz="2800" b="1" dirty="0"/>
              <a:t>需求和设计要求：</a:t>
            </a:r>
            <a:endParaRPr lang="en-US" altLang="zh-CN" sz="2800" b="1" dirty="0">
              <a:latin typeface="宋体" charset="-122"/>
            </a:endParaRPr>
          </a:p>
          <a:p>
            <a:pPr>
              <a:buFontTx/>
              <a:buNone/>
            </a:pPr>
            <a:r>
              <a:rPr lang="zh-CN" altLang="en-US" sz="2800" b="1" dirty="0">
                <a:latin typeface="宋体" charset="-122"/>
              </a:rPr>
              <a:t>便携式小凳的设计要求是什么？</a:t>
            </a:r>
          </a:p>
          <a:p>
            <a:pPr>
              <a:buFontTx/>
              <a:buNone/>
            </a:pPr>
            <a:r>
              <a:rPr lang="zh-CN" altLang="en-US" sz="2800" b="1" dirty="0">
                <a:latin typeface="宋体" charset="-122"/>
              </a:rPr>
              <a:t>怎样写一份设计要求？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808479" y="208196"/>
            <a:ext cx="4525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三、设计的一般过程</a:t>
            </a:r>
            <a:endParaRPr lang="en-US" altLang="ko-KR" sz="3200" b="1" dirty="0">
              <a:latin typeface="+mj-ea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4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304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自定义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1F497D"/>
      </a:accent2>
      <a:accent3>
        <a:srgbClr val="1F497D"/>
      </a:accent3>
      <a:accent4>
        <a:srgbClr val="1F497D"/>
      </a:accent4>
      <a:accent5>
        <a:srgbClr val="1F497D"/>
      </a:accent5>
      <a:accent6>
        <a:srgbClr val="1F497D"/>
      </a:accent6>
      <a:hlink>
        <a:srgbClr val="0000FF"/>
      </a:hlink>
      <a:folHlink>
        <a:srgbClr val="800080"/>
      </a:folHlink>
    </a:clrScheme>
    <a:fontScheme name="自定义 1">
      <a:majorFont>
        <a:latin typeface="Arial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2610</TotalTime>
  <Words>620</Words>
  <Application>Microsoft Office PowerPoint</Application>
  <PresentationFormat>自定义</PresentationFormat>
  <Paragraphs>115</Paragraphs>
  <Slides>15</Slides>
  <Notes>11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admin</cp:lastModifiedBy>
  <cp:revision>191</cp:revision>
  <dcterms:created xsi:type="dcterms:W3CDTF">2017-03-25T10:06:35Z</dcterms:created>
  <dcterms:modified xsi:type="dcterms:W3CDTF">2020-02-03T13:54:07Z</dcterms:modified>
</cp:coreProperties>
</file>