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19"/>
  </p:notesMasterIdLst>
  <p:sldIdLst>
    <p:sldId id="319" r:id="rId2"/>
    <p:sldId id="323" r:id="rId3"/>
    <p:sldId id="297" r:id="rId4"/>
    <p:sldId id="333" r:id="rId5"/>
    <p:sldId id="337" r:id="rId6"/>
    <p:sldId id="338" r:id="rId7"/>
    <p:sldId id="334" r:id="rId8"/>
    <p:sldId id="335" r:id="rId9"/>
    <p:sldId id="336" r:id="rId10"/>
    <p:sldId id="339" r:id="rId11"/>
    <p:sldId id="291" r:id="rId12"/>
    <p:sldId id="341" r:id="rId13"/>
    <p:sldId id="342" r:id="rId14"/>
    <p:sldId id="340" r:id="rId15"/>
    <p:sldId id="343" r:id="rId16"/>
    <p:sldId id="344" r:id="rId17"/>
    <p:sldId id="309"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pos="551" userDrawn="1">
          <p15:clr>
            <a:srgbClr val="A4A3A4"/>
          </p15:clr>
        </p15:guide>
        <p15:guide id="4" pos="7129" userDrawn="1">
          <p15:clr>
            <a:srgbClr val="A4A3A4"/>
          </p15:clr>
        </p15:guide>
        <p15:guide id="5" orient="horz" pos="686" userDrawn="1">
          <p15:clr>
            <a:srgbClr val="A4A3A4"/>
          </p15:clr>
        </p15:guide>
        <p15:guide id="6" orient="horz" pos="38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8B00"/>
    <a:srgbClr val="296C00"/>
    <a:srgbClr val="19BDFF"/>
    <a:srgbClr val="43CBFF"/>
    <a:srgbClr val="8CD204"/>
    <a:srgbClr val="4DB41B"/>
    <a:srgbClr val="4DB41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3" d="100"/>
          <a:sy n="63" d="100"/>
        </p:scale>
        <p:origin x="-696" y="-102"/>
      </p:cViewPr>
      <p:guideLst>
        <p:guide orient="horz" pos="2160"/>
        <p:guide orient="horz" pos="686"/>
        <p:guide orient="horz" pos="3861"/>
        <p:guide pos="3840"/>
        <p:guide pos="551"/>
        <p:guide pos="7129"/>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ECE15-AEA1-4D3C-A5BA-46EFA6BBF612}" type="datetimeFigureOut">
              <a:rPr lang="zh-CN" altLang="en-US" smtClean="0"/>
              <a:pPr/>
              <a:t>2020/2/3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59FD8-65BA-4FA4-9633-C6C89C0AF441}" type="slidenum">
              <a:rPr lang="zh-CN" altLang="en-US" smtClean="0"/>
              <a:pPr/>
              <a:t>‹#›</a:t>
            </a:fld>
            <a:endParaRPr lang="zh-CN" altLang="en-US"/>
          </a:p>
        </p:txBody>
      </p:sp>
    </p:spTree>
    <p:extLst>
      <p:ext uri="{BB962C8B-B14F-4D97-AF65-F5344CB8AC3E}">
        <p14:creationId xmlns:p14="http://schemas.microsoft.com/office/powerpoint/2010/main" xmlns="" val="78386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D59FD8-65BA-4FA4-9633-C6C89C0AF441}" type="slidenum">
              <a:rPr lang="zh-CN" altLang="en-US" smtClean="0"/>
              <a:pPr/>
              <a:t>1</a:t>
            </a:fld>
            <a:endParaRPr lang="zh-CN" altLang="en-US"/>
          </a:p>
        </p:txBody>
      </p:sp>
    </p:spTree>
    <p:extLst>
      <p:ext uri="{BB962C8B-B14F-4D97-AF65-F5344CB8AC3E}">
        <p14:creationId xmlns:p14="http://schemas.microsoft.com/office/powerpoint/2010/main" xmlns="" val="3640342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D59FD8-65BA-4FA4-9633-C6C89C0AF441}" type="slidenum">
              <a:rPr lang="zh-CN" altLang="en-US" smtClean="0"/>
              <a:pPr/>
              <a:t>10</a:t>
            </a:fld>
            <a:endParaRPr lang="zh-CN" altLang="en-US"/>
          </a:p>
        </p:txBody>
      </p:sp>
    </p:spTree>
    <p:extLst>
      <p:ext uri="{BB962C8B-B14F-4D97-AF65-F5344CB8AC3E}">
        <p14:creationId xmlns:p14="http://schemas.microsoft.com/office/powerpoint/2010/main" xmlns="" val="3270380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D59FD8-65BA-4FA4-9633-C6C89C0AF441}" type="slidenum">
              <a:rPr lang="zh-CN" altLang="en-US" smtClean="0"/>
              <a:pPr/>
              <a:t>11</a:t>
            </a:fld>
            <a:endParaRPr lang="zh-CN" altLang="en-US"/>
          </a:p>
        </p:txBody>
      </p:sp>
    </p:spTree>
    <p:extLst>
      <p:ext uri="{BB962C8B-B14F-4D97-AF65-F5344CB8AC3E}">
        <p14:creationId xmlns:p14="http://schemas.microsoft.com/office/powerpoint/2010/main" xmlns="" val="2345588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D59FD8-65BA-4FA4-9633-C6C89C0AF441}" type="slidenum">
              <a:rPr lang="zh-CN" altLang="en-US" smtClean="0"/>
              <a:pPr/>
              <a:t>12</a:t>
            </a:fld>
            <a:endParaRPr lang="zh-CN" altLang="en-US"/>
          </a:p>
        </p:txBody>
      </p:sp>
    </p:spTree>
    <p:extLst>
      <p:ext uri="{BB962C8B-B14F-4D97-AF65-F5344CB8AC3E}">
        <p14:creationId xmlns:p14="http://schemas.microsoft.com/office/powerpoint/2010/main" xmlns="" val="815589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D59FD8-65BA-4FA4-9633-C6C89C0AF441}" type="slidenum">
              <a:rPr lang="zh-CN" altLang="en-US" smtClean="0"/>
              <a:pPr/>
              <a:t>13</a:t>
            </a:fld>
            <a:endParaRPr lang="zh-CN" altLang="en-US"/>
          </a:p>
        </p:txBody>
      </p:sp>
    </p:spTree>
    <p:extLst>
      <p:ext uri="{BB962C8B-B14F-4D97-AF65-F5344CB8AC3E}">
        <p14:creationId xmlns:p14="http://schemas.microsoft.com/office/powerpoint/2010/main" xmlns="" val="1555913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D59FD8-65BA-4FA4-9633-C6C89C0AF441}" type="slidenum">
              <a:rPr lang="zh-CN" altLang="en-US" smtClean="0"/>
              <a:pPr/>
              <a:t>14</a:t>
            </a:fld>
            <a:endParaRPr lang="zh-CN" altLang="en-US"/>
          </a:p>
        </p:txBody>
      </p:sp>
    </p:spTree>
    <p:extLst>
      <p:ext uri="{BB962C8B-B14F-4D97-AF65-F5344CB8AC3E}">
        <p14:creationId xmlns:p14="http://schemas.microsoft.com/office/powerpoint/2010/main" xmlns="" val="3063392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D59FD8-65BA-4FA4-9633-C6C89C0AF441}" type="slidenum">
              <a:rPr lang="zh-CN" altLang="en-US" smtClean="0"/>
              <a:pPr/>
              <a:t>15</a:t>
            </a:fld>
            <a:endParaRPr lang="zh-CN" altLang="en-US"/>
          </a:p>
        </p:txBody>
      </p:sp>
    </p:spTree>
    <p:extLst>
      <p:ext uri="{BB962C8B-B14F-4D97-AF65-F5344CB8AC3E}">
        <p14:creationId xmlns:p14="http://schemas.microsoft.com/office/powerpoint/2010/main" xmlns="" val="678664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D59FD8-65BA-4FA4-9633-C6C89C0AF441}" type="slidenum">
              <a:rPr lang="zh-CN" altLang="en-US" smtClean="0"/>
              <a:pPr/>
              <a:t>16</a:t>
            </a:fld>
            <a:endParaRPr lang="zh-CN" altLang="en-US"/>
          </a:p>
        </p:txBody>
      </p:sp>
    </p:spTree>
    <p:extLst>
      <p:ext uri="{BB962C8B-B14F-4D97-AF65-F5344CB8AC3E}">
        <p14:creationId xmlns:p14="http://schemas.microsoft.com/office/powerpoint/2010/main" xmlns="" val="1726388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D59FD8-65BA-4FA4-9633-C6C89C0AF441}" type="slidenum">
              <a:rPr lang="zh-CN" altLang="en-US" smtClean="0"/>
              <a:pPr/>
              <a:t>17</a:t>
            </a:fld>
            <a:endParaRPr lang="zh-CN" altLang="en-US"/>
          </a:p>
        </p:txBody>
      </p:sp>
    </p:spTree>
    <p:extLst>
      <p:ext uri="{BB962C8B-B14F-4D97-AF65-F5344CB8AC3E}">
        <p14:creationId xmlns:p14="http://schemas.microsoft.com/office/powerpoint/2010/main" xmlns="" val="1353382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3D59FD8-65BA-4FA4-9633-C6C89C0AF441}" type="slidenum">
              <a:rPr lang="zh-CN" altLang="en-US" smtClean="0"/>
              <a:pPr/>
              <a:t>2</a:t>
            </a:fld>
            <a:endParaRPr lang="zh-CN" altLang="en-US"/>
          </a:p>
        </p:txBody>
      </p:sp>
    </p:spTree>
    <p:extLst>
      <p:ext uri="{BB962C8B-B14F-4D97-AF65-F5344CB8AC3E}">
        <p14:creationId xmlns:p14="http://schemas.microsoft.com/office/powerpoint/2010/main" xmlns="" val="3289435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D59FD8-65BA-4FA4-9633-C6C89C0AF441}" type="slidenum">
              <a:rPr lang="zh-CN" altLang="en-US" smtClean="0"/>
              <a:pPr/>
              <a:t>3</a:t>
            </a:fld>
            <a:endParaRPr lang="zh-CN" altLang="en-US"/>
          </a:p>
        </p:txBody>
      </p:sp>
    </p:spTree>
    <p:extLst>
      <p:ext uri="{BB962C8B-B14F-4D97-AF65-F5344CB8AC3E}">
        <p14:creationId xmlns:p14="http://schemas.microsoft.com/office/powerpoint/2010/main" xmlns="" val="867895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D59FD8-65BA-4FA4-9633-C6C89C0AF441}" type="slidenum">
              <a:rPr lang="zh-CN" altLang="en-US" smtClean="0"/>
              <a:pPr/>
              <a:t>4</a:t>
            </a:fld>
            <a:endParaRPr lang="zh-CN" altLang="en-US"/>
          </a:p>
        </p:txBody>
      </p:sp>
    </p:spTree>
    <p:extLst>
      <p:ext uri="{BB962C8B-B14F-4D97-AF65-F5344CB8AC3E}">
        <p14:creationId xmlns:p14="http://schemas.microsoft.com/office/powerpoint/2010/main" xmlns="" val="2405850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D59FD8-65BA-4FA4-9633-C6C89C0AF441}" type="slidenum">
              <a:rPr lang="zh-CN" altLang="en-US" smtClean="0"/>
              <a:pPr/>
              <a:t>5</a:t>
            </a:fld>
            <a:endParaRPr lang="zh-CN" altLang="en-US"/>
          </a:p>
        </p:txBody>
      </p:sp>
    </p:spTree>
    <p:extLst>
      <p:ext uri="{BB962C8B-B14F-4D97-AF65-F5344CB8AC3E}">
        <p14:creationId xmlns:p14="http://schemas.microsoft.com/office/powerpoint/2010/main" xmlns="" val="2244657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D59FD8-65BA-4FA4-9633-C6C89C0AF441}" type="slidenum">
              <a:rPr lang="zh-CN" altLang="en-US" smtClean="0"/>
              <a:pPr/>
              <a:t>6</a:t>
            </a:fld>
            <a:endParaRPr lang="zh-CN" altLang="en-US"/>
          </a:p>
        </p:txBody>
      </p:sp>
    </p:spTree>
    <p:extLst>
      <p:ext uri="{BB962C8B-B14F-4D97-AF65-F5344CB8AC3E}">
        <p14:creationId xmlns:p14="http://schemas.microsoft.com/office/powerpoint/2010/main" xmlns="" val="2059289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D59FD8-65BA-4FA4-9633-C6C89C0AF441}" type="slidenum">
              <a:rPr lang="zh-CN" altLang="en-US" smtClean="0"/>
              <a:pPr/>
              <a:t>7</a:t>
            </a:fld>
            <a:endParaRPr lang="zh-CN" altLang="en-US"/>
          </a:p>
        </p:txBody>
      </p:sp>
    </p:spTree>
    <p:extLst>
      <p:ext uri="{BB962C8B-B14F-4D97-AF65-F5344CB8AC3E}">
        <p14:creationId xmlns:p14="http://schemas.microsoft.com/office/powerpoint/2010/main" xmlns="" val="4148879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D59FD8-65BA-4FA4-9633-C6C89C0AF441}" type="slidenum">
              <a:rPr lang="zh-CN" altLang="en-US" smtClean="0"/>
              <a:pPr/>
              <a:t>8</a:t>
            </a:fld>
            <a:endParaRPr lang="zh-CN" altLang="en-US"/>
          </a:p>
        </p:txBody>
      </p:sp>
    </p:spTree>
    <p:extLst>
      <p:ext uri="{BB962C8B-B14F-4D97-AF65-F5344CB8AC3E}">
        <p14:creationId xmlns:p14="http://schemas.microsoft.com/office/powerpoint/2010/main" xmlns="" val="945973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D59FD8-65BA-4FA4-9633-C6C89C0AF441}" type="slidenum">
              <a:rPr lang="zh-CN" altLang="en-US" smtClean="0"/>
              <a:pPr/>
              <a:t>9</a:t>
            </a:fld>
            <a:endParaRPr lang="zh-CN" altLang="en-US"/>
          </a:p>
        </p:txBody>
      </p:sp>
    </p:spTree>
    <p:extLst>
      <p:ext uri="{BB962C8B-B14F-4D97-AF65-F5344CB8AC3E}">
        <p14:creationId xmlns:p14="http://schemas.microsoft.com/office/powerpoint/2010/main" xmlns="" val="2309532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userDrawn="1"/>
        </p:nvGrpSpPr>
        <p:grpSpPr>
          <a:xfrm>
            <a:off x="3483405" y="816405"/>
            <a:ext cx="5204883" cy="5204883"/>
            <a:chOff x="2199928" y="1056928"/>
            <a:chExt cx="4896544" cy="4896544"/>
          </a:xfrm>
        </p:grpSpPr>
        <p:sp>
          <p:nvSpPr>
            <p:cNvPr id="3" name="Oval 2"/>
            <p:cNvSpPr/>
            <p:nvPr userDrawn="1"/>
          </p:nvSpPr>
          <p:spPr>
            <a:xfrm>
              <a:off x="2199928" y="1056928"/>
              <a:ext cx="4896544" cy="4896544"/>
            </a:xfrm>
            <a:prstGeom prst="ellipse">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 name="Oval 3"/>
            <p:cNvSpPr/>
            <p:nvPr userDrawn="1"/>
          </p:nvSpPr>
          <p:spPr>
            <a:xfrm>
              <a:off x="2276128" y="1133128"/>
              <a:ext cx="4744144" cy="4744144"/>
            </a:xfrm>
            <a:prstGeom prst="ellipse">
              <a:avLst/>
            </a:prstGeom>
            <a:noFill/>
            <a:ln>
              <a:solidFill>
                <a:schemeClr val="bg1">
                  <a:alpha val="6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grpSp>
    </p:spTree>
    <p:extLst>
      <p:ext uri="{BB962C8B-B14F-4D97-AF65-F5344CB8AC3E}">
        <p14:creationId xmlns:p14="http://schemas.microsoft.com/office/powerpoint/2010/main" xmlns="" val="2397472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userDrawn="1"/>
        </p:nvGrpSpPr>
        <p:grpSpPr>
          <a:xfrm>
            <a:off x="0" y="200660"/>
            <a:ext cx="724280" cy="594359"/>
            <a:chOff x="0" y="200660"/>
            <a:chExt cx="724280" cy="594359"/>
          </a:xfrm>
        </p:grpSpPr>
        <p:sp>
          <p:nvSpPr>
            <p:cNvPr id="7" name="矩形 6"/>
            <p:cNvSpPr/>
            <p:nvPr/>
          </p:nvSpPr>
          <p:spPr>
            <a:xfrm>
              <a:off x="0" y="200660"/>
              <a:ext cx="594360" cy="5943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631734" y="200660"/>
              <a:ext cx="92546" cy="5943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extLst>
      <p:ext uri="{BB962C8B-B14F-4D97-AF65-F5344CB8AC3E}">
        <p14:creationId xmlns:p14="http://schemas.microsoft.com/office/powerpoint/2010/main" xmlns="" val="85967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58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8144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4"/>
            <a:ext cx="9144000" cy="2387600"/>
          </a:xfrm>
        </p:spPr>
        <p:txBody>
          <a:bodyPr anchor="b"/>
          <a:lstStyle>
            <a:lvl1pPr algn="ctr">
              <a:defRPr sz="5997"/>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3"/>
          </a:xfrm>
        </p:spPr>
        <p:txBody>
          <a:bodyPr/>
          <a:lstStyle>
            <a:lvl1pPr marL="0" indent="0" algn="ctr">
              <a:buNone/>
              <a:defRPr sz="2399"/>
            </a:lvl1pPr>
            <a:lvl2pPr marL="456961" indent="0" algn="ctr">
              <a:buNone/>
              <a:defRPr sz="1999"/>
            </a:lvl2pPr>
            <a:lvl3pPr marL="913921" indent="0" algn="ctr">
              <a:buNone/>
              <a:defRPr sz="1799"/>
            </a:lvl3pPr>
            <a:lvl4pPr marL="1370880" indent="0" algn="ctr">
              <a:buNone/>
              <a:defRPr sz="1600"/>
            </a:lvl4pPr>
            <a:lvl5pPr marL="1827841" indent="0" algn="ctr">
              <a:buNone/>
              <a:defRPr sz="1600"/>
            </a:lvl5pPr>
            <a:lvl6pPr marL="2284800" indent="0" algn="ctr">
              <a:buNone/>
              <a:defRPr sz="1600"/>
            </a:lvl6pPr>
            <a:lvl7pPr marL="2741761" indent="0" algn="ctr">
              <a:buNone/>
              <a:defRPr sz="1600"/>
            </a:lvl7pPr>
            <a:lvl8pPr marL="3198720" indent="0" algn="ctr">
              <a:buNone/>
              <a:defRPr sz="1600"/>
            </a:lvl8pPr>
            <a:lvl9pPr marL="3655681"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7BC105B-ABD9-4C6D-BF6F-D1D0797F3DD4}" type="datetimeFigureOut">
              <a:rPr lang="zh-CN" altLang="en-US" smtClean="0"/>
              <a:pPr/>
              <a:t>2020/2/3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4A7D2F-06F1-4FB8-B511-D5757C3CDF25}" type="slidenum">
              <a:rPr lang="zh-CN" altLang="en-US" smtClean="0"/>
              <a:pPr/>
              <a:t>‹#›</a:t>
            </a:fld>
            <a:endParaRPr lang="zh-CN" altLang="en-US"/>
          </a:p>
        </p:txBody>
      </p:sp>
    </p:spTree>
    <p:extLst>
      <p:ext uri="{BB962C8B-B14F-4D97-AF65-F5344CB8AC3E}">
        <p14:creationId xmlns:p14="http://schemas.microsoft.com/office/powerpoint/2010/main" xmlns="" val="2635068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3400801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8" r:id="rId3"/>
    <p:sldLayoutId id="2147483696" r:id="rId4"/>
    <p:sldLayoutId id="2147483697" r:id="rId5"/>
  </p:sldLayoutIdLst>
  <p:txStyles>
    <p:titleStyle>
      <a:lvl1pPr algn="ctr" defTabSz="1219170" rtl="0" eaLnBrk="1" latinLnBrk="1" hangingPunct="1">
        <a:spcBef>
          <a:spcPct val="0"/>
        </a:spcBef>
        <a:buNone/>
        <a:defRPr sz="4800" b="1" kern="1200">
          <a:solidFill>
            <a:schemeClr val="tx1"/>
          </a:solidFill>
          <a:latin typeface="Arial" pitchFamily="34" charset="0"/>
          <a:ea typeface="+mj-ea"/>
          <a:cs typeface="Arial" pitchFamily="34" charset="0"/>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_文本框 1"/>
          <p:cNvSpPr txBox="1">
            <a:spLocks noChangeArrowheads="1"/>
          </p:cNvSpPr>
          <p:nvPr>
            <p:custDataLst>
              <p:tags r:id="rId1"/>
            </p:custDataLst>
          </p:nvPr>
        </p:nvSpPr>
        <p:spPr bwMode="auto">
          <a:xfrm>
            <a:off x="3721714" y="2936940"/>
            <a:ext cx="4772267" cy="523220"/>
          </a:xfrm>
          <a:prstGeom prst="rect">
            <a:avLst/>
          </a:prstGeom>
          <a:noFill/>
          <a:ln w="9525">
            <a:noFill/>
            <a:miter lim="800000"/>
            <a:headEnd/>
            <a:tailEnd/>
          </a:ln>
        </p:spPr>
        <p:txBody>
          <a:bodyPr wrap="square">
            <a:spAutoFit/>
          </a:bodyPr>
          <a:lstStyle/>
          <a:p>
            <a:pPr algn="ctr"/>
            <a:r>
              <a:rPr lang="zh-CN" altLang="zh-CN" sz="2800" dirty="0">
                <a:solidFill>
                  <a:schemeClr val="bg1"/>
                </a:solidFill>
              </a:rPr>
              <a:t>第一</a:t>
            </a:r>
            <a:r>
              <a:rPr lang="zh-CN" altLang="zh-CN" sz="2800" dirty="0" smtClean="0">
                <a:solidFill>
                  <a:schemeClr val="bg1"/>
                </a:solidFill>
              </a:rPr>
              <a:t>章</a:t>
            </a:r>
            <a:r>
              <a:rPr lang="en-US" altLang="zh-CN" sz="2800" dirty="0" smtClean="0">
                <a:solidFill>
                  <a:schemeClr val="bg1"/>
                </a:solidFill>
              </a:rPr>
              <a:t>    </a:t>
            </a:r>
            <a:r>
              <a:rPr lang="zh-CN" altLang="zh-CN" sz="2800" dirty="0" smtClean="0">
                <a:solidFill>
                  <a:schemeClr val="bg1"/>
                </a:solidFill>
              </a:rPr>
              <a:t>走进</a:t>
            </a:r>
            <a:r>
              <a:rPr lang="zh-CN" altLang="zh-CN" sz="2800" dirty="0">
                <a:solidFill>
                  <a:schemeClr val="bg1"/>
                </a:solidFill>
              </a:rPr>
              <a:t>技术</a:t>
            </a:r>
            <a:r>
              <a:rPr lang="zh-CN" altLang="zh-CN" sz="2800" dirty="0" smtClean="0">
                <a:solidFill>
                  <a:schemeClr val="bg1"/>
                </a:solidFill>
              </a:rPr>
              <a:t>世界</a:t>
            </a:r>
            <a:endParaRPr lang="en-US" altLang="zh-CN" sz="2800" dirty="0" smtClean="0">
              <a:solidFill>
                <a:schemeClr val="bg1"/>
              </a:solidFill>
            </a:endParaRPr>
          </a:p>
        </p:txBody>
      </p:sp>
    </p:spTree>
    <p:extLst>
      <p:ext uri="{BB962C8B-B14F-4D97-AF65-F5344CB8AC3E}">
        <p14:creationId xmlns:p14="http://schemas.microsoft.com/office/powerpoint/2010/main" xmlns="" val="3034478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294351" y="1025548"/>
            <a:ext cx="3697287" cy="60939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2800" b="1" i="0" u="none" strike="noStrike" kern="1200" cap="none" spc="0" normalizeH="0" baseline="0" noProof="0" dirty="0" smtClean="0">
                <a:ln>
                  <a:noFill/>
                </a:ln>
                <a:solidFill>
                  <a:schemeClr val="accent6"/>
                </a:solidFill>
                <a:effectLst/>
                <a:uLnTx/>
                <a:uFillTx/>
                <a:latin typeface="Calibri"/>
                <a:ea typeface="微软雅黑"/>
                <a:cs typeface="+mn-cs"/>
              </a:rPr>
              <a:t>技术与自然的关系：</a:t>
            </a:r>
            <a:endParaRPr kumimoji="0" lang="zh-CN" altLang="en-US" sz="2800" b="1" i="0" u="none" strike="noStrike" kern="1200" cap="none" spc="0" normalizeH="0" baseline="0" noProof="0" dirty="0">
              <a:ln>
                <a:noFill/>
              </a:ln>
              <a:solidFill>
                <a:schemeClr val="accent6"/>
              </a:solidFill>
              <a:effectLst/>
              <a:uLnTx/>
              <a:uFillTx/>
              <a:latin typeface="Calibri"/>
              <a:ea typeface="微软雅黑"/>
              <a:cs typeface="+mn-cs"/>
            </a:endParaRPr>
          </a:p>
        </p:txBody>
      </p:sp>
      <p:sp>
        <p:nvSpPr>
          <p:cNvPr id="16" name="Freeform 36"/>
          <p:cNvSpPr>
            <a:spLocks noEditPoints="1"/>
          </p:cNvSpPr>
          <p:nvPr/>
        </p:nvSpPr>
        <p:spPr bwMode="auto">
          <a:xfrm>
            <a:off x="787214" y="1109868"/>
            <a:ext cx="390146" cy="366892"/>
          </a:xfrm>
          <a:custGeom>
            <a:avLst/>
            <a:gdLst>
              <a:gd name="T0" fmla="*/ 116 w 128"/>
              <a:gd name="T1" fmla="*/ 28 h 120"/>
              <a:gd name="T2" fmla="*/ 112 w 128"/>
              <a:gd name="T3" fmla="*/ 28 h 120"/>
              <a:gd name="T4" fmla="*/ 112 w 128"/>
              <a:gd name="T5" fmla="*/ 20 h 120"/>
              <a:gd name="T6" fmla="*/ 100 w 128"/>
              <a:gd name="T7" fmla="*/ 8 h 120"/>
              <a:gd name="T8" fmla="*/ 56 w 128"/>
              <a:gd name="T9" fmla="*/ 8 h 120"/>
              <a:gd name="T10" fmla="*/ 36 w 128"/>
              <a:gd name="T11" fmla="*/ 0 h 120"/>
              <a:gd name="T12" fmla="*/ 12 w 128"/>
              <a:gd name="T13" fmla="*/ 0 h 120"/>
              <a:gd name="T14" fmla="*/ 0 w 128"/>
              <a:gd name="T15" fmla="*/ 12 h 120"/>
              <a:gd name="T16" fmla="*/ 0 w 128"/>
              <a:gd name="T17" fmla="*/ 108 h 120"/>
              <a:gd name="T18" fmla="*/ 12 w 128"/>
              <a:gd name="T19" fmla="*/ 120 h 120"/>
              <a:gd name="T20" fmla="*/ 20 w 128"/>
              <a:gd name="T21" fmla="*/ 120 h 120"/>
              <a:gd name="T22" fmla="*/ 88 w 128"/>
              <a:gd name="T23" fmla="*/ 120 h 120"/>
              <a:gd name="T24" fmla="*/ 116 w 128"/>
              <a:gd name="T25" fmla="*/ 120 h 120"/>
              <a:gd name="T26" fmla="*/ 128 w 128"/>
              <a:gd name="T27" fmla="*/ 108 h 120"/>
              <a:gd name="T28" fmla="*/ 128 w 128"/>
              <a:gd name="T29" fmla="*/ 40 h 120"/>
              <a:gd name="T30" fmla="*/ 116 w 128"/>
              <a:gd name="T31" fmla="*/ 28 h 120"/>
              <a:gd name="T32" fmla="*/ 16 w 128"/>
              <a:gd name="T33" fmla="*/ 112 h 120"/>
              <a:gd name="T34" fmla="*/ 8 w 128"/>
              <a:gd name="T35" fmla="*/ 104 h 120"/>
              <a:gd name="T36" fmla="*/ 8 w 128"/>
              <a:gd name="T37" fmla="*/ 16 h 120"/>
              <a:gd name="T38" fmla="*/ 16 w 128"/>
              <a:gd name="T39" fmla="*/ 8 h 120"/>
              <a:gd name="T40" fmla="*/ 36 w 128"/>
              <a:gd name="T41" fmla="*/ 8 h 120"/>
              <a:gd name="T42" fmla="*/ 56 w 128"/>
              <a:gd name="T43" fmla="*/ 16 h 120"/>
              <a:gd name="T44" fmla="*/ 96 w 128"/>
              <a:gd name="T45" fmla="*/ 16 h 120"/>
              <a:gd name="T46" fmla="*/ 104 w 128"/>
              <a:gd name="T47" fmla="*/ 24 h 120"/>
              <a:gd name="T48" fmla="*/ 104 w 128"/>
              <a:gd name="T49" fmla="*/ 28 h 120"/>
              <a:gd name="T50" fmla="*/ 32 w 128"/>
              <a:gd name="T51" fmla="*/ 28 h 120"/>
              <a:gd name="T52" fmla="*/ 20 w 128"/>
              <a:gd name="T53" fmla="*/ 40 h 120"/>
              <a:gd name="T54" fmla="*/ 20 w 128"/>
              <a:gd name="T55" fmla="*/ 108 h 120"/>
              <a:gd name="T56" fmla="*/ 20 w 128"/>
              <a:gd name="T57" fmla="*/ 112 h 120"/>
              <a:gd name="T58" fmla="*/ 16 w 128"/>
              <a:gd name="T59" fmla="*/ 112 h 120"/>
              <a:gd name="T60" fmla="*/ 120 w 128"/>
              <a:gd name="T61" fmla="*/ 104 h 120"/>
              <a:gd name="T62" fmla="*/ 112 w 128"/>
              <a:gd name="T63" fmla="*/ 112 h 120"/>
              <a:gd name="T64" fmla="*/ 88 w 128"/>
              <a:gd name="T65" fmla="*/ 112 h 120"/>
              <a:gd name="T66" fmla="*/ 28 w 128"/>
              <a:gd name="T67" fmla="*/ 112 h 120"/>
              <a:gd name="T68" fmla="*/ 28 w 128"/>
              <a:gd name="T69" fmla="*/ 104 h 120"/>
              <a:gd name="T70" fmla="*/ 28 w 128"/>
              <a:gd name="T71" fmla="*/ 44 h 120"/>
              <a:gd name="T72" fmla="*/ 36 w 128"/>
              <a:gd name="T73" fmla="*/ 36 h 120"/>
              <a:gd name="T74" fmla="*/ 112 w 128"/>
              <a:gd name="T75" fmla="*/ 36 h 120"/>
              <a:gd name="T76" fmla="*/ 120 w 128"/>
              <a:gd name="T77" fmla="*/ 44 h 120"/>
              <a:gd name="T78" fmla="*/ 120 w 128"/>
              <a:gd name="T79"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0">
                <a:moveTo>
                  <a:pt x="116" y="28"/>
                </a:moveTo>
                <a:cubicBezTo>
                  <a:pt x="112" y="28"/>
                  <a:pt x="112" y="28"/>
                  <a:pt x="112" y="28"/>
                </a:cubicBezTo>
                <a:cubicBezTo>
                  <a:pt x="112" y="20"/>
                  <a:pt x="112" y="20"/>
                  <a:pt x="112" y="20"/>
                </a:cubicBezTo>
                <a:cubicBezTo>
                  <a:pt x="112" y="13"/>
                  <a:pt x="106" y="8"/>
                  <a:pt x="100" y="8"/>
                </a:cubicBezTo>
                <a:cubicBezTo>
                  <a:pt x="100" y="8"/>
                  <a:pt x="78" y="8"/>
                  <a:pt x="56" y="8"/>
                </a:cubicBezTo>
                <a:cubicBezTo>
                  <a:pt x="52" y="8"/>
                  <a:pt x="39" y="0"/>
                  <a:pt x="36" y="0"/>
                </a:cubicBezTo>
                <a:cubicBezTo>
                  <a:pt x="18" y="0"/>
                  <a:pt x="12" y="0"/>
                  <a:pt x="12" y="0"/>
                </a:cubicBezTo>
                <a:cubicBezTo>
                  <a:pt x="5" y="0"/>
                  <a:pt x="0" y="5"/>
                  <a:pt x="0" y="12"/>
                </a:cubicBezTo>
                <a:cubicBezTo>
                  <a:pt x="0" y="108"/>
                  <a:pt x="0" y="108"/>
                  <a:pt x="0" y="108"/>
                </a:cubicBezTo>
                <a:cubicBezTo>
                  <a:pt x="0" y="114"/>
                  <a:pt x="5" y="120"/>
                  <a:pt x="12" y="120"/>
                </a:cubicBezTo>
                <a:cubicBezTo>
                  <a:pt x="20" y="120"/>
                  <a:pt x="20" y="120"/>
                  <a:pt x="20" y="120"/>
                </a:cubicBezTo>
                <a:cubicBezTo>
                  <a:pt x="88" y="120"/>
                  <a:pt x="88" y="120"/>
                  <a:pt x="88" y="120"/>
                </a:cubicBezTo>
                <a:cubicBezTo>
                  <a:pt x="116" y="120"/>
                  <a:pt x="116" y="120"/>
                  <a:pt x="116" y="120"/>
                </a:cubicBezTo>
                <a:cubicBezTo>
                  <a:pt x="122" y="120"/>
                  <a:pt x="128" y="114"/>
                  <a:pt x="128" y="108"/>
                </a:cubicBezTo>
                <a:cubicBezTo>
                  <a:pt x="128" y="40"/>
                  <a:pt x="128" y="40"/>
                  <a:pt x="128" y="40"/>
                </a:cubicBezTo>
                <a:cubicBezTo>
                  <a:pt x="128" y="33"/>
                  <a:pt x="122" y="28"/>
                  <a:pt x="116" y="28"/>
                </a:cubicBezTo>
                <a:close/>
                <a:moveTo>
                  <a:pt x="16" y="112"/>
                </a:moveTo>
                <a:cubicBezTo>
                  <a:pt x="11" y="112"/>
                  <a:pt x="8" y="108"/>
                  <a:pt x="8" y="104"/>
                </a:cubicBezTo>
                <a:cubicBezTo>
                  <a:pt x="8" y="16"/>
                  <a:pt x="8" y="16"/>
                  <a:pt x="8" y="16"/>
                </a:cubicBezTo>
                <a:cubicBezTo>
                  <a:pt x="8" y="11"/>
                  <a:pt x="11" y="8"/>
                  <a:pt x="16" y="8"/>
                </a:cubicBezTo>
                <a:cubicBezTo>
                  <a:pt x="16" y="8"/>
                  <a:pt x="20" y="8"/>
                  <a:pt x="36" y="8"/>
                </a:cubicBezTo>
                <a:cubicBezTo>
                  <a:pt x="40" y="8"/>
                  <a:pt x="52" y="16"/>
                  <a:pt x="56" y="16"/>
                </a:cubicBezTo>
                <a:cubicBezTo>
                  <a:pt x="76" y="16"/>
                  <a:pt x="96" y="16"/>
                  <a:pt x="96" y="16"/>
                </a:cubicBezTo>
                <a:cubicBezTo>
                  <a:pt x="100" y="16"/>
                  <a:pt x="104" y="19"/>
                  <a:pt x="104" y="24"/>
                </a:cubicBezTo>
                <a:cubicBezTo>
                  <a:pt x="104" y="28"/>
                  <a:pt x="104" y="28"/>
                  <a:pt x="104" y="28"/>
                </a:cubicBezTo>
                <a:cubicBezTo>
                  <a:pt x="32" y="28"/>
                  <a:pt x="32" y="28"/>
                  <a:pt x="32" y="28"/>
                </a:cubicBezTo>
                <a:cubicBezTo>
                  <a:pt x="25" y="28"/>
                  <a:pt x="20" y="33"/>
                  <a:pt x="20" y="40"/>
                </a:cubicBezTo>
                <a:cubicBezTo>
                  <a:pt x="20" y="108"/>
                  <a:pt x="20" y="108"/>
                  <a:pt x="20" y="108"/>
                </a:cubicBezTo>
                <a:cubicBezTo>
                  <a:pt x="20" y="112"/>
                  <a:pt x="20" y="112"/>
                  <a:pt x="20" y="112"/>
                </a:cubicBezTo>
                <a:lnTo>
                  <a:pt x="16" y="112"/>
                </a:lnTo>
                <a:close/>
                <a:moveTo>
                  <a:pt x="120" y="104"/>
                </a:moveTo>
                <a:cubicBezTo>
                  <a:pt x="120" y="108"/>
                  <a:pt x="116" y="112"/>
                  <a:pt x="112" y="112"/>
                </a:cubicBezTo>
                <a:cubicBezTo>
                  <a:pt x="88" y="112"/>
                  <a:pt x="88" y="112"/>
                  <a:pt x="88" y="112"/>
                </a:cubicBezTo>
                <a:cubicBezTo>
                  <a:pt x="28" y="112"/>
                  <a:pt x="28" y="112"/>
                  <a:pt x="28" y="112"/>
                </a:cubicBezTo>
                <a:cubicBezTo>
                  <a:pt x="28" y="104"/>
                  <a:pt x="28" y="104"/>
                  <a:pt x="28" y="104"/>
                </a:cubicBezTo>
                <a:cubicBezTo>
                  <a:pt x="28" y="44"/>
                  <a:pt x="28" y="44"/>
                  <a:pt x="28" y="44"/>
                </a:cubicBezTo>
                <a:cubicBezTo>
                  <a:pt x="28" y="39"/>
                  <a:pt x="31" y="36"/>
                  <a:pt x="36" y="36"/>
                </a:cubicBezTo>
                <a:cubicBezTo>
                  <a:pt x="112" y="36"/>
                  <a:pt x="112" y="36"/>
                  <a:pt x="112" y="36"/>
                </a:cubicBezTo>
                <a:cubicBezTo>
                  <a:pt x="116" y="36"/>
                  <a:pt x="120" y="39"/>
                  <a:pt x="120" y="44"/>
                </a:cubicBezTo>
                <a:lnTo>
                  <a:pt x="120" y="10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DINOT-Bold"/>
            </a:endParaRPr>
          </a:p>
        </p:txBody>
      </p:sp>
      <p:sp>
        <p:nvSpPr>
          <p:cNvPr id="15" name="矩形 14"/>
          <p:cNvSpPr/>
          <p:nvPr/>
        </p:nvSpPr>
        <p:spPr>
          <a:xfrm>
            <a:off x="3183702" y="1501698"/>
            <a:ext cx="5757630" cy="535531"/>
          </a:xfrm>
          <a:prstGeom prst="rect">
            <a:avLst/>
          </a:prstGeom>
        </p:spPr>
        <p:txBody>
          <a:bodyPr wrap="square">
            <a:spAutoFit/>
          </a:bodyPr>
          <a:lstStyle/>
          <a:p>
            <a:pPr lvl="0" algn="just">
              <a:lnSpc>
                <a:spcPct val="120000"/>
              </a:lnSpc>
              <a:defRPr/>
            </a:pPr>
            <a:r>
              <a:rPr kumimoji="0" lang="zh-CN" altLang="en-US" sz="2400" b="0" i="0" u="none" strike="noStrike" kern="1200" cap="none" spc="0" normalizeH="0" baseline="0" noProof="0" dirty="0" smtClean="0">
                <a:ln>
                  <a:noFill/>
                </a:ln>
                <a:solidFill>
                  <a:srgbClr val="002060"/>
                </a:solidFill>
                <a:effectLst/>
                <a:uLnTx/>
                <a:uFillTx/>
                <a:latin typeface="Calibri"/>
                <a:ea typeface="微软雅黑"/>
              </a:rPr>
              <a:t>案例分析：沙漠土壤化的力学密码</a:t>
            </a:r>
            <a:endParaRPr kumimoji="0" lang="zh-CN" altLang="en-US" sz="2400" b="0" i="0" u="none" strike="noStrike" kern="1200" cap="none" spc="0" normalizeH="0" baseline="0" noProof="0" dirty="0">
              <a:ln>
                <a:noFill/>
              </a:ln>
              <a:solidFill>
                <a:srgbClr val="FF0000"/>
              </a:solidFill>
              <a:effectLst/>
              <a:uLnTx/>
              <a:uFillTx/>
              <a:latin typeface="Calibri"/>
              <a:ea typeface="微软雅黑"/>
            </a:endParaRPr>
          </a:p>
        </p:txBody>
      </p:sp>
      <p:sp>
        <p:nvSpPr>
          <p:cNvPr id="8" name="矩形 7"/>
          <p:cNvSpPr/>
          <p:nvPr/>
        </p:nvSpPr>
        <p:spPr>
          <a:xfrm>
            <a:off x="379236" y="1982083"/>
            <a:ext cx="11366561" cy="3453253"/>
          </a:xfrm>
          <a:prstGeom prst="rect">
            <a:avLst/>
          </a:prstGeom>
        </p:spPr>
        <p:txBody>
          <a:bodyPr wrap="square">
            <a:spAutoFit/>
          </a:bodyPr>
          <a:lstStyle/>
          <a:p>
            <a:pPr lvl="0" algn="just">
              <a:lnSpc>
                <a:spcPct val="120000"/>
              </a:lnSpc>
              <a:defRPr/>
            </a:pPr>
            <a:r>
              <a:rPr lang="zh-CN" altLang="en-US" sz="1600" dirty="0" smtClean="0"/>
              <a:t>         重庆交通大学</a:t>
            </a:r>
            <a:r>
              <a:rPr lang="zh-CN" altLang="en-US" sz="1600" dirty="0"/>
              <a:t>的科研团队经过多年研究，发现土壤颗粒间存在一种特定约束，可以让沙变成土。科学家们将这一发现运用</a:t>
            </a:r>
            <a:r>
              <a:rPr lang="zh-CN" altLang="en-US" sz="1600" dirty="0" smtClean="0"/>
              <a:t>到</a:t>
            </a:r>
            <a:r>
              <a:rPr lang="en-US" altLang="zh-CN" sz="1600" dirty="0" smtClean="0"/>
              <a:t>“</a:t>
            </a:r>
            <a:r>
              <a:rPr lang="zh-CN" altLang="en-US" sz="1600" dirty="0" smtClean="0"/>
              <a:t>沙漠</a:t>
            </a:r>
            <a:r>
              <a:rPr lang="zh-CN" altLang="en-US" sz="1600" dirty="0"/>
              <a:t>土壤</a:t>
            </a:r>
            <a:r>
              <a:rPr lang="zh-CN" altLang="en-US" sz="1600" dirty="0" smtClean="0"/>
              <a:t>化</a:t>
            </a:r>
            <a:r>
              <a:rPr lang="en-US" altLang="zh-CN" sz="1600" dirty="0" smtClean="0"/>
              <a:t>”</a:t>
            </a:r>
            <a:r>
              <a:rPr lang="zh-CN" altLang="en-US" sz="1600" dirty="0" smtClean="0"/>
              <a:t>生态</a:t>
            </a:r>
            <a:r>
              <a:rPr lang="zh-CN" altLang="en-US" sz="1600" dirty="0"/>
              <a:t>恢复技术中，并取得</a:t>
            </a:r>
            <a:r>
              <a:rPr lang="zh-CN" altLang="en-US" sz="1600" dirty="0" smtClean="0"/>
              <a:t>成功。</a:t>
            </a:r>
            <a:endParaRPr lang="en-US" altLang="zh-CN" sz="1600" dirty="0" smtClean="0"/>
          </a:p>
          <a:p>
            <a:pPr lvl="0" algn="just">
              <a:lnSpc>
                <a:spcPct val="120000"/>
              </a:lnSpc>
              <a:defRPr/>
            </a:pPr>
            <a:r>
              <a:rPr lang="zh-CN" altLang="en-US" sz="1600" dirty="0" smtClean="0"/>
              <a:t>        沙</a:t>
            </a:r>
            <a:r>
              <a:rPr lang="zh-CN" altLang="en-US" sz="1600" dirty="0"/>
              <a:t>保不住水，但加入了这种植物性纤维黏合材料后，就可以保住水分和营养，变成土壤，经过种植，以后土壤就有了修复</a:t>
            </a:r>
            <a:r>
              <a:rPr lang="zh-CN" altLang="en-US" sz="1600" dirty="0" smtClean="0"/>
              <a:t>能力。这</a:t>
            </a:r>
            <a:r>
              <a:rPr lang="zh-CN" altLang="en-US" sz="1600" dirty="0"/>
              <a:t>项技术具有成本低、易施工等特点，大规模改造成本约为每亩</a:t>
            </a:r>
            <a:r>
              <a:rPr lang="en-US" altLang="zh-CN" sz="1600" dirty="0"/>
              <a:t>1500</a:t>
            </a:r>
            <a:r>
              <a:rPr lang="zh-CN" altLang="en-US" sz="1600" dirty="0"/>
              <a:t>元至</a:t>
            </a:r>
            <a:r>
              <a:rPr lang="en-US" altLang="zh-CN" sz="1600" dirty="0"/>
              <a:t>2700</a:t>
            </a:r>
            <a:r>
              <a:rPr lang="zh-CN" altLang="en-US" sz="1600" dirty="0"/>
              <a:t>元。一次改造后即可持续耕种，且后续种植对土质具有提升</a:t>
            </a:r>
            <a:r>
              <a:rPr lang="zh-CN" altLang="en-US" sz="1600" dirty="0" smtClean="0"/>
              <a:t>作用。</a:t>
            </a:r>
            <a:endParaRPr lang="en-US" altLang="zh-CN" sz="1600" dirty="0" smtClean="0"/>
          </a:p>
          <a:p>
            <a:pPr lvl="0" algn="just">
              <a:lnSpc>
                <a:spcPct val="120000"/>
              </a:lnSpc>
              <a:defRPr/>
            </a:pPr>
            <a:r>
              <a:rPr lang="zh-CN" altLang="en-US" sz="1600" dirty="0" smtClean="0"/>
              <a:t>        如今</a:t>
            </a:r>
            <a:r>
              <a:rPr lang="zh-CN" altLang="en-US" sz="1600" dirty="0"/>
              <a:t>，在乌兰布和的试验地里，不仅长出了沙漠中鲜见的高粱、糜子、</a:t>
            </a:r>
            <a:r>
              <a:rPr lang="zh-CN" altLang="en-US" sz="1600" dirty="0" smtClean="0"/>
              <a:t>苜蓿</a:t>
            </a:r>
            <a:r>
              <a:rPr lang="zh-CN" altLang="en-US" sz="1600" dirty="0"/>
              <a:t>、</a:t>
            </a:r>
            <a:r>
              <a:rPr lang="zh-CN" altLang="en-US" sz="1600" dirty="0" smtClean="0"/>
              <a:t>西瓜</a:t>
            </a:r>
            <a:r>
              <a:rPr lang="zh-CN" altLang="en-US" sz="1600" dirty="0"/>
              <a:t>、</a:t>
            </a:r>
            <a:r>
              <a:rPr lang="zh-CN" altLang="en-US" sz="1600" dirty="0" smtClean="0"/>
              <a:t>西红柿等</a:t>
            </a:r>
            <a:r>
              <a:rPr lang="zh-CN" altLang="en-US" sz="1600" dirty="0"/>
              <a:t>作物，青蛙、野兔等小动物也栖息</a:t>
            </a:r>
            <a:r>
              <a:rPr lang="zh-CN" altLang="en-US" sz="1600" dirty="0" smtClean="0"/>
              <a:t>其中。该技术在不同</a:t>
            </a:r>
            <a:r>
              <a:rPr lang="zh-CN" altLang="en-US" sz="1600" dirty="0"/>
              <a:t>的荒漠化地区进行</a:t>
            </a:r>
            <a:r>
              <a:rPr lang="zh-CN" altLang="en-US" sz="1600" dirty="0" smtClean="0"/>
              <a:t>试验，面积超过一万亩。</a:t>
            </a:r>
            <a:endParaRPr lang="en-US" altLang="zh-CN" sz="1600" dirty="0" smtClean="0"/>
          </a:p>
          <a:p>
            <a:pPr algn="just">
              <a:lnSpc>
                <a:spcPct val="120000"/>
              </a:lnSpc>
              <a:defRPr/>
            </a:pPr>
            <a:r>
              <a:rPr lang="zh-CN" altLang="en-US" sz="1600" dirty="0" smtClean="0"/>
              <a:t>        该团队已经与阿联酋签订协议，</a:t>
            </a:r>
            <a:r>
              <a:rPr lang="zh-CN" altLang="en-US" sz="1600" dirty="0"/>
              <a:t>将在阿布扎比荒芜的内陆地区试验，如果试验成功，将探索出一条服务“一带一路”绿色发展之路，共同推进全球生态文明</a:t>
            </a:r>
            <a:r>
              <a:rPr lang="zh-CN" altLang="en-US" sz="1600" dirty="0" smtClean="0"/>
              <a:t>建设。</a:t>
            </a:r>
            <a:endParaRPr lang="en-US" altLang="zh-CN" sz="1600" dirty="0"/>
          </a:p>
          <a:p>
            <a:pPr algn="just">
              <a:lnSpc>
                <a:spcPct val="120000"/>
              </a:lnSpc>
              <a:defRPr/>
            </a:pPr>
            <a:endParaRPr lang="en-US" altLang="zh-CN" sz="1600" dirty="0"/>
          </a:p>
          <a:p>
            <a:pPr lvl="0" algn="just">
              <a:lnSpc>
                <a:spcPct val="120000"/>
              </a:lnSpc>
              <a:defRPr/>
            </a:pPr>
            <a:endParaRPr kumimoji="0" lang="zh-CN" altLang="en-US" sz="2000" b="0" i="0" u="none" strike="noStrike" kern="1200" cap="none" spc="0" normalizeH="0" baseline="0" noProof="0" dirty="0">
              <a:ln>
                <a:noFill/>
              </a:ln>
              <a:effectLst/>
              <a:uLnTx/>
              <a:uFillTx/>
              <a:latin typeface="Calibri"/>
              <a:ea typeface="微软雅黑"/>
            </a:endParaRPr>
          </a:p>
        </p:txBody>
      </p:sp>
      <p:pic>
        <p:nvPicPr>
          <p:cNvPr id="1026" name="Picture 2" descr="http://5b0988e595225.cdn.sohucs.com/images/20180716/9aefaed33cb54cadbec4bc1ac1d8eb8b.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62614" y="4724229"/>
            <a:ext cx="3001806" cy="183600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img.mp.itc.cn/upload/20160902/8ef39440dce04e1b90adcd30f68636d3_th.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5136" y="4673342"/>
            <a:ext cx="3724253" cy="1937776"/>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img.mp.itc.cn/upload/20160902/a61994d55f9e4575a70aaeb98b26d121_th.jpe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19926" y="4640863"/>
            <a:ext cx="3309615" cy="19702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46384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1"/>
          <p:cNvSpPr txBox="1">
            <a:spLocks noChangeArrowheads="1"/>
          </p:cNvSpPr>
          <p:nvPr/>
        </p:nvSpPr>
        <p:spPr bwMode="auto">
          <a:xfrm>
            <a:off x="787214" y="233530"/>
            <a:ext cx="5773842" cy="584775"/>
          </a:xfrm>
          <a:prstGeom prst="rect">
            <a:avLst/>
          </a:prstGeom>
          <a:noFill/>
          <a:ln w="9525">
            <a:noFill/>
            <a:miter lim="800000"/>
            <a:headEnd/>
            <a:tailEnd/>
          </a:ln>
        </p:spPr>
        <p:txBody>
          <a:bodyPr wrap="square">
            <a:spAutoFit/>
          </a:bodyPr>
          <a:lstStyle/>
          <a:p>
            <a:r>
              <a:rPr lang="zh-CN" altLang="en-US" sz="3200" b="1" dirty="0" smtClean="0">
                <a:solidFill>
                  <a:schemeClr val="accent6">
                    <a:lumMod val="50000"/>
                  </a:schemeClr>
                </a:solidFill>
                <a:latin typeface="+mj-ea"/>
                <a:ea typeface="+mj-ea"/>
                <a:cs typeface="Arial" pitchFamily="34" charset="0"/>
              </a:rPr>
              <a:t>技术</a:t>
            </a:r>
            <a:r>
              <a:rPr lang="zh-CN" altLang="en-US" sz="3200" b="1" dirty="0" smtClean="0">
                <a:solidFill>
                  <a:schemeClr val="accent6">
                    <a:lumMod val="50000"/>
                  </a:schemeClr>
                </a:solidFill>
                <a:latin typeface="+mj-ea"/>
                <a:ea typeface="+mj-ea"/>
                <a:cs typeface="Arial" pitchFamily="34" charset="0"/>
              </a:rPr>
              <a:t>的性质</a:t>
            </a:r>
            <a:endParaRPr lang="en-US" altLang="ko-KR" sz="3200" b="1" dirty="0">
              <a:solidFill>
                <a:schemeClr val="accent6">
                  <a:lumMod val="50000"/>
                </a:schemeClr>
              </a:solidFill>
              <a:latin typeface="+mj-ea"/>
              <a:ea typeface="+mj-ea"/>
              <a:cs typeface="Arial" pitchFamily="34" charset="0"/>
            </a:endParaRPr>
          </a:p>
        </p:txBody>
      </p:sp>
      <p:sp>
        <p:nvSpPr>
          <p:cNvPr id="30" name="矩形 29"/>
          <p:cNvSpPr/>
          <p:nvPr/>
        </p:nvSpPr>
        <p:spPr>
          <a:xfrm>
            <a:off x="787214" y="996682"/>
            <a:ext cx="3841347" cy="60939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2800" b="1" i="0" u="none" strike="noStrike" kern="1200" cap="none" spc="0" normalizeH="0" baseline="0" noProof="0" dirty="0" smtClean="0">
                <a:ln>
                  <a:noFill/>
                </a:ln>
                <a:solidFill>
                  <a:schemeClr val="accent6"/>
                </a:solidFill>
                <a:effectLst/>
                <a:uLnTx/>
                <a:uFillTx/>
                <a:latin typeface="Calibri"/>
                <a:ea typeface="微软雅黑"/>
                <a:cs typeface="+mn-cs"/>
              </a:rPr>
              <a:t>技术的目的性、实践性：</a:t>
            </a:r>
            <a:endParaRPr kumimoji="0" lang="zh-CN" altLang="en-US" sz="2800" b="1" i="0" u="none" strike="noStrike" kern="1200" cap="none" spc="0" normalizeH="0" baseline="0" noProof="0" dirty="0">
              <a:ln>
                <a:noFill/>
              </a:ln>
              <a:solidFill>
                <a:schemeClr val="accent6"/>
              </a:solidFill>
              <a:effectLst/>
              <a:uLnTx/>
              <a:uFillTx/>
              <a:latin typeface="Calibri"/>
              <a:ea typeface="微软雅黑"/>
              <a:cs typeface="+mn-cs"/>
            </a:endParaRPr>
          </a:p>
        </p:txBody>
      </p:sp>
      <p:sp>
        <p:nvSpPr>
          <p:cNvPr id="31" name="Freeform 36"/>
          <p:cNvSpPr>
            <a:spLocks noEditPoints="1"/>
          </p:cNvSpPr>
          <p:nvPr/>
        </p:nvSpPr>
        <p:spPr bwMode="auto">
          <a:xfrm>
            <a:off x="324176" y="1117935"/>
            <a:ext cx="390146" cy="366892"/>
          </a:xfrm>
          <a:custGeom>
            <a:avLst/>
            <a:gdLst>
              <a:gd name="T0" fmla="*/ 116 w 128"/>
              <a:gd name="T1" fmla="*/ 28 h 120"/>
              <a:gd name="T2" fmla="*/ 112 w 128"/>
              <a:gd name="T3" fmla="*/ 28 h 120"/>
              <a:gd name="T4" fmla="*/ 112 w 128"/>
              <a:gd name="T5" fmla="*/ 20 h 120"/>
              <a:gd name="T6" fmla="*/ 100 w 128"/>
              <a:gd name="T7" fmla="*/ 8 h 120"/>
              <a:gd name="T8" fmla="*/ 56 w 128"/>
              <a:gd name="T9" fmla="*/ 8 h 120"/>
              <a:gd name="T10" fmla="*/ 36 w 128"/>
              <a:gd name="T11" fmla="*/ 0 h 120"/>
              <a:gd name="T12" fmla="*/ 12 w 128"/>
              <a:gd name="T13" fmla="*/ 0 h 120"/>
              <a:gd name="T14" fmla="*/ 0 w 128"/>
              <a:gd name="T15" fmla="*/ 12 h 120"/>
              <a:gd name="T16" fmla="*/ 0 w 128"/>
              <a:gd name="T17" fmla="*/ 108 h 120"/>
              <a:gd name="T18" fmla="*/ 12 w 128"/>
              <a:gd name="T19" fmla="*/ 120 h 120"/>
              <a:gd name="T20" fmla="*/ 20 w 128"/>
              <a:gd name="T21" fmla="*/ 120 h 120"/>
              <a:gd name="T22" fmla="*/ 88 w 128"/>
              <a:gd name="T23" fmla="*/ 120 h 120"/>
              <a:gd name="T24" fmla="*/ 116 w 128"/>
              <a:gd name="T25" fmla="*/ 120 h 120"/>
              <a:gd name="T26" fmla="*/ 128 w 128"/>
              <a:gd name="T27" fmla="*/ 108 h 120"/>
              <a:gd name="T28" fmla="*/ 128 w 128"/>
              <a:gd name="T29" fmla="*/ 40 h 120"/>
              <a:gd name="T30" fmla="*/ 116 w 128"/>
              <a:gd name="T31" fmla="*/ 28 h 120"/>
              <a:gd name="T32" fmla="*/ 16 w 128"/>
              <a:gd name="T33" fmla="*/ 112 h 120"/>
              <a:gd name="T34" fmla="*/ 8 w 128"/>
              <a:gd name="T35" fmla="*/ 104 h 120"/>
              <a:gd name="T36" fmla="*/ 8 w 128"/>
              <a:gd name="T37" fmla="*/ 16 h 120"/>
              <a:gd name="T38" fmla="*/ 16 w 128"/>
              <a:gd name="T39" fmla="*/ 8 h 120"/>
              <a:gd name="T40" fmla="*/ 36 w 128"/>
              <a:gd name="T41" fmla="*/ 8 h 120"/>
              <a:gd name="T42" fmla="*/ 56 w 128"/>
              <a:gd name="T43" fmla="*/ 16 h 120"/>
              <a:gd name="T44" fmla="*/ 96 w 128"/>
              <a:gd name="T45" fmla="*/ 16 h 120"/>
              <a:gd name="T46" fmla="*/ 104 w 128"/>
              <a:gd name="T47" fmla="*/ 24 h 120"/>
              <a:gd name="T48" fmla="*/ 104 w 128"/>
              <a:gd name="T49" fmla="*/ 28 h 120"/>
              <a:gd name="T50" fmla="*/ 32 w 128"/>
              <a:gd name="T51" fmla="*/ 28 h 120"/>
              <a:gd name="T52" fmla="*/ 20 w 128"/>
              <a:gd name="T53" fmla="*/ 40 h 120"/>
              <a:gd name="T54" fmla="*/ 20 w 128"/>
              <a:gd name="T55" fmla="*/ 108 h 120"/>
              <a:gd name="T56" fmla="*/ 20 w 128"/>
              <a:gd name="T57" fmla="*/ 112 h 120"/>
              <a:gd name="T58" fmla="*/ 16 w 128"/>
              <a:gd name="T59" fmla="*/ 112 h 120"/>
              <a:gd name="T60" fmla="*/ 120 w 128"/>
              <a:gd name="T61" fmla="*/ 104 h 120"/>
              <a:gd name="T62" fmla="*/ 112 w 128"/>
              <a:gd name="T63" fmla="*/ 112 h 120"/>
              <a:gd name="T64" fmla="*/ 88 w 128"/>
              <a:gd name="T65" fmla="*/ 112 h 120"/>
              <a:gd name="T66" fmla="*/ 28 w 128"/>
              <a:gd name="T67" fmla="*/ 112 h 120"/>
              <a:gd name="T68" fmla="*/ 28 w 128"/>
              <a:gd name="T69" fmla="*/ 104 h 120"/>
              <a:gd name="T70" fmla="*/ 28 w 128"/>
              <a:gd name="T71" fmla="*/ 44 h 120"/>
              <a:gd name="T72" fmla="*/ 36 w 128"/>
              <a:gd name="T73" fmla="*/ 36 h 120"/>
              <a:gd name="T74" fmla="*/ 112 w 128"/>
              <a:gd name="T75" fmla="*/ 36 h 120"/>
              <a:gd name="T76" fmla="*/ 120 w 128"/>
              <a:gd name="T77" fmla="*/ 44 h 120"/>
              <a:gd name="T78" fmla="*/ 120 w 128"/>
              <a:gd name="T79"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0">
                <a:moveTo>
                  <a:pt x="116" y="28"/>
                </a:moveTo>
                <a:cubicBezTo>
                  <a:pt x="112" y="28"/>
                  <a:pt x="112" y="28"/>
                  <a:pt x="112" y="28"/>
                </a:cubicBezTo>
                <a:cubicBezTo>
                  <a:pt x="112" y="20"/>
                  <a:pt x="112" y="20"/>
                  <a:pt x="112" y="20"/>
                </a:cubicBezTo>
                <a:cubicBezTo>
                  <a:pt x="112" y="13"/>
                  <a:pt x="106" y="8"/>
                  <a:pt x="100" y="8"/>
                </a:cubicBezTo>
                <a:cubicBezTo>
                  <a:pt x="100" y="8"/>
                  <a:pt x="78" y="8"/>
                  <a:pt x="56" y="8"/>
                </a:cubicBezTo>
                <a:cubicBezTo>
                  <a:pt x="52" y="8"/>
                  <a:pt x="39" y="0"/>
                  <a:pt x="36" y="0"/>
                </a:cubicBezTo>
                <a:cubicBezTo>
                  <a:pt x="18" y="0"/>
                  <a:pt x="12" y="0"/>
                  <a:pt x="12" y="0"/>
                </a:cubicBezTo>
                <a:cubicBezTo>
                  <a:pt x="5" y="0"/>
                  <a:pt x="0" y="5"/>
                  <a:pt x="0" y="12"/>
                </a:cubicBezTo>
                <a:cubicBezTo>
                  <a:pt x="0" y="108"/>
                  <a:pt x="0" y="108"/>
                  <a:pt x="0" y="108"/>
                </a:cubicBezTo>
                <a:cubicBezTo>
                  <a:pt x="0" y="114"/>
                  <a:pt x="5" y="120"/>
                  <a:pt x="12" y="120"/>
                </a:cubicBezTo>
                <a:cubicBezTo>
                  <a:pt x="20" y="120"/>
                  <a:pt x="20" y="120"/>
                  <a:pt x="20" y="120"/>
                </a:cubicBezTo>
                <a:cubicBezTo>
                  <a:pt x="88" y="120"/>
                  <a:pt x="88" y="120"/>
                  <a:pt x="88" y="120"/>
                </a:cubicBezTo>
                <a:cubicBezTo>
                  <a:pt x="116" y="120"/>
                  <a:pt x="116" y="120"/>
                  <a:pt x="116" y="120"/>
                </a:cubicBezTo>
                <a:cubicBezTo>
                  <a:pt x="122" y="120"/>
                  <a:pt x="128" y="114"/>
                  <a:pt x="128" y="108"/>
                </a:cubicBezTo>
                <a:cubicBezTo>
                  <a:pt x="128" y="40"/>
                  <a:pt x="128" y="40"/>
                  <a:pt x="128" y="40"/>
                </a:cubicBezTo>
                <a:cubicBezTo>
                  <a:pt x="128" y="33"/>
                  <a:pt x="122" y="28"/>
                  <a:pt x="116" y="28"/>
                </a:cubicBezTo>
                <a:close/>
                <a:moveTo>
                  <a:pt x="16" y="112"/>
                </a:moveTo>
                <a:cubicBezTo>
                  <a:pt x="11" y="112"/>
                  <a:pt x="8" y="108"/>
                  <a:pt x="8" y="104"/>
                </a:cubicBezTo>
                <a:cubicBezTo>
                  <a:pt x="8" y="16"/>
                  <a:pt x="8" y="16"/>
                  <a:pt x="8" y="16"/>
                </a:cubicBezTo>
                <a:cubicBezTo>
                  <a:pt x="8" y="11"/>
                  <a:pt x="11" y="8"/>
                  <a:pt x="16" y="8"/>
                </a:cubicBezTo>
                <a:cubicBezTo>
                  <a:pt x="16" y="8"/>
                  <a:pt x="20" y="8"/>
                  <a:pt x="36" y="8"/>
                </a:cubicBezTo>
                <a:cubicBezTo>
                  <a:pt x="40" y="8"/>
                  <a:pt x="52" y="16"/>
                  <a:pt x="56" y="16"/>
                </a:cubicBezTo>
                <a:cubicBezTo>
                  <a:pt x="76" y="16"/>
                  <a:pt x="96" y="16"/>
                  <a:pt x="96" y="16"/>
                </a:cubicBezTo>
                <a:cubicBezTo>
                  <a:pt x="100" y="16"/>
                  <a:pt x="104" y="19"/>
                  <a:pt x="104" y="24"/>
                </a:cubicBezTo>
                <a:cubicBezTo>
                  <a:pt x="104" y="28"/>
                  <a:pt x="104" y="28"/>
                  <a:pt x="104" y="28"/>
                </a:cubicBezTo>
                <a:cubicBezTo>
                  <a:pt x="32" y="28"/>
                  <a:pt x="32" y="28"/>
                  <a:pt x="32" y="28"/>
                </a:cubicBezTo>
                <a:cubicBezTo>
                  <a:pt x="25" y="28"/>
                  <a:pt x="20" y="33"/>
                  <a:pt x="20" y="40"/>
                </a:cubicBezTo>
                <a:cubicBezTo>
                  <a:pt x="20" y="108"/>
                  <a:pt x="20" y="108"/>
                  <a:pt x="20" y="108"/>
                </a:cubicBezTo>
                <a:cubicBezTo>
                  <a:pt x="20" y="112"/>
                  <a:pt x="20" y="112"/>
                  <a:pt x="20" y="112"/>
                </a:cubicBezTo>
                <a:lnTo>
                  <a:pt x="16" y="112"/>
                </a:lnTo>
                <a:close/>
                <a:moveTo>
                  <a:pt x="120" y="104"/>
                </a:moveTo>
                <a:cubicBezTo>
                  <a:pt x="120" y="108"/>
                  <a:pt x="116" y="112"/>
                  <a:pt x="112" y="112"/>
                </a:cubicBezTo>
                <a:cubicBezTo>
                  <a:pt x="88" y="112"/>
                  <a:pt x="88" y="112"/>
                  <a:pt x="88" y="112"/>
                </a:cubicBezTo>
                <a:cubicBezTo>
                  <a:pt x="28" y="112"/>
                  <a:pt x="28" y="112"/>
                  <a:pt x="28" y="112"/>
                </a:cubicBezTo>
                <a:cubicBezTo>
                  <a:pt x="28" y="104"/>
                  <a:pt x="28" y="104"/>
                  <a:pt x="28" y="104"/>
                </a:cubicBezTo>
                <a:cubicBezTo>
                  <a:pt x="28" y="44"/>
                  <a:pt x="28" y="44"/>
                  <a:pt x="28" y="44"/>
                </a:cubicBezTo>
                <a:cubicBezTo>
                  <a:pt x="28" y="39"/>
                  <a:pt x="31" y="36"/>
                  <a:pt x="36" y="36"/>
                </a:cubicBezTo>
                <a:cubicBezTo>
                  <a:pt x="112" y="36"/>
                  <a:pt x="112" y="36"/>
                  <a:pt x="112" y="36"/>
                </a:cubicBezTo>
                <a:cubicBezTo>
                  <a:pt x="116" y="36"/>
                  <a:pt x="120" y="39"/>
                  <a:pt x="120" y="44"/>
                </a:cubicBezTo>
                <a:lnTo>
                  <a:pt x="120" y="10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DINOT-Bold"/>
            </a:endParaRPr>
          </a:p>
        </p:txBody>
      </p:sp>
      <p:sp>
        <p:nvSpPr>
          <p:cNvPr id="33" name="矩形 32"/>
          <p:cNvSpPr/>
          <p:nvPr/>
        </p:nvSpPr>
        <p:spPr>
          <a:xfrm>
            <a:off x="451005" y="1784457"/>
            <a:ext cx="4368304" cy="4524315"/>
          </a:xfrm>
          <a:prstGeom prst="rect">
            <a:avLst/>
          </a:prstGeom>
        </p:spPr>
        <p:txBody>
          <a:bodyPr wrap="square">
            <a:spAutoFit/>
          </a:bodyPr>
          <a:lstStyle/>
          <a:p>
            <a:pPr lvl="0" algn="ctr">
              <a:lnSpc>
                <a:spcPct val="120000"/>
              </a:lnSpc>
              <a:defRPr/>
            </a:pPr>
            <a:r>
              <a:rPr lang="zh-CN" altLang="en-US" sz="2000" dirty="0" smtClean="0">
                <a:latin typeface="华文隶书" panose="02010800040101010101" pitchFamily="2" charset="-122"/>
                <a:ea typeface="华文隶书" panose="02010800040101010101" pitchFamily="2" charset="-122"/>
              </a:rPr>
              <a:t>桔槔</a:t>
            </a:r>
            <a:r>
              <a:rPr lang="en-US" altLang="zh-CN" sz="2000" dirty="0" smtClean="0">
                <a:latin typeface="华文隶书" panose="02010800040101010101" pitchFamily="2" charset="-122"/>
                <a:ea typeface="华文隶书" panose="02010800040101010101" pitchFamily="2" charset="-122"/>
              </a:rPr>
              <a:t>——</a:t>
            </a:r>
            <a:r>
              <a:rPr lang="zh-CN" altLang="en-US" sz="2000" dirty="0" smtClean="0">
                <a:latin typeface="华文隶书" panose="02010800040101010101" pitchFamily="2" charset="-122"/>
                <a:ea typeface="华文隶书" panose="02010800040101010101" pitchFamily="2" charset="-122"/>
              </a:rPr>
              <a:t>出自</a:t>
            </a:r>
            <a:r>
              <a:rPr lang="en-US" altLang="zh-CN" sz="2000" dirty="0" smtClean="0">
                <a:latin typeface="华文隶书" panose="02010800040101010101" pitchFamily="2" charset="-122"/>
                <a:ea typeface="华文隶书" panose="02010800040101010101" pitchFamily="2" charset="-122"/>
              </a:rPr>
              <a:t>《</a:t>
            </a:r>
            <a:r>
              <a:rPr lang="zh-CN" altLang="en-US" sz="2000" dirty="0" smtClean="0">
                <a:latin typeface="华文隶书" panose="02010800040101010101" pitchFamily="2" charset="-122"/>
                <a:ea typeface="华文隶书" panose="02010800040101010101" pitchFamily="2" charset="-122"/>
              </a:rPr>
              <a:t>天工开物</a:t>
            </a:r>
            <a:r>
              <a:rPr lang="en-US" altLang="zh-CN" sz="2000" dirty="0" smtClean="0">
                <a:latin typeface="华文隶书" panose="02010800040101010101" pitchFamily="2" charset="-122"/>
                <a:ea typeface="华文隶书" panose="02010800040101010101" pitchFamily="2" charset="-122"/>
              </a:rPr>
              <a:t>-</a:t>
            </a:r>
            <a:r>
              <a:rPr lang="zh-CN" altLang="en-US" sz="2000" dirty="0" smtClean="0">
                <a:latin typeface="华文隶书" panose="02010800040101010101" pitchFamily="2" charset="-122"/>
                <a:ea typeface="华文隶书" panose="02010800040101010101" pitchFamily="2" charset="-122"/>
              </a:rPr>
              <a:t>水利</a:t>
            </a:r>
            <a:r>
              <a:rPr lang="en-US" altLang="zh-CN" sz="2000" dirty="0" smtClean="0">
                <a:latin typeface="华文隶书" panose="02010800040101010101" pitchFamily="2" charset="-122"/>
                <a:ea typeface="华文隶书" panose="02010800040101010101" pitchFamily="2" charset="-122"/>
              </a:rPr>
              <a:t>》</a:t>
            </a:r>
          </a:p>
          <a:p>
            <a:pPr lvl="0">
              <a:lnSpc>
                <a:spcPct val="120000"/>
              </a:lnSpc>
              <a:defRPr/>
            </a:pPr>
            <a:r>
              <a:rPr kumimoji="0" lang="zh-CN" altLang="en-US" sz="2000" b="0" i="0" u="none" strike="noStrike" kern="1200" cap="none" spc="0" normalizeH="0" baseline="0" noProof="0" dirty="0" smtClean="0">
                <a:ln>
                  <a:noFill/>
                </a:ln>
                <a:effectLst/>
                <a:uLnTx/>
                <a:uFillTx/>
                <a:latin typeface="华文隶书" panose="02010800040101010101" pitchFamily="2" charset="-122"/>
                <a:ea typeface="华文隶书" panose="02010800040101010101" pitchFamily="2" charset="-122"/>
              </a:rPr>
              <a:t>       天泽不降，则人力挽水以济。凡河滨有制</a:t>
            </a:r>
            <a:r>
              <a:rPr lang="zh-CN" altLang="en-US" sz="2000" dirty="0">
                <a:latin typeface="华文隶书" panose="02010800040101010101" pitchFamily="2" charset="-122"/>
                <a:ea typeface="华文隶书" panose="02010800040101010101" pitchFamily="2" charset="-122"/>
              </a:rPr>
              <a:t>筒车（图</a:t>
            </a:r>
            <a:r>
              <a:rPr lang="en-US" altLang="zh-CN" sz="2000" dirty="0">
                <a:latin typeface="华文隶书" panose="02010800040101010101" pitchFamily="2" charset="-122"/>
                <a:ea typeface="华文隶书" panose="02010800040101010101" pitchFamily="2" charset="-122"/>
              </a:rPr>
              <a:t>1</a:t>
            </a:r>
            <a:r>
              <a:rPr lang="zh-CN" altLang="en-US" sz="2000" dirty="0">
                <a:latin typeface="华文隶书" panose="02010800040101010101" pitchFamily="2" charset="-122"/>
                <a:ea typeface="华文隶书" panose="02010800040101010101" pitchFamily="2" charset="-122"/>
              </a:rPr>
              <a:t>）</a:t>
            </a:r>
            <a:r>
              <a:rPr kumimoji="0" lang="zh-CN" altLang="en-US" sz="2000" b="0" i="0" u="none" strike="noStrike" kern="1200" cap="none" spc="0" normalizeH="0" baseline="0" noProof="0" dirty="0" smtClean="0">
                <a:ln>
                  <a:noFill/>
                </a:ln>
                <a:effectLst/>
                <a:uLnTx/>
                <a:uFillTx/>
                <a:latin typeface="华文隶书" panose="02010800040101010101" pitchFamily="2" charset="-122"/>
                <a:ea typeface="华文隶书" panose="02010800040101010101" pitchFamily="2" charset="-122"/>
              </a:rPr>
              <a:t>者，堰陂</a:t>
            </a:r>
            <a:r>
              <a:rPr lang="en-US" altLang="zh-CN" sz="2000" b="1" dirty="0" smtClean="0"/>
              <a:t>[</a:t>
            </a:r>
            <a:r>
              <a:rPr lang="en-US" altLang="zh-CN" sz="2000" b="1" dirty="0" err="1" smtClean="0"/>
              <a:t>bēi</a:t>
            </a:r>
            <a:r>
              <a:rPr lang="en-US" altLang="zh-CN" sz="2000" b="1" dirty="0" smtClean="0"/>
              <a:t>]</a:t>
            </a:r>
            <a:r>
              <a:rPr lang="en-US" altLang="zh-CN" sz="2000" dirty="0"/>
              <a:t/>
            </a:r>
            <a:br>
              <a:rPr lang="en-US" altLang="zh-CN" sz="2000" dirty="0"/>
            </a:br>
            <a:r>
              <a:rPr kumimoji="0" lang="zh-CN" altLang="en-US" sz="2000" b="0" i="0" u="none" strike="noStrike" kern="1200" cap="none" spc="0" normalizeH="0" baseline="0" noProof="0" dirty="0" smtClean="0">
                <a:ln>
                  <a:noFill/>
                </a:ln>
                <a:effectLst/>
                <a:uLnTx/>
                <a:uFillTx/>
                <a:latin typeface="华文隶书" panose="02010800040101010101" pitchFamily="2" charset="-122"/>
                <a:ea typeface="华文隶书" panose="02010800040101010101" pitchFamily="2" charset="-122"/>
              </a:rPr>
              <a:t>障流，绕于车下，激轮使转，挽水入筒，一一倾于</a:t>
            </a:r>
            <a:r>
              <a:rPr lang="zh-CN" altLang="en-US" sz="2000" dirty="0" smtClean="0">
                <a:latin typeface="华文隶书" panose="02010800040101010101" pitchFamily="2" charset="-122"/>
                <a:ea typeface="华文隶书" panose="02010800040101010101" pitchFamily="2" charset="-122"/>
              </a:rPr>
              <a:t>枧</a:t>
            </a:r>
            <a:r>
              <a:rPr lang="en-US" altLang="zh-CN" sz="2000" b="1" dirty="0"/>
              <a:t>[</a:t>
            </a:r>
            <a:r>
              <a:rPr lang="en-US" altLang="zh-CN" sz="2000" b="1" dirty="0" err="1"/>
              <a:t>jiǎn</a:t>
            </a:r>
            <a:r>
              <a:rPr lang="en-US" altLang="zh-CN" sz="2000" b="1" dirty="0" smtClean="0"/>
              <a:t>]</a:t>
            </a:r>
            <a:r>
              <a:rPr lang="zh-CN" altLang="en-US" sz="2000" dirty="0" smtClean="0">
                <a:latin typeface="华文隶书" panose="02010800040101010101" pitchFamily="2" charset="-122"/>
                <a:ea typeface="华文隶书" panose="02010800040101010101" pitchFamily="2" charset="-122"/>
              </a:rPr>
              <a:t>内，流入亩中。</a:t>
            </a:r>
            <a:endParaRPr lang="en-US" altLang="zh-CN" sz="2000" dirty="0" smtClean="0">
              <a:latin typeface="华文隶书" panose="02010800040101010101" pitchFamily="2" charset="-122"/>
              <a:ea typeface="华文隶书" panose="02010800040101010101" pitchFamily="2" charset="-122"/>
            </a:endParaRPr>
          </a:p>
          <a:p>
            <a:pPr lvl="0" algn="just">
              <a:lnSpc>
                <a:spcPct val="120000"/>
              </a:lnSpc>
              <a:defRPr/>
            </a:pPr>
            <a:r>
              <a:rPr kumimoji="0" lang="en-US" altLang="zh-CN" sz="2000" b="0" i="0" u="none" strike="noStrike" kern="1200" cap="none" spc="0" normalizeH="0" baseline="0" noProof="0" dirty="0" smtClean="0">
                <a:ln>
                  <a:noFill/>
                </a:ln>
                <a:effectLst/>
                <a:uLnTx/>
                <a:uFillTx/>
                <a:latin typeface="华文隶书" panose="02010800040101010101" pitchFamily="2" charset="-122"/>
                <a:ea typeface="华文隶书" panose="02010800040101010101" pitchFamily="2" charset="-122"/>
              </a:rPr>
              <a:t>        </a:t>
            </a:r>
            <a:r>
              <a:rPr kumimoji="0" lang="zh-CN" altLang="en-US" sz="2000" b="0" i="0" u="none" strike="noStrike" kern="1200" cap="none" spc="0" normalizeH="0" baseline="0" noProof="0" dirty="0" smtClean="0">
                <a:ln>
                  <a:noFill/>
                </a:ln>
                <a:effectLst/>
                <a:uLnTx/>
                <a:uFillTx/>
                <a:latin typeface="华文隶书" panose="02010800040101010101" pitchFamily="2" charset="-122"/>
                <a:ea typeface="华文隶书" panose="02010800040101010101" pitchFamily="2" charset="-122"/>
              </a:rPr>
              <a:t>其湖、池不流水，或以牛力转盘（图</a:t>
            </a:r>
            <a:r>
              <a:rPr kumimoji="0" lang="en-US" altLang="zh-CN" sz="2000" b="0" i="0" u="none" strike="noStrike" kern="1200" cap="none" spc="0" normalizeH="0" baseline="0" noProof="0" dirty="0" smtClean="0">
                <a:ln>
                  <a:noFill/>
                </a:ln>
                <a:effectLst/>
                <a:uLnTx/>
                <a:uFillTx/>
                <a:latin typeface="华文隶书" panose="02010800040101010101" pitchFamily="2" charset="-122"/>
                <a:ea typeface="华文隶书" panose="02010800040101010101" pitchFamily="2" charset="-122"/>
              </a:rPr>
              <a:t>2</a:t>
            </a:r>
            <a:r>
              <a:rPr kumimoji="0" lang="zh-CN" altLang="en-US" sz="2000" b="0" i="0" u="none" strike="noStrike" kern="1200" cap="none" spc="0" normalizeH="0" baseline="0" noProof="0" dirty="0" smtClean="0">
                <a:ln>
                  <a:noFill/>
                </a:ln>
                <a:effectLst/>
                <a:uLnTx/>
                <a:uFillTx/>
                <a:latin typeface="华文隶书" panose="02010800040101010101" pitchFamily="2" charset="-122"/>
                <a:ea typeface="华文隶书" panose="02010800040101010101" pitchFamily="2" charset="-122"/>
              </a:rPr>
              <a:t>），或聚数人踏转（图</a:t>
            </a:r>
            <a:r>
              <a:rPr kumimoji="0" lang="en-US" altLang="zh-CN" sz="2000" b="0" i="0" u="none" strike="noStrike" kern="1200" cap="none" spc="0" normalizeH="0" baseline="0" noProof="0" dirty="0" smtClean="0">
                <a:ln>
                  <a:noFill/>
                </a:ln>
                <a:effectLst/>
                <a:uLnTx/>
                <a:uFillTx/>
                <a:latin typeface="华文隶书" panose="02010800040101010101" pitchFamily="2" charset="-122"/>
                <a:ea typeface="华文隶书" panose="02010800040101010101" pitchFamily="2" charset="-122"/>
              </a:rPr>
              <a:t>3</a:t>
            </a:r>
            <a:r>
              <a:rPr kumimoji="0" lang="zh-CN" altLang="en-US" sz="2000" b="0" i="0" u="none" strike="noStrike" kern="1200" cap="none" spc="0" normalizeH="0" baseline="0" noProof="0" dirty="0" smtClean="0">
                <a:ln>
                  <a:noFill/>
                </a:ln>
                <a:effectLst/>
                <a:uLnTx/>
                <a:uFillTx/>
                <a:latin typeface="华文隶书" panose="02010800040101010101" pitchFamily="2" charset="-122"/>
                <a:ea typeface="华文隶书" panose="02010800040101010101" pitchFamily="2" charset="-122"/>
              </a:rPr>
              <a:t>）。</a:t>
            </a:r>
            <a:endParaRPr kumimoji="0" lang="en-US" altLang="zh-CN" sz="2000" b="0" i="0" u="none" strike="noStrike" kern="1200" cap="none" spc="0" normalizeH="0" baseline="0" noProof="0" dirty="0" smtClean="0">
              <a:ln>
                <a:noFill/>
              </a:ln>
              <a:effectLst/>
              <a:uLnTx/>
              <a:uFillTx/>
              <a:latin typeface="华文隶书" panose="02010800040101010101" pitchFamily="2" charset="-122"/>
              <a:ea typeface="华文隶书" panose="02010800040101010101" pitchFamily="2" charset="-122"/>
            </a:endParaRPr>
          </a:p>
          <a:p>
            <a:pPr lvl="0" algn="just">
              <a:lnSpc>
                <a:spcPct val="120000"/>
              </a:lnSpc>
              <a:defRPr/>
            </a:pPr>
            <a:r>
              <a:rPr lang="en-US" altLang="zh-CN" sz="2000" dirty="0">
                <a:latin typeface="华文隶书" panose="02010800040101010101" pitchFamily="2" charset="-122"/>
                <a:ea typeface="华文隶书" panose="02010800040101010101" pitchFamily="2" charset="-122"/>
              </a:rPr>
              <a:t>         </a:t>
            </a:r>
            <a:r>
              <a:rPr lang="zh-CN" altLang="en-US" sz="2000" dirty="0">
                <a:latin typeface="华文隶书" panose="02010800040101010101" pitchFamily="2" charset="-122"/>
                <a:ea typeface="华文隶书" panose="02010800040101010101" pitchFamily="2" charset="-122"/>
              </a:rPr>
              <a:t>其浅池、小</a:t>
            </a:r>
            <a:r>
              <a:rPr lang="zh-CN" altLang="en-US" sz="2000" dirty="0" smtClean="0">
                <a:latin typeface="华文隶书" panose="02010800040101010101" pitchFamily="2" charset="-122"/>
                <a:ea typeface="华文隶书" panose="02010800040101010101" pitchFamily="2" charset="-122"/>
              </a:rPr>
              <a:t>浍</a:t>
            </a:r>
            <a:r>
              <a:rPr lang="en-US" altLang="zh-CN" sz="2000" b="1" dirty="0"/>
              <a:t>[</a:t>
            </a:r>
            <a:r>
              <a:rPr lang="en-US" altLang="zh-CN" sz="2000" b="1" dirty="0" err="1"/>
              <a:t>kuài</a:t>
            </a:r>
            <a:r>
              <a:rPr lang="en-US" altLang="zh-CN" sz="2000" b="1" dirty="0"/>
              <a:t>]</a:t>
            </a:r>
            <a:r>
              <a:rPr lang="zh-CN" altLang="en-US" sz="2000" dirty="0" smtClean="0">
                <a:latin typeface="华文隶书" panose="02010800040101010101" pitchFamily="2" charset="-122"/>
                <a:ea typeface="华文隶书" panose="02010800040101010101" pitchFamily="2" charset="-122"/>
              </a:rPr>
              <a:t>不</a:t>
            </a:r>
            <a:r>
              <a:rPr lang="zh-CN" altLang="en-US" sz="2000" dirty="0">
                <a:latin typeface="华文隶书" panose="02010800040101010101" pitchFamily="2" charset="-122"/>
                <a:ea typeface="华文隶书" panose="02010800040101010101" pitchFamily="2" charset="-122"/>
              </a:rPr>
              <a:t>载长车者，则数尺之车一人两手疾</a:t>
            </a:r>
            <a:r>
              <a:rPr lang="zh-CN" altLang="en-US" sz="2000" dirty="0" smtClean="0">
                <a:latin typeface="华文隶书" panose="02010800040101010101" pitchFamily="2" charset="-122"/>
                <a:ea typeface="华文隶书" panose="02010800040101010101" pitchFamily="2" charset="-122"/>
              </a:rPr>
              <a:t>转（图</a:t>
            </a:r>
            <a:r>
              <a:rPr lang="en-US" altLang="zh-CN" sz="2000" dirty="0" smtClean="0">
                <a:latin typeface="华文隶书" panose="02010800040101010101" pitchFamily="2" charset="-122"/>
                <a:ea typeface="华文隶书" panose="02010800040101010101" pitchFamily="2" charset="-122"/>
              </a:rPr>
              <a:t>4</a:t>
            </a:r>
            <a:r>
              <a:rPr lang="zh-CN" altLang="en-US" sz="2000" dirty="0" smtClean="0">
                <a:latin typeface="华文隶书" panose="02010800040101010101" pitchFamily="2" charset="-122"/>
                <a:ea typeface="华文隶书" panose="02010800040101010101" pitchFamily="2" charset="-122"/>
              </a:rPr>
              <a:t>），</a:t>
            </a:r>
            <a:r>
              <a:rPr lang="zh-CN" altLang="en-US" sz="2000" dirty="0">
                <a:latin typeface="华文隶书" panose="02010800040101010101" pitchFamily="2" charset="-122"/>
                <a:ea typeface="华文隶书" panose="02010800040101010101" pitchFamily="2" charset="-122"/>
              </a:rPr>
              <a:t>竟日之功可灌二亩而已。</a:t>
            </a:r>
            <a:endParaRPr lang="en-US" altLang="zh-CN" sz="2000" dirty="0">
              <a:latin typeface="华文隶书" panose="02010800040101010101" pitchFamily="2" charset="-122"/>
              <a:ea typeface="华文隶书" panose="02010800040101010101" pitchFamily="2" charset="-122"/>
            </a:endParaRPr>
          </a:p>
          <a:p>
            <a:pPr lvl="0" algn="just">
              <a:lnSpc>
                <a:spcPct val="120000"/>
              </a:lnSpc>
              <a:defRPr/>
            </a:pPr>
            <a:r>
              <a:rPr kumimoji="0" lang="en-US" altLang="zh-CN" sz="2000" b="0" i="0" u="none" strike="noStrike" kern="1200" cap="none" spc="0" normalizeH="0" noProof="0" dirty="0">
                <a:ln>
                  <a:noFill/>
                </a:ln>
                <a:effectLst/>
                <a:uLnTx/>
                <a:uFillTx/>
                <a:latin typeface="华文隶书" panose="02010800040101010101" pitchFamily="2" charset="-122"/>
                <a:ea typeface="华文隶书" panose="02010800040101010101" pitchFamily="2" charset="-122"/>
              </a:rPr>
              <a:t> </a:t>
            </a:r>
            <a:r>
              <a:rPr kumimoji="0" lang="en-US" altLang="zh-CN" sz="2000" b="0" i="0" u="none" strike="noStrike" kern="1200" cap="none" spc="0" normalizeH="0" noProof="0" dirty="0" smtClean="0">
                <a:ln>
                  <a:noFill/>
                </a:ln>
                <a:effectLst/>
                <a:uLnTx/>
                <a:uFillTx/>
                <a:latin typeface="华文隶书" panose="02010800040101010101" pitchFamily="2" charset="-122"/>
                <a:ea typeface="华文隶书" panose="02010800040101010101" pitchFamily="2" charset="-122"/>
              </a:rPr>
              <a:t>         </a:t>
            </a:r>
            <a:r>
              <a:rPr lang="zh-CN" altLang="en-US" sz="2000" dirty="0">
                <a:latin typeface="华文隶书" panose="02010800040101010101" pitchFamily="2" charset="-122"/>
                <a:ea typeface="华文隶书" panose="02010800040101010101" pitchFamily="2" charset="-122"/>
              </a:rPr>
              <a:t>用桔槔（</a:t>
            </a:r>
            <a:r>
              <a:rPr kumimoji="0" lang="zh-CN" altLang="en-US" sz="2000" b="0" i="0" u="none" strike="noStrike" kern="1200" cap="none" spc="0" normalizeH="0" noProof="0" dirty="0" smtClean="0">
                <a:ln>
                  <a:noFill/>
                </a:ln>
                <a:effectLst/>
                <a:uLnTx/>
                <a:uFillTx/>
                <a:latin typeface="华文隶书" panose="02010800040101010101" pitchFamily="2" charset="-122"/>
                <a:ea typeface="华文隶书" panose="02010800040101010101" pitchFamily="2" charset="-122"/>
              </a:rPr>
              <a:t>图</a:t>
            </a:r>
            <a:r>
              <a:rPr kumimoji="0" lang="en-US" altLang="zh-CN" sz="2000" b="0" i="0" u="none" strike="noStrike" kern="1200" cap="none" spc="0" normalizeH="0" noProof="0" dirty="0" smtClean="0">
                <a:ln>
                  <a:noFill/>
                </a:ln>
                <a:effectLst/>
                <a:uLnTx/>
                <a:uFillTx/>
                <a:latin typeface="华文隶书" panose="02010800040101010101" pitchFamily="2" charset="-122"/>
                <a:ea typeface="华文隶书" panose="02010800040101010101" pitchFamily="2" charset="-122"/>
              </a:rPr>
              <a:t>5</a:t>
            </a:r>
            <a:r>
              <a:rPr kumimoji="0" lang="zh-CN" altLang="en-US" sz="2000" b="0" i="0" u="none" strike="noStrike" kern="1200" cap="none" spc="0" normalizeH="0" noProof="0" dirty="0" smtClean="0">
                <a:ln>
                  <a:noFill/>
                </a:ln>
                <a:effectLst/>
                <a:uLnTx/>
                <a:uFillTx/>
                <a:latin typeface="华文隶书" panose="02010800040101010101" pitchFamily="2" charset="-122"/>
                <a:ea typeface="华文隶书" panose="02010800040101010101" pitchFamily="2" charset="-122"/>
              </a:rPr>
              <a:t>）、辘轳，功劳又甚细已。</a:t>
            </a:r>
            <a:endParaRPr kumimoji="0" lang="zh-CN" altLang="en-US" sz="2000" b="0" i="0" u="none" strike="noStrike" kern="1200" cap="none" spc="0" normalizeH="0" baseline="0" noProof="0" dirty="0">
              <a:ln>
                <a:noFill/>
              </a:ln>
              <a:effectLst/>
              <a:uLnTx/>
              <a:uFillTx/>
              <a:latin typeface="华文隶书" panose="02010800040101010101" pitchFamily="2" charset="-122"/>
              <a:ea typeface="华文隶书" panose="02010800040101010101" pitchFamily="2"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85812" y="916330"/>
            <a:ext cx="2235924" cy="1788739"/>
          </a:xfrm>
          <a:prstGeom prst="rect">
            <a:avLst/>
          </a:prstGeom>
        </p:spPr>
      </p:pic>
      <p:sp>
        <p:nvSpPr>
          <p:cNvPr id="3" name="文本框 2"/>
          <p:cNvSpPr txBox="1"/>
          <p:nvPr/>
        </p:nvSpPr>
        <p:spPr>
          <a:xfrm>
            <a:off x="5295265" y="2781444"/>
            <a:ext cx="1809946" cy="369332"/>
          </a:xfrm>
          <a:prstGeom prst="rect">
            <a:avLst/>
          </a:prstGeom>
          <a:noFill/>
        </p:spPr>
        <p:txBody>
          <a:bodyPr wrap="square" rtlCol="0">
            <a:spAutoFit/>
          </a:bodyPr>
          <a:lstStyle/>
          <a:p>
            <a:r>
              <a:rPr lang="zh-CN" altLang="en-US" dirty="0" smtClean="0"/>
              <a:t>图</a:t>
            </a:r>
            <a:r>
              <a:rPr lang="en-US" altLang="zh-CN" dirty="0" smtClean="0"/>
              <a:t>1 </a:t>
            </a:r>
            <a:r>
              <a:rPr lang="zh-CN" altLang="en-US" dirty="0" smtClean="0"/>
              <a:t>筒车汲水</a:t>
            </a:r>
            <a:endParaRPr lang="zh-CN" altLang="en-US" dirty="0"/>
          </a:p>
        </p:txBody>
      </p:sp>
      <p:pic>
        <p:nvPicPr>
          <p:cNvPr id="4" name="图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6200000">
            <a:off x="7662093" y="650040"/>
            <a:ext cx="1696718" cy="2229299"/>
          </a:xfrm>
          <a:prstGeom prst="rect">
            <a:avLst/>
          </a:prstGeom>
        </p:spPr>
      </p:pic>
      <p:sp>
        <p:nvSpPr>
          <p:cNvPr id="37" name="文本框 36"/>
          <p:cNvSpPr txBox="1"/>
          <p:nvPr/>
        </p:nvSpPr>
        <p:spPr>
          <a:xfrm>
            <a:off x="7619562" y="2726146"/>
            <a:ext cx="2212242" cy="369332"/>
          </a:xfrm>
          <a:prstGeom prst="rect">
            <a:avLst/>
          </a:prstGeom>
          <a:noFill/>
        </p:spPr>
        <p:txBody>
          <a:bodyPr wrap="square" rtlCol="0">
            <a:spAutoFit/>
          </a:bodyPr>
          <a:lstStyle/>
          <a:p>
            <a:r>
              <a:rPr lang="zh-CN" altLang="en-US" dirty="0" smtClean="0"/>
              <a:t>图</a:t>
            </a:r>
            <a:r>
              <a:rPr lang="en-US" altLang="zh-CN" dirty="0" smtClean="0"/>
              <a:t>2 </a:t>
            </a:r>
            <a:r>
              <a:rPr lang="zh-CN" altLang="en-US" dirty="0" smtClean="0"/>
              <a:t>牛力转盘车水</a:t>
            </a:r>
            <a:endParaRPr lang="zh-CN" altLang="en-US" dirty="0"/>
          </a:p>
        </p:txBody>
      </p:sp>
      <p:pic>
        <p:nvPicPr>
          <p:cNvPr id="5" name="图片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5400000">
            <a:off x="9972690" y="694625"/>
            <a:ext cx="1696719" cy="2140127"/>
          </a:xfrm>
          <a:prstGeom prst="rect">
            <a:avLst/>
          </a:prstGeom>
        </p:spPr>
      </p:pic>
      <p:sp>
        <p:nvSpPr>
          <p:cNvPr id="41" name="文本框 40"/>
          <p:cNvSpPr txBox="1"/>
          <p:nvPr/>
        </p:nvSpPr>
        <p:spPr>
          <a:xfrm>
            <a:off x="9831804" y="2705069"/>
            <a:ext cx="2212242" cy="369332"/>
          </a:xfrm>
          <a:prstGeom prst="rect">
            <a:avLst/>
          </a:prstGeom>
          <a:noFill/>
        </p:spPr>
        <p:txBody>
          <a:bodyPr wrap="square" rtlCol="0">
            <a:spAutoFit/>
          </a:bodyPr>
          <a:lstStyle/>
          <a:p>
            <a:r>
              <a:rPr lang="zh-CN" altLang="en-US" dirty="0" smtClean="0"/>
              <a:t>图</a:t>
            </a:r>
            <a:r>
              <a:rPr lang="en-US" altLang="zh-CN" dirty="0"/>
              <a:t>3</a:t>
            </a:r>
            <a:r>
              <a:rPr lang="en-US" altLang="zh-CN" dirty="0" smtClean="0"/>
              <a:t> </a:t>
            </a:r>
            <a:r>
              <a:rPr lang="zh-CN" altLang="en-US" dirty="0" smtClean="0"/>
              <a:t>踏车汲水（人车）</a:t>
            </a:r>
            <a:endParaRPr lang="zh-CN" altLang="en-US" dirty="0"/>
          </a:p>
        </p:txBody>
      </p:sp>
      <p:pic>
        <p:nvPicPr>
          <p:cNvPr id="6" name="图片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10800000">
            <a:off x="6498255" y="3227151"/>
            <a:ext cx="1913964" cy="2957945"/>
          </a:xfrm>
          <a:prstGeom prst="rect">
            <a:avLst/>
          </a:prstGeom>
        </p:spPr>
      </p:pic>
      <p:sp>
        <p:nvSpPr>
          <p:cNvPr id="42" name="文本框 41"/>
          <p:cNvSpPr txBox="1"/>
          <p:nvPr/>
        </p:nvSpPr>
        <p:spPr>
          <a:xfrm>
            <a:off x="6935530" y="6316770"/>
            <a:ext cx="1809946" cy="369332"/>
          </a:xfrm>
          <a:prstGeom prst="rect">
            <a:avLst/>
          </a:prstGeom>
          <a:noFill/>
        </p:spPr>
        <p:txBody>
          <a:bodyPr wrap="square" rtlCol="0">
            <a:spAutoFit/>
          </a:bodyPr>
          <a:lstStyle/>
          <a:p>
            <a:r>
              <a:rPr lang="zh-CN" altLang="en-US" dirty="0" smtClean="0"/>
              <a:t>图</a:t>
            </a:r>
            <a:r>
              <a:rPr lang="en-US" altLang="zh-CN" dirty="0"/>
              <a:t>4</a:t>
            </a:r>
            <a:r>
              <a:rPr lang="en-US" altLang="zh-CN" dirty="0" smtClean="0"/>
              <a:t> </a:t>
            </a:r>
            <a:r>
              <a:rPr lang="zh-CN" altLang="en-US" dirty="0"/>
              <a:t>拔</a:t>
            </a:r>
            <a:r>
              <a:rPr lang="zh-CN" altLang="en-US" dirty="0" smtClean="0"/>
              <a:t>车</a:t>
            </a:r>
            <a:endParaRPr lang="zh-CN" altLang="en-US" dirty="0"/>
          </a:p>
        </p:txBody>
      </p:sp>
      <p:pic>
        <p:nvPicPr>
          <p:cNvPr id="7" name="图片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790658" y="3095478"/>
            <a:ext cx="1934447" cy="3037263"/>
          </a:xfrm>
          <a:prstGeom prst="rect">
            <a:avLst/>
          </a:prstGeom>
        </p:spPr>
      </p:pic>
      <p:sp>
        <p:nvSpPr>
          <p:cNvPr id="43" name="文本框 42"/>
          <p:cNvSpPr txBox="1"/>
          <p:nvPr/>
        </p:nvSpPr>
        <p:spPr>
          <a:xfrm>
            <a:off x="9246079" y="6245838"/>
            <a:ext cx="1809946" cy="369332"/>
          </a:xfrm>
          <a:prstGeom prst="rect">
            <a:avLst/>
          </a:prstGeom>
          <a:noFill/>
        </p:spPr>
        <p:txBody>
          <a:bodyPr wrap="square" rtlCol="0">
            <a:spAutoFit/>
          </a:bodyPr>
          <a:lstStyle/>
          <a:p>
            <a:r>
              <a:rPr lang="zh-CN" altLang="en-US" dirty="0" smtClean="0"/>
              <a:t>图</a:t>
            </a:r>
            <a:r>
              <a:rPr lang="en-US" altLang="zh-CN" dirty="0" smtClean="0"/>
              <a:t>5 </a:t>
            </a:r>
            <a:r>
              <a:rPr lang="zh-CN" altLang="en-US" dirty="0" smtClean="0"/>
              <a:t>桔槔</a:t>
            </a:r>
            <a:endParaRPr lang="zh-CN" altLang="en-US" dirty="0"/>
          </a:p>
        </p:txBody>
      </p:sp>
    </p:spTree>
    <p:extLst>
      <p:ext uri="{BB962C8B-B14F-4D97-AF65-F5344CB8AC3E}">
        <p14:creationId xmlns:p14="http://schemas.microsoft.com/office/powerpoint/2010/main" xmlns="" val="1801197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1+#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1"/>
          <p:cNvSpPr txBox="1">
            <a:spLocks noChangeArrowheads="1"/>
          </p:cNvSpPr>
          <p:nvPr/>
        </p:nvSpPr>
        <p:spPr bwMode="auto">
          <a:xfrm>
            <a:off x="787214" y="233530"/>
            <a:ext cx="5773842" cy="584775"/>
          </a:xfrm>
          <a:prstGeom prst="rect">
            <a:avLst/>
          </a:prstGeom>
          <a:noFill/>
          <a:ln w="9525">
            <a:noFill/>
            <a:miter lim="800000"/>
            <a:headEnd/>
            <a:tailEnd/>
          </a:ln>
        </p:spPr>
        <p:txBody>
          <a:bodyPr wrap="square">
            <a:spAutoFit/>
          </a:bodyPr>
          <a:lstStyle/>
          <a:p>
            <a:r>
              <a:rPr lang="zh-CN" altLang="en-US" sz="3200" b="1" dirty="0" smtClean="0">
                <a:solidFill>
                  <a:schemeClr val="accent6">
                    <a:lumMod val="50000"/>
                  </a:schemeClr>
                </a:solidFill>
                <a:latin typeface="+mj-ea"/>
                <a:ea typeface="+mj-ea"/>
                <a:cs typeface="Arial" pitchFamily="34" charset="0"/>
              </a:rPr>
              <a:t>技术</a:t>
            </a:r>
            <a:r>
              <a:rPr lang="zh-CN" altLang="en-US" sz="3200" b="1" dirty="0" smtClean="0">
                <a:solidFill>
                  <a:schemeClr val="accent6">
                    <a:lumMod val="50000"/>
                  </a:schemeClr>
                </a:solidFill>
                <a:latin typeface="+mj-ea"/>
                <a:ea typeface="+mj-ea"/>
                <a:cs typeface="Arial" pitchFamily="34" charset="0"/>
              </a:rPr>
              <a:t>的性质</a:t>
            </a:r>
            <a:endParaRPr lang="en-US" altLang="ko-KR" sz="3200" b="1" dirty="0">
              <a:solidFill>
                <a:schemeClr val="accent6">
                  <a:lumMod val="50000"/>
                </a:schemeClr>
              </a:solidFill>
              <a:latin typeface="+mj-ea"/>
              <a:ea typeface="+mj-ea"/>
              <a:cs typeface="Arial" pitchFamily="34" charset="0"/>
            </a:endParaRPr>
          </a:p>
        </p:txBody>
      </p:sp>
      <p:sp>
        <p:nvSpPr>
          <p:cNvPr id="30" name="矩形 29"/>
          <p:cNvSpPr/>
          <p:nvPr/>
        </p:nvSpPr>
        <p:spPr>
          <a:xfrm>
            <a:off x="1294351" y="1025548"/>
            <a:ext cx="4748230" cy="60939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2800" b="1" i="0" u="none" strike="noStrike" kern="1200" cap="none" spc="0" normalizeH="0" baseline="0" noProof="0" dirty="0" smtClean="0">
                <a:ln>
                  <a:noFill/>
                </a:ln>
                <a:solidFill>
                  <a:schemeClr val="accent6"/>
                </a:solidFill>
                <a:effectLst/>
                <a:uLnTx/>
                <a:uFillTx/>
                <a:latin typeface="Calibri"/>
                <a:ea typeface="微软雅黑"/>
                <a:cs typeface="+mn-cs"/>
              </a:rPr>
              <a:t>技术的目的性、实践性：</a:t>
            </a:r>
            <a:endParaRPr kumimoji="0" lang="zh-CN" altLang="en-US" sz="2800" b="1" i="0" u="none" strike="noStrike" kern="1200" cap="none" spc="0" normalizeH="0" baseline="0" noProof="0" dirty="0">
              <a:ln>
                <a:noFill/>
              </a:ln>
              <a:solidFill>
                <a:schemeClr val="accent6"/>
              </a:solidFill>
              <a:effectLst/>
              <a:uLnTx/>
              <a:uFillTx/>
              <a:latin typeface="Calibri"/>
              <a:ea typeface="微软雅黑"/>
              <a:cs typeface="+mn-cs"/>
            </a:endParaRPr>
          </a:p>
        </p:txBody>
      </p:sp>
      <p:sp>
        <p:nvSpPr>
          <p:cNvPr id="31" name="Freeform 36"/>
          <p:cNvSpPr>
            <a:spLocks noEditPoints="1"/>
          </p:cNvSpPr>
          <p:nvPr/>
        </p:nvSpPr>
        <p:spPr bwMode="auto">
          <a:xfrm>
            <a:off x="787214" y="1109868"/>
            <a:ext cx="390146" cy="366892"/>
          </a:xfrm>
          <a:custGeom>
            <a:avLst/>
            <a:gdLst>
              <a:gd name="T0" fmla="*/ 116 w 128"/>
              <a:gd name="T1" fmla="*/ 28 h 120"/>
              <a:gd name="T2" fmla="*/ 112 w 128"/>
              <a:gd name="T3" fmla="*/ 28 h 120"/>
              <a:gd name="T4" fmla="*/ 112 w 128"/>
              <a:gd name="T5" fmla="*/ 20 h 120"/>
              <a:gd name="T6" fmla="*/ 100 w 128"/>
              <a:gd name="T7" fmla="*/ 8 h 120"/>
              <a:gd name="T8" fmla="*/ 56 w 128"/>
              <a:gd name="T9" fmla="*/ 8 h 120"/>
              <a:gd name="T10" fmla="*/ 36 w 128"/>
              <a:gd name="T11" fmla="*/ 0 h 120"/>
              <a:gd name="T12" fmla="*/ 12 w 128"/>
              <a:gd name="T13" fmla="*/ 0 h 120"/>
              <a:gd name="T14" fmla="*/ 0 w 128"/>
              <a:gd name="T15" fmla="*/ 12 h 120"/>
              <a:gd name="T16" fmla="*/ 0 w 128"/>
              <a:gd name="T17" fmla="*/ 108 h 120"/>
              <a:gd name="T18" fmla="*/ 12 w 128"/>
              <a:gd name="T19" fmla="*/ 120 h 120"/>
              <a:gd name="T20" fmla="*/ 20 w 128"/>
              <a:gd name="T21" fmla="*/ 120 h 120"/>
              <a:gd name="T22" fmla="*/ 88 w 128"/>
              <a:gd name="T23" fmla="*/ 120 h 120"/>
              <a:gd name="T24" fmla="*/ 116 w 128"/>
              <a:gd name="T25" fmla="*/ 120 h 120"/>
              <a:gd name="T26" fmla="*/ 128 w 128"/>
              <a:gd name="T27" fmla="*/ 108 h 120"/>
              <a:gd name="T28" fmla="*/ 128 w 128"/>
              <a:gd name="T29" fmla="*/ 40 h 120"/>
              <a:gd name="T30" fmla="*/ 116 w 128"/>
              <a:gd name="T31" fmla="*/ 28 h 120"/>
              <a:gd name="T32" fmla="*/ 16 w 128"/>
              <a:gd name="T33" fmla="*/ 112 h 120"/>
              <a:gd name="T34" fmla="*/ 8 w 128"/>
              <a:gd name="T35" fmla="*/ 104 h 120"/>
              <a:gd name="T36" fmla="*/ 8 w 128"/>
              <a:gd name="T37" fmla="*/ 16 h 120"/>
              <a:gd name="T38" fmla="*/ 16 w 128"/>
              <a:gd name="T39" fmla="*/ 8 h 120"/>
              <a:gd name="T40" fmla="*/ 36 w 128"/>
              <a:gd name="T41" fmla="*/ 8 h 120"/>
              <a:gd name="T42" fmla="*/ 56 w 128"/>
              <a:gd name="T43" fmla="*/ 16 h 120"/>
              <a:gd name="T44" fmla="*/ 96 w 128"/>
              <a:gd name="T45" fmla="*/ 16 h 120"/>
              <a:gd name="T46" fmla="*/ 104 w 128"/>
              <a:gd name="T47" fmla="*/ 24 h 120"/>
              <a:gd name="T48" fmla="*/ 104 w 128"/>
              <a:gd name="T49" fmla="*/ 28 h 120"/>
              <a:gd name="T50" fmla="*/ 32 w 128"/>
              <a:gd name="T51" fmla="*/ 28 h 120"/>
              <a:gd name="T52" fmla="*/ 20 w 128"/>
              <a:gd name="T53" fmla="*/ 40 h 120"/>
              <a:gd name="T54" fmla="*/ 20 w 128"/>
              <a:gd name="T55" fmla="*/ 108 h 120"/>
              <a:gd name="T56" fmla="*/ 20 w 128"/>
              <a:gd name="T57" fmla="*/ 112 h 120"/>
              <a:gd name="T58" fmla="*/ 16 w 128"/>
              <a:gd name="T59" fmla="*/ 112 h 120"/>
              <a:gd name="T60" fmla="*/ 120 w 128"/>
              <a:gd name="T61" fmla="*/ 104 h 120"/>
              <a:gd name="T62" fmla="*/ 112 w 128"/>
              <a:gd name="T63" fmla="*/ 112 h 120"/>
              <a:gd name="T64" fmla="*/ 88 w 128"/>
              <a:gd name="T65" fmla="*/ 112 h 120"/>
              <a:gd name="T66" fmla="*/ 28 w 128"/>
              <a:gd name="T67" fmla="*/ 112 h 120"/>
              <a:gd name="T68" fmla="*/ 28 w 128"/>
              <a:gd name="T69" fmla="*/ 104 h 120"/>
              <a:gd name="T70" fmla="*/ 28 w 128"/>
              <a:gd name="T71" fmla="*/ 44 h 120"/>
              <a:gd name="T72" fmla="*/ 36 w 128"/>
              <a:gd name="T73" fmla="*/ 36 h 120"/>
              <a:gd name="T74" fmla="*/ 112 w 128"/>
              <a:gd name="T75" fmla="*/ 36 h 120"/>
              <a:gd name="T76" fmla="*/ 120 w 128"/>
              <a:gd name="T77" fmla="*/ 44 h 120"/>
              <a:gd name="T78" fmla="*/ 120 w 128"/>
              <a:gd name="T79"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0">
                <a:moveTo>
                  <a:pt x="116" y="28"/>
                </a:moveTo>
                <a:cubicBezTo>
                  <a:pt x="112" y="28"/>
                  <a:pt x="112" y="28"/>
                  <a:pt x="112" y="28"/>
                </a:cubicBezTo>
                <a:cubicBezTo>
                  <a:pt x="112" y="20"/>
                  <a:pt x="112" y="20"/>
                  <a:pt x="112" y="20"/>
                </a:cubicBezTo>
                <a:cubicBezTo>
                  <a:pt x="112" y="13"/>
                  <a:pt x="106" y="8"/>
                  <a:pt x="100" y="8"/>
                </a:cubicBezTo>
                <a:cubicBezTo>
                  <a:pt x="100" y="8"/>
                  <a:pt x="78" y="8"/>
                  <a:pt x="56" y="8"/>
                </a:cubicBezTo>
                <a:cubicBezTo>
                  <a:pt x="52" y="8"/>
                  <a:pt x="39" y="0"/>
                  <a:pt x="36" y="0"/>
                </a:cubicBezTo>
                <a:cubicBezTo>
                  <a:pt x="18" y="0"/>
                  <a:pt x="12" y="0"/>
                  <a:pt x="12" y="0"/>
                </a:cubicBezTo>
                <a:cubicBezTo>
                  <a:pt x="5" y="0"/>
                  <a:pt x="0" y="5"/>
                  <a:pt x="0" y="12"/>
                </a:cubicBezTo>
                <a:cubicBezTo>
                  <a:pt x="0" y="108"/>
                  <a:pt x="0" y="108"/>
                  <a:pt x="0" y="108"/>
                </a:cubicBezTo>
                <a:cubicBezTo>
                  <a:pt x="0" y="114"/>
                  <a:pt x="5" y="120"/>
                  <a:pt x="12" y="120"/>
                </a:cubicBezTo>
                <a:cubicBezTo>
                  <a:pt x="20" y="120"/>
                  <a:pt x="20" y="120"/>
                  <a:pt x="20" y="120"/>
                </a:cubicBezTo>
                <a:cubicBezTo>
                  <a:pt x="88" y="120"/>
                  <a:pt x="88" y="120"/>
                  <a:pt x="88" y="120"/>
                </a:cubicBezTo>
                <a:cubicBezTo>
                  <a:pt x="116" y="120"/>
                  <a:pt x="116" y="120"/>
                  <a:pt x="116" y="120"/>
                </a:cubicBezTo>
                <a:cubicBezTo>
                  <a:pt x="122" y="120"/>
                  <a:pt x="128" y="114"/>
                  <a:pt x="128" y="108"/>
                </a:cubicBezTo>
                <a:cubicBezTo>
                  <a:pt x="128" y="40"/>
                  <a:pt x="128" y="40"/>
                  <a:pt x="128" y="40"/>
                </a:cubicBezTo>
                <a:cubicBezTo>
                  <a:pt x="128" y="33"/>
                  <a:pt x="122" y="28"/>
                  <a:pt x="116" y="28"/>
                </a:cubicBezTo>
                <a:close/>
                <a:moveTo>
                  <a:pt x="16" y="112"/>
                </a:moveTo>
                <a:cubicBezTo>
                  <a:pt x="11" y="112"/>
                  <a:pt x="8" y="108"/>
                  <a:pt x="8" y="104"/>
                </a:cubicBezTo>
                <a:cubicBezTo>
                  <a:pt x="8" y="16"/>
                  <a:pt x="8" y="16"/>
                  <a:pt x="8" y="16"/>
                </a:cubicBezTo>
                <a:cubicBezTo>
                  <a:pt x="8" y="11"/>
                  <a:pt x="11" y="8"/>
                  <a:pt x="16" y="8"/>
                </a:cubicBezTo>
                <a:cubicBezTo>
                  <a:pt x="16" y="8"/>
                  <a:pt x="20" y="8"/>
                  <a:pt x="36" y="8"/>
                </a:cubicBezTo>
                <a:cubicBezTo>
                  <a:pt x="40" y="8"/>
                  <a:pt x="52" y="16"/>
                  <a:pt x="56" y="16"/>
                </a:cubicBezTo>
                <a:cubicBezTo>
                  <a:pt x="76" y="16"/>
                  <a:pt x="96" y="16"/>
                  <a:pt x="96" y="16"/>
                </a:cubicBezTo>
                <a:cubicBezTo>
                  <a:pt x="100" y="16"/>
                  <a:pt x="104" y="19"/>
                  <a:pt x="104" y="24"/>
                </a:cubicBezTo>
                <a:cubicBezTo>
                  <a:pt x="104" y="28"/>
                  <a:pt x="104" y="28"/>
                  <a:pt x="104" y="28"/>
                </a:cubicBezTo>
                <a:cubicBezTo>
                  <a:pt x="32" y="28"/>
                  <a:pt x="32" y="28"/>
                  <a:pt x="32" y="28"/>
                </a:cubicBezTo>
                <a:cubicBezTo>
                  <a:pt x="25" y="28"/>
                  <a:pt x="20" y="33"/>
                  <a:pt x="20" y="40"/>
                </a:cubicBezTo>
                <a:cubicBezTo>
                  <a:pt x="20" y="108"/>
                  <a:pt x="20" y="108"/>
                  <a:pt x="20" y="108"/>
                </a:cubicBezTo>
                <a:cubicBezTo>
                  <a:pt x="20" y="112"/>
                  <a:pt x="20" y="112"/>
                  <a:pt x="20" y="112"/>
                </a:cubicBezTo>
                <a:lnTo>
                  <a:pt x="16" y="112"/>
                </a:lnTo>
                <a:close/>
                <a:moveTo>
                  <a:pt x="120" y="104"/>
                </a:moveTo>
                <a:cubicBezTo>
                  <a:pt x="120" y="108"/>
                  <a:pt x="116" y="112"/>
                  <a:pt x="112" y="112"/>
                </a:cubicBezTo>
                <a:cubicBezTo>
                  <a:pt x="88" y="112"/>
                  <a:pt x="88" y="112"/>
                  <a:pt x="88" y="112"/>
                </a:cubicBezTo>
                <a:cubicBezTo>
                  <a:pt x="28" y="112"/>
                  <a:pt x="28" y="112"/>
                  <a:pt x="28" y="112"/>
                </a:cubicBezTo>
                <a:cubicBezTo>
                  <a:pt x="28" y="104"/>
                  <a:pt x="28" y="104"/>
                  <a:pt x="28" y="104"/>
                </a:cubicBezTo>
                <a:cubicBezTo>
                  <a:pt x="28" y="44"/>
                  <a:pt x="28" y="44"/>
                  <a:pt x="28" y="44"/>
                </a:cubicBezTo>
                <a:cubicBezTo>
                  <a:pt x="28" y="39"/>
                  <a:pt x="31" y="36"/>
                  <a:pt x="36" y="36"/>
                </a:cubicBezTo>
                <a:cubicBezTo>
                  <a:pt x="112" y="36"/>
                  <a:pt x="112" y="36"/>
                  <a:pt x="112" y="36"/>
                </a:cubicBezTo>
                <a:cubicBezTo>
                  <a:pt x="116" y="36"/>
                  <a:pt x="120" y="39"/>
                  <a:pt x="120" y="44"/>
                </a:cubicBezTo>
                <a:lnTo>
                  <a:pt x="120" y="10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DINOT-Bold"/>
            </a:endParaRPr>
          </a:p>
        </p:txBody>
      </p:sp>
      <p:sp>
        <p:nvSpPr>
          <p:cNvPr id="32" name="矩形 31"/>
          <p:cNvSpPr/>
          <p:nvPr/>
        </p:nvSpPr>
        <p:spPr>
          <a:xfrm>
            <a:off x="643213" y="1659192"/>
            <a:ext cx="4765174" cy="461665"/>
          </a:xfrm>
          <a:prstGeom prst="rect">
            <a:avLst/>
          </a:prstGeom>
        </p:spPr>
        <p:txBody>
          <a:bodyPr wrap="square">
            <a:spAutoFit/>
          </a:bodyPr>
          <a:lstStyle/>
          <a:p>
            <a:pPr lvl="0" algn="just">
              <a:lnSpc>
                <a:spcPct val="120000"/>
              </a:lnSpc>
              <a:defRPr/>
            </a:pPr>
            <a:r>
              <a:rPr lang="zh-CN" altLang="en-US" sz="2000" dirty="0" smtClean="0">
                <a:latin typeface="Calibri"/>
                <a:ea typeface="微软雅黑"/>
              </a:rPr>
              <a:t>技术体验：自制简易桔槔模型</a:t>
            </a:r>
            <a:endParaRPr kumimoji="0" lang="zh-CN" altLang="en-US" sz="2000" b="0" i="0" u="none" strike="noStrike" kern="1200" cap="none" spc="0" normalizeH="0" baseline="0" noProof="0" dirty="0">
              <a:ln>
                <a:noFill/>
              </a:ln>
              <a:effectLst/>
              <a:uLnTx/>
              <a:uFillTx/>
              <a:latin typeface="Calibri"/>
              <a:ea typeface="微软雅黑"/>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3213" y="2120857"/>
            <a:ext cx="5099900" cy="3437646"/>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6200000">
            <a:off x="2405062" y="3432599"/>
            <a:ext cx="1056938" cy="5619163"/>
          </a:xfrm>
          <a:prstGeom prst="rect">
            <a:avLst/>
          </a:prstGeom>
        </p:spPr>
      </p:pic>
      <p:sp>
        <p:nvSpPr>
          <p:cNvPr id="20" name="文本框 19"/>
          <p:cNvSpPr txBox="1"/>
          <p:nvPr/>
        </p:nvSpPr>
        <p:spPr>
          <a:xfrm>
            <a:off x="6042581" y="3286573"/>
            <a:ext cx="5746483" cy="1477328"/>
          </a:xfrm>
          <a:prstGeom prst="rect">
            <a:avLst/>
          </a:prstGeom>
          <a:noFill/>
        </p:spPr>
        <p:txBody>
          <a:bodyPr wrap="square" rtlCol="0">
            <a:spAutoFit/>
          </a:bodyPr>
          <a:lstStyle/>
          <a:p>
            <a:r>
              <a:rPr lang="zh-CN" altLang="en-US" dirty="0" smtClean="0"/>
              <a:t>技术的</a:t>
            </a:r>
            <a:r>
              <a:rPr lang="zh-CN" altLang="en-US" dirty="0" smtClean="0">
                <a:solidFill>
                  <a:srgbClr val="FF0000"/>
                </a:solidFill>
              </a:rPr>
              <a:t>实践性</a:t>
            </a:r>
            <a:r>
              <a:rPr lang="zh-CN" altLang="en-US" dirty="0" smtClean="0"/>
              <a:t>：</a:t>
            </a:r>
            <a:endParaRPr lang="en-US" altLang="zh-CN" dirty="0" smtClean="0"/>
          </a:p>
          <a:p>
            <a:r>
              <a:rPr lang="en-US" altLang="zh-CN" dirty="0"/>
              <a:t> </a:t>
            </a:r>
            <a:r>
              <a:rPr lang="en-US" altLang="zh-CN" dirty="0" smtClean="0"/>
              <a:t>       </a:t>
            </a:r>
            <a:r>
              <a:rPr lang="zh-CN" altLang="en-US" dirty="0" smtClean="0"/>
              <a:t>指根据人的需要把自然物加工</a:t>
            </a:r>
            <a:r>
              <a:rPr lang="zh-CN" altLang="en-US" dirty="0"/>
              <a:t>成</a:t>
            </a:r>
            <a:r>
              <a:rPr lang="zh-CN" altLang="en-US" dirty="0" smtClean="0"/>
              <a:t>具有某种使用价值的人造物的活动。它表现在两个方面：技术产生于实践之中、技术只有在人的实践活动中才能变为现实。</a:t>
            </a:r>
            <a:endParaRPr lang="en-US" altLang="zh-CN" dirty="0" smtClean="0"/>
          </a:p>
          <a:p>
            <a:endParaRPr lang="zh-CN" altLang="en-US" dirty="0"/>
          </a:p>
        </p:txBody>
      </p:sp>
      <p:sp>
        <p:nvSpPr>
          <p:cNvPr id="21" name="文本框 20"/>
          <p:cNvSpPr txBox="1"/>
          <p:nvPr/>
        </p:nvSpPr>
        <p:spPr>
          <a:xfrm>
            <a:off x="5946694" y="1782765"/>
            <a:ext cx="5447015" cy="1200329"/>
          </a:xfrm>
          <a:prstGeom prst="rect">
            <a:avLst/>
          </a:prstGeom>
          <a:noFill/>
        </p:spPr>
        <p:txBody>
          <a:bodyPr wrap="square" rtlCol="0">
            <a:spAutoFit/>
          </a:bodyPr>
          <a:lstStyle/>
          <a:p>
            <a:r>
              <a:rPr lang="zh-CN" altLang="en-US" dirty="0" smtClean="0"/>
              <a:t> 技术的</a:t>
            </a:r>
            <a:r>
              <a:rPr lang="zh-CN" altLang="en-US" dirty="0" smtClean="0">
                <a:solidFill>
                  <a:srgbClr val="FF0000"/>
                </a:solidFill>
              </a:rPr>
              <a:t>目的性</a:t>
            </a:r>
            <a:r>
              <a:rPr lang="zh-CN" altLang="en-US" dirty="0" smtClean="0"/>
              <a:t>：       </a:t>
            </a:r>
            <a:endParaRPr lang="en-US" altLang="zh-CN" dirty="0" smtClean="0"/>
          </a:p>
          <a:p>
            <a:r>
              <a:rPr lang="zh-CN" altLang="en-US" dirty="0" smtClean="0"/>
              <a:t>        技术的产生和发展是人类有意识、有目的活动的成果。它总是从一定的具体目的出发，针对具体问题，形成解决的办法，满足人们某方面的需求。</a:t>
            </a:r>
            <a:endParaRPr lang="zh-CN" altLang="en-US" dirty="0"/>
          </a:p>
        </p:txBody>
      </p:sp>
    </p:spTree>
    <p:extLst>
      <p:ext uri="{BB962C8B-B14F-4D97-AF65-F5344CB8AC3E}">
        <p14:creationId xmlns:p14="http://schemas.microsoft.com/office/powerpoint/2010/main" xmlns="" val="138713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1+#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1"/>
          <p:cNvSpPr txBox="1">
            <a:spLocks noChangeArrowheads="1"/>
          </p:cNvSpPr>
          <p:nvPr/>
        </p:nvSpPr>
        <p:spPr bwMode="auto">
          <a:xfrm>
            <a:off x="787214" y="233530"/>
            <a:ext cx="5773842" cy="584775"/>
          </a:xfrm>
          <a:prstGeom prst="rect">
            <a:avLst/>
          </a:prstGeom>
          <a:noFill/>
          <a:ln w="9525">
            <a:noFill/>
            <a:miter lim="800000"/>
            <a:headEnd/>
            <a:tailEnd/>
          </a:ln>
        </p:spPr>
        <p:txBody>
          <a:bodyPr wrap="square">
            <a:spAutoFit/>
          </a:bodyPr>
          <a:lstStyle/>
          <a:p>
            <a:r>
              <a:rPr lang="zh-CN" altLang="en-US" sz="3200" b="1" dirty="0" smtClean="0">
                <a:solidFill>
                  <a:schemeClr val="accent6">
                    <a:lumMod val="50000"/>
                  </a:schemeClr>
                </a:solidFill>
                <a:latin typeface="+mj-ea"/>
                <a:ea typeface="+mj-ea"/>
                <a:cs typeface="Arial" pitchFamily="34" charset="0"/>
              </a:rPr>
              <a:t>技术</a:t>
            </a:r>
            <a:r>
              <a:rPr lang="zh-CN" altLang="en-US" sz="3200" b="1" dirty="0" smtClean="0">
                <a:solidFill>
                  <a:schemeClr val="accent6">
                    <a:lumMod val="50000"/>
                  </a:schemeClr>
                </a:solidFill>
                <a:latin typeface="+mj-ea"/>
                <a:ea typeface="+mj-ea"/>
                <a:cs typeface="Arial" pitchFamily="34" charset="0"/>
              </a:rPr>
              <a:t>的性质</a:t>
            </a:r>
            <a:endParaRPr lang="en-US" altLang="ko-KR" sz="3200" b="1" dirty="0">
              <a:solidFill>
                <a:schemeClr val="accent6">
                  <a:lumMod val="50000"/>
                </a:schemeClr>
              </a:solidFill>
              <a:latin typeface="+mj-ea"/>
              <a:ea typeface="+mj-ea"/>
              <a:cs typeface="Arial" pitchFamily="34" charset="0"/>
            </a:endParaRPr>
          </a:p>
        </p:txBody>
      </p:sp>
      <p:sp>
        <p:nvSpPr>
          <p:cNvPr id="30" name="矩形 29"/>
          <p:cNvSpPr/>
          <p:nvPr/>
        </p:nvSpPr>
        <p:spPr>
          <a:xfrm>
            <a:off x="1294351" y="1025548"/>
            <a:ext cx="4748230" cy="572914"/>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2800" b="1" i="0" u="none" strike="noStrike" kern="1200" cap="none" spc="0" normalizeH="0" baseline="0" noProof="0" dirty="0" smtClean="0">
                <a:ln>
                  <a:noFill/>
                </a:ln>
                <a:solidFill>
                  <a:schemeClr val="accent6"/>
                </a:solidFill>
                <a:effectLst/>
                <a:uLnTx/>
                <a:uFillTx/>
                <a:latin typeface="Calibri"/>
                <a:ea typeface="微软雅黑"/>
                <a:cs typeface="+mn-cs"/>
              </a:rPr>
              <a:t>技术的综合性：</a:t>
            </a:r>
            <a:endParaRPr kumimoji="0" lang="zh-CN" altLang="en-US" sz="2800" b="1" i="0" u="none" strike="noStrike" kern="1200" cap="none" spc="0" normalizeH="0" baseline="0" noProof="0" dirty="0">
              <a:ln>
                <a:noFill/>
              </a:ln>
              <a:solidFill>
                <a:schemeClr val="accent6"/>
              </a:solidFill>
              <a:effectLst/>
              <a:uLnTx/>
              <a:uFillTx/>
              <a:latin typeface="Calibri"/>
              <a:ea typeface="微软雅黑"/>
              <a:cs typeface="+mn-cs"/>
            </a:endParaRPr>
          </a:p>
        </p:txBody>
      </p:sp>
      <p:sp>
        <p:nvSpPr>
          <p:cNvPr id="31" name="Freeform 36"/>
          <p:cNvSpPr>
            <a:spLocks noEditPoints="1"/>
          </p:cNvSpPr>
          <p:nvPr/>
        </p:nvSpPr>
        <p:spPr bwMode="auto">
          <a:xfrm>
            <a:off x="787214" y="1109868"/>
            <a:ext cx="390146" cy="366892"/>
          </a:xfrm>
          <a:custGeom>
            <a:avLst/>
            <a:gdLst>
              <a:gd name="T0" fmla="*/ 116 w 128"/>
              <a:gd name="T1" fmla="*/ 28 h 120"/>
              <a:gd name="T2" fmla="*/ 112 w 128"/>
              <a:gd name="T3" fmla="*/ 28 h 120"/>
              <a:gd name="T4" fmla="*/ 112 w 128"/>
              <a:gd name="T5" fmla="*/ 20 h 120"/>
              <a:gd name="T6" fmla="*/ 100 w 128"/>
              <a:gd name="T7" fmla="*/ 8 h 120"/>
              <a:gd name="T8" fmla="*/ 56 w 128"/>
              <a:gd name="T9" fmla="*/ 8 h 120"/>
              <a:gd name="T10" fmla="*/ 36 w 128"/>
              <a:gd name="T11" fmla="*/ 0 h 120"/>
              <a:gd name="T12" fmla="*/ 12 w 128"/>
              <a:gd name="T13" fmla="*/ 0 h 120"/>
              <a:gd name="T14" fmla="*/ 0 w 128"/>
              <a:gd name="T15" fmla="*/ 12 h 120"/>
              <a:gd name="T16" fmla="*/ 0 w 128"/>
              <a:gd name="T17" fmla="*/ 108 h 120"/>
              <a:gd name="T18" fmla="*/ 12 w 128"/>
              <a:gd name="T19" fmla="*/ 120 h 120"/>
              <a:gd name="T20" fmla="*/ 20 w 128"/>
              <a:gd name="T21" fmla="*/ 120 h 120"/>
              <a:gd name="T22" fmla="*/ 88 w 128"/>
              <a:gd name="T23" fmla="*/ 120 h 120"/>
              <a:gd name="T24" fmla="*/ 116 w 128"/>
              <a:gd name="T25" fmla="*/ 120 h 120"/>
              <a:gd name="T26" fmla="*/ 128 w 128"/>
              <a:gd name="T27" fmla="*/ 108 h 120"/>
              <a:gd name="T28" fmla="*/ 128 w 128"/>
              <a:gd name="T29" fmla="*/ 40 h 120"/>
              <a:gd name="T30" fmla="*/ 116 w 128"/>
              <a:gd name="T31" fmla="*/ 28 h 120"/>
              <a:gd name="T32" fmla="*/ 16 w 128"/>
              <a:gd name="T33" fmla="*/ 112 h 120"/>
              <a:gd name="T34" fmla="*/ 8 w 128"/>
              <a:gd name="T35" fmla="*/ 104 h 120"/>
              <a:gd name="T36" fmla="*/ 8 w 128"/>
              <a:gd name="T37" fmla="*/ 16 h 120"/>
              <a:gd name="T38" fmla="*/ 16 w 128"/>
              <a:gd name="T39" fmla="*/ 8 h 120"/>
              <a:gd name="T40" fmla="*/ 36 w 128"/>
              <a:gd name="T41" fmla="*/ 8 h 120"/>
              <a:gd name="T42" fmla="*/ 56 w 128"/>
              <a:gd name="T43" fmla="*/ 16 h 120"/>
              <a:gd name="T44" fmla="*/ 96 w 128"/>
              <a:gd name="T45" fmla="*/ 16 h 120"/>
              <a:gd name="T46" fmla="*/ 104 w 128"/>
              <a:gd name="T47" fmla="*/ 24 h 120"/>
              <a:gd name="T48" fmla="*/ 104 w 128"/>
              <a:gd name="T49" fmla="*/ 28 h 120"/>
              <a:gd name="T50" fmla="*/ 32 w 128"/>
              <a:gd name="T51" fmla="*/ 28 h 120"/>
              <a:gd name="T52" fmla="*/ 20 w 128"/>
              <a:gd name="T53" fmla="*/ 40 h 120"/>
              <a:gd name="T54" fmla="*/ 20 w 128"/>
              <a:gd name="T55" fmla="*/ 108 h 120"/>
              <a:gd name="T56" fmla="*/ 20 w 128"/>
              <a:gd name="T57" fmla="*/ 112 h 120"/>
              <a:gd name="T58" fmla="*/ 16 w 128"/>
              <a:gd name="T59" fmla="*/ 112 h 120"/>
              <a:gd name="T60" fmla="*/ 120 w 128"/>
              <a:gd name="T61" fmla="*/ 104 h 120"/>
              <a:gd name="T62" fmla="*/ 112 w 128"/>
              <a:gd name="T63" fmla="*/ 112 h 120"/>
              <a:gd name="T64" fmla="*/ 88 w 128"/>
              <a:gd name="T65" fmla="*/ 112 h 120"/>
              <a:gd name="T66" fmla="*/ 28 w 128"/>
              <a:gd name="T67" fmla="*/ 112 h 120"/>
              <a:gd name="T68" fmla="*/ 28 w 128"/>
              <a:gd name="T69" fmla="*/ 104 h 120"/>
              <a:gd name="T70" fmla="*/ 28 w 128"/>
              <a:gd name="T71" fmla="*/ 44 h 120"/>
              <a:gd name="T72" fmla="*/ 36 w 128"/>
              <a:gd name="T73" fmla="*/ 36 h 120"/>
              <a:gd name="T74" fmla="*/ 112 w 128"/>
              <a:gd name="T75" fmla="*/ 36 h 120"/>
              <a:gd name="T76" fmla="*/ 120 w 128"/>
              <a:gd name="T77" fmla="*/ 44 h 120"/>
              <a:gd name="T78" fmla="*/ 120 w 128"/>
              <a:gd name="T79"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0">
                <a:moveTo>
                  <a:pt x="116" y="28"/>
                </a:moveTo>
                <a:cubicBezTo>
                  <a:pt x="112" y="28"/>
                  <a:pt x="112" y="28"/>
                  <a:pt x="112" y="28"/>
                </a:cubicBezTo>
                <a:cubicBezTo>
                  <a:pt x="112" y="20"/>
                  <a:pt x="112" y="20"/>
                  <a:pt x="112" y="20"/>
                </a:cubicBezTo>
                <a:cubicBezTo>
                  <a:pt x="112" y="13"/>
                  <a:pt x="106" y="8"/>
                  <a:pt x="100" y="8"/>
                </a:cubicBezTo>
                <a:cubicBezTo>
                  <a:pt x="100" y="8"/>
                  <a:pt x="78" y="8"/>
                  <a:pt x="56" y="8"/>
                </a:cubicBezTo>
                <a:cubicBezTo>
                  <a:pt x="52" y="8"/>
                  <a:pt x="39" y="0"/>
                  <a:pt x="36" y="0"/>
                </a:cubicBezTo>
                <a:cubicBezTo>
                  <a:pt x="18" y="0"/>
                  <a:pt x="12" y="0"/>
                  <a:pt x="12" y="0"/>
                </a:cubicBezTo>
                <a:cubicBezTo>
                  <a:pt x="5" y="0"/>
                  <a:pt x="0" y="5"/>
                  <a:pt x="0" y="12"/>
                </a:cubicBezTo>
                <a:cubicBezTo>
                  <a:pt x="0" y="108"/>
                  <a:pt x="0" y="108"/>
                  <a:pt x="0" y="108"/>
                </a:cubicBezTo>
                <a:cubicBezTo>
                  <a:pt x="0" y="114"/>
                  <a:pt x="5" y="120"/>
                  <a:pt x="12" y="120"/>
                </a:cubicBezTo>
                <a:cubicBezTo>
                  <a:pt x="20" y="120"/>
                  <a:pt x="20" y="120"/>
                  <a:pt x="20" y="120"/>
                </a:cubicBezTo>
                <a:cubicBezTo>
                  <a:pt x="88" y="120"/>
                  <a:pt x="88" y="120"/>
                  <a:pt x="88" y="120"/>
                </a:cubicBezTo>
                <a:cubicBezTo>
                  <a:pt x="116" y="120"/>
                  <a:pt x="116" y="120"/>
                  <a:pt x="116" y="120"/>
                </a:cubicBezTo>
                <a:cubicBezTo>
                  <a:pt x="122" y="120"/>
                  <a:pt x="128" y="114"/>
                  <a:pt x="128" y="108"/>
                </a:cubicBezTo>
                <a:cubicBezTo>
                  <a:pt x="128" y="40"/>
                  <a:pt x="128" y="40"/>
                  <a:pt x="128" y="40"/>
                </a:cubicBezTo>
                <a:cubicBezTo>
                  <a:pt x="128" y="33"/>
                  <a:pt x="122" y="28"/>
                  <a:pt x="116" y="28"/>
                </a:cubicBezTo>
                <a:close/>
                <a:moveTo>
                  <a:pt x="16" y="112"/>
                </a:moveTo>
                <a:cubicBezTo>
                  <a:pt x="11" y="112"/>
                  <a:pt x="8" y="108"/>
                  <a:pt x="8" y="104"/>
                </a:cubicBezTo>
                <a:cubicBezTo>
                  <a:pt x="8" y="16"/>
                  <a:pt x="8" y="16"/>
                  <a:pt x="8" y="16"/>
                </a:cubicBezTo>
                <a:cubicBezTo>
                  <a:pt x="8" y="11"/>
                  <a:pt x="11" y="8"/>
                  <a:pt x="16" y="8"/>
                </a:cubicBezTo>
                <a:cubicBezTo>
                  <a:pt x="16" y="8"/>
                  <a:pt x="20" y="8"/>
                  <a:pt x="36" y="8"/>
                </a:cubicBezTo>
                <a:cubicBezTo>
                  <a:pt x="40" y="8"/>
                  <a:pt x="52" y="16"/>
                  <a:pt x="56" y="16"/>
                </a:cubicBezTo>
                <a:cubicBezTo>
                  <a:pt x="76" y="16"/>
                  <a:pt x="96" y="16"/>
                  <a:pt x="96" y="16"/>
                </a:cubicBezTo>
                <a:cubicBezTo>
                  <a:pt x="100" y="16"/>
                  <a:pt x="104" y="19"/>
                  <a:pt x="104" y="24"/>
                </a:cubicBezTo>
                <a:cubicBezTo>
                  <a:pt x="104" y="28"/>
                  <a:pt x="104" y="28"/>
                  <a:pt x="104" y="28"/>
                </a:cubicBezTo>
                <a:cubicBezTo>
                  <a:pt x="32" y="28"/>
                  <a:pt x="32" y="28"/>
                  <a:pt x="32" y="28"/>
                </a:cubicBezTo>
                <a:cubicBezTo>
                  <a:pt x="25" y="28"/>
                  <a:pt x="20" y="33"/>
                  <a:pt x="20" y="40"/>
                </a:cubicBezTo>
                <a:cubicBezTo>
                  <a:pt x="20" y="108"/>
                  <a:pt x="20" y="108"/>
                  <a:pt x="20" y="108"/>
                </a:cubicBezTo>
                <a:cubicBezTo>
                  <a:pt x="20" y="112"/>
                  <a:pt x="20" y="112"/>
                  <a:pt x="20" y="112"/>
                </a:cubicBezTo>
                <a:lnTo>
                  <a:pt x="16" y="112"/>
                </a:lnTo>
                <a:close/>
                <a:moveTo>
                  <a:pt x="120" y="104"/>
                </a:moveTo>
                <a:cubicBezTo>
                  <a:pt x="120" y="108"/>
                  <a:pt x="116" y="112"/>
                  <a:pt x="112" y="112"/>
                </a:cubicBezTo>
                <a:cubicBezTo>
                  <a:pt x="88" y="112"/>
                  <a:pt x="88" y="112"/>
                  <a:pt x="88" y="112"/>
                </a:cubicBezTo>
                <a:cubicBezTo>
                  <a:pt x="28" y="112"/>
                  <a:pt x="28" y="112"/>
                  <a:pt x="28" y="112"/>
                </a:cubicBezTo>
                <a:cubicBezTo>
                  <a:pt x="28" y="104"/>
                  <a:pt x="28" y="104"/>
                  <a:pt x="28" y="104"/>
                </a:cubicBezTo>
                <a:cubicBezTo>
                  <a:pt x="28" y="44"/>
                  <a:pt x="28" y="44"/>
                  <a:pt x="28" y="44"/>
                </a:cubicBezTo>
                <a:cubicBezTo>
                  <a:pt x="28" y="39"/>
                  <a:pt x="31" y="36"/>
                  <a:pt x="36" y="36"/>
                </a:cubicBezTo>
                <a:cubicBezTo>
                  <a:pt x="112" y="36"/>
                  <a:pt x="112" y="36"/>
                  <a:pt x="112" y="36"/>
                </a:cubicBezTo>
                <a:cubicBezTo>
                  <a:pt x="116" y="36"/>
                  <a:pt x="120" y="39"/>
                  <a:pt x="120" y="44"/>
                </a:cubicBezTo>
                <a:lnTo>
                  <a:pt x="120" y="10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DINOT-Bold"/>
            </a:endParaRPr>
          </a:p>
        </p:txBody>
      </p:sp>
      <p:sp>
        <p:nvSpPr>
          <p:cNvPr id="32" name="矩形 31"/>
          <p:cNvSpPr/>
          <p:nvPr/>
        </p:nvSpPr>
        <p:spPr>
          <a:xfrm>
            <a:off x="643213" y="1659192"/>
            <a:ext cx="4765174" cy="461665"/>
          </a:xfrm>
          <a:prstGeom prst="rect">
            <a:avLst/>
          </a:prstGeom>
        </p:spPr>
        <p:txBody>
          <a:bodyPr wrap="square">
            <a:spAutoFit/>
          </a:bodyPr>
          <a:lstStyle/>
          <a:p>
            <a:pPr lvl="0" algn="just">
              <a:lnSpc>
                <a:spcPct val="120000"/>
              </a:lnSpc>
              <a:defRPr/>
            </a:pPr>
            <a:r>
              <a:rPr kumimoji="0" lang="zh-CN" altLang="en-US" sz="2000" b="0" i="0" u="none" strike="noStrike" kern="1200" cap="none" spc="0" normalizeH="0" baseline="0" noProof="0" dirty="0" smtClean="0">
                <a:ln>
                  <a:noFill/>
                </a:ln>
                <a:effectLst/>
                <a:uLnTx/>
                <a:uFillTx/>
                <a:latin typeface="Calibri"/>
                <a:ea typeface="微软雅黑"/>
              </a:rPr>
              <a:t>案例分析：从桔槔到水泵</a:t>
            </a:r>
            <a:endParaRPr kumimoji="0" lang="zh-CN" altLang="en-US" sz="2000" b="0" i="0" u="none" strike="noStrike" kern="1200" cap="none" spc="0" normalizeH="0" baseline="0" noProof="0" dirty="0">
              <a:ln>
                <a:noFill/>
              </a:ln>
              <a:effectLst/>
              <a:uLnTx/>
              <a:uFillTx/>
              <a:latin typeface="Calibri"/>
              <a:ea typeface="微软雅黑"/>
            </a:endParaRPr>
          </a:p>
        </p:txBody>
      </p:sp>
      <p:sp>
        <p:nvSpPr>
          <p:cNvPr id="21" name="文本框 20"/>
          <p:cNvSpPr txBox="1"/>
          <p:nvPr/>
        </p:nvSpPr>
        <p:spPr>
          <a:xfrm>
            <a:off x="625799" y="4711323"/>
            <a:ext cx="8972127" cy="369332"/>
          </a:xfrm>
          <a:prstGeom prst="rect">
            <a:avLst/>
          </a:prstGeom>
          <a:noFill/>
        </p:spPr>
        <p:txBody>
          <a:bodyPr wrap="square" rtlCol="0">
            <a:spAutoFit/>
          </a:bodyPr>
          <a:lstStyle/>
          <a:p>
            <a:r>
              <a:rPr lang="zh-CN" altLang="en-US" dirty="0" smtClean="0"/>
              <a:t> 思考：水泵与桔槔相比，优点是什么？水泵的制造应用了哪些学科知识？</a:t>
            </a:r>
            <a:endParaRPr lang="zh-CN" altLang="en-US" dirty="0"/>
          </a:p>
        </p:txBody>
      </p:sp>
      <p:pic>
        <p:nvPicPr>
          <p:cNvPr id="2054" name="Picture 6" descr="https://timgsa.baidu.com/timg?image&amp;quality=80&amp;size=b9999_10000&amp;sec=1568191387313&amp;di=1eabf873a6c9765033d67689405a3442&amp;imgtype=0&amp;src=http%3A%2F%2Fn.sinaimg.cn%2Fsinacn12%2F400%2Fw1280h720%2F20180712%2F6667-hfefkqq898049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42581" y="2120857"/>
            <a:ext cx="4449328" cy="2502747"/>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s://timgsa.baidu.com/timg?image&amp;quality=80&amp;size=b9999_10000&amp;sec=1568191439570&amp;di=c8099900cd9d967e9469553f32fc64dd&amp;imgtype=0&amp;src=http%3A%2F%2Fimg.51sxue.com%2Fuploadn2%2Fnews2017-04%2F20170406100524934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5799" y="2181587"/>
            <a:ext cx="4367029" cy="244201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右箭头 1"/>
          <p:cNvSpPr/>
          <p:nvPr/>
        </p:nvSpPr>
        <p:spPr>
          <a:xfrm>
            <a:off x="5147035" y="3063711"/>
            <a:ext cx="810705" cy="4807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43213" y="5325991"/>
            <a:ext cx="9459846" cy="1200329"/>
          </a:xfrm>
          <a:prstGeom prst="rect">
            <a:avLst/>
          </a:prstGeom>
          <a:noFill/>
        </p:spPr>
        <p:txBody>
          <a:bodyPr wrap="square" rtlCol="0">
            <a:spAutoFit/>
          </a:bodyPr>
          <a:lstStyle/>
          <a:p>
            <a:r>
              <a:rPr lang="zh-CN" altLang="en-US" dirty="0" smtClean="0"/>
              <a:t>提示：重点分析科学与技术的区别与联系。</a:t>
            </a:r>
            <a:endParaRPr lang="en-US" altLang="zh-CN" dirty="0" smtClean="0"/>
          </a:p>
          <a:p>
            <a:endParaRPr lang="en-US" altLang="zh-CN" dirty="0" smtClean="0"/>
          </a:p>
          <a:p>
            <a:r>
              <a:rPr lang="zh-CN" altLang="en-US" dirty="0" smtClean="0"/>
              <a:t>区别：科学侧重认识自然，力求有所发现，技术侧重开发利用自然，力求有所发明。</a:t>
            </a:r>
            <a:endParaRPr lang="en-US" altLang="zh-CN" dirty="0" smtClean="0"/>
          </a:p>
          <a:p>
            <a:r>
              <a:rPr lang="zh-CN" altLang="en-US" dirty="0" smtClean="0"/>
              <a:t>联系：科学促进技术发展，技术推动科学进步。</a:t>
            </a:r>
            <a:endParaRPr lang="zh-CN" altLang="en-US" dirty="0"/>
          </a:p>
        </p:txBody>
      </p:sp>
    </p:spTree>
    <p:extLst>
      <p:ext uri="{BB962C8B-B14F-4D97-AF65-F5344CB8AC3E}">
        <p14:creationId xmlns:p14="http://schemas.microsoft.com/office/powerpoint/2010/main" xmlns="" val="35280569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1+#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1"/>
          <p:cNvSpPr txBox="1">
            <a:spLocks noChangeArrowheads="1"/>
          </p:cNvSpPr>
          <p:nvPr/>
        </p:nvSpPr>
        <p:spPr bwMode="auto">
          <a:xfrm>
            <a:off x="787214" y="233530"/>
            <a:ext cx="5773842" cy="584775"/>
          </a:xfrm>
          <a:prstGeom prst="rect">
            <a:avLst/>
          </a:prstGeom>
          <a:noFill/>
          <a:ln w="9525">
            <a:noFill/>
            <a:miter lim="800000"/>
            <a:headEnd/>
            <a:tailEnd/>
          </a:ln>
        </p:spPr>
        <p:txBody>
          <a:bodyPr wrap="square">
            <a:spAutoFit/>
          </a:bodyPr>
          <a:lstStyle/>
          <a:p>
            <a:r>
              <a:rPr lang="zh-CN" altLang="en-US" sz="3200" b="1" dirty="0" smtClean="0">
                <a:solidFill>
                  <a:schemeClr val="accent6">
                    <a:lumMod val="50000"/>
                  </a:schemeClr>
                </a:solidFill>
                <a:latin typeface="+mj-ea"/>
                <a:ea typeface="+mj-ea"/>
                <a:cs typeface="Arial" pitchFamily="34" charset="0"/>
              </a:rPr>
              <a:t>技术</a:t>
            </a:r>
            <a:r>
              <a:rPr lang="zh-CN" altLang="en-US" sz="3200" b="1" dirty="0" smtClean="0">
                <a:solidFill>
                  <a:schemeClr val="accent6">
                    <a:lumMod val="50000"/>
                  </a:schemeClr>
                </a:solidFill>
                <a:latin typeface="+mj-ea"/>
                <a:ea typeface="+mj-ea"/>
                <a:cs typeface="Arial" pitchFamily="34" charset="0"/>
              </a:rPr>
              <a:t>的性质</a:t>
            </a:r>
            <a:endParaRPr lang="en-US" altLang="ko-KR" sz="3200" b="1" dirty="0">
              <a:solidFill>
                <a:schemeClr val="accent6">
                  <a:lumMod val="50000"/>
                </a:schemeClr>
              </a:solidFill>
              <a:latin typeface="+mj-ea"/>
              <a:ea typeface="+mj-ea"/>
              <a:cs typeface="Arial" pitchFamily="34" charset="0"/>
            </a:endParaRPr>
          </a:p>
        </p:txBody>
      </p:sp>
      <p:sp>
        <p:nvSpPr>
          <p:cNvPr id="30" name="矩形 29"/>
          <p:cNvSpPr/>
          <p:nvPr/>
        </p:nvSpPr>
        <p:spPr>
          <a:xfrm>
            <a:off x="1294351" y="1025548"/>
            <a:ext cx="3697287" cy="572914"/>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2800" b="1" i="0" u="none" strike="noStrike" kern="1200" cap="none" spc="0" normalizeH="0" baseline="0" noProof="0" dirty="0" smtClean="0">
                <a:ln>
                  <a:noFill/>
                </a:ln>
                <a:solidFill>
                  <a:schemeClr val="accent6"/>
                </a:solidFill>
                <a:effectLst/>
                <a:uLnTx/>
                <a:uFillTx/>
                <a:latin typeface="Calibri"/>
                <a:ea typeface="微软雅黑"/>
                <a:cs typeface="+mn-cs"/>
              </a:rPr>
              <a:t>技术的创新性：</a:t>
            </a:r>
            <a:endParaRPr kumimoji="0" lang="zh-CN" altLang="en-US" sz="2800" b="1" i="0" u="none" strike="noStrike" kern="1200" cap="none" spc="0" normalizeH="0" baseline="0" noProof="0" dirty="0">
              <a:ln>
                <a:noFill/>
              </a:ln>
              <a:solidFill>
                <a:schemeClr val="accent6"/>
              </a:solidFill>
              <a:effectLst/>
              <a:uLnTx/>
              <a:uFillTx/>
              <a:latin typeface="Calibri"/>
              <a:ea typeface="微软雅黑"/>
              <a:cs typeface="+mn-cs"/>
            </a:endParaRPr>
          </a:p>
        </p:txBody>
      </p:sp>
      <p:sp>
        <p:nvSpPr>
          <p:cNvPr id="31" name="Freeform 36"/>
          <p:cNvSpPr>
            <a:spLocks noEditPoints="1"/>
          </p:cNvSpPr>
          <p:nvPr/>
        </p:nvSpPr>
        <p:spPr bwMode="auto">
          <a:xfrm>
            <a:off x="787214" y="1109868"/>
            <a:ext cx="390146" cy="366892"/>
          </a:xfrm>
          <a:custGeom>
            <a:avLst/>
            <a:gdLst>
              <a:gd name="T0" fmla="*/ 116 w 128"/>
              <a:gd name="T1" fmla="*/ 28 h 120"/>
              <a:gd name="T2" fmla="*/ 112 w 128"/>
              <a:gd name="T3" fmla="*/ 28 h 120"/>
              <a:gd name="T4" fmla="*/ 112 w 128"/>
              <a:gd name="T5" fmla="*/ 20 h 120"/>
              <a:gd name="T6" fmla="*/ 100 w 128"/>
              <a:gd name="T7" fmla="*/ 8 h 120"/>
              <a:gd name="T8" fmla="*/ 56 w 128"/>
              <a:gd name="T9" fmla="*/ 8 h 120"/>
              <a:gd name="T10" fmla="*/ 36 w 128"/>
              <a:gd name="T11" fmla="*/ 0 h 120"/>
              <a:gd name="T12" fmla="*/ 12 w 128"/>
              <a:gd name="T13" fmla="*/ 0 h 120"/>
              <a:gd name="T14" fmla="*/ 0 w 128"/>
              <a:gd name="T15" fmla="*/ 12 h 120"/>
              <a:gd name="T16" fmla="*/ 0 w 128"/>
              <a:gd name="T17" fmla="*/ 108 h 120"/>
              <a:gd name="T18" fmla="*/ 12 w 128"/>
              <a:gd name="T19" fmla="*/ 120 h 120"/>
              <a:gd name="T20" fmla="*/ 20 w 128"/>
              <a:gd name="T21" fmla="*/ 120 h 120"/>
              <a:gd name="T22" fmla="*/ 88 w 128"/>
              <a:gd name="T23" fmla="*/ 120 h 120"/>
              <a:gd name="T24" fmla="*/ 116 w 128"/>
              <a:gd name="T25" fmla="*/ 120 h 120"/>
              <a:gd name="T26" fmla="*/ 128 w 128"/>
              <a:gd name="T27" fmla="*/ 108 h 120"/>
              <a:gd name="T28" fmla="*/ 128 w 128"/>
              <a:gd name="T29" fmla="*/ 40 h 120"/>
              <a:gd name="T30" fmla="*/ 116 w 128"/>
              <a:gd name="T31" fmla="*/ 28 h 120"/>
              <a:gd name="T32" fmla="*/ 16 w 128"/>
              <a:gd name="T33" fmla="*/ 112 h 120"/>
              <a:gd name="T34" fmla="*/ 8 w 128"/>
              <a:gd name="T35" fmla="*/ 104 h 120"/>
              <a:gd name="T36" fmla="*/ 8 w 128"/>
              <a:gd name="T37" fmla="*/ 16 h 120"/>
              <a:gd name="T38" fmla="*/ 16 w 128"/>
              <a:gd name="T39" fmla="*/ 8 h 120"/>
              <a:gd name="T40" fmla="*/ 36 w 128"/>
              <a:gd name="T41" fmla="*/ 8 h 120"/>
              <a:gd name="T42" fmla="*/ 56 w 128"/>
              <a:gd name="T43" fmla="*/ 16 h 120"/>
              <a:gd name="T44" fmla="*/ 96 w 128"/>
              <a:gd name="T45" fmla="*/ 16 h 120"/>
              <a:gd name="T46" fmla="*/ 104 w 128"/>
              <a:gd name="T47" fmla="*/ 24 h 120"/>
              <a:gd name="T48" fmla="*/ 104 w 128"/>
              <a:gd name="T49" fmla="*/ 28 h 120"/>
              <a:gd name="T50" fmla="*/ 32 w 128"/>
              <a:gd name="T51" fmla="*/ 28 h 120"/>
              <a:gd name="T52" fmla="*/ 20 w 128"/>
              <a:gd name="T53" fmla="*/ 40 h 120"/>
              <a:gd name="T54" fmla="*/ 20 w 128"/>
              <a:gd name="T55" fmla="*/ 108 h 120"/>
              <a:gd name="T56" fmla="*/ 20 w 128"/>
              <a:gd name="T57" fmla="*/ 112 h 120"/>
              <a:gd name="T58" fmla="*/ 16 w 128"/>
              <a:gd name="T59" fmla="*/ 112 h 120"/>
              <a:gd name="T60" fmla="*/ 120 w 128"/>
              <a:gd name="T61" fmla="*/ 104 h 120"/>
              <a:gd name="T62" fmla="*/ 112 w 128"/>
              <a:gd name="T63" fmla="*/ 112 h 120"/>
              <a:gd name="T64" fmla="*/ 88 w 128"/>
              <a:gd name="T65" fmla="*/ 112 h 120"/>
              <a:gd name="T66" fmla="*/ 28 w 128"/>
              <a:gd name="T67" fmla="*/ 112 h 120"/>
              <a:gd name="T68" fmla="*/ 28 w 128"/>
              <a:gd name="T69" fmla="*/ 104 h 120"/>
              <a:gd name="T70" fmla="*/ 28 w 128"/>
              <a:gd name="T71" fmla="*/ 44 h 120"/>
              <a:gd name="T72" fmla="*/ 36 w 128"/>
              <a:gd name="T73" fmla="*/ 36 h 120"/>
              <a:gd name="T74" fmla="*/ 112 w 128"/>
              <a:gd name="T75" fmla="*/ 36 h 120"/>
              <a:gd name="T76" fmla="*/ 120 w 128"/>
              <a:gd name="T77" fmla="*/ 44 h 120"/>
              <a:gd name="T78" fmla="*/ 120 w 128"/>
              <a:gd name="T79"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0">
                <a:moveTo>
                  <a:pt x="116" y="28"/>
                </a:moveTo>
                <a:cubicBezTo>
                  <a:pt x="112" y="28"/>
                  <a:pt x="112" y="28"/>
                  <a:pt x="112" y="28"/>
                </a:cubicBezTo>
                <a:cubicBezTo>
                  <a:pt x="112" y="20"/>
                  <a:pt x="112" y="20"/>
                  <a:pt x="112" y="20"/>
                </a:cubicBezTo>
                <a:cubicBezTo>
                  <a:pt x="112" y="13"/>
                  <a:pt x="106" y="8"/>
                  <a:pt x="100" y="8"/>
                </a:cubicBezTo>
                <a:cubicBezTo>
                  <a:pt x="100" y="8"/>
                  <a:pt x="78" y="8"/>
                  <a:pt x="56" y="8"/>
                </a:cubicBezTo>
                <a:cubicBezTo>
                  <a:pt x="52" y="8"/>
                  <a:pt x="39" y="0"/>
                  <a:pt x="36" y="0"/>
                </a:cubicBezTo>
                <a:cubicBezTo>
                  <a:pt x="18" y="0"/>
                  <a:pt x="12" y="0"/>
                  <a:pt x="12" y="0"/>
                </a:cubicBezTo>
                <a:cubicBezTo>
                  <a:pt x="5" y="0"/>
                  <a:pt x="0" y="5"/>
                  <a:pt x="0" y="12"/>
                </a:cubicBezTo>
                <a:cubicBezTo>
                  <a:pt x="0" y="108"/>
                  <a:pt x="0" y="108"/>
                  <a:pt x="0" y="108"/>
                </a:cubicBezTo>
                <a:cubicBezTo>
                  <a:pt x="0" y="114"/>
                  <a:pt x="5" y="120"/>
                  <a:pt x="12" y="120"/>
                </a:cubicBezTo>
                <a:cubicBezTo>
                  <a:pt x="20" y="120"/>
                  <a:pt x="20" y="120"/>
                  <a:pt x="20" y="120"/>
                </a:cubicBezTo>
                <a:cubicBezTo>
                  <a:pt x="88" y="120"/>
                  <a:pt x="88" y="120"/>
                  <a:pt x="88" y="120"/>
                </a:cubicBezTo>
                <a:cubicBezTo>
                  <a:pt x="116" y="120"/>
                  <a:pt x="116" y="120"/>
                  <a:pt x="116" y="120"/>
                </a:cubicBezTo>
                <a:cubicBezTo>
                  <a:pt x="122" y="120"/>
                  <a:pt x="128" y="114"/>
                  <a:pt x="128" y="108"/>
                </a:cubicBezTo>
                <a:cubicBezTo>
                  <a:pt x="128" y="40"/>
                  <a:pt x="128" y="40"/>
                  <a:pt x="128" y="40"/>
                </a:cubicBezTo>
                <a:cubicBezTo>
                  <a:pt x="128" y="33"/>
                  <a:pt x="122" y="28"/>
                  <a:pt x="116" y="28"/>
                </a:cubicBezTo>
                <a:close/>
                <a:moveTo>
                  <a:pt x="16" y="112"/>
                </a:moveTo>
                <a:cubicBezTo>
                  <a:pt x="11" y="112"/>
                  <a:pt x="8" y="108"/>
                  <a:pt x="8" y="104"/>
                </a:cubicBezTo>
                <a:cubicBezTo>
                  <a:pt x="8" y="16"/>
                  <a:pt x="8" y="16"/>
                  <a:pt x="8" y="16"/>
                </a:cubicBezTo>
                <a:cubicBezTo>
                  <a:pt x="8" y="11"/>
                  <a:pt x="11" y="8"/>
                  <a:pt x="16" y="8"/>
                </a:cubicBezTo>
                <a:cubicBezTo>
                  <a:pt x="16" y="8"/>
                  <a:pt x="20" y="8"/>
                  <a:pt x="36" y="8"/>
                </a:cubicBezTo>
                <a:cubicBezTo>
                  <a:pt x="40" y="8"/>
                  <a:pt x="52" y="16"/>
                  <a:pt x="56" y="16"/>
                </a:cubicBezTo>
                <a:cubicBezTo>
                  <a:pt x="76" y="16"/>
                  <a:pt x="96" y="16"/>
                  <a:pt x="96" y="16"/>
                </a:cubicBezTo>
                <a:cubicBezTo>
                  <a:pt x="100" y="16"/>
                  <a:pt x="104" y="19"/>
                  <a:pt x="104" y="24"/>
                </a:cubicBezTo>
                <a:cubicBezTo>
                  <a:pt x="104" y="28"/>
                  <a:pt x="104" y="28"/>
                  <a:pt x="104" y="28"/>
                </a:cubicBezTo>
                <a:cubicBezTo>
                  <a:pt x="32" y="28"/>
                  <a:pt x="32" y="28"/>
                  <a:pt x="32" y="28"/>
                </a:cubicBezTo>
                <a:cubicBezTo>
                  <a:pt x="25" y="28"/>
                  <a:pt x="20" y="33"/>
                  <a:pt x="20" y="40"/>
                </a:cubicBezTo>
                <a:cubicBezTo>
                  <a:pt x="20" y="108"/>
                  <a:pt x="20" y="108"/>
                  <a:pt x="20" y="108"/>
                </a:cubicBezTo>
                <a:cubicBezTo>
                  <a:pt x="20" y="112"/>
                  <a:pt x="20" y="112"/>
                  <a:pt x="20" y="112"/>
                </a:cubicBezTo>
                <a:lnTo>
                  <a:pt x="16" y="112"/>
                </a:lnTo>
                <a:close/>
                <a:moveTo>
                  <a:pt x="120" y="104"/>
                </a:moveTo>
                <a:cubicBezTo>
                  <a:pt x="120" y="108"/>
                  <a:pt x="116" y="112"/>
                  <a:pt x="112" y="112"/>
                </a:cubicBezTo>
                <a:cubicBezTo>
                  <a:pt x="88" y="112"/>
                  <a:pt x="88" y="112"/>
                  <a:pt x="88" y="112"/>
                </a:cubicBezTo>
                <a:cubicBezTo>
                  <a:pt x="28" y="112"/>
                  <a:pt x="28" y="112"/>
                  <a:pt x="28" y="112"/>
                </a:cubicBezTo>
                <a:cubicBezTo>
                  <a:pt x="28" y="104"/>
                  <a:pt x="28" y="104"/>
                  <a:pt x="28" y="104"/>
                </a:cubicBezTo>
                <a:cubicBezTo>
                  <a:pt x="28" y="44"/>
                  <a:pt x="28" y="44"/>
                  <a:pt x="28" y="44"/>
                </a:cubicBezTo>
                <a:cubicBezTo>
                  <a:pt x="28" y="39"/>
                  <a:pt x="31" y="36"/>
                  <a:pt x="36" y="36"/>
                </a:cubicBezTo>
                <a:cubicBezTo>
                  <a:pt x="112" y="36"/>
                  <a:pt x="112" y="36"/>
                  <a:pt x="112" y="36"/>
                </a:cubicBezTo>
                <a:cubicBezTo>
                  <a:pt x="116" y="36"/>
                  <a:pt x="120" y="39"/>
                  <a:pt x="120" y="44"/>
                </a:cubicBezTo>
                <a:lnTo>
                  <a:pt x="120" y="10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DINOT-Bold"/>
            </a:endParaRPr>
          </a:p>
        </p:txBody>
      </p:sp>
      <p:sp>
        <p:nvSpPr>
          <p:cNvPr id="24" name="矩形 23"/>
          <p:cNvSpPr/>
          <p:nvPr/>
        </p:nvSpPr>
        <p:spPr>
          <a:xfrm>
            <a:off x="491290" y="5981102"/>
            <a:ext cx="11424191" cy="437043"/>
          </a:xfrm>
          <a:prstGeom prst="rect">
            <a:avLst/>
          </a:prstGeom>
        </p:spPr>
        <p:txBody>
          <a:bodyPr wrap="square">
            <a:spAutoFit/>
          </a:bodyPr>
          <a:lstStyle/>
          <a:p>
            <a:pPr lvl="0" algn="just">
              <a:lnSpc>
                <a:spcPct val="120000"/>
              </a:lnSpc>
              <a:defRPr/>
            </a:pPr>
            <a:r>
              <a:rPr lang="zh-CN" altLang="en-US" sz="2000" noProof="0" dirty="0" smtClean="0">
                <a:latin typeface="Calibri"/>
                <a:ea typeface="微软雅黑"/>
              </a:rPr>
              <a:t>         </a:t>
            </a:r>
            <a:endParaRPr kumimoji="0" lang="zh-CN" altLang="en-US" sz="2000" b="0" i="0" u="none" strike="noStrike" kern="1200" cap="none" spc="0" normalizeH="0" baseline="0" noProof="0" dirty="0">
              <a:ln>
                <a:noFill/>
              </a:ln>
              <a:effectLst/>
              <a:uLnTx/>
              <a:uFillTx/>
              <a:latin typeface="Calibri"/>
              <a:ea typeface="微软雅黑"/>
            </a:endParaRPr>
          </a:p>
        </p:txBody>
      </p:sp>
      <p:sp>
        <p:nvSpPr>
          <p:cNvPr id="25" name="矩形 24"/>
          <p:cNvSpPr/>
          <p:nvPr/>
        </p:nvSpPr>
        <p:spPr>
          <a:xfrm>
            <a:off x="602349" y="1825287"/>
            <a:ext cx="3484052" cy="4450449"/>
          </a:xfrm>
          <a:prstGeom prst="rect">
            <a:avLst/>
          </a:prstGeom>
        </p:spPr>
        <p:txBody>
          <a:bodyPr wrap="square">
            <a:spAutoFit/>
          </a:bodyPr>
          <a:lstStyle/>
          <a:p>
            <a:pPr lvl="0" algn="just">
              <a:lnSpc>
                <a:spcPct val="120000"/>
              </a:lnSpc>
              <a:defRPr/>
            </a:pPr>
            <a:r>
              <a:rPr lang="zh-CN" altLang="en-US" sz="2000" dirty="0" smtClean="0"/>
              <a:t>      </a:t>
            </a:r>
            <a:r>
              <a:rPr lang="zh-CN" altLang="en-US" dirty="0" smtClean="0"/>
              <a:t>“墨子号”</a:t>
            </a:r>
            <a:r>
              <a:rPr lang="zh-CN" altLang="en-US" dirty="0"/>
              <a:t>量子卫星是由我国完全自主研制的世界上首颗空间量子科学实验</a:t>
            </a:r>
            <a:r>
              <a:rPr lang="zh-CN" altLang="en-US" dirty="0" smtClean="0"/>
              <a:t>卫星。与经典</a:t>
            </a:r>
            <a:r>
              <a:rPr lang="zh-CN" altLang="en-US" dirty="0"/>
              <a:t>通信不同，量子密钥分发通过量子态的传输，在遥远两地的用户共享无条件安全的密钥，利用该密钥对信息进行一次一密的严格加密，这是目前人类唯一已知的不可窃听、不可破译的无条件安全的通信方式。这意味着“不被破解的加密技术”这个人类千年梦想，已经有了成为现实的科技</a:t>
            </a:r>
            <a:r>
              <a:rPr lang="zh-CN" altLang="en-US" dirty="0" smtClean="0"/>
              <a:t>基础。</a:t>
            </a:r>
            <a:endParaRPr kumimoji="0" lang="zh-CN" altLang="en-US" b="0" i="0" u="none" strike="noStrike" kern="1200" cap="none" spc="0" normalizeH="0" baseline="0" noProof="0" dirty="0">
              <a:ln>
                <a:noFill/>
              </a:ln>
              <a:effectLst/>
              <a:uLnTx/>
              <a:uFillTx/>
              <a:latin typeface="Calibri"/>
              <a:ea typeface="微软雅黑"/>
            </a:endParaRPr>
          </a:p>
        </p:txBody>
      </p:sp>
      <p:sp>
        <p:nvSpPr>
          <p:cNvPr id="26" name="矩形 25"/>
          <p:cNvSpPr/>
          <p:nvPr/>
        </p:nvSpPr>
        <p:spPr>
          <a:xfrm>
            <a:off x="4012655" y="1038401"/>
            <a:ext cx="4765174" cy="461665"/>
          </a:xfrm>
          <a:prstGeom prst="rect">
            <a:avLst/>
          </a:prstGeom>
        </p:spPr>
        <p:txBody>
          <a:bodyPr wrap="square">
            <a:spAutoFit/>
          </a:bodyPr>
          <a:lstStyle/>
          <a:p>
            <a:pPr lvl="0" algn="just">
              <a:lnSpc>
                <a:spcPct val="120000"/>
              </a:lnSpc>
              <a:defRPr/>
            </a:pPr>
            <a:r>
              <a:rPr lang="zh-CN" altLang="en-US" sz="2000" dirty="0" smtClean="0">
                <a:latin typeface="Calibri"/>
                <a:ea typeface="微软雅黑"/>
              </a:rPr>
              <a:t>案例分析：</a:t>
            </a:r>
            <a:r>
              <a:rPr lang="zh-CN" altLang="en-US" sz="2000" dirty="0"/>
              <a:t> “墨子号”量子卫星</a:t>
            </a:r>
            <a:endParaRPr kumimoji="0" lang="zh-CN" altLang="en-US" sz="2000" b="0" i="0" u="none" strike="noStrike" kern="1200" cap="none" spc="0" normalizeH="0" baseline="0" noProof="0" dirty="0">
              <a:ln>
                <a:noFill/>
              </a:ln>
              <a:effectLst/>
              <a:uLnTx/>
              <a:uFillTx/>
              <a:latin typeface="Calibri"/>
              <a:ea typeface="微软雅黑"/>
            </a:endParaRPr>
          </a:p>
        </p:txBody>
      </p:sp>
      <p:pic>
        <p:nvPicPr>
          <p:cNvPr id="4104" name="Picture 8" descr="ä¸­å½é¥æå«æå°é¢ç«æåæ¥æ¶éå­å«æâå¢¨å­å·âæ°æ®"/>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29898" y="1512919"/>
            <a:ext cx="3405813" cy="4762817"/>
          </a:xfrm>
          <a:prstGeom prst="rect">
            <a:avLst/>
          </a:prstGeom>
          <a:noFill/>
          <a:extLst>
            <a:ext uri="{909E8E84-426E-40DD-AFC4-6F175D3DCCD1}">
              <a14:hiddenFill xmlns:a14="http://schemas.microsoft.com/office/drawing/2010/main" xmlns="">
                <a:solidFill>
                  <a:srgbClr val="FFFFFF"/>
                </a:solidFill>
              </a14:hiddenFill>
            </a:ext>
          </a:extLst>
        </p:spPr>
      </p:pic>
      <p:pic>
        <p:nvPicPr>
          <p:cNvPr id="4106" name="Picture 10" descr="ä¸­å½é¥æå«æå°é¢ç«æåæ¥æ¶éå­å«æâå¢¨å­å·âæ°æ®"/>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22706" y="1523616"/>
            <a:ext cx="3992775" cy="47414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898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1"/>
          <p:cNvSpPr txBox="1">
            <a:spLocks noChangeArrowheads="1"/>
          </p:cNvSpPr>
          <p:nvPr/>
        </p:nvSpPr>
        <p:spPr bwMode="auto">
          <a:xfrm>
            <a:off x="787214" y="233530"/>
            <a:ext cx="5773842" cy="584775"/>
          </a:xfrm>
          <a:prstGeom prst="rect">
            <a:avLst/>
          </a:prstGeom>
          <a:noFill/>
          <a:ln w="9525">
            <a:noFill/>
            <a:miter lim="800000"/>
            <a:headEnd/>
            <a:tailEnd/>
          </a:ln>
        </p:spPr>
        <p:txBody>
          <a:bodyPr wrap="square">
            <a:spAutoFit/>
          </a:bodyPr>
          <a:lstStyle/>
          <a:p>
            <a:r>
              <a:rPr lang="zh-CN" altLang="en-US" sz="3200" b="1" dirty="0" smtClean="0">
                <a:solidFill>
                  <a:schemeClr val="accent6">
                    <a:lumMod val="50000"/>
                  </a:schemeClr>
                </a:solidFill>
                <a:latin typeface="+mj-ea"/>
                <a:ea typeface="+mj-ea"/>
                <a:cs typeface="Arial" pitchFamily="34" charset="0"/>
              </a:rPr>
              <a:t>技术</a:t>
            </a:r>
            <a:r>
              <a:rPr lang="zh-CN" altLang="en-US" sz="3200" b="1" dirty="0" smtClean="0">
                <a:solidFill>
                  <a:schemeClr val="accent6">
                    <a:lumMod val="50000"/>
                  </a:schemeClr>
                </a:solidFill>
                <a:latin typeface="+mj-ea"/>
                <a:ea typeface="+mj-ea"/>
                <a:cs typeface="Arial" pitchFamily="34" charset="0"/>
              </a:rPr>
              <a:t>的性质</a:t>
            </a:r>
            <a:endParaRPr lang="en-US" altLang="ko-KR" sz="3200" b="1" dirty="0">
              <a:solidFill>
                <a:schemeClr val="accent6">
                  <a:lumMod val="50000"/>
                </a:schemeClr>
              </a:solidFill>
              <a:latin typeface="+mj-ea"/>
              <a:ea typeface="+mj-ea"/>
              <a:cs typeface="Arial" pitchFamily="34" charset="0"/>
            </a:endParaRPr>
          </a:p>
        </p:txBody>
      </p:sp>
      <p:sp>
        <p:nvSpPr>
          <p:cNvPr id="30" name="矩形 29"/>
          <p:cNvSpPr/>
          <p:nvPr/>
        </p:nvSpPr>
        <p:spPr>
          <a:xfrm>
            <a:off x="1294351" y="1025548"/>
            <a:ext cx="3697287" cy="60939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2800" b="1" i="0" u="none" strike="noStrike" kern="1200" cap="none" spc="0" normalizeH="0" baseline="0" noProof="0" dirty="0" smtClean="0">
                <a:ln>
                  <a:noFill/>
                </a:ln>
                <a:solidFill>
                  <a:schemeClr val="accent6"/>
                </a:solidFill>
                <a:effectLst/>
                <a:uLnTx/>
                <a:uFillTx/>
                <a:latin typeface="Calibri"/>
                <a:ea typeface="微软雅黑"/>
                <a:cs typeface="+mn-cs"/>
              </a:rPr>
              <a:t>技术的复杂性：</a:t>
            </a:r>
            <a:endParaRPr kumimoji="0" lang="zh-CN" altLang="en-US" sz="2800" b="1" i="0" u="none" strike="noStrike" kern="1200" cap="none" spc="0" normalizeH="0" baseline="0" noProof="0" dirty="0">
              <a:ln>
                <a:noFill/>
              </a:ln>
              <a:solidFill>
                <a:schemeClr val="accent6"/>
              </a:solidFill>
              <a:effectLst/>
              <a:uLnTx/>
              <a:uFillTx/>
              <a:latin typeface="Calibri"/>
              <a:ea typeface="微软雅黑"/>
              <a:cs typeface="+mn-cs"/>
            </a:endParaRPr>
          </a:p>
        </p:txBody>
      </p:sp>
      <p:sp>
        <p:nvSpPr>
          <p:cNvPr id="31" name="Freeform 36"/>
          <p:cNvSpPr>
            <a:spLocks noEditPoints="1"/>
          </p:cNvSpPr>
          <p:nvPr/>
        </p:nvSpPr>
        <p:spPr bwMode="auto">
          <a:xfrm>
            <a:off x="787214" y="1109868"/>
            <a:ext cx="390146" cy="366892"/>
          </a:xfrm>
          <a:custGeom>
            <a:avLst/>
            <a:gdLst>
              <a:gd name="T0" fmla="*/ 116 w 128"/>
              <a:gd name="T1" fmla="*/ 28 h 120"/>
              <a:gd name="T2" fmla="*/ 112 w 128"/>
              <a:gd name="T3" fmla="*/ 28 h 120"/>
              <a:gd name="T4" fmla="*/ 112 w 128"/>
              <a:gd name="T5" fmla="*/ 20 h 120"/>
              <a:gd name="T6" fmla="*/ 100 w 128"/>
              <a:gd name="T7" fmla="*/ 8 h 120"/>
              <a:gd name="T8" fmla="*/ 56 w 128"/>
              <a:gd name="T9" fmla="*/ 8 h 120"/>
              <a:gd name="T10" fmla="*/ 36 w 128"/>
              <a:gd name="T11" fmla="*/ 0 h 120"/>
              <a:gd name="T12" fmla="*/ 12 w 128"/>
              <a:gd name="T13" fmla="*/ 0 h 120"/>
              <a:gd name="T14" fmla="*/ 0 w 128"/>
              <a:gd name="T15" fmla="*/ 12 h 120"/>
              <a:gd name="T16" fmla="*/ 0 w 128"/>
              <a:gd name="T17" fmla="*/ 108 h 120"/>
              <a:gd name="T18" fmla="*/ 12 w 128"/>
              <a:gd name="T19" fmla="*/ 120 h 120"/>
              <a:gd name="T20" fmla="*/ 20 w 128"/>
              <a:gd name="T21" fmla="*/ 120 h 120"/>
              <a:gd name="T22" fmla="*/ 88 w 128"/>
              <a:gd name="T23" fmla="*/ 120 h 120"/>
              <a:gd name="T24" fmla="*/ 116 w 128"/>
              <a:gd name="T25" fmla="*/ 120 h 120"/>
              <a:gd name="T26" fmla="*/ 128 w 128"/>
              <a:gd name="T27" fmla="*/ 108 h 120"/>
              <a:gd name="T28" fmla="*/ 128 w 128"/>
              <a:gd name="T29" fmla="*/ 40 h 120"/>
              <a:gd name="T30" fmla="*/ 116 w 128"/>
              <a:gd name="T31" fmla="*/ 28 h 120"/>
              <a:gd name="T32" fmla="*/ 16 w 128"/>
              <a:gd name="T33" fmla="*/ 112 h 120"/>
              <a:gd name="T34" fmla="*/ 8 w 128"/>
              <a:gd name="T35" fmla="*/ 104 h 120"/>
              <a:gd name="T36" fmla="*/ 8 w 128"/>
              <a:gd name="T37" fmla="*/ 16 h 120"/>
              <a:gd name="T38" fmla="*/ 16 w 128"/>
              <a:gd name="T39" fmla="*/ 8 h 120"/>
              <a:gd name="T40" fmla="*/ 36 w 128"/>
              <a:gd name="T41" fmla="*/ 8 h 120"/>
              <a:gd name="T42" fmla="*/ 56 w 128"/>
              <a:gd name="T43" fmla="*/ 16 h 120"/>
              <a:gd name="T44" fmla="*/ 96 w 128"/>
              <a:gd name="T45" fmla="*/ 16 h 120"/>
              <a:gd name="T46" fmla="*/ 104 w 128"/>
              <a:gd name="T47" fmla="*/ 24 h 120"/>
              <a:gd name="T48" fmla="*/ 104 w 128"/>
              <a:gd name="T49" fmla="*/ 28 h 120"/>
              <a:gd name="T50" fmla="*/ 32 w 128"/>
              <a:gd name="T51" fmla="*/ 28 h 120"/>
              <a:gd name="T52" fmla="*/ 20 w 128"/>
              <a:gd name="T53" fmla="*/ 40 h 120"/>
              <a:gd name="T54" fmla="*/ 20 w 128"/>
              <a:gd name="T55" fmla="*/ 108 h 120"/>
              <a:gd name="T56" fmla="*/ 20 w 128"/>
              <a:gd name="T57" fmla="*/ 112 h 120"/>
              <a:gd name="T58" fmla="*/ 16 w 128"/>
              <a:gd name="T59" fmla="*/ 112 h 120"/>
              <a:gd name="T60" fmla="*/ 120 w 128"/>
              <a:gd name="T61" fmla="*/ 104 h 120"/>
              <a:gd name="T62" fmla="*/ 112 w 128"/>
              <a:gd name="T63" fmla="*/ 112 h 120"/>
              <a:gd name="T64" fmla="*/ 88 w 128"/>
              <a:gd name="T65" fmla="*/ 112 h 120"/>
              <a:gd name="T66" fmla="*/ 28 w 128"/>
              <a:gd name="T67" fmla="*/ 112 h 120"/>
              <a:gd name="T68" fmla="*/ 28 w 128"/>
              <a:gd name="T69" fmla="*/ 104 h 120"/>
              <a:gd name="T70" fmla="*/ 28 w 128"/>
              <a:gd name="T71" fmla="*/ 44 h 120"/>
              <a:gd name="T72" fmla="*/ 36 w 128"/>
              <a:gd name="T73" fmla="*/ 36 h 120"/>
              <a:gd name="T74" fmla="*/ 112 w 128"/>
              <a:gd name="T75" fmla="*/ 36 h 120"/>
              <a:gd name="T76" fmla="*/ 120 w 128"/>
              <a:gd name="T77" fmla="*/ 44 h 120"/>
              <a:gd name="T78" fmla="*/ 120 w 128"/>
              <a:gd name="T79"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0">
                <a:moveTo>
                  <a:pt x="116" y="28"/>
                </a:moveTo>
                <a:cubicBezTo>
                  <a:pt x="112" y="28"/>
                  <a:pt x="112" y="28"/>
                  <a:pt x="112" y="28"/>
                </a:cubicBezTo>
                <a:cubicBezTo>
                  <a:pt x="112" y="20"/>
                  <a:pt x="112" y="20"/>
                  <a:pt x="112" y="20"/>
                </a:cubicBezTo>
                <a:cubicBezTo>
                  <a:pt x="112" y="13"/>
                  <a:pt x="106" y="8"/>
                  <a:pt x="100" y="8"/>
                </a:cubicBezTo>
                <a:cubicBezTo>
                  <a:pt x="100" y="8"/>
                  <a:pt x="78" y="8"/>
                  <a:pt x="56" y="8"/>
                </a:cubicBezTo>
                <a:cubicBezTo>
                  <a:pt x="52" y="8"/>
                  <a:pt x="39" y="0"/>
                  <a:pt x="36" y="0"/>
                </a:cubicBezTo>
                <a:cubicBezTo>
                  <a:pt x="18" y="0"/>
                  <a:pt x="12" y="0"/>
                  <a:pt x="12" y="0"/>
                </a:cubicBezTo>
                <a:cubicBezTo>
                  <a:pt x="5" y="0"/>
                  <a:pt x="0" y="5"/>
                  <a:pt x="0" y="12"/>
                </a:cubicBezTo>
                <a:cubicBezTo>
                  <a:pt x="0" y="108"/>
                  <a:pt x="0" y="108"/>
                  <a:pt x="0" y="108"/>
                </a:cubicBezTo>
                <a:cubicBezTo>
                  <a:pt x="0" y="114"/>
                  <a:pt x="5" y="120"/>
                  <a:pt x="12" y="120"/>
                </a:cubicBezTo>
                <a:cubicBezTo>
                  <a:pt x="20" y="120"/>
                  <a:pt x="20" y="120"/>
                  <a:pt x="20" y="120"/>
                </a:cubicBezTo>
                <a:cubicBezTo>
                  <a:pt x="88" y="120"/>
                  <a:pt x="88" y="120"/>
                  <a:pt x="88" y="120"/>
                </a:cubicBezTo>
                <a:cubicBezTo>
                  <a:pt x="116" y="120"/>
                  <a:pt x="116" y="120"/>
                  <a:pt x="116" y="120"/>
                </a:cubicBezTo>
                <a:cubicBezTo>
                  <a:pt x="122" y="120"/>
                  <a:pt x="128" y="114"/>
                  <a:pt x="128" y="108"/>
                </a:cubicBezTo>
                <a:cubicBezTo>
                  <a:pt x="128" y="40"/>
                  <a:pt x="128" y="40"/>
                  <a:pt x="128" y="40"/>
                </a:cubicBezTo>
                <a:cubicBezTo>
                  <a:pt x="128" y="33"/>
                  <a:pt x="122" y="28"/>
                  <a:pt x="116" y="28"/>
                </a:cubicBezTo>
                <a:close/>
                <a:moveTo>
                  <a:pt x="16" y="112"/>
                </a:moveTo>
                <a:cubicBezTo>
                  <a:pt x="11" y="112"/>
                  <a:pt x="8" y="108"/>
                  <a:pt x="8" y="104"/>
                </a:cubicBezTo>
                <a:cubicBezTo>
                  <a:pt x="8" y="16"/>
                  <a:pt x="8" y="16"/>
                  <a:pt x="8" y="16"/>
                </a:cubicBezTo>
                <a:cubicBezTo>
                  <a:pt x="8" y="11"/>
                  <a:pt x="11" y="8"/>
                  <a:pt x="16" y="8"/>
                </a:cubicBezTo>
                <a:cubicBezTo>
                  <a:pt x="16" y="8"/>
                  <a:pt x="20" y="8"/>
                  <a:pt x="36" y="8"/>
                </a:cubicBezTo>
                <a:cubicBezTo>
                  <a:pt x="40" y="8"/>
                  <a:pt x="52" y="16"/>
                  <a:pt x="56" y="16"/>
                </a:cubicBezTo>
                <a:cubicBezTo>
                  <a:pt x="76" y="16"/>
                  <a:pt x="96" y="16"/>
                  <a:pt x="96" y="16"/>
                </a:cubicBezTo>
                <a:cubicBezTo>
                  <a:pt x="100" y="16"/>
                  <a:pt x="104" y="19"/>
                  <a:pt x="104" y="24"/>
                </a:cubicBezTo>
                <a:cubicBezTo>
                  <a:pt x="104" y="28"/>
                  <a:pt x="104" y="28"/>
                  <a:pt x="104" y="28"/>
                </a:cubicBezTo>
                <a:cubicBezTo>
                  <a:pt x="32" y="28"/>
                  <a:pt x="32" y="28"/>
                  <a:pt x="32" y="28"/>
                </a:cubicBezTo>
                <a:cubicBezTo>
                  <a:pt x="25" y="28"/>
                  <a:pt x="20" y="33"/>
                  <a:pt x="20" y="40"/>
                </a:cubicBezTo>
                <a:cubicBezTo>
                  <a:pt x="20" y="108"/>
                  <a:pt x="20" y="108"/>
                  <a:pt x="20" y="108"/>
                </a:cubicBezTo>
                <a:cubicBezTo>
                  <a:pt x="20" y="112"/>
                  <a:pt x="20" y="112"/>
                  <a:pt x="20" y="112"/>
                </a:cubicBezTo>
                <a:lnTo>
                  <a:pt x="16" y="112"/>
                </a:lnTo>
                <a:close/>
                <a:moveTo>
                  <a:pt x="120" y="104"/>
                </a:moveTo>
                <a:cubicBezTo>
                  <a:pt x="120" y="108"/>
                  <a:pt x="116" y="112"/>
                  <a:pt x="112" y="112"/>
                </a:cubicBezTo>
                <a:cubicBezTo>
                  <a:pt x="88" y="112"/>
                  <a:pt x="88" y="112"/>
                  <a:pt x="88" y="112"/>
                </a:cubicBezTo>
                <a:cubicBezTo>
                  <a:pt x="28" y="112"/>
                  <a:pt x="28" y="112"/>
                  <a:pt x="28" y="112"/>
                </a:cubicBezTo>
                <a:cubicBezTo>
                  <a:pt x="28" y="104"/>
                  <a:pt x="28" y="104"/>
                  <a:pt x="28" y="104"/>
                </a:cubicBezTo>
                <a:cubicBezTo>
                  <a:pt x="28" y="44"/>
                  <a:pt x="28" y="44"/>
                  <a:pt x="28" y="44"/>
                </a:cubicBezTo>
                <a:cubicBezTo>
                  <a:pt x="28" y="39"/>
                  <a:pt x="31" y="36"/>
                  <a:pt x="36" y="36"/>
                </a:cubicBezTo>
                <a:cubicBezTo>
                  <a:pt x="112" y="36"/>
                  <a:pt x="112" y="36"/>
                  <a:pt x="112" y="36"/>
                </a:cubicBezTo>
                <a:cubicBezTo>
                  <a:pt x="116" y="36"/>
                  <a:pt x="120" y="39"/>
                  <a:pt x="120" y="44"/>
                </a:cubicBezTo>
                <a:lnTo>
                  <a:pt x="120" y="10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DINOT-Bold"/>
            </a:endParaRPr>
          </a:p>
        </p:txBody>
      </p:sp>
      <p:sp>
        <p:nvSpPr>
          <p:cNvPr id="24" name="矩形 23"/>
          <p:cNvSpPr/>
          <p:nvPr/>
        </p:nvSpPr>
        <p:spPr>
          <a:xfrm>
            <a:off x="491290" y="5981102"/>
            <a:ext cx="11424191" cy="437043"/>
          </a:xfrm>
          <a:prstGeom prst="rect">
            <a:avLst/>
          </a:prstGeom>
        </p:spPr>
        <p:txBody>
          <a:bodyPr wrap="square">
            <a:spAutoFit/>
          </a:bodyPr>
          <a:lstStyle/>
          <a:p>
            <a:pPr lvl="0" algn="just">
              <a:lnSpc>
                <a:spcPct val="120000"/>
              </a:lnSpc>
              <a:defRPr/>
            </a:pPr>
            <a:r>
              <a:rPr lang="zh-CN" altLang="en-US" sz="2000" noProof="0" dirty="0" smtClean="0">
                <a:latin typeface="Calibri"/>
                <a:ea typeface="微软雅黑"/>
              </a:rPr>
              <a:t>         </a:t>
            </a:r>
            <a:endParaRPr kumimoji="0" lang="zh-CN" altLang="en-US" sz="2000" b="0" i="0" u="none" strike="noStrike" kern="1200" cap="none" spc="0" normalizeH="0" baseline="0" noProof="0" dirty="0">
              <a:ln>
                <a:noFill/>
              </a:ln>
              <a:effectLst/>
              <a:uLnTx/>
              <a:uFillTx/>
              <a:latin typeface="Calibri"/>
              <a:ea typeface="微软雅黑"/>
            </a:endParaRPr>
          </a:p>
        </p:txBody>
      </p:sp>
      <p:sp>
        <p:nvSpPr>
          <p:cNvPr id="25" name="矩形 24"/>
          <p:cNvSpPr/>
          <p:nvPr/>
        </p:nvSpPr>
        <p:spPr>
          <a:xfrm>
            <a:off x="1294351" y="1562009"/>
            <a:ext cx="6392340" cy="757130"/>
          </a:xfrm>
          <a:prstGeom prst="rect">
            <a:avLst/>
          </a:prstGeom>
        </p:spPr>
        <p:txBody>
          <a:bodyPr wrap="square">
            <a:spAutoFit/>
          </a:bodyPr>
          <a:lstStyle/>
          <a:p>
            <a:pPr lvl="0" algn="just">
              <a:lnSpc>
                <a:spcPct val="120000"/>
              </a:lnSpc>
              <a:defRPr/>
            </a:pPr>
            <a:r>
              <a:rPr kumimoji="0" lang="zh-CN" altLang="en-US" b="0" i="0" u="none" strike="noStrike" kern="1200" cap="none" spc="0" normalizeH="0" baseline="0" noProof="0" dirty="0" smtClean="0">
                <a:ln>
                  <a:noFill/>
                </a:ln>
                <a:effectLst/>
                <a:uLnTx/>
                <a:uFillTx/>
                <a:latin typeface="Calibri"/>
                <a:ea typeface="微软雅黑"/>
              </a:rPr>
              <a:t>技术的内容和体系越来越复杂</a:t>
            </a:r>
            <a:endParaRPr kumimoji="0" lang="en-US" altLang="zh-CN" b="0" i="0" u="none" strike="noStrike" kern="1200" cap="none" spc="0" normalizeH="0" baseline="0" noProof="0" dirty="0" smtClean="0">
              <a:ln>
                <a:noFill/>
              </a:ln>
              <a:effectLst/>
              <a:uLnTx/>
              <a:uFillTx/>
              <a:latin typeface="Calibri"/>
              <a:ea typeface="微软雅黑"/>
            </a:endParaRPr>
          </a:p>
          <a:p>
            <a:pPr lvl="0" algn="just">
              <a:lnSpc>
                <a:spcPct val="120000"/>
              </a:lnSpc>
              <a:defRPr/>
            </a:pPr>
            <a:r>
              <a:rPr lang="zh-CN" altLang="en-US" dirty="0" smtClean="0">
                <a:latin typeface="Calibri"/>
                <a:ea typeface="微软雅黑"/>
              </a:rPr>
              <a:t>技术使用和应用的环境越来越复杂</a:t>
            </a:r>
            <a:endParaRPr kumimoji="0" lang="zh-CN" altLang="en-US" b="0" i="0" u="none" strike="noStrike" kern="1200" cap="none" spc="0" normalizeH="0" baseline="0" noProof="0" dirty="0">
              <a:ln>
                <a:noFill/>
              </a:ln>
              <a:effectLst/>
              <a:uLnTx/>
              <a:uFillTx/>
              <a:latin typeface="Calibri"/>
              <a:ea typeface="微软雅黑"/>
            </a:endParaRPr>
          </a:p>
        </p:txBody>
      </p:sp>
      <p:sp>
        <p:nvSpPr>
          <p:cNvPr id="26" name="矩形 25"/>
          <p:cNvSpPr/>
          <p:nvPr/>
        </p:nvSpPr>
        <p:spPr>
          <a:xfrm>
            <a:off x="1294351" y="2418454"/>
            <a:ext cx="7302894" cy="461665"/>
          </a:xfrm>
          <a:prstGeom prst="rect">
            <a:avLst/>
          </a:prstGeom>
        </p:spPr>
        <p:txBody>
          <a:bodyPr wrap="square">
            <a:spAutoFit/>
          </a:bodyPr>
          <a:lstStyle/>
          <a:p>
            <a:pPr lvl="0" algn="just">
              <a:lnSpc>
                <a:spcPct val="120000"/>
              </a:lnSpc>
              <a:defRPr/>
            </a:pPr>
            <a:r>
              <a:rPr kumimoji="0" lang="zh-CN" altLang="en-US" sz="2000" b="0" i="0" u="none" strike="noStrike" kern="1200" cap="none" spc="0" normalizeH="0" baseline="0" noProof="0" dirty="0" smtClean="0">
                <a:ln>
                  <a:noFill/>
                </a:ln>
                <a:effectLst/>
                <a:uLnTx/>
                <a:uFillTx/>
                <a:latin typeface="Calibri"/>
                <a:ea typeface="微软雅黑"/>
              </a:rPr>
              <a:t>讨论：如何认识技术复杂性与操作简单之间的关系</a:t>
            </a:r>
            <a:endParaRPr kumimoji="0" lang="zh-CN" altLang="en-US" sz="2000" b="0" i="0" u="none" strike="noStrike" kern="1200" cap="none" spc="0" normalizeH="0" baseline="0" noProof="0" dirty="0">
              <a:ln>
                <a:noFill/>
              </a:ln>
              <a:effectLst/>
              <a:uLnTx/>
              <a:uFillTx/>
              <a:latin typeface="Calibri"/>
              <a:ea typeface="微软雅黑"/>
            </a:endParaRPr>
          </a:p>
        </p:txBody>
      </p:sp>
      <p:sp>
        <p:nvSpPr>
          <p:cNvPr id="10" name="矩形 9"/>
          <p:cNvSpPr/>
          <p:nvPr/>
        </p:nvSpPr>
        <p:spPr>
          <a:xfrm>
            <a:off x="1294351" y="2962660"/>
            <a:ext cx="7302894" cy="435632"/>
          </a:xfrm>
          <a:prstGeom prst="rect">
            <a:avLst/>
          </a:prstGeom>
        </p:spPr>
        <p:txBody>
          <a:bodyPr wrap="square">
            <a:spAutoFit/>
          </a:bodyPr>
          <a:lstStyle/>
          <a:p>
            <a:pPr lvl="0">
              <a:lnSpc>
                <a:spcPct val="120000"/>
              </a:lnSpc>
              <a:defRPr/>
            </a:pPr>
            <a:r>
              <a:rPr kumimoji="0" lang="zh-CN" altLang="en-US" sz="2000" b="0" i="0" u="none" strike="noStrike" kern="1200" cap="none" spc="0" normalizeH="0" baseline="0" noProof="0" dirty="0" smtClean="0">
                <a:ln>
                  <a:noFill/>
                </a:ln>
                <a:effectLst/>
                <a:uLnTx/>
                <a:uFillTx/>
                <a:latin typeface="Calibri"/>
                <a:ea typeface="微软雅黑"/>
              </a:rPr>
              <a:t>案例分析：基因编辑婴儿事件</a:t>
            </a:r>
            <a:endParaRPr kumimoji="0" lang="zh-CN" altLang="en-US" sz="2000" b="0" i="0" u="none" strike="noStrike" kern="1200" cap="none" spc="0" normalizeH="0" baseline="0" noProof="0" dirty="0">
              <a:ln>
                <a:noFill/>
              </a:ln>
              <a:effectLst/>
              <a:uLnTx/>
              <a:uFillTx/>
              <a:latin typeface="Calibri"/>
              <a:ea typeface="微软雅黑"/>
            </a:endParaRPr>
          </a:p>
        </p:txBody>
      </p:sp>
      <p:sp>
        <p:nvSpPr>
          <p:cNvPr id="11" name="矩形 10"/>
          <p:cNvSpPr/>
          <p:nvPr/>
        </p:nvSpPr>
        <p:spPr>
          <a:xfrm>
            <a:off x="1177360" y="5676656"/>
            <a:ext cx="10313914" cy="830997"/>
          </a:xfrm>
          <a:prstGeom prst="rect">
            <a:avLst/>
          </a:prstGeom>
        </p:spPr>
        <p:txBody>
          <a:bodyPr wrap="square">
            <a:spAutoFit/>
          </a:bodyPr>
          <a:lstStyle/>
          <a:p>
            <a:pPr lvl="0" algn="just">
              <a:lnSpc>
                <a:spcPct val="120000"/>
              </a:lnSpc>
              <a:defRPr/>
            </a:pPr>
            <a:r>
              <a:rPr kumimoji="0" lang="zh-CN" altLang="en-US" sz="2000" b="0" i="0" u="none" strike="noStrike" kern="1200" cap="none" spc="0" normalizeH="0" baseline="0" noProof="0" dirty="0" smtClean="0">
                <a:ln>
                  <a:noFill/>
                </a:ln>
                <a:effectLst/>
                <a:uLnTx/>
                <a:uFillTx/>
                <a:latin typeface="Calibri"/>
                <a:ea typeface="微软雅黑"/>
              </a:rPr>
              <a:t>观点：在发明和使用技术的过程中，应避免急功近利、目的不良、使用不当等情况的发生，要始终坚持技术造福人类的信念。</a:t>
            </a:r>
            <a:endParaRPr kumimoji="0" lang="zh-CN" altLang="en-US" sz="2000" b="0" i="0" u="none" strike="noStrike" kern="1200" cap="none" spc="0" normalizeH="0" baseline="0" noProof="0" dirty="0">
              <a:ln>
                <a:noFill/>
              </a:ln>
              <a:effectLst/>
              <a:uLnTx/>
              <a:uFillTx/>
              <a:latin typeface="Calibri"/>
              <a:ea typeface="微软雅黑"/>
            </a:endParaRPr>
          </a:p>
        </p:txBody>
      </p:sp>
      <p:sp>
        <p:nvSpPr>
          <p:cNvPr id="12" name="矩形 11"/>
          <p:cNvSpPr/>
          <p:nvPr/>
        </p:nvSpPr>
        <p:spPr>
          <a:xfrm>
            <a:off x="1177359" y="3480833"/>
            <a:ext cx="10247927" cy="1865126"/>
          </a:xfrm>
          <a:prstGeom prst="rect">
            <a:avLst/>
          </a:prstGeom>
        </p:spPr>
        <p:txBody>
          <a:bodyPr wrap="square">
            <a:spAutoFit/>
          </a:bodyPr>
          <a:lstStyle/>
          <a:p>
            <a:pPr lvl="0" algn="just">
              <a:lnSpc>
                <a:spcPct val="120000"/>
              </a:lnSpc>
              <a:defRPr/>
            </a:pPr>
            <a:r>
              <a:rPr lang="en-US" altLang="zh-CN" sz="1600" dirty="0" smtClean="0"/>
              <a:t>         2018</a:t>
            </a:r>
            <a:r>
              <a:rPr lang="zh-CN" altLang="en-US" sz="1600" dirty="0"/>
              <a:t>年</a:t>
            </a:r>
            <a:r>
              <a:rPr lang="en-US" altLang="zh-CN" sz="1600" dirty="0"/>
              <a:t>11</a:t>
            </a:r>
            <a:r>
              <a:rPr lang="zh-CN" altLang="en-US" sz="1600" dirty="0"/>
              <a:t>月</a:t>
            </a:r>
            <a:r>
              <a:rPr lang="en-US" altLang="zh-CN" sz="1600" dirty="0"/>
              <a:t>26</a:t>
            </a:r>
            <a:r>
              <a:rPr lang="zh-CN" altLang="en-US" sz="1600" dirty="0"/>
              <a:t>日，南方科技大学副教授贺建奎宣布一对名为露露和娜娜的基因编辑婴儿于</a:t>
            </a:r>
            <a:r>
              <a:rPr lang="en-US" altLang="zh-CN" sz="1600" dirty="0"/>
              <a:t>11</a:t>
            </a:r>
            <a:r>
              <a:rPr lang="zh-CN" altLang="en-US" sz="1600" dirty="0"/>
              <a:t>月在中国健康诞生，由于这对双胞胎的一个基因（</a:t>
            </a:r>
            <a:r>
              <a:rPr lang="en-US" altLang="zh-CN" sz="1600" dirty="0"/>
              <a:t>CCR5</a:t>
            </a:r>
            <a:r>
              <a:rPr lang="zh-CN" altLang="en-US" sz="1600" dirty="0"/>
              <a:t>）经过修改，她们出生后即能天然抵抗艾滋病病毒</a:t>
            </a:r>
            <a:r>
              <a:rPr lang="en-US" altLang="zh-CN" sz="1600" dirty="0" smtClean="0"/>
              <a:t>HIV</a:t>
            </a:r>
            <a:r>
              <a:rPr lang="zh-CN" altLang="en-US" sz="1600" dirty="0" smtClean="0"/>
              <a:t>。    这</a:t>
            </a:r>
            <a:r>
              <a:rPr lang="zh-CN" altLang="en-US" sz="1600" dirty="0"/>
              <a:t>一消息迅速激起轩然大波，震动了中国和世界</a:t>
            </a:r>
            <a:r>
              <a:rPr lang="zh-CN" altLang="en-US" sz="1600" dirty="0" smtClean="0"/>
              <a:t>。</a:t>
            </a:r>
            <a:r>
              <a:rPr lang="zh-CN" altLang="en-US" sz="1600" dirty="0"/>
              <a:t>中国和世界多个国家的科学家陆续</a:t>
            </a:r>
            <a:r>
              <a:rPr lang="zh-CN" altLang="en-US" sz="1600" dirty="0" smtClean="0"/>
              <a:t>发声进行谴责，理由</a:t>
            </a:r>
            <a:r>
              <a:rPr lang="zh-CN" altLang="en-US" sz="1600" dirty="0"/>
              <a:t>大体可以总结为：一，艾滋病的防范已有多种成熟办法，而这次基因修改使两个孩子面临巨大的不确定性。二，这次实验使人类面临风险，因为被修改的基因将通过两个孩子最终融入人类的基因池。三，这次实验粗暴突破了科学应有的伦理程序，在程序上无法</a:t>
            </a:r>
            <a:r>
              <a:rPr lang="zh-CN" altLang="en-US" sz="1600" dirty="0" smtClean="0"/>
              <a:t>接受。</a:t>
            </a:r>
            <a:endParaRPr kumimoji="0" lang="zh-CN" altLang="en-US" sz="1600" b="0" i="0" u="none" strike="noStrike" kern="1200" cap="none" spc="0" normalizeH="0" baseline="0" noProof="0" dirty="0">
              <a:ln>
                <a:noFill/>
              </a:ln>
              <a:effectLst/>
              <a:uLnTx/>
              <a:uFillTx/>
              <a:latin typeface="Calibri"/>
              <a:ea typeface="微软雅黑"/>
            </a:endParaRPr>
          </a:p>
        </p:txBody>
      </p:sp>
    </p:spTree>
    <p:extLst>
      <p:ext uri="{BB962C8B-B14F-4D97-AF65-F5344CB8AC3E}">
        <p14:creationId xmlns:p14="http://schemas.microsoft.com/office/powerpoint/2010/main" xmlns="" val="3881133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24" grpId="0"/>
      <p:bldP spid="25" grpId="0"/>
      <p:bldP spid="26"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1"/>
          <p:cNvSpPr txBox="1">
            <a:spLocks noChangeArrowheads="1"/>
          </p:cNvSpPr>
          <p:nvPr/>
        </p:nvSpPr>
        <p:spPr bwMode="auto">
          <a:xfrm>
            <a:off x="787214" y="233530"/>
            <a:ext cx="5773842" cy="584775"/>
          </a:xfrm>
          <a:prstGeom prst="rect">
            <a:avLst/>
          </a:prstGeom>
          <a:noFill/>
          <a:ln w="9525">
            <a:noFill/>
            <a:miter lim="800000"/>
            <a:headEnd/>
            <a:tailEnd/>
          </a:ln>
        </p:spPr>
        <p:txBody>
          <a:bodyPr wrap="square">
            <a:spAutoFit/>
          </a:bodyPr>
          <a:lstStyle/>
          <a:p>
            <a:r>
              <a:rPr lang="zh-CN" altLang="en-US" sz="3200" b="1" dirty="0" smtClean="0">
                <a:solidFill>
                  <a:schemeClr val="accent6">
                    <a:lumMod val="50000"/>
                  </a:schemeClr>
                </a:solidFill>
                <a:latin typeface="+mj-ea"/>
                <a:ea typeface="+mj-ea"/>
                <a:cs typeface="Arial" pitchFamily="34" charset="0"/>
              </a:rPr>
              <a:t>技术</a:t>
            </a:r>
            <a:r>
              <a:rPr lang="zh-CN" altLang="en-US" sz="3200" b="1" dirty="0" smtClean="0">
                <a:solidFill>
                  <a:schemeClr val="accent6">
                    <a:lumMod val="50000"/>
                  </a:schemeClr>
                </a:solidFill>
                <a:latin typeface="+mj-ea"/>
                <a:ea typeface="+mj-ea"/>
                <a:cs typeface="Arial" pitchFamily="34" charset="0"/>
              </a:rPr>
              <a:t>的性质</a:t>
            </a:r>
            <a:endParaRPr lang="en-US" altLang="ko-KR" sz="3200" b="1" dirty="0">
              <a:solidFill>
                <a:schemeClr val="accent6">
                  <a:lumMod val="50000"/>
                </a:schemeClr>
              </a:solidFill>
              <a:latin typeface="+mj-ea"/>
              <a:ea typeface="+mj-ea"/>
              <a:cs typeface="Arial" pitchFamily="34" charset="0"/>
            </a:endParaRPr>
          </a:p>
        </p:txBody>
      </p:sp>
      <p:sp>
        <p:nvSpPr>
          <p:cNvPr id="30" name="矩形 29"/>
          <p:cNvSpPr/>
          <p:nvPr/>
        </p:nvSpPr>
        <p:spPr>
          <a:xfrm>
            <a:off x="1294351" y="1025548"/>
            <a:ext cx="3697287" cy="60939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2800" b="1" i="0" u="none" strike="noStrike" kern="1200" cap="none" spc="0" normalizeH="0" baseline="0" noProof="0" dirty="0" smtClean="0">
                <a:ln>
                  <a:noFill/>
                </a:ln>
                <a:solidFill>
                  <a:schemeClr val="accent6"/>
                </a:solidFill>
                <a:effectLst/>
                <a:uLnTx/>
                <a:uFillTx/>
                <a:latin typeface="Calibri"/>
                <a:ea typeface="微软雅黑"/>
                <a:cs typeface="+mn-cs"/>
              </a:rPr>
              <a:t>技术的专利性：</a:t>
            </a:r>
            <a:endParaRPr kumimoji="0" lang="zh-CN" altLang="en-US" sz="2800" b="1" i="0" u="none" strike="noStrike" kern="1200" cap="none" spc="0" normalizeH="0" baseline="0" noProof="0" dirty="0">
              <a:ln>
                <a:noFill/>
              </a:ln>
              <a:solidFill>
                <a:schemeClr val="accent6"/>
              </a:solidFill>
              <a:effectLst/>
              <a:uLnTx/>
              <a:uFillTx/>
              <a:latin typeface="Calibri"/>
              <a:ea typeface="微软雅黑"/>
              <a:cs typeface="+mn-cs"/>
            </a:endParaRPr>
          </a:p>
        </p:txBody>
      </p:sp>
      <p:sp>
        <p:nvSpPr>
          <p:cNvPr id="31" name="Freeform 36"/>
          <p:cNvSpPr>
            <a:spLocks noEditPoints="1"/>
          </p:cNvSpPr>
          <p:nvPr/>
        </p:nvSpPr>
        <p:spPr bwMode="auto">
          <a:xfrm>
            <a:off x="787214" y="1109868"/>
            <a:ext cx="390146" cy="366892"/>
          </a:xfrm>
          <a:custGeom>
            <a:avLst/>
            <a:gdLst>
              <a:gd name="T0" fmla="*/ 116 w 128"/>
              <a:gd name="T1" fmla="*/ 28 h 120"/>
              <a:gd name="T2" fmla="*/ 112 w 128"/>
              <a:gd name="T3" fmla="*/ 28 h 120"/>
              <a:gd name="T4" fmla="*/ 112 w 128"/>
              <a:gd name="T5" fmla="*/ 20 h 120"/>
              <a:gd name="T6" fmla="*/ 100 w 128"/>
              <a:gd name="T7" fmla="*/ 8 h 120"/>
              <a:gd name="T8" fmla="*/ 56 w 128"/>
              <a:gd name="T9" fmla="*/ 8 h 120"/>
              <a:gd name="T10" fmla="*/ 36 w 128"/>
              <a:gd name="T11" fmla="*/ 0 h 120"/>
              <a:gd name="T12" fmla="*/ 12 w 128"/>
              <a:gd name="T13" fmla="*/ 0 h 120"/>
              <a:gd name="T14" fmla="*/ 0 w 128"/>
              <a:gd name="T15" fmla="*/ 12 h 120"/>
              <a:gd name="T16" fmla="*/ 0 w 128"/>
              <a:gd name="T17" fmla="*/ 108 h 120"/>
              <a:gd name="T18" fmla="*/ 12 w 128"/>
              <a:gd name="T19" fmla="*/ 120 h 120"/>
              <a:gd name="T20" fmla="*/ 20 w 128"/>
              <a:gd name="T21" fmla="*/ 120 h 120"/>
              <a:gd name="T22" fmla="*/ 88 w 128"/>
              <a:gd name="T23" fmla="*/ 120 h 120"/>
              <a:gd name="T24" fmla="*/ 116 w 128"/>
              <a:gd name="T25" fmla="*/ 120 h 120"/>
              <a:gd name="T26" fmla="*/ 128 w 128"/>
              <a:gd name="T27" fmla="*/ 108 h 120"/>
              <a:gd name="T28" fmla="*/ 128 w 128"/>
              <a:gd name="T29" fmla="*/ 40 h 120"/>
              <a:gd name="T30" fmla="*/ 116 w 128"/>
              <a:gd name="T31" fmla="*/ 28 h 120"/>
              <a:gd name="T32" fmla="*/ 16 w 128"/>
              <a:gd name="T33" fmla="*/ 112 h 120"/>
              <a:gd name="T34" fmla="*/ 8 w 128"/>
              <a:gd name="T35" fmla="*/ 104 h 120"/>
              <a:gd name="T36" fmla="*/ 8 w 128"/>
              <a:gd name="T37" fmla="*/ 16 h 120"/>
              <a:gd name="T38" fmla="*/ 16 w 128"/>
              <a:gd name="T39" fmla="*/ 8 h 120"/>
              <a:gd name="T40" fmla="*/ 36 w 128"/>
              <a:gd name="T41" fmla="*/ 8 h 120"/>
              <a:gd name="T42" fmla="*/ 56 w 128"/>
              <a:gd name="T43" fmla="*/ 16 h 120"/>
              <a:gd name="T44" fmla="*/ 96 w 128"/>
              <a:gd name="T45" fmla="*/ 16 h 120"/>
              <a:gd name="T46" fmla="*/ 104 w 128"/>
              <a:gd name="T47" fmla="*/ 24 h 120"/>
              <a:gd name="T48" fmla="*/ 104 w 128"/>
              <a:gd name="T49" fmla="*/ 28 h 120"/>
              <a:gd name="T50" fmla="*/ 32 w 128"/>
              <a:gd name="T51" fmla="*/ 28 h 120"/>
              <a:gd name="T52" fmla="*/ 20 w 128"/>
              <a:gd name="T53" fmla="*/ 40 h 120"/>
              <a:gd name="T54" fmla="*/ 20 w 128"/>
              <a:gd name="T55" fmla="*/ 108 h 120"/>
              <a:gd name="T56" fmla="*/ 20 w 128"/>
              <a:gd name="T57" fmla="*/ 112 h 120"/>
              <a:gd name="T58" fmla="*/ 16 w 128"/>
              <a:gd name="T59" fmla="*/ 112 h 120"/>
              <a:gd name="T60" fmla="*/ 120 w 128"/>
              <a:gd name="T61" fmla="*/ 104 h 120"/>
              <a:gd name="T62" fmla="*/ 112 w 128"/>
              <a:gd name="T63" fmla="*/ 112 h 120"/>
              <a:gd name="T64" fmla="*/ 88 w 128"/>
              <a:gd name="T65" fmla="*/ 112 h 120"/>
              <a:gd name="T66" fmla="*/ 28 w 128"/>
              <a:gd name="T67" fmla="*/ 112 h 120"/>
              <a:gd name="T68" fmla="*/ 28 w 128"/>
              <a:gd name="T69" fmla="*/ 104 h 120"/>
              <a:gd name="T70" fmla="*/ 28 w 128"/>
              <a:gd name="T71" fmla="*/ 44 h 120"/>
              <a:gd name="T72" fmla="*/ 36 w 128"/>
              <a:gd name="T73" fmla="*/ 36 h 120"/>
              <a:gd name="T74" fmla="*/ 112 w 128"/>
              <a:gd name="T75" fmla="*/ 36 h 120"/>
              <a:gd name="T76" fmla="*/ 120 w 128"/>
              <a:gd name="T77" fmla="*/ 44 h 120"/>
              <a:gd name="T78" fmla="*/ 120 w 128"/>
              <a:gd name="T79"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0">
                <a:moveTo>
                  <a:pt x="116" y="28"/>
                </a:moveTo>
                <a:cubicBezTo>
                  <a:pt x="112" y="28"/>
                  <a:pt x="112" y="28"/>
                  <a:pt x="112" y="28"/>
                </a:cubicBezTo>
                <a:cubicBezTo>
                  <a:pt x="112" y="20"/>
                  <a:pt x="112" y="20"/>
                  <a:pt x="112" y="20"/>
                </a:cubicBezTo>
                <a:cubicBezTo>
                  <a:pt x="112" y="13"/>
                  <a:pt x="106" y="8"/>
                  <a:pt x="100" y="8"/>
                </a:cubicBezTo>
                <a:cubicBezTo>
                  <a:pt x="100" y="8"/>
                  <a:pt x="78" y="8"/>
                  <a:pt x="56" y="8"/>
                </a:cubicBezTo>
                <a:cubicBezTo>
                  <a:pt x="52" y="8"/>
                  <a:pt x="39" y="0"/>
                  <a:pt x="36" y="0"/>
                </a:cubicBezTo>
                <a:cubicBezTo>
                  <a:pt x="18" y="0"/>
                  <a:pt x="12" y="0"/>
                  <a:pt x="12" y="0"/>
                </a:cubicBezTo>
                <a:cubicBezTo>
                  <a:pt x="5" y="0"/>
                  <a:pt x="0" y="5"/>
                  <a:pt x="0" y="12"/>
                </a:cubicBezTo>
                <a:cubicBezTo>
                  <a:pt x="0" y="108"/>
                  <a:pt x="0" y="108"/>
                  <a:pt x="0" y="108"/>
                </a:cubicBezTo>
                <a:cubicBezTo>
                  <a:pt x="0" y="114"/>
                  <a:pt x="5" y="120"/>
                  <a:pt x="12" y="120"/>
                </a:cubicBezTo>
                <a:cubicBezTo>
                  <a:pt x="20" y="120"/>
                  <a:pt x="20" y="120"/>
                  <a:pt x="20" y="120"/>
                </a:cubicBezTo>
                <a:cubicBezTo>
                  <a:pt x="88" y="120"/>
                  <a:pt x="88" y="120"/>
                  <a:pt x="88" y="120"/>
                </a:cubicBezTo>
                <a:cubicBezTo>
                  <a:pt x="116" y="120"/>
                  <a:pt x="116" y="120"/>
                  <a:pt x="116" y="120"/>
                </a:cubicBezTo>
                <a:cubicBezTo>
                  <a:pt x="122" y="120"/>
                  <a:pt x="128" y="114"/>
                  <a:pt x="128" y="108"/>
                </a:cubicBezTo>
                <a:cubicBezTo>
                  <a:pt x="128" y="40"/>
                  <a:pt x="128" y="40"/>
                  <a:pt x="128" y="40"/>
                </a:cubicBezTo>
                <a:cubicBezTo>
                  <a:pt x="128" y="33"/>
                  <a:pt x="122" y="28"/>
                  <a:pt x="116" y="28"/>
                </a:cubicBezTo>
                <a:close/>
                <a:moveTo>
                  <a:pt x="16" y="112"/>
                </a:moveTo>
                <a:cubicBezTo>
                  <a:pt x="11" y="112"/>
                  <a:pt x="8" y="108"/>
                  <a:pt x="8" y="104"/>
                </a:cubicBezTo>
                <a:cubicBezTo>
                  <a:pt x="8" y="16"/>
                  <a:pt x="8" y="16"/>
                  <a:pt x="8" y="16"/>
                </a:cubicBezTo>
                <a:cubicBezTo>
                  <a:pt x="8" y="11"/>
                  <a:pt x="11" y="8"/>
                  <a:pt x="16" y="8"/>
                </a:cubicBezTo>
                <a:cubicBezTo>
                  <a:pt x="16" y="8"/>
                  <a:pt x="20" y="8"/>
                  <a:pt x="36" y="8"/>
                </a:cubicBezTo>
                <a:cubicBezTo>
                  <a:pt x="40" y="8"/>
                  <a:pt x="52" y="16"/>
                  <a:pt x="56" y="16"/>
                </a:cubicBezTo>
                <a:cubicBezTo>
                  <a:pt x="76" y="16"/>
                  <a:pt x="96" y="16"/>
                  <a:pt x="96" y="16"/>
                </a:cubicBezTo>
                <a:cubicBezTo>
                  <a:pt x="100" y="16"/>
                  <a:pt x="104" y="19"/>
                  <a:pt x="104" y="24"/>
                </a:cubicBezTo>
                <a:cubicBezTo>
                  <a:pt x="104" y="28"/>
                  <a:pt x="104" y="28"/>
                  <a:pt x="104" y="28"/>
                </a:cubicBezTo>
                <a:cubicBezTo>
                  <a:pt x="32" y="28"/>
                  <a:pt x="32" y="28"/>
                  <a:pt x="32" y="28"/>
                </a:cubicBezTo>
                <a:cubicBezTo>
                  <a:pt x="25" y="28"/>
                  <a:pt x="20" y="33"/>
                  <a:pt x="20" y="40"/>
                </a:cubicBezTo>
                <a:cubicBezTo>
                  <a:pt x="20" y="108"/>
                  <a:pt x="20" y="108"/>
                  <a:pt x="20" y="108"/>
                </a:cubicBezTo>
                <a:cubicBezTo>
                  <a:pt x="20" y="112"/>
                  <a:pt x="20" y="112"/>
                  <a:pt x="20" y="112"/>
                </a:cubicBezTo>
                <a:lnTo>
                  <a:pt x="16" y="112"/>
                </a:lnTo>
                <a:close/>
                <a:moveTo>
                  <a:pt x="120" y="104"/>
                </a:moveTo>
                <a:cubicBezTo>
                  <a:pt x="120" y="108"/>
                  <a:pt x="116" y="112"/>
                  <a:pt x="112" y="112"/>
                </a:cubicBezTo>
                <a:cubicBezTo>
                  <a:pt x="88" y="112"/>
                  <a:pt x="88" y="112"/>
                  <a:pt x="88" y="112"/>
                </a:cubicBezTo>
                <a:cubicBezTo>
                  <a:pt x="28" y="112"/>
                  <a:pt x="28" y="112"/>
                  <a:pt x="28" y="112"/>
                </a:cubicBezTo>
                <a:cubicBezTo>
                  <a:pt x="28" y="104"/>
                  <a:pt x="28" y="104"/>
                  <a:pt x="28" y="104"/>
                </a:cubicBezTo>
                <a:cubicBezTo>
                  <a:pt x="28" y="44"/>
                  <a:pt x="28" y="44"/>
                  <a:pt x="28" y="44"/>
                </a:cubicBezTo>
                <a:cubicBezTo>
                  <a:pt x="28" y="39"/>
                  <a:pt x="31" y="36"/>
                  <a:pt x="36" y="36"/>
                </a:cubicBezTo>
                <a:cubicBezTo>
                  <a:pt x="112" y="36"/>
                  <a:pt x="112" y="36"/>
                  <a:pt x="112" y="36"/>
                </a:cubicBezTo>
                <a:cubicBezTo>
                  <a:pt x="116" y="36"/>
                  <a:pt x="120" y="39"/>
                  <a:pt x="120" y="44"/>
                </a:cubicBezTo>
                <a:lnTo>
                  <a:pt x="120" y="10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DINOT-Bold"/>
            </a:endParaRPr>
          </a:p>
        </p:txBody>
      </p:sp>
      <p:sp>
        <p:nvSpPr>
          <p:cNvPr id="24" name="矩形 23"/>
          <p:cNvSpPr/>
          <p:nvPr/>
        </p:nvSpPr>
        <p:spPr>
          <a:xfrm>
            <a:off x="491290" y="5981102"/>
            <a:ext cx="11424191" cy="437043"/>
          </a:xfrm>
          <a:prstGeom prst="rect">
            <a:avLst/>
          </a:prstGeom>
        </p:spPr>
        <p:txBody>
          <a:bodyPr wrap="square">
            <a:spAutoFit/>
          </a:bodyPr>
          <a:lstStyle/>
          <a:p>
            <a:pPr lvl="0" algn="just">
              <a:lnSpc>
                <a:spcPct val="120000"/>
              </a:lnSpc>
              <a:defRPr/>
            </a:pPr>
            <a:r>
              <a:rPr lang="zh-CN" altLang="en-US" sz="2000" noProof="0" dirty="0" smtClean="0">
                <a:latin typeface="Calibri"/>
                <a:ea typeface="微软雅黑"/>
              </a:rPr>
              <a:t>         </a:t>
            </a:r>
            <a:endParaRPr kumimoji="0" lang="zh-CN" altLang="en-US" sz="2000" b="0" i="0" u="none" strike="noStrike" kern="1200" cap="none" spc="0" normalizeH="0" baseline="0" noProof="0" dirty="0">
              <a:ln>
                <a:noFill/>
              </a:ln>
              <a:effectLst/>
              <a:uLnTx/>
              <a:uFillTx/>
              <a:latin typeface="Calibri"/>
              <a:ea typeface="微软雅黑"/>
            </a:endParaRPr>
          </a:p>
        </p:txBody>
      </p:sp>
      <p:sp>
        <p:nvSpPr>
          <p:cNvPr id="10" name="矩形 9"/>
          <p:cNvSpPr/>
          <p:nvPr/>
        </p:nvSpPr>
        <p:spPr>
          <a:xfrm>
            <a:off x="834324" y="4576091"/>
            <a:ext cx="10738121" cy="830997"/>
          </a:xfrm>
          <a:prstGeom prst="rect">
            <a:avLst/>
          </a:prstGeom>
          <a:ln>
            <a:solidFill>
              <a:schemeClr val="tx1"/>
            </a:solidFill>
          </a:ln>
        </p:spPr>
        <p:txBody>
          <a:bodyPr wrap="square">
            <a:spAutoFit/>
          </a:bodyPr>
          <a:lstStyle/>
          <a:p>
            <a:pPr lvl="0">
              <a:lnSpc>
                <a:spcPct val="120000"/>
              </a:lnSpc>
              <a:defRPr/>
            </a:pPr>
            <a:r>
              <a:rPr kumimoji="0" lang="zh-CN" altLang="en-US" sz="2000" b="0" i="0" u="none" strike="noStrike" kern="1200" cap="none" spc="0" normalizeH="0" baseline="0" noProof="0" dirty="0" smtClean="0">
                <a:ln>
                  <a:noFill/>
                </a:ln>
                <a:effectLst/>
                <a:uLnTx/>
                <a:uFillTx/>
                <a:latin typeface="Calibri"/>
                <a:ea typeface="微软雅黑"/>
              </a:rPr>
              <a:t>专利权是指发明人、设计人在一定时间内对其发明创造成果享有独占、使用、处置的权利。专利法保护的发明创造分为发明、实用新型和外观设计三种。</a:t>
            </a:r>
            <a:endParaRPr kumimoji="0" lang="zh-CN" altLang="en-US" sz="2000" b="0" i="0" u="none" strike="noStrike" kern="1200" cap="none" spc="0" normalizeH="0" baseline="0" noProof="0" dirty="0">
              <a:ln>
                <a:noFill/>
              </a:ln>
              <a:effectLst/>
              <a:uLnTx/>
              <a:uFillTx/>
              <a:latin typeface="Calibri"/>
              <a:ea typeface="微软雅黑"/>
            </a:endParaRPr>
          </a:p>
        </p:txBody>
      </p:sp>
      <p:sp>
        <p:nvSpPr>
          <p:cNvPr id="11" name="矩形 10"/>
          <p:cNvSpPr/>
          <p:nvPr/>
        </p:nvSpPr>
        <p:spPr>
          <a:xfrm>
            <a:off x="965255" y="1697402"/>
            <a:ext cx="10313914" cy="2308324"/>
          </a:xfrm>
          <a:prstGeom prst="rect">
            <a:avLst/>
          </a:prstGeom>
        </p:spPr>
        <p:txBody>
          <a:bodyPr wrap="square">
            <a:spAutoFit/>
          </a:bodyPr>
          <a:lstStyle/>
          <a:p>
            <a:pPr lvl="0" algn="just">
              <a:lnSpc>
                <a:spcPct val="120000"/>
              </a:lnSpc>
              <a:defRPr/>
            </a:pPr>
            <a:r>
              <a:rPr kumimoji="0" lang="zh-CN" altLang="en-US" sz="2000" b="0" i="0" u="none" strike="noStrike" kern="1200" cap="none" spc="0" normalizeH="0" baseline="0" noProof="0" dirty="0" smtClean="0">
                <a:ln>
                  <a:noFill/>
                </a:ln>
                <a:effectLst/>
                <a:uLnTx/>
                <a:uFillTx/>
                <a:latin typeface="Calibri"/>
                <a:ea typeface="微软雅黑"/>
              </a:rPr>
              <a:t>案例分析：</a:t>
            </a:r>
            <a:r>
              <a:rPr lang="zh-CN" altLang="en-US" sz="2000" dirty="0"/>
              <a:t>尊重和保护知识产权是创新的必由之路</a:t>
            </a:r>
            <a:endParaRPr kumimoji="0" lang="en-US" altLang="zh-CN" sz="2000" b="0" i="0" u="none" strike="noStrike" kern="1200" cap="none" spc="0" normalizeH="0" baseline="0" noProof="0" dirty="0" smtClean="0">
              <a:ln>
                <a:noFill/>
              </a:ln>
              <a:effectLst/>
              <a:uLnTx/>
              <a:uFillTx/>
              <a:latin typeface="Calibri"/>
              <a:ea typeface="微软雅黑"/>
            </a:endParaRPr>
          </a:p>
          <a:p>
            <a:pPr lvl="0" algn="just">
              <a:lnSpc>
                <a:spcPct val="120000"/>
              </a:lnSpc>
              <a:defRPr/>
            </a:pPr>
            <a:r>
              <a:rPr lang="zh-CN" altLang="en-US" sz="2000" dirty="0" smtClean="0"/>
              <a:t>          中国</a:t>
            </a:r>
            <a:r>
              <a:rPr lang="zh-CN" altLang="en-US" sz="2000" dirty="0"/>
              <a:t>企业的</a:t>
            </a:r>
            <a:r>
              <a:rPr lang="en-US" altLang="zh-CN" sz="2000" dirty="0"/>
              <a:t>5G</a:t>
            </a:r>
            <a:r>
              <a:rPr lang="zh-CN" altLang="en-US" sz="2000" dirty="0"/>
              <a:t>技术创新之所以能不断取得突破性的成果，在全球通信标准上占有一定的</a:t>
            </a:r>
            <a:r>
              <a:rPr lang="en-US" altLang="zh-CN" sz="2000" dirty="0"/>
              <a:t>"</a:t>
            </a:r>
            <a:r>
              <a:rPr lang="zh-CN" altLang="en-US" sz="2000" dirty="0"/>
              <a:t>话语权</a:t>
            </a:r>
            <a:r>
              <a:rPr lang="en-US" altLang="zh-CN" sz="2000" dirty="0"/>
              <a:t>"</a:t>
            </a:r>
            <a:r>
              <a:rPr lang="zh-CN" altLang="en-US" sz="2000" dirty="0"/>
              <a:t>，在很大程度上得益于中国企业对技术创新的大力投入和发明专利的积累</a:t>
            </a:r>
            <a:r>
              <a:rPr lang="zh-CN" altLang="en-US" sz="2000" dirty="0" smtClean="0"/>
              <a:t>。</a:t>
            </a:r>
            <a:endParaRPr lang="en-US" altLang="zh-CN" sz="2000" dirty="0" smtClean="0"/>
          </a:p>
          <a:p>
            <a:pPr algn="just">
              <a:lnSpc>
                <a:spcPct val="120000"/>
              </a:lnSpc>
              <a:defRPr/>
            </a:pPr>
            <a:r>
              <a:rPr lang="zh-CN" altLang="en-US" sz="2000" dirty="0" smtClean="0"/>
              <a:t>         华为</a:t>
            </a:r>
            <a:r>
              <a:rPr lang="zh-CN" altLang="en-US" sz="2000" dirty="0"/>
              <a:t>、中兴在</a:t>
            </a:r>
            <a:r>
              <a:rPr lang="en-US" altLang="zh-CN" sz="2000" dirty="0"/>
              <a:t>5G</a:t>
            </a:r>
            <a:r>
              <a:rPr lang="zh-CN" altLang="en-US" sz="2000" dirty="0"/>
              <a:t>国际标准中的专利数已超过</a:t>
            </a:r>
            <a:r>
              <a:rPr lang="en-US" altLang="zh-CN" sz="2000" dirty="0"/>
              <a:t>2400</a:t>
            </a:r>
            <a:r>
              <a:rPr lang="zh-CN" altLang="en-US" sz="2000" dirty="0"/>
              <a:t>项，占比超过了</a:t>
            </a:r>
            <a:r>
              <a:rPr lang="en-US" altLang="zh-CN" sz="2000" dirty="0"/>
              <a:t>30%</a:t>
            </a:r>
            <a:r>
              <a:rPr lang="zh-CN" altLang="en-US" sz="2000" dirty="0" smtClean="0"/>
              <a:t>。目前</a:t>
            </a:r>
            <a:r>
              <a:rPr lang="zh-CN" altLang="en-US" sz="2000" dirty="0"/>
              <a:t>我国已经主导完成</a:t>
            </a:r>
            <a:r>
              <a:rPr lang="en-US" altLang="zh-CN" sz="2000" dirty="0"/>
              <a:t>49</a:t>
            </a:r>
            <a:r>
              <a:rPr lang="zh-CN" altLang="en-US" sz="2000" dirty="0"/>
              <a:t>项国际电信联盟的标准，牵头新立项目</a:t>
            </a:r>
            <a:r>
              <a:rPr lang="en-US" altLang="zh-CN" sz="2000" dirty="0"/>
              <a:t>73</a:t>
            </a:r>
            <a:r>
              <a:rPr lang="zh-CN" altLang="en-US" sz="2000" dirty="0"/>
              <a:t>项，有力推动了我国标准成为国际标准</a:t>
            </a:r>
            <a:r>
              <a:rPr lang="zh-CN" altLang="en-US" sz="2000" dirty="0" smtClean="0"/>
              <a:t>。</a:t>
            </a:r>
            <a:endParaRPr lang="en-US" altLang="zh-CN" sz="2000" dirty="0" smtClean="0"/>
          </a:p>
        </p:txBody>
      </p:sp>
      <p:sp>
        <p:nvSpPr>
          <p:cNvPr id="13" name="矩形 12"/>
          <p:cNvSpPr/>
          <p:nvPr/>
        </p:nvSpPr>
        <p:spPr>
          <a:xfrm>
            <a:off x="834324" y="5565603"/>
            <a:ext cx="10738121" cy="830997"/>
          </a:xfrm>
          <a:prstGeom prst="rect">
            <a:avLst/>
          </a:prstGeom>
          <a:ln>
            <a:solidFill>
              <a:schemeClr val="tx1"/>
            </a:solidFill>
          </a:ln>
        </p:spPr>
        <p:txBody>
          <a:bodyPr wrap="square">
            <a:spAutoFit/>
          </a:bodyPr>
          <a:lstStyle/>
          <a:p>
            <a:pPr lvl="0">
              <a:lnSpc>
                <a:spcPct val="120000"/>
              </a:lnSpc>
              <a:defRPr/>
            </a:pPr>
            <a:r>
              <a:rPr kumimoji="0" lang="zh-CN" altLang="en-US" sz="2000" b="0" i="0" u="none" strike="noStrike" kern="1200" cap="none" spc="0" normalizeH="0" baseline="0" noProof="0" dirty="0" smtClean="0">
                <a:ln>
                  <a:noFill/>
                </a:ln>
                <a:effectLst/>
                <a:uLnTx/>
                <a:uFillTx/>
                <a:latin typeface="Calibri"/>
                <a:ea typeface="微软雅黑"/>
              </a:rPr>
              <a:t>专利的申请遵循先申请原则，专利的申请的一般过程为：提交申请阶段</a:t>
            </a:r>
            <a:r>
              <a:rPr kumimoji="0" lang="en-US" altLang="zh-CN" sz="2000" b="0" i="0" u="none" strike="noStrike" kern="1200" cap="none" spc="0" normalizeH="0" baseline="0" noProof="0" dirty="0" smtClean="0">
                <a:ln>
                  <a:noFill/>
                </a:ln>
                <a:effectLst/>
                <a:uLnTx/>
                <a:uFillTx/>
                <a:latin typeface="Calibri"/>
                <a:ea typeface="微软雅黑"/>
                <a:sym typeface="Wingdings" panose="05000000000000000000" pitchFamily="2" charset="2"/>
              </a:rPr>
              <a:t></a:t>
            </a:r>
            <a:r>
              <a:rPr kumimoji="0" lang="zh-CN" altLang="en-US" sz="2000" b="0" i="0" u="none" strike="noStrike" kern="1200" cap="none" spc="0" normalizeH="0" baseline="0" noProof="0" dirty="0" smtClean="0">
                <a:ln>
                  <a:noFill/>
                </a:ln>
                <a:effectLst/>
                <a:uLnTx/>
                <a:uFillTx/>
                <a:latin typeface="Calibri"/>
                <a:ea typeface="微软雅黑"/>
                <a:sym typeface="Wingdings" panose="05000000000000000000" pitchFamily="2" charset="2"/>
              </a:rPr>
              <a:t>受理阶段</a:t>
            </a:r>
            <a:r>
              <a:rPr lang="en-US" altLang="zh-CN" sz="2000" dirty="0" smtClean="0">
                <a:sym typeface="Wingdings" panose="05000000000000000000" pitchFamily="2" charset="2"/>
              </a:rPr>
              <a:t></a:t>
            </a:r>
            <a:r>
              <a:rPr lang="zh-CN" altLang="en-US" sz="2000" dirty="0" smtClean="0">
                <a:sym typeface="Wingdings" panose="05000000000000000000" pitchFamily="2" charset="2"/>
              </a:rPr>
              <a:t>初审阶段</a:t>
            </a:r>
            <a:r>
              <a:rPr lang="en-US" altLang="zh-CN" sz="2000" dirty="0" smtClean="0">
                <a:sym typeface="Wingdings" panose="05000000000000000000" pitchFamily="2" charset="2"/>
              </a:rPr>
              <a:t></a:t>
            </a:r>
            <a:r>
              <a:rPr lang="zh-CN" altLang="en-US" sz="2000" dirty="0" smtClean="0">
                <a:sym typeface="Wingdings" panose="05000000000000000000" pitchFamily="2" charset="2"/>
              </a:rPr>
              <a:t>发明专利申请公布阶段</a:t>
            </a:r>
            <a:r>
              <a:rPr lang="en-US" altLang="zh-CN" sz="2000" dirty="0" smtClean="0">
                <a:sym typeface="Wingdings" panose="05000000000000000000" pitchFamily="2" charset="2"/>
              </a:rPr>
              <a:t></a:t>
            </a:r>
            <a:r>
              <a:rPr lang="zh-CN" altLang="en-US" sz="2000" dirty="0" smtClean="0">
                <a:sym typeface="Wingdings" panose="05000000000000000000" pitchFamily="2" charset="2"/>
              </a:rPr>
              <a:t>发明专利申请实质审查阶段</a:t>
            </a:r>
            <a:r>
              <a:rPr lang="en-US" altLang="zh-CN" sz="2000" dirty="0" smtClean="0">
                <a:sym typeface="Wingdings" panose="05000000000000000000" pitchFamily="2" charset="2"/>
              </a:rPr>
              <a:t></a:t>
            </a:r>
            <a:r>
              <a:rPr lang="zh-CN" altLang="en-US" sz="2000" dirty="0" smtClean="0">
                <a:sym typeface="Wingdings" panose="05000000000000000000" pitchFamily="2" charset="2"/>
              </a:rPr>
              <a:t>授权阶段</a:t>
            </a:r>
            <a:endParaRPr kumimoji="0" lang="zh-CN" altLang="en-US" sz="2000" b="0" i="0" u="none" strike="noStrike" kern="1200" cap="none" spc="0" normalizeH="0" baseline="0" noProof="0" dirty="0">
              <a:ln>
                <a:noFill/>
              </a:ln>
              <a:effectLst/>
              <a:uLnTx/>
              <a:uFillTx/>
              <a:latin typeface="Calibri"/>
              <a:ea typeface="微软雅黑"/>
            </a:endParaRPr>
          </a:p>
        </p:txBody>
      </p:sp>
    </p:spTree>
    <p:extLst>
      <p:ext uri="{BB962C8B-B14F-4D97-AF65-F5344CB8AC3E}">
        <p14:creationId xmlns:p14="http://schemas.microsoft.com/office/powerpoint/2010/main" xmlns="" val="1192820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24" grpId="0"/>
      <p:bldP spid="10" grpId="0" animBg="1"/>
      <p:bldP spid="11"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
          <p:cNvSpPr txBox="1">
            <a:spLocks noChangeArrowheads="1"/>
          </p:cNvSpPr>
          <p:nvPr/>
        </p:nvSpPr>
        <p:spPr bwMode="auto">
          <a:xfrm>
            <a:off x="3736493" y="2168160"/>
            <a:ext cx="4704523" cy="120032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zh-CN" altLang="en-US" sz="7200" b="0" i="0" u="none" strike="noStrike" kern="1200" cap="none" spc="0" normalizeH="0" baseline="0" noProof="0" dirty="0" smtClean="0">
                <a:ln>
                  <a:noFill/>
                </a:ln>
                <a:solidFill>
                  <a:schemeClr val="bg1"/>
                </a:solidFill>
                <a:effectLst/>
                <a:uLnTx/>
                <a:uFillTx/>
                <a:latin typeface="方正正中黑简体" panose="02000000000000000000" pitchFamily="2" charset="-122"/>
                <a:ea typeface="方正正中黑简体" panose="02000000000000000000" pitchFamily="2" charset="-122"/>
                <a:cs typeface="Arial" pitchFamily="34" charset="0"/>
              </a:rPr>
              <a:t>谢谢</a:t>
            </a:r>
            <a:endParaRPr kumimoji="0" lang="en-US" altLang="ko-KR" sz="7200" b="0" i="0" u="none" strike="noStrike" kern="1200" cap="none" spc="0" normalizeH="0" baseline="0" noProof="0" dirty="0">
              <a:ln>
                <a:noFill/>
              </a:ln>
              <a:solidFill>
                <a:schemeClr val="bg1"/>
              </a:solidFill>
              <a:effectLst/>
              <a:uLnTx/>
              <a:uFillTx/>
              <a:latin typeface="方正正中黑简体" panose="02000000000000000000" pitchFamily="2" charset="-122"/>
              <a:ea typeface="方正正中黑简体" panose="02000000000000000000" pitchFamily="2" charset="-122"/>
              <a:cs typeface="Arial" pitchFamily="34" charset="0"/>
            </a:endParaRPr>
          </a:p>
        </p:txBody>
      </p:sp>
      <p:cxnSp>
        <p:nvCxnSpPr>
          <p:cNvPr id="21" name="直接连接符 20"/>
          <p:cNvCxnSpPr/>
          <p:nvPr/>
        </p:nvCxnSpPr>
        <p:spPr>
          <a:xfrm>
            <a:off x="4186582" y="3267920"/>
            <a:ext cx="360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21348118"/>
      </p:ext>
    </p:extLst>
  </p:cSld>
  <p:clrMapOvr>
    <a:masterClrMapping/>
  </p:clrMapOvr>
  <mc:AlternateContent xmlns:mc="http://schemas.openxmlformats.org/markup-compatibility/2006">
    <mc:Choice xmlns:p14="http://schemas.microsoft.com/office/powerpoint/2010/main" xmlns="" Requires="p14">
      <p:transition spd="slow" p14:dur="4000">
        <p14:vortex dir="u"/>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59276" y="692274"/>
            <a:ext cx="8719164" cy="5514401"/>
          </a:xfrm>
          <a:prstGeom prst="rect">
            <a:avLst/>
          </a:prstGeom>
        </p:spPr>
      </p:pic>
    </p:spTree>
    <p:extLst>
      <p:ext uri="{BB962C8B-B14F-4D97-AF65-F5344CB8AC3E}">
        <p14:creationId xmlns:p14="http://schemas.microsoft.com/office/powerpoint/2010/main" xmlns="" val="30699371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77360" y="1699303"/>
            <a:ext cx="10188812" cy="1126462"/>
          </a:xfrm>
          <a:prstGeom prst="rect">
            <a:avLst/>
          </a:prstGeom>
        </p:spPr>
        <p:txBody>
          <a:bodyPr wrap="square">
            <a:spAutoFit/>
          </a:bodyPr>
          <a:lstStyle/>
          <a:p>
            <a:pPr lvl="0" algn="just">
              <a:lnSpc>
                <a:spcPct val="120000"/>
              </a:lnSpc>
              <a:defRPr/>
            </a:pPr>
            <a:r>
              <a:rPr lang="zh-CN" altLang="en-US" sz="2800" dirty="0" smtClean="0">
                <a:solidFill>
                  <a:srgbClr val="002060"/>
                </a:solidFill>
                <a:latin typeface="Calibri"/>
                <a:ea typeface="微软雅黑"/>
              </a:rPr>
              <a:t>     “</a:t>
            </a:r>
            <a:r>
              <a:rPr kumimoji="0" lang="zh-CN" altLang="en-US" sz="2800" b="0" i="0" u="none" strike="noStrike" kern="1200" cap="none" spc="0" normalizeH="0" baseline="0" noProof="0" dirty="0" smtClean="0">
                <a:ln>
                  <a:noFill/>
                </a:ln>
                <a:solidFill>
                  <a:srgbClr val="002060"/>
                </a:solidFill>
                <a:effectLst/>
                <a:uLnTx/>
                <a:uFillTx/>
                <a:latin typeface="Calibri"/>
                <a:ea typeface="微软雅黑"/>
                <a:cs typeface="+mn-cs"/>
              </a:rPr>
              <a:t>草木之实，其中蕴藏膏液，而不能自流。假煤水火，凭借木石，而后倾注而出</a:t>
            </a:r>
            <a:r>
              <a:rPr lang="zh-CN" altLang="en-US" sz="2800" dirty="0">
                <a:solidFill>
                  <a:srgbClr val="002060"/>
                </a:solidFill>
              </a:rPr>
              <a:t>焉。</a:t>
            </a:r>
            <a:r>
              <a:rPr lang="zh-CN" altLang="en-US" sz="2800" dirty="0" smtClean="0">
                <a:solidFill>
                  <a:srgbClr val="002060"/>
                </a:solidFill>
              </a:rPr>
              <a:t>”</a:t>
            </a:r>
            <a:r>
              <a:rPr lang="en-US" altLang="zh-CN" sz="2800" dirty="0" smtClean="0">
                <a:solidFill>
                  <a:srgbClr val="002060"/>
                </a:solidFill>
              </a:rPr>
              <a:t>——《</a:t>
            </a:r>
            <a:r>
              <a:rPr lang="zh-CN" altLang="en-US" sz="2800" dirty="0" smtClean="0">
                <a:solidFill>
                  <a:srgbClr val="002060"/>
                </a:solidFill>
              </a:rPr>
              <a:t>天工开物</a:t>
            </a:r>
            <a:r>
              <a:rPr lang="en-US" altLang="zh-CN" sz="2800" dirty="0" smtClean="0">
                <a:solidFill>
                  <a:srgbClr val="002060"/>
                </a:solidFill>
              </a:rPr>
              <a:t>》</a:t>
            </a:r>
            <a:r>
              <a:rPr lang="zh-CN" altLang="en-US" sz="2800" dirty="0" smtClean="0">
                <a:solidFill>
                  <a:srgbClr val="002060"/>
                </a:solidFill>
              </a:rPr>
              <a:t>论油脂</a:t>
            </a:r>
            <a:endParaRPr kumimoji="0" lang="zh-CN" altLang="en-US" sz="2800" b="0" i="0" u="none" strike="noStrike" kern="1200" cap="none" spc="0" normalizeH="0" baseline="0" noProof="0" dirty="0">
              <a:ln>
                <a:noFill/>
              </a:ln>
              <a:solidFill>
                <a:srgbClr val="002060"/>
              </a:solidFill>
              <a:effectLst/>
              <a:uLnTx/>
              <a:uFillTx/>
              <a:latin typeface="Calibri"/>
              <a:ea typeface="微软雅黑"/>
            </a:endParaRPr>
          </a:p>
        </p:txBody>
      </p:sp>
      <p:sp>
        <p:nvSpPr>
          <p:cNvPr id="13" name="矩形 12"/>
          <p:cNvSpPr/>
          <p:nvPr/>
        </p:nvSpPr>
        <p:spPr>
          <a:xfrm>
            <a:off x="1294351" y="1025548"/>
            <a:ext cx="3697287" cy="572914"/>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zh-CN" altLang="en-US" sz="2800" b="1" dirty="0" smtClean="0">
                <a:solidFill>
                  <a:schemeClr val="accent6"/>
                </a:solidFill>
                <a:latin typeface="Calibri"/>
                <a:ea typeface="微软雅黑"/>
              </a:rPr>
              <a:t>如何理解“技术”</a:t>
            </a:r>
            <a:r>
              <a:rPr kumimoji="0" lang="zh-CN" altLang="en-US" sz="2800" b="1" i="0" u="none" strike="noStrike" kern="1200" cap="none" spc="0" normalizeH="0" baseline="0" noProof="0" dirty="0" smtClean="0">
                <a:ln>
                  <a:noFill/>
                </a:ln>
                <a:solidFill>
                  <a:schemeClr val="accent6"/>
                </a:solidFill>
                <a:effectLst/>
                <a:uLnTx/>
                <a:uFillTx/>
                <a:latin typeface="Calibri"/>
                <a:ea typeface="微软雅黑"/>
                <a:cs typeface="+mn-cs"/>
              </a:rPr>
              <a:t>：</a:t>
            </a:r>
            <a:endParaRPr kumimoji="0" lang="zh-CN" altLang="en-US" sz="2800" b="1" i="0" u="none" strike="noStrike" kern="1200" cap="none" spc="0" normalizeH="0" baseline="0" noProof="0" dirty="0">
              <a:ln>
                <a:noFill/>
              </a:ln>
              <a:solidFill>
                <a:schemeClr val="accent6"/>
              </a:solidFill>
              <a:effectLst/>
              <a:uLnTx/>
              <a:uFillTx/>
              <a:latin typeface="Calibri"/>
              <a:ea typeface="微软雅黑"/>
              <a:cs typeface="+mn-cs"/>
            </a:endParaRPr>
          </a:p>
        </p:txBody>
      </p:sp>
      <p:sp>
        <p:nvSpPr>
          <p:cNvPr id="16" name="Freeform 36"/>
          <p:cNvSpPr>
            <a:spLocks noEditPoints="1"/>
          </p:cNvSpPr>
          <p:nvPr/>
        </p:nvSpPr>
        <p:spPr bwMode="auto">
          <a:xfrm>
            <a:off x="787214" y="1109868"/>
            <a:ext cx="390146" cy="366892"/>
          </a:xfrm>
          <a:custGeom>
            <a:avLst/>
            <a:gdLst>
              <a:gd name="T0" fmla="*/ 116 w 128"/>
              <a:gd name="T1" fmla="*/ 28 h 120"/>
              <a:gd name="T2" fmla="*/ 112 w 128"/>
              <a:gd name="T3" fmla="*/ 28 h 120"/>
              <a:gd name="T4" fmla="*/ 112 w 128"/>
              <a:gd name="T5" fmla="*/ 20 h 120"/>
              <a:gd name="T6" fmla="*/ 100 w 128"/>
              <a:gd name="T7" fmla="*/ 8 h 120"/>
              <a:gd name="T8" fmla="*/ 56 w 128"/>
              <a:gd name="T9" fmla="*/ 8 h 120"/>
              <a:gd name="T10" fmla="*/ 36 w 128"/>
              <a:gd name="T11" fmla="*/ 0 h 120"/>
              <a:gd name="T12" fmla="*/ 12 w 128"/>
              <a:gd name="T13" fmla="*/ 0 h 120"/>
              <a:gd name="T14" fmla="*/ 0 w 128"/>
              <a:gd name="T15" fmla="*/ 12 h 120"/>
              <a:gd name="T16" fmla="*/ 0 w 128"/>
              <a:gd name="T17" fmla="*/ 108 h 120"/>
              <a:gd name="T18" fmla="*/ 12 w 128"/>
              <a:gd name="T19" fmla="*/ 120 h 120"/>
              <a:gd name="T20" fmla="*/ 20 w 128"/>
              <a:gd name="T21" fmla="*/ 120 h 120"/>
              <a:gd name="T22" fmla="*/ 88 w 128"/>
              <a:gd name="T23" fmla="*/ 120 h 120"/>
              <a:gd name="T24" fmla="*/ 116 w 128"/>
              <a:gd name="T25" fmla="*/ 120 h 120"/>
              <a:gd name="T26" fmla="*/ 128 w 128"/>
              <a:gd name="T27" fmla="*/ 108 h 120"/>
              <a:gd name="T28" fmla="*/ 128 w 128"/>
              <a:gd name="T29" fmla="*/ 40 h 120"/>
              <a:gd name="T30" fmla="*/ 116 w 128"/>
              <a:gd name="T31" fmla="*/ 28 h 120"/>
              <a:gd name="T32" fmla="*/ 16 w 128"/>
              <a:gd name="T33" fmla="*/ 112 h 120"/>
              <a:gd name="T34" fmla="*/ 8 w 128"/>
              <a:gd name="T35" fmla="*/ 104 h 120"/>
              <a:gd name="T36" fmla="*/ 8 w 128"/>
              <a:gd name="T37" fmla="*/ 16 h 120"/>
              <a:gd name="T38" fmla="*/ 16 w 128"/>
              <a:gd name="T39" fmla="*/ 8 h 120"/>
              <a:gd name="T40" fmla="*/ 36 w 128"/>
              <a:gd name="T41" fmla="*/ 8 h 120"/>
              <a:gd name="T42" fmla="*/ 56 w 128"/>
              <a:gd name="T43" fmla="*/ 16 h 120"/>
              <a:gd name="T44" fmla="*/ 96 w 128"/>
              <a:gd name="T45" fmla="*/ 16 h 120"/>
              <a:gd name="T46" fmla="*/ 104 w 128"/>
              <a:gd name="T47" fmla="*/ 24 h 120"/>
              <a:gd name="T48" fmla="*/ 104 w 128"/>
              <a:gd name="T49" fmla="*/ 28 h 120"/>
              <a:gd name="T50" fmla="*/ 32 w 128"/>
              <a:gd name="T51" fmla="*/ 28 h 120"/>
              <a:gd name="T52" fmla="*/ 20 w 128"/>
              <a:gd name="T53" fmla="*/ 40 h 120"/>
              <a:gd name="T54" fmla="*/ 20 w 128"/>
              <a:gd name="T55" fmla="*/ 108 h 120"/>
              <a:gd name="T56" fmla="*/ 20 w 128"/>
              <a:gd name="T57" fmla="*/ 112 h 120"/>
              <a:gd name="T58" fmla="*/ 16 w 128"/>
              <a:gd name="T59" fmla="*/ 112 h 120"/>
              <a:gd name="T60" fmla="*/ 120 w 128"/>
              <a:gd name="T61" fmla="*/ 104 h 120"/>
              <a:gd name="T62" fmla="*/ 112 w 128"/>
              <a:gd name="T63" fmla="*/ 112 h 120"/>
              <a:gd name="T64" fmla="*/ 88 w 128"/>
              <a:gd name="T65" fmla="*/ 112 h 120"/>
              <a:gd name="T66" fmla="*/ 28 w 128"/>
              <a:gd name="T67" fmla="*/ 112 h 120"/>
              <a:gd name="T68" fmla="*/ 28 w 128"/>
              <a:gd name="T69" fmla="*/ 104 h 120"/>
              <a:gd name="T70" fmla="*/ 28 w 128"/>
              <a:gd name="T71" fmla="*/ 44 h 120"/>
              <a:gd name="T72" fmla="*/ 36 w 128"/>
              <a:gd name="T73" fmla="*/ 36 h 120"/>
              <a:gd name="T74" fmla="*/ 112 w 128"/>
              <a:gd name="T75" fmla="*/ 36 h 120"/>
              <a:gd name="T76" fmla="*/ 120 w 128"/>
              <a:gd name="T77" fmla="*/ 44 h 120"/>
              <a:gd name="T78" fmla="*/ 120 w 128"/>
              <a:gd name="T79"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0">
                <a:moveTo>
                  <a:pt x="116" y="28"/>
                </a:moveTo>
                <a:cubicBezTo>
                  <a:pt x="112" y="28"/>
                  <a:pt x="112" y="28"/>
                  <a:pt x="112" y="28"/>
                </a:cubicBezTo>
                <a:cubicBezTo>
                  <a:pt x="112" y="20"/>
                  <a:pt x="112" y="20"/>
                  <a:pt x="112" y="20"/>
                </a:cubicBezTo>
                <a:cubicBezTo>
                  <a:pt x="112" y="13"/>
                  <a:pt x="106" y="8"/>
                  <a:pt x="100" y="8"/>
                </a:cubicBezTo>
                <a:cubicBezTo>
                  <a:pt x="100" y="8"/>
                  <a:pt x="78" y="8"/>
                  <a:pt x="56" y="8"/>
                </a:cubicBezTo>
                <a:cubicBezTo>
                  <a:pt x="52" y="8"/>
                  <a:pt x="39" y="0"/>
                  <a:pt x="36" y="0"/>
                </a:cubicBezTo>
                <a:cubicBezTo>
                  <a:pt x="18" y="0"/>
                  <a:pt x="12" y="0"/>
                  <a:pt x="12" y="0"/>
                </a:cubicBezTo>
                <a:cubicBezTo>
                  <a:pt x="5" y="0"/>
                  <a:pt x="0" y="5"/>
                  <a:pt x="0" y="12"/>
                </a:cubicBezTo>
                <a:cubicBezTo>
                  <a:pt x="0" y="108"/>
                  <a:pt x="0" y="108"/>
                  <a:pt x="0" y="108"/>
                </a:cubicBezTo>
                <a:cubicBezTo>
                  <a:pt x="0" y="114"/>
                  <a:pt x="5" y="120"/>
                  <a:pt x="12" y="120"/>
                </a:cubicBezTo>
                <a:cubicBezTo>
                  <a:pt x="20" y="120"/>
                  <a:pt x="20" y="120"/>
                  <a:pt x="20" y="120"/>
                </a:cubicBezTo>
                <a:cubicBezTo>
                  <a:pt x="88" y="120"/>
                  <a:pt x="88" y="120"/>
                  <a:pt x="88" y="120"/>
                </a:cubicBezTo>
                <a:cubicBezTo>
                  <a:pt x="116" y="120"/>
                  <a:pt x="116" y="120"/>
                  <a:pt x="116" y="120"/>
                </a:cubicBezTo>
                <a:cubicBezTo>
                  <a:pt x="122" y="120"/>
                  <a:pt x="128" y="114"/>
                  <a:pt x="128" y="108"/>
                </a:cubicBezTo>
                <a:cubicBezTo>
                  <a:pt x="128" y="40"/>
                  <a:pt x="128" y="40"/>
                  <a:pt x="128" y="40"/>
                </a:cubicBezTo>
                <a:cubicBezTo>
                  <a:pt x="128" y="33"/>
                  <a:pt x="122" y="28"/>
                  <a:pt x="116" y="28"/>
                </a:cubicBezTo>
                <a:close/>
                <a:moveTo>
                  <a:pt x="16" y="112"/>
                </a:moveTo>
                <a:cubicBezTo>
                  <a:pt x="11" y="112"/>
                  <a:pt x="8" y="108"/>
                  <a:pt x="8" y="104"/>
                </a:cubicBezTo>
                <a:cubicBezTo>
                  <a:pt x="8" y="16"/>
                  <a:pt x="8" y="16"/>
                  <a:pt x="8" y="16"/>
                </a:cubicBezTo>
                <a:cubicBezTo>
                  <a:pt x="8" y="11"/>
                  <a:pt x="11" y="8"/>
                  <a:pt x="16" y="8"/>
                </a:cubicBezTo>
                <a:cubicBezTo>
                  <a:pt x="16" y="8"/>
                  <a:pt x="20" y="8"/>
                  <a:pt x="36" y="8"/>
                </a:cubicBezTo>
                <a:cubicBezTo>
                  <a:pt x="40" y="8"/>
                  <a:pt x="52" y="16"/>
                  <a:pt x="56" y="16"/>
                </a:cubicBezTo>
                <a:cubicBezTo>
                  <a:pt x="76" y="16"/>
                  <a:pt x="96" y="16"/>
                  <a:pt x="96" y="16"/>
                </a:cubicBezTo>
                <a:cubicBezTo>
                  <a:pt x="100" y="16"/>
                  <a:pt x="104" y="19"/>
                  <a:pt x="104" y="24"/>
                </a:cubicBezTo>
                <a:cubicBezTo>
                  <a:pt x="104" y="28"/>
                  <a:pt x="104" y="28"/>
                  <a:pt x="104" y="28"/>
                </a:cubicBezTo>
                <a:cubicBezTo>
                  <a:pt x="32" y="28"/>
                  <a:pt x="32" y="28"/>
                  <a:pt x="32" y="28"/>
                </a:cubicBezTo>
                <a:cubicBezTo>
                  <a:pt x="25" y="28"/>
                  <a:pt x="20" y="33"/>
                  <a:pt x="20" y="40"/>
                </a:cubicBezTo>
                <a:cubicBezTo>
                  <a:pt x="20" y="108"/>
                  <a:pt x="20" y="108"/>
                  <a:pt x="20" y="108"/>
                </a:cubicBezTo>
                <a:cubicBezTo>
                  <a:pt x="20" y="112"/>
                  <a:pt x="20" y="112"/>
                  <a:pt x="20" y="112"/>
                </a:cubicBezTo>
                <a:lnTo>
                  <a:pt x="16" y="112"/>
                </a:lnTo>
                <a:close/>
                <a:moveTo>
                  <a:pt x="120" y="104"/>
                </a:moveTo>
                <a:cubicBezTo>
                  <a:pt x="120" y="108"/>
                  <a:pt x="116" y="112"/>
                  <a:pt x="112" y="112"/>
                </a:cubicBezTo>
                <a:cubicBezTo>
                  <a:pt x="88" y="112"/>
                  <a:pt x="88" y="112"/>
                  <a:pt x="88" y="112"/>
                </a:cubicBezTo>
                <a:cubicBezTo>
                  <a:pt x="28" y="112"/>
                  <a:pt x="28" y="112"/>
                  <a:pt x="28" y="112"/>
                </a:cubicBezTo>
                <a:cubicBezTo>
                  <a:pt x="28" y="104"/>
                  <a:pt x="28" y="104"/>
                  <a:pt x="28" y="104"/>
                </a:cubicBezTo>
                <a:cubicBezTo>
                  <a:pt x="28" y="44"/>
                  <a:pt x="28" y="44"/>
                  <a:pt x="28" y="44"/>
                </a:cubicBezTo>
                <a:cubicBezTo>
                  <a:pt x="28" y="39"/>
                  <a:pt x="31" y="36"/>
                  <a:pt x="36" y="36"/>
                </a:cubicBezTo>
                <a:cubicBezTo>
                  <a:pt x="112" y="36"/>
                  <a:pt x="112" y="36"/>
                  <a:pt x="112" y="36"/>
                </a:cubicBezTo>
                <a:cubicBezTo>
                  <a:pt x="116" y="36"/>
                  <a:pt x="120" y="39"/>
                  <a:pt x="120" y="44"/>
                </a:cubicBezTo>
                <a:lnTo>
                  <a:pt x="120" y="10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DINOT-Bold"/>
            </a:endParaRPr>
          </a:p>
        </p:txBody>
      </p:sp>
      <p:sp>
        <p:nvSpPr>
          <p:cNvPr id="14" name="矩形 13"/>
          <p:cNvSpPr/>
          <p:nvPr/>
        </p:nvSpPr>
        <p:spPr>
          <a:xfrm>
            <a:off x="7708697" y="3151403"/>
            <a:ext cx="4221033" cy="3194721"/>
          </a:xfrm>
          <a:prstGeom prst="rect">
            <a:avLst/>
          </a:prstGeom>
        </p:spPr>
        <p:txBody>
          <a:bodyPr wrap="square">
            <a:spAutoFit/>
          </a:bodyPr>
          <a:lstStyle/>
          <a:p>
            <a:pPr lvl="0" algn="just">
              <a:lnSpc>
                <a:spcPct val="120000"/>
              </a:lnSpc>
              <a:defRPr/>
            </a:pPr>
            <a:r>
              <a:rPr lang="zh-CN" altLang="en-US" sz="2800" dirty="0" smtClean="0">
                <a:latin typeface="Calibri"/>
                <a:ea typeface="微软雅黑"/>
              </a:rPr>
              <a:t>主要</a:t>
            </a:r>
            <a:r>
              <a:rPr lang="zh-CN" altLang="en-US" sz="2800" dirty="0" smtClean="0">
                <a:latin typeface="Calibri"/>
                <a:ea typeface="微软雅黑"/>
              </a:rPr>
              <a:t>观点：</a:t>
            </a:r>
            <a:endParaRPr lang="en-US" altLang="zh-CN" sz="2800" dirty="0" smtClean="0">
              <a:latin typeface="Calibri"/>
              <a:ea typeface="微软雅黑"/>
            </a:endParaRPr>
          </a:p>
          <a:p>
            <a:pPr marL="457200" lvl="0" indent="-457200" algn="just">
              <a:lnSpc>
                <a:spcPct val="120000"/>
              </a:lnSpc>
              <a:buFont typeface="Arial" panose="020B0604020202020204" pitchFamily="34" charset="0"/>
              <a:buChar char="•"/>
              <a:defRPr/>
            </a:pPr>
            <a:r>
              <a:rPr lang="zh-CN" altLang="en-US" sz="2800" dirty="0" smtClean="0">
                <a:latin typeface="Calibri"/>
                <a:ea typeface="微软雅黑"/>
              </a:rPr>
              <a:t>技术满足人类需求</a:t>
            </a:r>
            <a:endParaRPr lang="en-US" altLang="zh-CN" sz="2800" dirty="0" smtClean="0">
              <a:latin typeface="Calibri"/>
              <a:ea typeface="微软雅黑"/>
            </a:endParaRPr>
          </a:p>
          <a:p>
            <a:pPr marL="457200" lvl="0" indent="-457200" algn="just">
              <a:lnSpc>
                <a:spcPct val="120000"/>
              </a:lnSpc>
              <a:buFont typeface="Arial" panose="020B0604020202020204" pitchFamily="34" charset="0"/>
              <a:buChar char="•"/>
              <a:defRPr/>
            </a:pPr>
            <a:r>
              <a:rPr lang="zh-CN" altLang="en-US" sz="2800" dirty="0" smtClean="0">
                <a:latin typeface="Calibri"/>
                <a:ea typeface="微软雅黑"/>
              </a:rPr>
              <a:t>运用各种物质及装置</a:t>
            </a:r>
            <a:endParaRPr lang="en-US" altLang="zh-CN" sz="2800" dirty="0" smtClean="0">
              <a:latin typeface="Calibri"/>
              <a:ea typeface="微软雅黑"/>
            </a:endParaRPr>
          </a:p>
          <a:p>
            <a:pPr marL="457200" lvl="0" indent="-457200" algn="just">
              <a:lnSpc>
                <a:spcPct val="120000"/>
              </a:lnSpc>
              <a:buFont typeface="Arial" panose="020B0604020202020204" pitchFamily="34" charset="0"/>
              <a:buChar char="•"/>
              <a:defRPr/>
            </a:pPr>
            <a:r>
              <a:rPr lang="zh-CN" altLang="en-US" sz="2800" dirty="0" smtClean="0">
                <a:latin typeface="Calibri"/>
                <a:ea typeface="微软雅黑"/>
              </a:rPr>
              <a:t>采用一定的工艺和方法</a:t>
            </a:r>
            <a:endParaRPr lang="en-US" altLang="zh-CN" sz="2800" dirty="0" smtClean="0">
              <a:latin typeface="Calibri"/>
              <a:ea typeface="微软雅黑"/>
            </a:endParaRPr>
          </a:p>
          <a:p>
            <a:pPr marL="457200" lvl="0" indent="-457200" algn="just">
              <a:lnSpc>
                <a:spcPct val="120000"/>
              </a:lnSpc>
              <a:buFont typeface="Arial" panose="020B0604020202020204" pitchFamily="34" charset="0"/>
              <a:buChar char="•"/>
              <a:defRPr/>
            </a:pPr>
            <a:r>
              <a:rPr lang="zh-CN" altLang="en-US" sz="2800" dirty="0" smtClean="0">
                <a:latin typeface="Calibri"/>
                <a:ea typeface="微软雅黑"/>
              </a:rPr>
              <a:t>具有一定的使用价值</a:t>
            </a:r>
            <a:endParaRPr lang="en-US" altLang="zh-CN" sz="2800" dirty="0" smtClean="0">
              <a:latin typeface="Calibri"/>
              <a:ea typeface="微软雅黑"/>
            </a:endParaRPr>
          </a:p>
          <a:p>
            <a:pPr marL="457200" lvl="0" indent="-457200" algn="just">
              <a:lnSpc>
                <a:spcPct val="120000"/>
              </a:lnSpc>
              <a:buFont typeface="Arial" panose="020B0604020202020204" pitchFamily="34" charset="0"/>
              <a:buChar char="•"/>
              <a:defRPr/>
            </a:pPr>
            <a:r>
              <a:rPr lang="zh-CN" altLang="en-US" sz="2800" dirty="0" smtClean="0">
                <a:latin typeface="Calibri"/>
                <a:ea typeface="微软雅黑"/>
              </a:rPr>
              <a:t>创造性的实践活动</a:t>
            </a:r>
            <a:endParaRPr kumimoji="0" lang="zh-CN" altLang="en-US" sz="2800" b="0" i="0" u="none" strike="noStrike" kern="1200" cap="none" spc="0" normalizeH="0" baseline="0" noProof="0" dirty="0">
              <a:ln>
                <a:noFill/>
              </a:ln>
              <a:effectLst/>
              <a:uLnTx/>
              <a:uFillTx/>
              <a:latin typeface="Calibri"/>
              <a:ea typeface="微软雅黑"/>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38414" y="3093412"/>
            <a:ext cx="3457796" cy="296382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82287" y="3048308"/>
            <a:ext cx="1918765" cy="3054034"/>
          </a:xfrm>
          <a:prstGeom prst="rect">
            <a:avLst/>
          </a:prstGeom>
        </p:spPr>
      </p:pic>
      <p:sp>
        <p:nvSpPr>
          <p:cNvPr id="21" name="矩形 20"/>
          <p:cNvSpPr/>
          <p:nvPr/>
        </p:nvSpPr>
        <p:spPr>
          <a:xfrm>
            <a:off x="1177360" y="6020186"/>
            <a:ext cx="2189902" cy="60939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zh-CN" altLang="en-US" sz="2800" dirty="0">
                <a:solidFill>
                  <a:srgbClr val="002060"/>
                </a:solidFill>
                <a:latin typeface="Calibri"/>
                <a:ea typeface="微软雅黑"/>
              </a:rPr>
              <a:t>炒、蒸油料</a:t>
            </a:r>
          </a:p>
        </p:txBody>
      </p:sp>
      <p:sp>
        <p:nvSpPr>
          <p:cNvPr id="22" name="矩形 21"/>
          <p:cNvSpPr/>
          <p:nvPr/>
        </p:nvSpPr>
        <p:spPr>
          <a:xfrm>
            <a:off x="4565766" y="6020186"/>
            <a:ext cx="2189902" cy="574901"/>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zh-CN" altLang="en-US" sz="2800" dirty="0" smtClean="0">
                <a:solidFill>
                  <a:srgbClr val="002060"/>
                </a:solidFill>
                <a:latin typeface="Calibri"/>
                <a:ea typeface="微软雅黑"/>
              </a:rPr>
              <a:t>榨油</a:t>
            </a:r>
            <a:endParaRPr lang="zh-CN" altLang="en-US" sz="2800" dirty="0">
              <a:solidFill>
                <a:srgbClr val="002060"/>
              </a:solidFill>
              <a:latin typeface="Calibri"/>
              <a:ea typeface="微软雅黑"/>
            </a:endParaRPr>
          </a:p>
        </p:txBody>
      </p:sp>
    </p:spTree>
    <p:extLst>
      <p:ext uri="{BB962C8B-B14F-4D97-AF65-F5344CB8AC3E}">
        <p14:creationId xmlns:p14="http://schemas.microsoft.com/office/powerpoint/2010/main" xmlns="" val="926937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P spid="14"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00321" y="1598462"/>
            <a:ext cx="10188812" cy="574901"/>
          </a:xfrm>
          <a:prstGeom prst="rect">
            <a:avLst/>
          </a:prstGeom>
        </p:spPr>
        <p:txBody>
          <a:bodyPr wrap="square">
            <a:spAutoFit/>
          </a:bodyPr>
          <a:lstStyle/>
          <a:p>
            <a:pPr lvl="0" algn="just">
              <a:lnSpc>
                <a:spcPct val="120000"/>
              </a:lnSpc>
              <a:defRPr/>
            </a:pPr>
            <a:r>
              <a:rPr lang="zh-CN" altLang="en-US" sz="2800" dirty="0" smtClean="0">
                <a:solidFill>
                  <a:srgbClr val="002060"/>
                </a:solidFill>
                <a:latin typeface="Calibri"/>
                <a:ea typeface="微软雅黑"/>
              </a:rPr>
              <a:t>    讨论：设想未来技术生活的愿景</a:t>
            </a:r>
            <a:endParaRPr kumimoji="0" lang="zh-CN" altLang="en-US" sz="2800" b="0" i="0" u="none" strike="noStrike" kern="1200" cap="none" spc="0" normalizeH="0" baseline="0" noProof="0" dirty="0">
              <a:ln>
                <a:noFill/>
              </a:ln>
              <a:solidFill>
                <a:srgbClr val="002060"/>
              </a:solidFill>
              <a:effectLst/>
              <a:uLnTx/>
              <a:uFillTx/>
              <a:latin typeface="Calibri"/>
              <a:ea typeface="微软雅黑"/>
            </a:endParaRPr>
          </a:p>
        </p:txBody>
      </p:sp>
      <p:sp>
        <p:nvSpPr>
          <p:cNvPr id="13" name="矩形 12"/>
          <p:cNvSpPr/>
          <p:nvPr/>
        </p:nvSpPr>
        <p:spPr>
          <a:xfrm>
            <a:off x="1294351" y="1025548"/>
            <a:ext cx="3697287" cy="572914"/>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2800" b="1" i="0" u="none" strike="noStrike" kern="1200" cap="none" spc="0" normalizeH="0" baseline="0" noProof="0" dirty="0" smtClean="0">
                <a:ln>
                  <a:noFill/>
                </a:ln>
                <a:solidFill>
                  <a:schemeClr val="accent6"/>
                </a:solidFill>
                <a:effectLst/>
                <a:uLnTx/>
                <a:uFillTx/>
                <a:latin typeface="Calibri"/>
                <a:ea typeface="微软雅黑"/>
                <a:cs typeface="+mn-cs"/>
              </a:rPr>
              <a:t>展望技术的未来：</a:t>
            </a:r>
            <a:endParaRPr kumimoji="0" lang="zh-CN" altLang="en-US" sz="2800" b="1" i="0" u="none" strike="noStrike" kern="1200" cap="none" spc="0" normalizeH="0" baseline="0" noProof="0" dirty="0">
              <a:ln>
                <a:noFill/>
              </a:ln>
              <a:solidFill>
                <a:schemeClr val="accent6"/>
              </a:solidFill>
              <a:effectLst/>
              <a:uLnTx/>
              <a:uFillTx/>
              <a:latin typeface="Calibri"/>
              <a:ea typeface="微软雅黑"/>
              <a:cs typeface="+mn-cs"/>
            </a:endParaRPr>
          </a:p>
        </p:txBody>
      </p:sp>
      <p:sp>
        <p:nvSpPr>
          <p:cNvPr id="16" name="Freeform 36"/>
          <p:cNvSpPr>
            <a:spLocks noEditPoints="1"/>
          </p:cNvSpPr>
          <p:nvPr/>
        </p:nvSpPr>
        <p:spPr bwMode="auto">
          <a:xfrm>
            <a:off x="787214" y="1109868"/>
            <a:ext cx="390146" cy="366892"/>
          </a:xfrm>
          <a:custGeom>
            <a:avLst/>
            <a:gdLst>
              <a:gd name="T0" fmla="*/ 116 w 128"/>
              <a:gd name="T1" fmla="*/ 28 h 120"/>
              <a:gd name="T2" fmla="*/ 112 w 128"/>
              <a:gd name="T3" fmla="*/ 28 h 120"/>
              <a:gd name="T4" fmla="*/ 112 w 128"/>
              <a:gd name="T5" fmla="*/ 20 h 120"/>
              <a:gd name="T6" fmla="*/ 100 w 128"/>
              <a:gd name="T7" fmla="*/ 8 h 120"/>
              <a:gd name="T8" fmla="*/ 56 w 128"/>
              <a:gd name="T9" fmla="*/ 8 h 120"/>
              <a:gd name="T10" fmla="*/ 36 w 128"/>
              <a:gd name="T11" fmla="*/ 0 h 120"/>
              <a:gd name="T12" fmla="*/ 12 w 128"/>
              <a:gd name="T13" fmla="*/ 0 h 120"/>
              <a:gd name="T14" fmla="*/ 0 w 128"/>
              <a:gd name="T15" fmla="*/ 12 h 120"/>
              <a:gd name="T16" fmla="*/ 0 w 128"/>
              <a:gd name="T17" fmla="*/ 108 h 120"/>
              <a:gd name="T18" fmla="*/ 12 w 128"/>
              <a:gd name="T19" fmla="*/ 120 h 120"/>
              <a:gd name="T20" fmla="*/ 20 w 128"/>
              <a:gd name="T21" fmla="*/ 120 h 120"/>
              <a:gd name="T22" fmla="*/ 88 w 128"/>
              <a:gd name="T23" fmla="*/ 120 h 120"/>
              <a:gd name="T24" fmla="*/ 116 w 128"/>
              <a:gd name="T25" fmla="*/ 120 h 120"/>
              <a:gd name="T26" fmla="*/ 128 w 128"/>
              <a:gd name="T27" fmla="*/ 108 h 120"/>
              <a:gd name="T28" fmla="*/ 128 w 128"/>
              <a:gd name="T29" fmla="*/ 40 h 120"/>
              <a:gd name="T30" fmla="*/ 116 w 128"/>
              <a:gd name="T31" fmla="*/ 28 h 120"/>
              <a:gd name="T32" fmla="*/ 16 w 128"/>
              <a:gd name="T33" fmla="*/ 112 h 120"/>
              <a:gd name="T34" fmla="*/ 8 w 128"/>
              <a:gd name="T35" fmla="*/ 104 h 120"/>
              <a:gd name="T36" fmla="*/ 8 w 128"/>
              <a:gd name="T37" fmla="*/ 16 h 120"/>
              <a:gd name="T38" fmla="*/ 16 w 128"/>
              <a:gd name="T39" fmla="*/ 8 h 120"/>
              <a:gd name="T40" fmla="*/ 36 w 128"/>
              <a:gd name="T41" fmla="*/ 8 h 120"/>
              <a:gd name="T42" fmla="*/ 56 w 128"/>
              <a:gd name="T43" fmla="*/ 16 h 120"/>
              <a:gd name="T44" fmla="*/ 96 w 128"/>
              <a:gd name="T45" fmla="*/ 16 h 120"/>
              <a:gd name="T46" fmla="*/ 104 w 128"/>
              <a:gd name="T47" fmla="*/ 24 h 120"/>
              <a:gd name="T48" fmla="*/ 104 w 128"/>
              <a:gd name="T49" fmla="*/ 28 h 120"/>
              <a:gd name="T50" fmla="*/ 32 w 128"/>
              <a:gd name="T51" fmla="*/ 28 h 120"/>
              <a:gd name="T52" fmla="*/ 20 w 128"/>
              <a:gd name="T53" fmla="*/ 40 h 120"/>
              <a:gd name="T54" fmla="*/ 20 w 128"/>
              <a:gd name="T55" fmla="*/ 108 h 120"/>
              <a:gd name="T56" fmla="*/ 20 w 128"/>
              <a:gd name="T57" fmla="*/ 112 h 120"/>
              <a:gd name="T58" fmla="*/ 16 w 128"/>
              <a:gd name="T59" fmla="*/ 112 h 120"/>
              <a:gd name="T60" fmla="*/ 120 w 128"/>
              <a:gd name="T61" fmla="*/ 104 h 120"/>
              <a:gd name="T62" fmla="*/ 112 w 128"/>
              <a:gd name="T63" fmla="*/ 112 h 120"/>
              <a:gd name="T64" fmla="*/ 88 w 128"/>
              <a:gd name="T65" fmla="*/ 112 h 120"/>
              <a:gd name="T66" fmla="*/ 28 w 128"/>
              <a:gd name="T67" fmla="*/ 112 h 120"/>
              <a:gd name="T68" fmla="*/ 28 w 128"/>
              <a:gd name="T69" fmla="*/ 104 h 120"/>
              <a:gd name="T70" fmla="*/ 28 w 128"/>
              <a:gd name="T71" fmla="*/ 44 h 120"/>
              <a:gd name="T72" fmla="*/ 36 w 128"/>
              <a:gd name="T73" fmla="*/ 36 h 120"/>
              <a:gd name="T74" fmla="*/ 112 w 128"/>
              <a:gd name="T75" fmla="*/ 36 h 120"/>
              <a:gd name="T76" fmla="*/ 120 w 128"/>
              <a:gd name="T77" fmla="*/ 44 h 120"/>
              <a:gd name="T78" fmla="*/ 120 w 128"/>
              <a:gd name="T79"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0">
                <a:moveTo>
                  <a:pt x="116" y="28"/>
                </a:moveTo>
                <a:cubicBezTo>
                  <a:pt x="112" y="28"/>
                  <a:pt x="112" y="28"/>
                  <a:pt x="112" y="28"/>
                </a:cubicBezTo>
                <a:cubicBezTo>
                  <a:pt x="112" y="20"/>
                  <a:pt x="112" y="20"/>
                  <a:pt x="112" y="20"/>
                </a:cubicBezTo>
                <a:cubicBezTo>
                  <a:pt x="112" y="13"/>
                  <a:pt x="106" y="8"/>
                  <a:pt x="100" y="8"/>
                </a:cubicBezTo>
                <a:cubicBezTo>
                  <a:pt x="100" y="8"/>
                  <a:pt x="78" y="8"/>
                  <a:pt x="56" y="8"/>
                </a:cubicBezTo>
                <a:cubicBezTo>
                  <a:pt x="52" y="8"/>
                  <a:pt x="39" y="0"/>
                  <a:pt x="36" y="0"/>
                </a:cubicBezTo>
                <a:cubicBezTo>
                  <a:pt x="18" y="0"/>
                  <a:pt x="12" y="0"/>
                  <a:pt x="12" y="0"/>
                </a:cubicBezTo>
                <a:cubicBezTo>
                  <a:pt x="5" y="0"/>
                  <a:pt x="0" y="5"/>
                  <a:pt x="0" y="12"/>
                </a:cubicBezTo>
                <a:cubicBezTo>
                  <a:pt x="0" y="108"/>
                  <a:pt x="0" y="108"/>
                  <a:pt x="0" y="108"/>
                </a:cubicBezTo>
                <a:cubicBezTo>
                  <a:pt x="0" y="114"/>
                  <a:pt x="5" y="120"/>
                  <a:pt x="12" y="120"/>
                </a:cubicBezTo>
                <a:cubicBezTo>
                  <a:pt x="20" y="120"/>
                  <a:pt x="20" y="120"/>
                  <a:pt x="20" y="120"/>
                </a:cubicBezTo>
                <a:cubicBezTo>
                  <a:pt x="88" y="120"/>
                  <a:pt x="88" y="120"/>
                  <a:pt x="88" y="120"/>
                </a:cubicBezTo>
                <a:cubicBezTo>
                  <a:pt x="116" y="120"/>
                  <a:pt x="116" y="120"/>
                  <a:pt x="116" y="120"/>
                </a:cubicBezTo>
                <a:cubicBezTo>
                  <a:pt x="122" y="120"/>
                  <a:pt x="128" y="114"/>
                  <a:pt x="128" y="108"/>
                </a:cubicBezTo>
                <a:cubicBezTo>
                  <a:pt x="128" y="40"/>
                  <a:pt x="128" y="40"/>
                  <a:pt x="128" y="40"/>
                </a:cubicBezTo>
                <a:cubicBezTo>
                  <a:pt x="128" y="33"/>
                  <a:pt x="122" y="28"/>
                  <a:pt x="116" y="28"/>
                </a:cubicBezTo>
                <a:close/>
                <a:moveTo>
                  <a:pt x="16" y="112"/>
                </a:moveTo>
                <a:cubicBezTo>
                  <a:pt x="11" y="112"/>
                  <a:pt x="8" y="108"/>
                  <a:pt x="8" y="104"/>
                </a:cubicBezTo>
                <a:cubicBezTo>
                  <a:pt x="8" y="16"/>
                  <a:pt x="8" y="16"/>
                  <a:pt x="8" y="16"/>
                </a:cubicBezTo>
                <a:cubicBezTo>
                  <a:pt x="8" y="11"/>
                  <a:pt x="11" y="8"/>
                  <a:pt x="16" y="8"/>
                </a:cubicBezTo>
                <a:cubicBezTo>
                  <a:pt x="16" y="8"/>
                  <a:pt x="20" y="8"/>
                  <a:pt x="36" y="8"/>
                </a:cubicBezTo>
                <a:cubicBezTo>
                  <a:pt x="40" y="8"/>
                  <a:pt x="52" y="16"/>
                  <a:pt x="56" y="16"/>
                </a:cubicBezTo>
                <a:cubicBezTo>
                  <a:pt x="76" y="16"/>
                  <a:pt x="96" y="16"/>
                  <a:pt x="96" y="16"/>
                </a:cubicBezTo>
                <a:cubicBezTo>
                  <a:pt x="100" y="16"/>
                  <a:pt x="104" y="19"/>
                  <a:pt x="104" y="24"/>
                </a:cubicBezTo>
                <a:cubicBezTo>
                  <a:pt x="104" y="28"/>
                  <a:pt x="104" y="28"/>
                  <a:pt x="104" y="28"/>
                </a:cubicBezTo>
                <a:cubicBezTo>
                  <a:pt x="32" y="28"/>
                  <a:pt x="32" y="28"/>
                  <a:pt x="32" y="28"/>
                </a:cubicBezTo>
                <a:cubicBezTo>
                  <a:pt x="25" y="28"/>
                  <a:pt x="20" y="33"/>
                  <a:pt x="20" y="40"/>
                </a:cubicBezTo>
                <a:cubicBezTo>
                  <a:pt x="20" y="108"/>
                  <a:pt x="20" y="108"/>
                  <a:pt x="20" y="108"/>
                </a:cubicBezTo>
                <a:cubicBezTo>
                  <a:pt x="20" y="112"/>
                  <a:pt x="20" y="112"/>
                  <a:pt x="20" y="112"/>
                </a:cubicBezTo>
                <a:lnTo>
                  <a:pt x="16" y="112"/>
                </a:lnTo>
                <a:close/>
                <a:moveTo>
                  <a:pt x="120" y="104"/>
                </a:moveTo>
                <a:cubicBezTo>
                  <a:pt x="120" y="108"/>
                  <a:pt x="116" y="112"/>
                  <a:pt x="112" y="112"/>
                </a:cubicBezTo>
                <a:cubicBezTo>
                  <a:pt x="88" y="112"/>
                  <a:pt x="88" y="112"/>
                  <a:pt x="88" y="112"/>
                </a:cubicBezTo>
                <a:cubicBezTo>
                  <a:pt x="28" y="112"/>
                  <a:pt x="28" y="112"/>
                  <a:pt x="28" y="112"/>
                </a:cubicBezTo>
                <a:cubicBezTo>
                  <a:pt x="28" y="104"/>
                  <a:pt x="28" y="104"/>
                  <a:pt x="28" y="104"/>
                </a:cubicBezTo>
                <a:cubicBezTo>
                  <a:pt x="28" y="44"/>
                  <a:pt x="28" y="44"/>
                  <a:pt x="28" y="44"/>
                </a:cubicBezTo>
                <a:cubicBezTo>
                  <a:pt x="28" y="39"/>
                  <a:pt x="31" y="36"/>
                  <a:pt x="36" y="36"/>
                </a:cubicBezTo>
                <a:cubicBezTo>
                  <a:pt x="112" y="36"/>
                  <a:pt x="112" y="36"/>
                  <a:pt x="112" y="36"/>
                </a:cubicBezTo>
                <a:cubicBezTo>
                  <a:pt x="116" y="36"/>
                  <a:pt x="120" y="39"/>
                  <a:pt x="120" y="44"/>
                </a:cubicBezTo>
                <a:lnTo>
                  <a:pt x="120" y="10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DINOT-Bold"/>
            </a:endParaRPr>
          </a:p>
        </p:txBody>
      </p:sp>
      <p:sp>
        <p:nvSpPr>
          <p:cNvPr id="7" name="矩形 6"/>
          <p:cNvSpPr/>
          <p:nvPr/>
        </p:nvSpPr>
        <p:spPr>
          <a:xfrm>
            <a:off x="600321" y="2458826"/>
            <a:ext cx="10188812" cy="572914"/>
          </a:xfrm>
          <a:prstGeom prst="rect">
            <a:avLst/>
          </a:prstGeom>
        </p:spPr>
        <p:txBody>
          <a:bodyPr wrap="square">
            <a:spAutoFit/>
          </a:bodyPr>
          <a:lstStyle/>
          <a:p>
            <a:pPr lvl="0" algn="just">
              <a:lnSpc>
                <a:spcPct val="120000"/>
              </a:lnSpc>
              <a:defRPr/>
            </a:pPr>
            <a:r>
              <a:rPr lang="zh-CN" altLang="en-US" sz="2800" dirty="0" smtClean="0">
                <a:solidFill>
                  <a:srgbClr val="002060"/>
                </a:solidFill>
                <a:latin typeface="Calibri"/>
                <a:ea typeface="微软雅黑"/>
              </a:rPr>
              <a:t>    </a:t>
            </a:r>
            <a:r>
              <a:rPr lang="zh-CN" altLang="en-US" sz="2800" dirty="0">
                <a:solidFill>
                  <a:srgbClr val="002060"/>
                </a:solidFill>
                <a:latin typeface="Calibri"/>
                <a:ea typeface="微软雅黑"/>
              </a:rPr>
              <a:t>辩论</a:t>
            </a:r>
            <a:r>
              <a:rPr lang="zh-CN" altLang="en-US" sz="2800" dirty="0" smtClean="0">
                <a:solidFill>
                  <a:srgbClr val="002060"/>
                </a:solidFill>
                <a:latin typeface="Calibri"/>
                <a:ea typeface="微软雅黑"/>
              </a:rPr>
              <a:t>：</a:t>
            </a:r>
            <a:endParaRPr kumimoji="0" lang="zh-CN" altLang="en-US" sz="2800" b="0" i="0" u="none" strike="noStrike" kern="1200" cap="none" spc="0" normalizeH="0" baseline="0" noProof="0" dirty="0">
              <a:ln>
                <a:noFill/>
              </a:ln>
              <a:solidFill>
                <a:srgbClr val="002060"/>
              </a:solidFill>
              <a:effectLst/>
              <a:uLnTx/>
              <a:uFillTx/>
              <a:latin typeface="Calibri"/>
              <a:ea typeface="微软雅黑"/>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73896" y="2260652"/>
            <a:ext cx="8119621" cy="2471189"/>
          </a:xfrm>
          <a:prstGeom prst="rect">
            <a:avLst/>
          </a:prstGeom>
        </p:spPr>
      </p:pic>
    </p:spTree>
    <p:extLst>
      <p:ext uri="{BB962C8B-B14F-4D97-AF65-F5344CB8AC3E}">
        <p14:creationId xmlns:p14="http://schemas.microsoft.com/office/powerpoint/2010/main" xmlns="" val="3700941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reeform 5" descr="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
          <p:cNvSpPr>
            <a:spLocks/>
          </p:cNvSpPr>
          <p:nvPr/>
        </p:nvSpPr>
        <p:spPr bwMode="auto">
          <a:xfrm rot="680677">
            <a:off x="-182417" y="2063590"/>
            <a:ext cx="11699281" cy="3581433"/>
          </a:xfrm>
          <a:custGeom>
            <a:avLst/>
            <a:gdLst>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124 w 2895"/>
              <a:gd name="connsiteY20" fmla="*/ 846 h 1082"/>
              <a:gd name="connsiteX21" fmla="*/ 1294 w 2895"/>
              <a:gd name="connsiteY21" fmla="*/ 896 h 1082"/>
              <a:gd name="connsiteX22" fmla="*/ 1550 w 2895"/>
              <a:gd name="connsiteY22" fmla="*/ 906 h 1082"/>
              <a:gd name="connsiteX23" fmla="*/ 1647 w 2895"/>
              <a:gd name="connsiteY23" fmla="*/ 1021 h 1082"/>
              <a:gd name="connsiteX24" fmla="*/ 1850 w 2895"/>
              <a:gd name="connsiteY24" fmla="*/ 1065 h 1082"/>
              <a:gd name="connsiteX25" fmla="*/ 1594 w 2895"/>
              <a:gd name="connsiteY25" fmla="*/ 892 h 1082"/>
              <a:gd name="connsiteX26" fmla="*/ 1752 w 2895"/>
              <a:gd name="connsiteY26" fmla="*/ 953 h 1082"/>
              <a:gd name="connsiteX27" fmla="*/ 2137 w 2895"/>
              <a:gd name="connsiteY27" fmla="*/ 855 h 1082"/>
              <a:gd name="connsiteX28" fmla="*/ 1744 w 2895"/>
              <a:gd name="connsiteY28" fmla="*/ 913 h 1082"/>
              <a:gd name="connsiteX29" fmla="*/ 1617 w 2895"/>
              <a:gd name="connsiteY29" fmla="*/ 837 h 1082"/>
              <a:gd name="connsiteX30" fmla="*/ 1456 w 2895"/>
              <a:gd name="connsiteY30" fmla="*/ 829 h 1082"/>
              <a:gd name="connsiteX31" fmla="*/ 954 w 2895"/>
              <a:gd name="connsiteY31" fmla="*/ 697 h 1082"/>
              <a:gd name="connsiteX32" fmla="*/ 1611 w 2895"/>
              <a:gd name="connsiteY32"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294 w 2895"/>
              <a:gd name="connsiteY20" fmla="*/ 896 h 1082"/>
              <a:gd name="connsiteX21" fmla="*/ 1550 w 2895"/>
              <a:gd name="connsiteY21" fmla="*/ 906 h 1082"/>
              <a:gd name="connsiteX22" fmla="*/ 1647 w 2895"/>
              <a:gd name="connsiteY22" fmla="*/ 1021 h 1082"/>
              <a:gd name="connsiteX23" fmla="*/ 1850 w 2895"/>
              <a:gd name="connsiteY23" fmla="*/ 1065 h 1082"/>
              <a:gd name="connsiteX24" fmla="*/ 1594 w 2895"/>
              <a:gd name="connsiteY24" fmla="*/ 892 h 1082"/>
              <a:gd name="connsiteX25" fmla="*/ 1752 w 2895"/>
              <a:gd name="connsiteY25" fmla="*/ 953 h 1082"/>
              <a:gd name="connsiteX26" fmla="*/ 2137 w 2895"/>
              <a:gd name="connsiteY26" fmla="*/ 855 h 1082"/>
              <a:gd name="connsiteX27" fmla="*/ 1744 w 2895"/>
              <a:gd name="connsiteY27" fmla="*/ 913 h 1082"/>
              <a:gd name="connsiteX28" fmla="*/ 1617 w 2895"/>
              <a:gd name="connsiteY28" fmla="*/ 837 h 1082"/>
              <a:gd name="connsiteX29" fmla="*/ 1456 w 2895"/>
              <a:gd name="connsiteY29" fmla="*/ 829 h 1082"/>
              <a:gd name="connsiteX30" fmla="*/ 954 w 2895"/>
              <a:gd name="connsiteY30" fmla="*/ 697 h 1082"/>
              <a:gd name="connsiteX31" fmla="*/ 1611 w 2895"/>
              <a:gd name="connsiteY31"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550 w 2895"/>
              <a:gd name="connsiteY20" fmla="*/ 906 h 1082"/>
              <a:gd name="connsiteX21" fmla="*/ 1647 w 2895"/>
              <a:gd name="connsiteY21" fmla="*/ 1021 h 1082"/>
              <a:gd name="connsiteX22" fmla="*/ 1850 w 2895"/>
              <a:gd name="connsiteY22" fmla="*/ 1065 h 1082"/>
              <a:gd name="connsiteX23" fmla="*/ 1594 w 2895"/>
              <a:gd name="connsiteY23" fmla="*/ 892 h 1082"/>
              <a:gd name="connsiteX24" fmla="*/ 1752 w 2895"/>
              <a:gd name="connsiteY24" fmla="*/ 953 h 1082"/>
              <a:gd name="connsiteX25" fmla="*/ 2137 w 2895"/>
              <a:gd name="connsiteY25" fmla="*/ 855 h 1082"/>
              <a:gd name="connsiteX26" fmla="*/ 1744 w 2895"/>
              <a:gd name="connsiteY26" fmla="*/ 913 h 1082"/>
              <a:gd name="connsiteX27" fmla="*/ 1617 w 2895"/>
              <a:gd name="connsiteY27" fmla="*/ 837 h 1082"/>
              <a:gd name="connsiteX28" fmla="*/ 1456 w 2895"/>
              <a:gd name="connsiteY28" fmla="*/ 829 h 1082"/>
              <a:gd name="connsiteX29" fmla="*/ 954 w 2895"/>
              <a:gd name="connsiteY29" fmla="*/ 697 h 1082"/>
              <a:gd name="connsiteX30" fmla="*/ 1611 w 2895"/>
              <a:gd name="connsiteY30"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550 w 2895"/>
              <a:gd name="connsiteY20" fmla="*/ 906 h 1082"/>
              <a:gd name="connsiteX21" fmla="*/ 1647 w 2895"/>
              <a:gd name="connsiteY21" fmla="*/ 1021 h 1082"/>
              <a:gd name="connsiteX22" fmla="*/ 1850 w 2895"/>
              <a:gd name="connsiteY22" fmla="*/ 1065 h 1082"/>
              <a:gd name="connsiteX23" fmla="*/ 1594 w 2895"/>
              <a:gd name="connsiteY23" fmla="*/ 892 h 1082"/>
              <a:gd name="connsiteX24" fmla="*/ 1752 w 2895"/>
              <a:gd name="connsiteY24" fmla="*/ 953 h 1082"/>
              <a:gd name="connsiteX25" fmla="*/ 2137 w 2895"/>
              <a:gd name="connsiteY25" fmla="*/ 855 h 1082"/>
              <a:gd name="connsiteX26" fmla="*/ 1744 w 2895"/>
              <a:gd name="connsiteY26" fmla="*/ 913 h 1082"/>
              <a:gd name="connsiteX27" fmla="*/ 1617 w 2895"/>
              <a:gd name="connsiteY27" fmla="*/ 837 h 1082"/>
              <a:gd name="connsiteX28" fmla="*/ 954 w 2895"/>
              <a:gd name="connsiteY28" fmla="*/ 697 h 1082"/>
              <a:gd name="connsiteX29" fmla="*/ 1611 w 2895"/>
              <a:gd name="connsiteY29"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550 w 2895"/>
              <a:gd name="connsiteY20" fmla="*/ 906 h 1082"/>
              <a:gd name="connsiteX21" fmla="*/ 1647 w 2895"/>
              <a:gd name="connsiteY21" fmla="*/ 1021 h 1082"/>
              <a:gd name="connsiteX22" fmla="*/ 1850 w 2895"/>
              <a:gd name="connsiteY22" fmla="*/ 1065 h 1082"/>
              <a:gd name="connsiteX23" fmla="*/ 1594 w 2895"/>
              <a:gd name="connsiteY23" fmla="*/ 892 h 1082"/>
              <a:gd name="connsiteX24" fmla="*/ 1752 w 2895"/>
              <a:gd name="connsiteY24" fmla="*/ 953 h 1082"/>
              <a:gd name="connsiteX25" fmla="*/ 2137 w 2895"/>
              <a:gd name="connsiteY25" fmla="*/ 855 h 1082"/>
              <a:gd name="connsiteX26" fmla="*/ 1744 w 2895"/>
              <a:gd name="connsiteY26" fmla="*/ 913 h 1082"/>
              <a:gd name="connsiteX27" fmla="*/ 1617 w 2895"/>
              <a:gd name="connsiteY27" fmla="*/ 837 h 1082"/>
              <a:gd name="connsiteX28" fmla="*/ 1617 w 2895"/>
              <a:gd name="connsiteY28" fmla="*/ 834 h 1082"/>
              <a:gd name="connsiteX29" fmla="*/ 954 w 2895"/>
              <a:gd name="connsiteY29" fmla="*/ 697 h 1082"/>
              <a:gd name="connsiteX30" fmla="*/ 1611 w 2895"/>
              <a:gd name="connsiteY30"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550 w 2895"/>
              <a:gd name="connsiteY20" fmla="*/ 906 h 1082"/>
              <a:gd name="connsiteX21" fmla="*/ 1647 w 2895"/>
              <a:gd name="connsiteY21" fmla="*/ 1021 h 1082"/>
              <a:gd name="connsiteX22" fmla="*/ 1850 w 2895"/>
              <a:gd name="connsiteY22" fmla="*/ 1065 h 1082"/>
              <a:gd name="connsiteX23" fmla="*/ 1594 w 2895"/>
              <a:gd name="connsiteY23" fmla="*/ 892 h 1082"/>
              <a:gd name="connsiteX24" fmla="*/ 1752 w 2895"/>
              <a:gd name="connsiteY24" fmla="*/ 953 h 1082"/>
              <a:gd name="connsiteX25" fmla="*/ 2137 w 2895"/>
              <a:gd name="connsiteY25" fmla="*/ 855 h 1082"/>
              <a:gd name="connsiteX26" fmla="*/ 1744 w 2895"/>
              <a:gd name="connsiteY26" fmla="*/ 913 h 1082"/>
              <a:gd name="connsiteX27" fmla="*/ 1617 w 2895"/>
              <a:gd name="connsiteY27" fmla="*/ 837 h 1082"/>
              <a:gd name="connsiteX28" fmla="*/ 954 w 2895"/>
              <a:gd name="connsiteY28" fmla="*/ 697 h 1082"/>
              <a:gd name="connsiteX29" fmla="*/ 1611 w 2895"/>
              <a:gd name="connsiteY29" fmla="*/ 694 h 1082"/>
              <a:gd name="connsiteX0" fmla="*/ 1617 w 2895"/>
              <a:gd name="connsiteY0" fmla="*/ 837 h 1082"/>
              <a:gd name="connsiteX1" fmla="*/ 954 w 2895"/>
              <a:gd name="connsiteY1" fmla="*/ 697 h 1082"/>
              <a:gd name="connsiteX2" fmla="*/ 1611 w 2895"/>
              <a:gd name="connsiteY2" fmla="*/ 694 h 1082"/>
              <a:gd name="connsiteX3" fmla="*/ 1740 w 2895"/>
              <a:gd name="connsiteY3" fmla="*/ 588 h 1082"/>
              <a:gd name="connsiteX4" fmla="*/ 2389 w 2895"/>
              <a:gd name="connsiteY4" fmla="*/ 402 h 1082"/>
              <a:gd name="connsiteX5" fmla="*/ 2895 w 2895"/>
              <a:gd name="connsiteY5" fmla="*/ 415 h 1082"/>
              <a:gd name="connsiteX6" fmla="*/ 2878 w 2895"/>
              <a:gd name="connsiteY6" fmla="*/ 424 h 1082"/>
              <a:gd name="connsiteX7" fmla="*/ 2878 w 2895"/>
              <a:gd name="connsiteY7" fmla="*/ 424 h 1082"/>
              <a:gd name="connsiteX8" fmla="*/ 2449 w 2895"/>
              <a:gd name="connsiteY8" fmla="*/ 382 h 1082"/>
              <a:gd name="connsiteX9" fmla="*/ 2801 w 2895"/>
              <a:gd name="connsiteY9" fmla="*/ 0 h 1082"/>
              <a:gd name="connsiteX10" fmla="*/ 2474 w 2895"/>
              <a:gd name="connsiteY10" fmla="*/ 344 h 1082"/>
              <a:gd name="connsiteX11" fmla="*/ 2137 w 2895"/>
              <a:gd name="connsiteY11" fmla="*/ 312 h 1082"/>
              <a:gd name="connsiteX12" fmla="*/ 1711 w 2895"/>
              <a:gd name="connsiteY12" fmla="*/ 545 h 1082"/>
              <a:gd name="connsiteX13" fmla="*/ 1609 w 2895"/>
              <a:gd name="connsiteY13" fmla="*/ 619 h 1082"/>
              <a:gd name="connsiteX14" fmla="*/ 1353 w 2895"/>
              <a:gd name="connsiteY14" fmla="*/ 675 h 1082"/>
              <a:gd name="connsiteX15" fmla="*/ 893 w 2895"/>
              <a:gd name="connsiteY15" fmla="*/ 585 h 1082"/>
              <a:gd name="connsiteX16" fmla="*/ 6 w 2895"/>
              <a:gd name="connsiteY16" fmla="*/ 676 h 1082"/>
              <a:gd name="connsiteX17" fmla="*/ 0 w 2895"/>
              <a:gd name="connsiteY17" fmla="*/ 681 h 1082"/>
              <a:gd name="connsiteX18" fmla="*/ 0 w 2895"/>
              <a:gd name="connsiteY18" fmla="*/ 1070 h 1082"/>
              <a:gd name="connsiteX19" fmla="*/ 56 w 2895"/>
              <a:gd name="connsiteY19" fmla="*/ 908 h 1082"/>
              <a:gd name="connsiteX20" fmla="*/ 325 w 2895"/>
              <a:gd name="connsiteY20" fmla="*/ 673 h 1082"/>
              <a:gd name="connsiteX21" fmla="*/ 973 w 2895"/>
              <a:gd name="connsiteY21" fmla="*/ 702 h 1082"/>
              <a:gd name="connsiteX22" fmla="*/ 1550 w 2895"/>
              <a:gd name="connsiteY22" fmla="*/ 906 h 1082"/>
              <a:gd name="connsiteX23" fmla="*/ 1647 w 2895"/>
              <a:gd name="connsiteY23" fmla="*/ 1021 h 1082"/>
              <a:gd name="connsiteX24" fmla="*/ 1850 w 2895"/>
              <a:gd name="connsiteY24" fmla="*/ 1065 h 1082"/>
              <a:gd name="connsiteX25" fmla="*/ 1594 w 2895"/>
              <a:gd name="connsiteY25" fmla="*/ 892 h 1082"/>
              <a:gd name="connsiteX26" fmla="*/ 1752 w 2895"/>
              <a:gd name="connsiteY26" fmla="*/ 953 h 1082"/>
              <a:gd name="connsiteX27" fmla="*/ 2137 w 2895"/>
              <a:gd name="connsiteY27" fmla="*/ 855 h 1082"/>
              <a:gd name="connsiteX28" fmla="*/ 1782 w 2895"/>
              <a:gd name="connsiteY28" fmla="*/ 951 h 1082"/>
              <a:gd name="connsiteX0" fmla="*/ 954 w 2895"/>
              <a:gd name="connsiteY0" fmla="*/ 697 h 1082"/>
              <a:gd name="connsiteX1" fmla="*/ 1611 w 2895"/>
              <a:gd name="connsiteY1" fmla="*/ 694 h 1082"/>
              <a:gd name="connsiteX2" fmla="*/ 1740 w 2895"/>
              <a:gd name="connsiteY2" fmla="*/ 588 h 1082"/>
              <a:gd name="connsiteX3" fmla="*/ 2389 w 2895"/>
              <a:gd name="connsiteY3" fmla="*/ 402 h 1082"/>
              <a:gd name="connsiteX4" fmla="*/ 2895 w 2895"/>
              <a:gd name="connsiteY4" fmla="*/ 415 h 1082"/>
              <a:gd name="connsiteX5" fmla="*/ 2878 w 2895"/>
              <a:gd name="connsiteY5" fmla="*/ 424 h 1082"/>
              <a:gd name="connsiteX6" fmla="*/ 2878 w 2895"/>
              <a:gd name="connsiteY6" fmla="*/ 424 h 1082"/>
              <a:gd name="connsiteX7" fmla="*/ 2449 w 2895"/>
              <a:gd name="connsiteY7" fmla="*/ 382 h 1082"/>
              <a:gd name="connsiteX8" fmla="*/ 2801 w 2895"/>
              <a:gd name="connsiteY8" fmla="*/ 0 h 1082"/>
              <a:gd name="connsiteX9" fmla="*/ 2474 w 2895"/>
              <a:gd name="connsiteY9" fmla="*/ 344 h 1082"/>
              <a:gd name="connsiteX10" fmla="*/ 2137 w 2895"/>
              <a:gd name="connsiteY10" fmla="*/ 312 h 1082"/>
              <a:gd name="connsiteX11" fmla="*/ 1711 w 2895"/>
              <a:gd name="connsiteY11" fmla="*/ 545 h 1082"/>
              <a:gd name="connsiteX12" fmla="*/ 1609 w 2895"/>
              <a:gd name="connsiteY12" fmla="*/ 619 h 1082"/>
              <a:gd name="connsiteX13" fmla="*/ 1353 w 2895"/>
              <a:gd name="connsiteY13" fmla="*/ 675 h 1082"/>
              <a:gd name="connsiteX14" fmla="*/ 893 w 2895"/>
              <a:gd name="connsiteY14" fmla="*/ 585 h 1082"/>
              <a:gd name="connsiteX15" fmla="*/ 6 w 2895"/>
              <a:gd name="connsiteY15" fmla="*/ 676 h 1082"/>
              <a:gd name="connsiteX16" fmla="*/ 0 w 2895"/>
              <a:gd name="connsiteY16" fmla="*/ 681 h 1082"/>
              <a:gd name="connsiteX17" fmla="*/ 0 w 2895"/>
              <a:gd name="connsiteY17" fmla="*/ 1070 h 1082"/>
              <a:gd name="connsiteX18" fmla="*/ 56 w 2895"/>
              <a:gd name="connsiteY18" fmla="*/ 908 h 1082"/>
              <a:gd name="connsiteX19" fmla="*/ 325 w 2895"/>
              <a:gd name="connsiteY19" fmla="*/ 673 h 1082"/>
              <a:gd name="connsiteX20" fmla="*/ 973 w 2895"/>
              <a:gd name="connsiteY20" fmla="*/ 702 h 1082"/>
              <a:gd name="connsiteX21" fmla="*/ 1550 w 2895"/>
              <a:gd name="connsiteY21" fmla="*/ 906 h 1082"/>
              <a:gd name="connsiteX22" fmla="*/ 1647 w 2895"/>
              <a:gd name="connsiteY22" fmla="*/ 1021 h 1082"/>
              <a:gd name="connsiteX23" fmla="*/ 1850 w 2895"/>
              <a:gd name="connsiteY23" fmla="*/ 1065 h 1082"/>
              <a:gd name="connsiteX24" fmla="*/ 1594 w 2895"/>
              <a:gd name="connsiteY24" fmla="*/ 892 h 1082"/>
              <a:gd name="connsiteX25" fmla="*/ 1752 w 2895"/>
              <a:gd name="connsiteY25" fmla="*/ 953 h 1082"/>
              <a:gd name="connsiteX26" fmla="*/ 2137 w 2895"/>
              <a:gd name="connsiteY26" fmla="*/ 855 h 1082"/>
              <a:gd name="connsiteX27" fmla="*/ 1782 w 2895"/>
              <a:gd name="connsiteY27" fmla="*/ 951 h 1082"/>
              <a:gd name="connsiteX0" fmla="*/ 954 w 2895"/>
              <a:gd name="connsiteY0" fmla="*/ 697 h 1082"/>
              <a:gd name="connsiteX1" fmla="*/ 1611 w 2895"/>
              <a:gd name="connsiteY1" fmla="*/ 694 h 1082"/>
              <a:gd name="connsiteX2" fmla="*/ 1740 w 2895"/>
              <a:gd name="connsiteY2" fmla="*/ 588 h 1082"/>
              <a:gd name="connsiteX3" fmla="*/ 2389 w 2895"/>
              <a:gd name="connsiteY3" fmla="*/ 402 h 1082"/>
              <a:gd name="connsiteX4" fmla="*/ 2895 w 2895"/>
              <a:gd name="connsiteY4" fmla="*/ 415 h 1082"/>
              <a:gd name="connsiteX5" fmla="*/ 2878 w 2895"/>
              <a:gd name="connsiteY5" fmla="*/ 424 h 1082"/>
              <a:gd name="connsiteX6" fmla="*/ 2878 w 2895"/>
              <a:gd name="connsiteY6" fmla="*/ 424 h 1082"/>
              <a:gd name="connsiteX7" fmla="*/ 2449 w 2895"/>
              <a:gd name="connsiteY7" fmla="*/ 382 h 1082"/>
              <a:gd name="connsiteX8" fmla="*/ 2801 w 2895"/>
              <a:gd name="connsiteY8" fmla="*/ 0 h 1082"/>
              <a:gd name="connsiteX9" fmla="*/ 2474 w 2895"/>
              <a:gd name="connsiteY9" fmla="*/ 344 h 1082"/>
              <a:gd name="connsiteX10" fmla="*/ 2137 w 2895"/>
              <a:gd name="connsiteY10" fmla="*/ 312 h 1082"/>
              <a:gd name="connsiteX11" fmla="*/ 1711 w 2895"/>
              <a:gd name="connsiteY11" fmla="*/ 545 h 1082"/>
              <a:gd name="connsiteX12" fmla="*/ 1609 w 2895"/>
              <a:gd name="connsiteY12" fmla="*/ 619 h 1082"/>
              <a:gd name="connsiteX13" fmla="*/ 1353 w 2895"/>
              <a:gd name="connsiteY13" fmla="*/ 675 h 1082"/>
              <a:gd name="connsiteX14" fmla="*/ 893 w 2895"/>
              <a:gd name="connsiteY14" fmla="*/ 585 h 1082"/>
              <a:gd name="connsiteX15" fmla="*/ 6 w 2895"/>
              <a:gd name="connsiteY15" fmla="*/ 676 h 1082"/>
              <a:gd name="connsiteX16" fmla="*/ 0 w 2895"/>
              <a:gd name="connsiteY16" fmla="*/ 681 h 1082"/>
              <a:gd name="connsiteX17" fmla="*/ 0 w 2895"/>
              <a:gd name="connsiteY17" fmla="*/ 1070 h 1082"/>
              <a:gd name="connsiteX18" fmla="*/ 56 w 2895"/>
              <a:gd name="connsiteY18" fmla="*/ 908 h 1082"/>
              <a:gd name="connsiteX19" fmla="*/ 325 w 2895"/>
              <a:gd name="connsiteY19" fmla="*/ 673 h 1082"/>
              <a:gd name="connsiteX20" fmla="*/ 973 w 2895"/>
              <a:gd name="connsiteY20" fmla="*/ 702 h 1082"/>
              <a:gd name="connsiteX21" fmla="*/ 1550 w 2895"/>
              <a:gd name="connsiteY21" fmla="*/ 906 h 1082"/>
              <a:gd name="connsiteX22" fmla="*/ 1647 w 2895"/>
              <a:gd name="connsiteY22" fmla="*/ 1021 h 1082"/>
              <a:gd name="connsiteX23" fmla="*/ 1850 w 2895"/>
              <a:gd name="connsiteY23" fmla="*/ 1065 h 1082"/>
              <a:gd name="connsiteX24" fmla="*/ 1752 w 2895"/>
              <a:gd name="connsiteY24" fmla="*/ 953 h 1082"/>
              <a:gd name="connsiteX25" fmla="*/ 2137 w 2895"/>
              <a:gd name="connsiteY25" fmla="*/ 855 h 1082"/>
              <a:gd name="connsiteX26" fmla="*/ 1782 w 2895"/>
              <a:gd name="connsiteY26" fmla="*/ 951 h 1082"/>
              <a:gd name="connsiteX0" fmla="*/ 954 w 2895"/>
              <a:gd name="connsiteY0" fmla="*/ 697 h 1082"/>
              <a:gd name="connsiteX1" fmla="*/ 1611 w 2895"/>
              <a:gd name="connsiteY1" fmla="*/ 694 h 1082"/>
              <a:gd name="connsiteX2" fmla="*/ 1740 w 2895"/>
              <a:gd name="connsiteY2" fmla="*/ 588 h 1082"/>
              <a:gd name="connsiteX3" fmla="*/ 2389 w 2895"/>
              <a:gd name="connsiteY3" fmla="*/ 402 h 1082"/>
              <a:gd name="connsiteX4" fmla="*/ 2895 w 2895"/>
              <a:gd name="connsiteY4" fmla="*/ 415 h 1082"/>
              <a:gd name="connsiteX5" fmla="*/ 2878 w 2895"/>
              <a:gd name="connsiteY5" fmla="*/ 424 h 1082"/>
              <a:gd name="connsiteX6" fmla="*/ 2878 w 2895"/>
              <a:gd name="connsiteY6" fmla="*/ 424 h 1082"/>
              <a:gd name="connsiteX7" fmla="*/ 2449 w 2895"/>
              <a:gd name="connsiteY7" fmla="*/ 382 h 1082"/>
              <a:gd name="connsiteX8" fmla="*/ 2801 w 2895"/>
              <a:gd name="connsiteY8" fmla="*/ 0 h 1082"/>
              <a:gd name="connsiteX9" fmla="*/ 2474 w 2895"/>
              <a:gd name="connsiteY9" fmla="*/ 344 h 1082"/>
              <a:gd name="connsiteX10" fmla="*/ 2137 w 2895"/>
              <a:gd name="connsiteY10" fmla="*/ 312 h 1082"/>
              <a:gd name="connsiteX11" fmla="*/ 1711 w 2895"/>
              <a:gd name="connsiteY11" fmla="*/ 545 h 1082"/>
              <a:gd name="connsiteX12" fmla="*/ 1609 w 2895"/>
              <a:gd name="connsiteY12" fmla="*/ 619 h 1082"/>
              <a:gd name="connsiteX13" fmla="*/ 1353 w 2895"/>
              <a:gd name="connsiteY13" fmla="*/ 675 h 1082"/>
              <a:gd name="connsiteX14" fmla="*/ 893 w 2895"/>
              <a:gd name="connsiteY14" fmla="*/ 585 h 1082"/>
              <a:gd name="connsiteX15" fmla="*/ 6 w 2895"/>
              <a:gd name="connsiteY15" fmla="*/ 676 h 1082"/>
              <a:gd name="connsiteX16" fmla="*/ 0 w 2895"/>
              <a:gd name="connsiteY16" fmla="*/ 681 h 1082"/>
              <a:gd name="connsiteX17" fmla="*/ 0 w 2895"/>
              <a:gd name="connsiteY17" fmla="*/ 1070 h 1082"/>
              <a:gd name="connsiteX18" fmla="*/ 56 w 2895"/>
              <a:gd name="connsiteY18" fmla="*/ 908 h 1082"/>
              <a:gd name="connsiteX19" fmla="*/ 325 w 2895"/>
              <a:gd name="connsiteY19" fmla="*/ 673 h 1082"/>
              <a:gd name="connsiteX20" fmla="*/ 973 w 2895"/>
              <a:gd name="connsiteY20" fmla="*/ 702 h 1082"/>
              <a:gd name="connsiteX21" fmla="*/ 1647 w 2895"/>
              <a:gd name="connsiteY21" fmla="*/ 1021 h 1082"/>
              <a:gd name="connsiteX22" fmla="*/ 1850 w 2895"/>
              <a:gd name="connsiteY22" fmla="*/ 1065 h 1082"/>
              <a:gd name="connsiteX23" fmla="*/ 1752 w 2895"/>
              <a:gd name="connsiteY23" fmla="*/ 953 h 1082"/>
              <a:gd name="connsiteX24" fmla="*/ 2137 w 2895"/>
              <a:gd name="connsiteY24" fmla="*/ 855 h 1082"/>
              <a:gd name="connsiteX25" fmla="*/ 1782 w 2895"/>
              <a:gd name="connsiteY25" fmla="*/ 951 h 1082"/>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56 w 2895"/>
              <a:gd name="connsiteY18" fmla="*/ 908 h 1070"/>
              <a:gd name="connsiteX19" fmla="*/ 325 w 2895"/>
              <a:gd name="connsiteY19" fmla="*/ 673 h 1070"/>
              <a:gd name="connsiteX20" fmla="*/ 973 w 2895"/>
              <a:gd name="connsiteY20" fmla="*/ 702 h 1070"/>
              <a:gd name="connsiteX21" fmla="*/ 1850 w 2895"/>
              <a:gd name="connsiteY21" fmla="*/ 1065 h 1070"/>
              <a:gd name="connsiteX22" fmla="*/ 1752 w 2895"/>
              <a:gd name="connsiteY22" fmla="*/ 953 h 1070"/>
              <a:gd name="connsiteX23" fmla="*/ 2137 w 2895"/>
              <a:gd name="connsiteY23" fmla="*/ 855 h 1070"/>
              <a:gd name="connsiteX24" fmla="*/ 1782 w 2895"/>
              <a:gd name="connsiteY24" fmla="*/ 951 h 1070"/>
              <a:gd name="connsiteX0" fmla="*/ 954 w 2895"/>
              <a:gd name="connsiteY0" fmla="*/ 697 h 1091"/>
              <a:gd name="connsiteX1" fmla="*/ 1611 w 2895"/>
              <a:gd name="connsiteY1" fmla="*/ 694 h 1091"/>
              <a:gd name="connsiteX2" fmla="*/ 1740 w 2895"/>
              <a:gd name="connsiteY2" fmla="*/ 588 h 1091"/>
              <a:gd name="connsiteX3" fmla="*/ 2389 w 2895"/>
              <a:gd name="connsiteY3" fmla="*/ 402 h 1091"/>
              <a:gd name="connsiteX4" fmla="*/ 2895 w 2895"/>
              <a:gd name="connsiteY4" fmla="*/ 415 h 1091"/>
              <a:gd name="connsiteX5" fmla="*/ 2878 w 2895"/>
              <a:gd name="connsiteY5" fmla="*/ 424 h 1091"/>
              <a:gd name="connsiteX6" fmla="*/ 2878 w 2895"/>
              <a:gd name="connsiteY6" fmla="*/ 424 h 1091"/>
              <a:gd name="connsiteX7" fmla="*/ 2449 w 2895"/>
              <a:gd name="connsiteY7" fmla="*/ 382 h 1091"/>
              <a:gd name="connsiteX8" fmla="*/ 2801 w 2895"/>
              <a:gd name="connsiteY8" fmla="*/ 0 h 1091"/>
              <a:gd name="connsiteX9" fmla="*/ 2474 w 2895"/>
              <a:gd name="connsiteY9" fmla="*/ 344 h 1091"/>
              <a:gd name="connsiteX10" fmla="*/ 2137 w 2895"/>
              <a:gd name="connsiteY10" fmla="*/ 312 h 1091"/>
              <a:gd name="connsiteX11" fmla="*/ 1711 w 2895"/>
              <a:gd name="connsiteY11" fmla="*/ 545 h 1091"/>
              <a:gd name="connsiteX12" fmla="*/ 1609 w 2895"/>
              <a:gd name="connsiteY12" fmla="*/ 619 h 1091"/>
              <a:gd name="connsiteX13" fmla="*/ 1353 w 2895"/>
              <a:gd name="connsiteY13" fmla="*/ 675 h 1091"/>
              <a:gd name="connsiteX14" fmla="*/ 893 w 2895"/>
              <a:gd name="connsiteY14" fmla="*/ 585 h 1091"/>
              <a:gd name="connsiteX15" fmla="*/ 6 w 2895"/>
              <a:gd name="connsiteY15" fmla="*/ 676 h 1091"/>
              <a:gd name="connsiteX16" fmla="*/ 0 w 2895"/>
              <a:gd name="connsiteY16" fmla="*/ 681 h 1091"/>
              <a:gd name="connsiteX17" fmla="*/ 0 w 2895"/>
              <a:gd name="connsiteY17" fmla="*/ 1070 h 1091"/>
              <a:gd name="connsiteX18" fmla="*/ 56 w 2895"/>
              <a:gd name="connsiteY18" fmla="*/ 908 h 1091"/>
              <a:gd name="connsiteX19" fmla="*/ 325 w 2895"/>
              <a:gd name="connsiteY19" fmla="*/ 673 h 1091"/>
              <a:gd name="connsiteX20" fmla="*/ 973 w 2895"/>
              <a:gd name="connsiteY20" fmla="*/ 702 h 1091"/>
              <a:gd name="connsiteX21" fmla="*/ 1850 w 2895"/>
              <a:gd name="connsiteY21" fmla="*/ 1065 h 1091"/>
              <a:gd name="connsiteX22" fmla="*/ 2137 w 2895"/>
              <a:gd name="connsiteY22" fmla="*/ 855 h 1091"/>
              <a:gd name="connsiteX23" fmla="*/ 1782 w 2895"/>
              <a:gd name="connsiteY23" fmla="*/ 951 h 1091"/>
              <a:gd name="connsiteX0" fmla="*/ 954 w 2895"/>
              <a:gd name="connsiteY0" fmla="*/ 697 h 1091"/>
              <a:gd name="connsiteX1" fmla="*/ 1611 w 2895"/>
              <a:gd name="connsiteY1" fmla="*/ 694 h 1091"/>
              <a:gd name="connsiteX2" fmla="*/ 1740 w 2895"/>
              <a:gd name="connsiteY2" fmla="*/ 588 h 1091"/>
              <a:gd name="connsiteX3" fmla="*/ 2389 w 2895"/>
              <a:gd name="connsiteY3" fmla="*/ 402 h 1091"/>
              <a:gd name="connsiteX4" fmla="*/ 2895 w 2895"/>
              <a:gd name="connsiteY4" fmla="*/ 415 h 1091"/>
              <a:gd name="connsiteX5" fmla="*/ 2878 w 2895"/>
              <a:gd name="connsiteY5" fmla="*/ 424 h 1091"/>
              <a:gd name="connsiteX6" fmla="*/ 2878 w 2895"/>
              <a:gd name="connsiteY6" fmla="*/ 424 h 1091"/>
              <a:gd name="connsiteX7" fmla="*/ 2449 w 2895"/>
              <a:gd name="connsiteY7" fmla="*/ 382 h 1091"/>
              <a:gd name="connsiteX8" fmla="*/ 2801 w 2895"/>
              <a:gd name="connsiteY8" fmla="*/ 0 h 1091"/>
              <a:gd name="connsiteX9" fmla="*/ 2474 w 2895"/>
              <a:gd name="connsiteY9" fmla="*/ 344 h 1091"/>
              <a:gd name="connsiteX10" fmla="*/ 2137 w 2895"/>
              <a:gd name="connsiteY10" fmla="*/ 312 h 1091"/>
              <a:gd name="connsiteX11" fmla="*/ 1711 w 2895"/>
              <a:gd name="connsiteY11" fmla="*/ 545 h 1091"/>
              <a:gd name="connsiteX12" fmla="*/ 1609 w 2895"/>
              <a:gd name="connsiteY12" fmla="*/ 619 h 1091"/>
              <a:gd name="connsiteX13" fmla="*/ 1353 w 2895"/>
              <a:gd name="connsiteY13" fmla="*/ 675 h 1091"/>
              <a:gd name="connsiteX14" fmla="*/ 893 w 2895"/>
              <a:gd name="connsiteY14" fmla="*/ 585 h 1091"/>
              <a:gd name="connsiteX15" fmla="*/ 6 w 2895"/>
              <a:gd name="connsiteY15" fmla="*/ 676 h 1091"/>
              <a:gd name="connsiteX16" fmla="*/ 0 w 2895"/>
              <a:gd name="connsiteY16" fmla="*/ 681 h 1091"/>
              <a:gd name="connsiteX17" fmla="*/ 0 w 2895"/>
              <a:gd name="connsiteY17" fmla="*/ 1070 h 1091"/>
              <a:gd name="connsiteX18" fmla="*/ 56 w 2895"/>
              <a:gd name="connsiteY18" fmla="*/ 908 h 1091"/>
              <a:gd name="connsiteX19" fmla="*/ 325 w 2895"/>
              <a:gd name="connsiteY19" fmla="*/ 673 h 1091"/>
              <a:gd name="connsiteX20" fmla="*/ 973 w 2895"/>
              <a:gd name="connsiteY20" fmla="*/ 702 h 1091"/>
              <a:gd name="connsiteX21" fmla="*/ 1850 w 2895"/>
              <a:gd name="connsiteY21" fmla="*/ 1065 h 1091"/>
              <a:gd name="connsiteX22" fmla="*/ 2137 w 2895"/>
              <a:gd name="connsiteY22" fmla="*/ 855 h 1091"/>
              <a:gd name="connsiteX0" fmla="*/ 954 w 2895"/>
              <a:gd name="connsiteY0" fmla="*/ 697 h 1091"/>
              <a:gd name="connsiteX1" fmla="*/ 1611 w 2895"/>
              <a:gd name="connsiteY1" fmla="*/ 694 h 1091"/>
              <a:gd name="connsiteX2" fmla="*/ 1740 w 2895"/>
              <a:gd name="connsiteY2" fmla="*/ 588 h 1091"/>
              <a:gd name="connsiteX3" fmla="*/ 2389 w 2895"/>
              <a:gd name="connsiteY3" fmla="*/ 402 h 1091"/>
              <a:gd name="connsiteX4" fmla="*/ 2895 w 2895"/>
              <a:gd name="connsiteY4" fmla="*/ 415 h 1091"/>
              <a:gd name="connsiteX5" fmla="*/ 2878 w 2895"/>
              <a:gd name="connsiteY5" fmla="*/ 424 h 1091"/>
              <a:gd name="connsiteX6" fmla="*/ 2878 w 2895"/>
              <a:gd name="connsiteY6" fmla="*/ 424 h 1091"/>
              <a:gd name="connsiteX7" fmla="*/ 2449 w 2895"/>
              <a:gd name="connsiteY7" fmla="*/ 382 h 1091"/>
              <a:gd name="connsiteX8" fmla="*/ 2801 w 2895"/>
              <a:gd name="connsiteY8" fmla="*/ 0 h 1091"/>
              <a:gd name="connsiteX9" fmla="*/ 2474 w 2895"/>
              <a:gd name="connsiteY9" fmla="*/ 344 h 1091"/>
              <a:gd name="connsiteX10" fmla="*/ 2137 w 2895"/>
              <a:gd name="connsiteY10" fmla="*/ 312 h 1091"/>
              <a:gd name="connsiteX11" fmla="*/ 1711 w 2895"/>
              <a:gd name="connsiteY11" fmla="*/ 545 h 1091"/>
              <a:gd name="connsiteX12" fmla="*/ 1609 w 2895"/>
              <a:gd name="connsiteY12" fmla="*/ 619 h 1091"/>
              <a:gd name="connsiteX13" fmla="*/ 1353 w 2895"/>
              <a:gd name="connsiteY13" fmla="*/ 675 h 1091"/>
              <a:gd name="connsiteX14" fmla="*/ 893 w 2895"/>
              <a:gd name="connsiteY14" fmla="*/ 585 h 1091"/>
              <a:gd name="connsiteX15" fmla="*/ 6 w 2895"/>
              <a:gd name="connsiteY15" fmla="*/ 676 h 1091"/>
              <a:gd name="connsiteX16" fmla="*/ 0 w 2895"/>
              <a:gd name="connsiteY16" fmla="*/ 681 h 1091"/>
              <a:gd name="connsiteX17" fmla="*/ 0 w 2895"/>
              <a:gd name="connsiteY17" fmla="*/ 1070 h 1091"/>
              <a:gd name="connsiteX18" fmla="*/ 56 w 2895"/>
              <a:gd name="connsiteY18" fmla="*/ 908 h 1091"/>
              <a:gd name="connsiteX19" fmla="*/ 325 w 2895"/>
              <a:gd name="connsiteY19" fmla="*/ 673 h 1091"/>
              <a:gd name="connsiteX20" fmla="*/ 973 w 2895"/>
              <a:gd name="connsiteY20" fmla="*/ 702 h 1091"/>
              <a:gd name="connsiteX21" fmla="*/ 1850 w 2895"/>
              <a:gd name="connsiteY21" fmla="*/ 1065 h 1091"/>
              <a:gd name="connsiteX22" fmla="*/ 2139 w 2895"/>
              <a:gd name="connsiteY22" fmla="*/ 850 h 1091"/>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56 w 2895"/>
              <a:gd name="connsiteY18" fmla="*/ 908 h 1070"/>
              <a:gd name="connsiteX19" fmla="*/ 325 w 2895"/>
              <a:gd name="connsiteY19" fmla="*/ 673 h 1070"/>
              <a:gd name="connsiteX20" fmla="*/ 973 w 2895"/>
              <a:gd name="connsiteY20" fmla="*/ 702 h 1070"/>
              <a:gd name="connsiteX21" fmla="*/ 1850 w 2895"/>
              <a:gd name="connsiteY21" fmla="*/ 1065 h 1070"/>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56 w 2895"/>
              <a:gd name="connsiteY18" fmla="*/ 908 h 1070"/>
              <a:gd name="connsiteX19" fmla="*/ 325 w 2895"/>
              <a:gd name="connsiteY19" fmla="*/ 673 h 1070"/>
              <a:gd name="connsiteX20" fmla="*/ 973 w 2895"/>
              <a:gd name="connsiteY20" fmla="*/ 702 h 1070"/>
              <a:gd name="connsiteX21" fmla="*/ 976 w 2895"/>
              <a:gd name="connsiteY21" fmla="*/ 718 h 1070"/>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56 w 2895"/>
              <a:gd name="connsiteY18" fmla="*/ 908 h 1070"/>
              <a:gd name="connsiteX19" fmla="*/ 325 w 2895"/>
              <a:gd name="connsiteY19" fmla="*/ 673 h 1070"/>
              <a:gd name="connsiteX20" fmla="*/ 973 w 2895"/>
              <a:gd name="connsiteY20" fmla="*/ 702 h 1070"/>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123 w 2895"/>
              <a:gd name="connsiteY18" fmla="*/ 890 h 1070"/>
              <a:gd name="connsiteX19" fmla="*/ 325 w 2895"/>
              <a:gd name="connsiteY19" fmla="*/ 673 h 1070"/>
              <a:gd name="connsiteX20" fmla="*/ 973 w 2895"/>
              <a:gd name="connsiteY20" fmla="*/ 702 h 1070"/>
              <a:gd name="connsiteX0" fmla="*/ 954 w 2895"/>
              <a:gd name="connsiteY0" fmla="*/ 697 h 1077"/>
              <a:gd name="connsiteX1" fmla="*/ 1611 w 2895"/>
              <a:gd name="connsiteY1" fmla="*/ 694 h 1077"/>
              <a:gd name="connsiteX2" fmla="*/ 1740 w 2895"/>
              <a:gd name="connsiteY2" fmla="*/ 588 h 1077"/>
              <a:gd name="connsiteX3" fmla="*/ 2389 w 2895"/>
              <a:gd name="connsiteY3" fmla="*/ 402 h 1077"/>
              <a:gd name="connsiteX4" fmla="*/ 2895 w 2895"/>
              <a:gd name="connsiteY4" fmla="*/ 415 h 1077"/>
              <a:gd name="connsiteX5" fmla="*/ 2878 w 2895"/>
              <a:gd name="connsiteY5" fmla="*/ 424 h 1077"/>
              <a:gd name="connsiteX6" fmla="*/ 2878 w 2895"/>
              <a:gd name="connsiteY6" fmla="*/ 424 h 1077"/>
              <a:gd name="connsiteX7" fmla="*/ 2449 w 2895"/>
              <a:gd name="connsiteY7" fmla="*/ 382 h 1077"/>
              <a:gd name="connsiteX8" fmla="*/ 2801 w 2895"/>
              <a:gd name="connsiteY8" fmla="*/ 0 h 1077"/>
              <a:gd name="connsiteX9" fmla="*/ 2474 w 2895"/>
              <a:gd name="connsiteY9" fmla="*/ 344 h 1077"/>
              <a:gd name="connsiteX10" fmla="*/ 2137 w 2895"/>
              <a:gd name="connsiteY10" fmla="*/ 312 h 1077"/>
              <a:gd name="connsiteX11" fmla="*/ 1711 w 2895"/>
              <a:gd name="connsiteY11" fmla="*/ 545 h 1077"/>
              <a:gd name="connsiteX12" fmla="*/ 1609 w 2895"/>
              <a:gd name="connsiteY12" fmla="*/ 619 h 1077"/>
              <a:gd name="connsiteX13" fmla="*/ 1353 w 2895"/>
              <a:gd name="connsiteY13" fmla="*/ 675 h 1077"/>
              <a:gd name="connsiteX14" fmla="*/ 893 w 2895"/>
              <a:gd name="connsiteY14" fmla="*/ 585 h 1077"/>
              <a:gd name="connsiteX15" fmla="*/ 6 w 2895"/>
              <a:gd name="connsiteY15" fmla="*/ 676 h 1077"/>
              <a:gd name="connsiteX16" fmla="*/ 0 w 2895"/>
              <a:gd name="connsiteY16" fmla="*/ 681 h 1077"/>
              <a:gd name="connsiteX17" fmla="*/ 104 w 2895"/>
              <a:gd name="connsiteY17" fmla="*/ 1077 h 1077"/>
              <a:gd name="connsiteX18" fmla="*/ 123 w 2895"/>
              <a:gd name="connsiteY18" fmla="*/ 890 h 1077"/>
              <a:gd name="connsiteX19" fmla="*/ 325 w 2895"/>
              <a:gd name="connsiteY19" fmla="*/ 673 h 1077"/>
              <a:gd name="connsiteX20" fmla="*/ 973 w 2895"/>
              <a:gd name="connsiteY20" fmla="*/ 702 h 1077"/>
              <a:gd name="connsiteX0" fmla="*/ 950 w 2891"/>
              <a:gd name="connsiteY0" fmla="*/ 697 h 1077"/>
              <a:gd name="connsiteX1" fmla="*/ 1607 w 2891"/>
              <a:gd name="connsiteY1" fmla="*/ 694 h 1077"/>
              <a:gd name="connsiteX2" fmla="*/ 1736 w 2891"/>
              <a:gd name="connsiteY2" fmla="*/ 588 h 1077"/>
              <a:gd name="connsiteX3" fmla="*/ 2385 w 2891"/>
              <a:gd name="connsiteY3" fmla="*/ 402 h 1077"/>
              <a:gd name="connsiteX4" fmla="*/ 2891 w 2891"/>
              <a:gd name="connsiteY4" fmla="*/ 415 h 1077"/>
              <a:gd name="connsiteX5" fmla="*/ 2874 w 2891"/>
              <a:gd name="connsiteY5" fmla="*/ 424 h 1077"/>
              <a:gd name="connsiteX6" fmla="*/ 2874 w 2891"/>
              <a:gd name="connsiteY6" fmla="*/ 424 h 1077"/>
              <a:gd name="connsiteX7" fmla="*/ 2445 w 2891"/>
              <a:gd name="connsiteY7" fmla="*/ 382 h 1077"/>
              <a:gd name="connsiteX8" fmla="*/ 2797 w 2891"/>
              <a:gd name="connsiteY8" fmla="*/ 0 h 1077"/>
              <a:gd name="connsiteX9" fmla="*/ 2470 w 2891"/>
              <a:gd name="connsiteY9" fmla="*/ 344 h 1077"/>
              <a:gd name="connsiteX10" fmla="*/ 2133 w 2891"/>
              <a:gd name="connsiteY10" fmla="*/ 312 h 1077"/>
              <a:gd name="connsiteX11" fmla="*/ 1707 w 2891"/>
              <a:gd name="connsiteY11" fmla="*/ 545 h 1077"/>
              <a:gd name="connsiteX12" fmla="*/ 1605 w 2891"/>
              <a:gd name="connsiteY12" fmla="*/ 619 h 1077"/>
              <a:gd name="connsiteX13" fmla="*/ 1349 w 2891"/>
              <a:gd name="connsiteY13" fmla="*/ 675 h 1077"/>
              <a:gd name="connsiteX14" fmla="*/ 889 w 2891"/>
              <a:gd name="connsiteY14" fmla="*/ 585 h 1077"/>
              <a:gd name="connsiteX15" fmla="*/ 2 w 2891"/>
              <a:gd name="connsiteY15" fmla="*/ 676 h 1077"/>
              <a:gd name="connsiteX16" fmla="*/ 31 w 2891"/>
              <a:gd name="connsiteY16" fmla="*/ 669 h 1077"/>
              <a:gd name="connsiteX17" fmla="*/ 100 w 2891"/>
              <a:gd name="connsiteY17" fmla="*/ 1077 h 1077"/>
              <a:gd name="connsiteX18" fmla="*/ 119 w 2891"/>
              <a:gd name="connsiteY18" fmla="*/ 890 h 1077"/>
              <a:gd name="connsiteX19" fmla="*/ 321 w 2891"/>
              <a:gd name="connsiteY19" fmla="*/ 673 h 1077"/>
              <a:gd name="connsiteX20" fmla="*/ 969 w 2891"/>
              <a:gd name="connsiteY20" fmla="*/ 702 h 1077"/>
              <a:gd name="connsiteX0" fmla="*/ 928 w 2869"/>
              <a:gd name="connsiteY0" fmla="*/ 697 h 1077"/>
              <a:gd name="connsiteX1" fmla="*/ 1585 w 2869"/>
              <a:gd name="connsiteY1" fmla="*/ 694 h 1077"/>
              <a:gd name="connsiteX2" fmla="*/ 1714 w 2869"/>
              <a:gd name="connsiteY2" fmla="*/ 588 h 1077"/>
              <a:gd name="connsiteX3" fmla="*/ 2363 w 2869"/>
              <a:gd name="connsiteY3" fmla="*/ 402 h 1077"/>
              <a:gd name="connsiteX4" fmla="*/ 2869 w 2869"/>
              <a:gd name="connsiteY4" fmla="*/ 415 h 1077"/>
              <a:gd name="connsiteX5" fmla="*/ 2852 w 2869"/>
              <a:gd name="connsiteY5" fmla="*/ 424 h 1077"/>
              <a:gd name="connsiteX6" fmla="*/ 2852 w 2869"/>
              <a:gd name="connsiteY6" fmla="*/ 424 h 1077"/>
              <a:gd name="connsiteX7" fmla="*/ 2423 w 2869"/>
              <a:gd name="connsiteY7" fmla="*/ 382 h 1077"/>
              <a:gd name="connsiteX8" fmla="*/ 2775 w 2869"/>
              <a:gd name="connsiteY8" fmla="*/ 0 h 1077"/>
              <a:gd name="connsiteX9" fmla="*/ 2448 w 2869"/>
              <a:gd name="connsiteY9" fmla="*/ 344 h 1077"/>
              <a:gd name="connsiteX10" fmla="*/ 2111 w 2869"/>
              <a:gd name="connsiteY10" fmla="*/ 312 h 1077"/>
              <a:gd name="connsiteX11" fmla="*/ 1685 w 2869"/>
              <a:gd name="connsiteY11" fmla="*/ 545 h 1077"/>
              <a:gd name="connsiteX12" fmla="*/ 1583 w 2869"/>
              <a:gd name="connsiteY12" fmla="*/ 619 h 1077"/>
              <a:gd name="connsiteX13" fmla="*/ 1327 w 2869"/>
              <a:gd name="connsiteY13" fmla="*/ 675 h 1077"/>
              <a:gd name="connsiteX14" fmla="*/ 867 w 2869"/>
              <a:gd name="connsiteY14" fmla="*/ 585 h 1077"/>
              <a:gd name="connsiteX15" fmla="*/ 2 w 2869"/>
              <a:gd name="connsiteY15" fmla="*/ 603 h 1077"/>
              <a:gd name="connsiteX16" fmla="*/ 9 w 2869"/>
              <a:gd name="connsiteY16" fmla="*/ 669 h 1077"/>
              <a:gd name="connsiteX17" fmla="*/ 78 w 2869"/>
              <a:gd name="connsiteY17" fmla="*/ 1077 h 1077"/>
              <a:gd name="connsiteX18" fmla="*/ 97 w 2869"/>
              <a:gd name="connsiteY18" fmla="*/ 890 h 1077"/>
              <a:gd name="connsiteX19" fmla="*/ 299 w 2869"/>
              <a:gd name="connsiteY19" fmla="*/ 673 h 1077"/>
              <a:gd name="connsiteX20" fmla="*/ 947 w 2869"/>
              <a:gd name="connsiteY20" fmla="*/ 702 h 1077"/>
              <a:gd name="connsiteX0" fmla="*/ 966 w 2907"/>
              <a:gd name="connsiteY0" fmla="*/ 697 h 1077"/>
              <a:gd name="connsiteX1" fmla="*/ 1623 w 2907"/>
              <a:gd name="connsiteY1" fmla="*/ 694 h 1077"/>
              <a:gd name="connsiteX2" fmla="*/ 1752 w 2907"/>
              <a:gd name="connsiteY2" fmla="*/ 588 h 1077"/>
              <a:gd name="connsiteX3" fmla="*/ 2401 w 2907"/>
              <a:gd name="connsiteY3" fmla="*/ 402 h 1077"/>
              <a:gd name="connsiteX4" fmla="*/ 2907 w 2907"/>
              <a:gd name="connsiteY4" fmla="*/ 415 h 1077"/>
              <a:gd name="connsiteX5" fmla="*/ 2890 w 2907"/>
              <a:gd name="connsiteY5" fmla="*/ 424 h 1077"/>
              <a:gd name="connsiteX6" fmla="*/ 2890 w 2907"/>
              <a:gd name="connsiteY6" fmla="*/ 424 h 1077"/>
              <a:gd name="connsiteX7" fmla="*/ 2461 w 2907"/>
              <a:gd name="connsiteY7" fmla="*/ 382 h 1077"/>
              <a:gd name="connsiteX8" fmla="*/ 2813 w 2907"/>
              <a:gd name="connsiteY8" fmla="*/ 0 h 1077"/>
              <a:gd name="connsiteX9" fmla="*/ 2486 w 2907"/>
              <a:gd name="connsiteY9" fmla="*/ 344 h 1077"/>
              <a:gd name="connsiteX10" fmla="*/ 2149 w 2907"/>
              <a:gd name="connsiteY10" fmla="*/ 312 h 1077"/>
              <a:gd name="connsiteX11" fmla="*/ 1723 w 2907"/>
              <a:gd name="connsiteY11" fmla="*/ 545 h 1077"/>
              <a:gd name="connsiteX12" fmla="*/ 1621 w 2907"/>
              <a:gd name="connsiteY12" fmla="*/ 619 h 1077"/>
              <a:gd name="connsiteX13" fmla="*/ 1365 w 2907"/>
              <a:gd name="connsiteY13" fmla="*/ 675 h 1077"/>
              <a:gd name="connsiteX14" fmla="*/ 905 w 2907"/>
              <a:gd name="connsiteY14" fmla="*/ 585 h 1077"/>
              <a:gd name="connsiteX15" fmla="*/ 40 w 2907"/>
              <a:gd name="connsiteY15" fmla="*/ 603 h 1077"/>
              <a:gd name="connsiteX16" fmla="*/ 0 w 2907"/>
              <a:gd name="connsiteY16" fmla="*/ 579 h 1077"/>
              <a:gd name="connsiteX17" fmla="*/ 116 w 2907"/>
              <a:gd name="connsiteY17" fmla="*/ 1077 h 1077"/>
              <a:gd name="connsiteX18" fmla="*/ 135 w 2907"/>
              <a:gd name="connsiteY18" fmla="*/ 890 h 1077"/>
              <a:gd name="connsiteX19" fmla="*/ 337 w 2907"/>
              <a:gd name="connsiteY19" fmla="*/ 673 h 1077"/>
              <a:gd name="connsiteX20" fmla="*/ 985 w 2907"/>
              <a:gd name="connsiteY20" fmla="*/ 702 h 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07" h="1077">
                <a:moveTo>
                  <a:pt x="966" y="697"/>
                </a:moveTo>
                <a:cubicBezTo>
                  <a:pt x="1108" y="727"/>
                  <a:pt x="1497" y="786"/>
                  <a:pt x="1623" y="694"/>
                </a:cubicBezTo>
                <a:cubicBezTo>
                  <a:pt x="1667" y="661"/>
                  <a:pt x="1708" y="623"/>
                  <a:pt x="1752" y="588"/>
                </a:cubicBezTo>
                <a:cubicBezTo>
                  <a:pt x="2134" y="287"/>
                  <a:pt x="2404" y="399"/>
                  <a:pt x="2401" y="402"/>
                </a:cubicBezTo>
                <a:cubicBezTo>
                  <a:pt x="2518" y="510"/>
                  <a:pt x="2782" y="511"/>
                  <a:pt x="2907" y="415"/>
                </a:cubicBezTo>
                <a:cubicBezTo>
                  <a:pt x="2901" y="418"/>
                  <a:pt x="2896" y="421"/>
                  <a:pt x="2890" y="424"/>
                </a:cubicBezTo>
                <a:lnTo>
                  <a:pt x="2890" y="424"/>
                </a:lnTo>
                <a:cubicBezTo>
                  <a:pt x="2776" y="484"/>
                  <a:pt x="2556" y="468"/>
                  <a:pt x="2461" y="382"/>
                </a:cubicBezTo>
                <a:cubicBezTo>
                  <a:pt x="2594" y="342"/>
                  <a:pt x="2774" y="142"/>
                  <a:pt x="2813" y="0"/>
                </a:cubicBezTo>
                <a:cubicBezTo>
                  <a:pt x="2769" y="128"/>
                  <a:pt x="2609" y="309"/>
                  <a:pt x="2486" y="344"/>
                </a:cubicBezTo>
                <a:cubicBezTo>
                  <a:pt x="2412" y="366"/>
                  <a:pt x="2258" y="334"/>
                  <a:pt x="2149" y="312"/>
                </a:cubicBezTo>
                <a:cubicBezTo>
                  <a:pt x="2096" y="307"/>
                  <a:pt x="1767" y="523"/>
                  <a:pt x="1723" y="545"/>
                </a:cubicBezTo>
                <a:cubicBezTo>
                  <a:pt x="1685" y="564"/>
                  <a:pt x="1653" y="593"/>
                  <a:pt x="1621" y="619"/>
                </a:cubicBezTo>
                <a:cubicBezTo>
                  <a:pt x="1544" y="679"/>
                  <a:pt x="1459" y="684"/>
                  <a:pt x="1365" y="675"/>
                </a:cubicBezTo>
                <a:cubicBezTo>
                  <a:pt x="1283" y="668"/>
                  <a:pt x="1017" y="609"/>
                  <a:pt x="905" y="585"/>
                </a:cubicBezTo>
                <a:cubicBezTo>
                  <a:pt x="892" y="585"/>
                  <a:pt x="333" y="356"/>
                  <a:pt x="40" y="603"/>
                </a:cubicBezTo>
                <a:cubicBezTo>
                  <a:pt x="38" y="604"/>
                  <a:pt x="2" y="577"/>
                  <a:pt x="0" y="579"/>
                </a:cubicBezTo>
                <a:cubicBezTo>
                  <a:pt x="35" y="711"/>
                  <a:pt x="81" y="945"/>
                  <a:pt x="116" y="1077"/>
                </a:cubicBezTo>
                <a:cubicBezTo>
                  <a:pt x="134" y="1022"/>
                  <a:pt x="114" y="942"/>
                  <a:pt x="135" y="890"/>
                </a:cubicBezTo>
                <a:cubicBezTo>
                  <a:pt x="183" y="773"/>
                  <a:pt x="185" y="695"/>
                  <a:pt x="337" y="673"/>
                </a:cubicBezTo>
                <a:cubicBezTo>
                  <a:pt x="561" y="641"/>
                  <a:pt x="765" y="673"/>
                  <a:pt x="985" y="702"/>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Oval 6" descr="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
          <p:cNvSpPr/>
          <p:nvPr/>
        </p:nvSpPr>
        <p:spPr bwMode="auto">
          <a:xfrm>
            <a:off x="672942" y="2830272"/>
            <a:ext cx="1136559" cy="554127"/>
          </a:xfrm>
          <a:prstGeom prst="ellipse">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r>
              <a:rPr lang="en-US" dirty="0" smtClean="0"/>
              <a:t>8</a:t>
            </a:r>
            <a:r>
              <a:rPr lang="zh-CN" altLang="en-US" dirty="0" smtClean="0"/>
              <a:t>：</a:t>
            </a:r>
            <a:r>
              <a:rPr lang="en-US" altLang="zh-CN" dirty="0" smtClean="0"/>
              <a:t>00</a:t>
            </a:r>
            <a:endParaRPr lang="en-US" dirty="0"/>
          </a:p>
        </p:txBody>
      </p:sp>
      <p:sp>
        <p:nvSpPr>
          <p:cNvPr id="81" name="Oval 9" descr="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
          <p:cNvSpPr/>
          <p:nvPr/>
        </p:nvSpPr>
        <p:spPr bwMode="auto">
          <a:xfrm>
            <a:off x="6312782" y="3574654"/>
            <a:ext cx="100483" cy="100483"/>
          </a:xfrm>
          <a:prstGeom prst="ellipse">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82" name="Oval 10" descr="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
          <p:cNvSpPr/>
          <p:nvPr/>
        </p:nvSpPr>
        <p:spPr bwMode="auto">
          <a:xfrm>
            <a:off x="7735428" y="3646876"/>
            <a:ext cx="100483" cy="100483"/>
          </a:xfrm>
          <a:prstGeom prst="ellipse">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91" name="Text Placeholder 3"/>
          <p:cNvSpPr txBox="1">
            <a:spLocks/>
          </p:cNvSpPr>
          <p:nvPr/>
        </p:nvSpPr>
        <p:spPr>
          <a:xfrm rot="18148933">
            <a:off x="9716212" y="3069712"/>
            <a:ext cx="1231107"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zh-CN" altLang="en-US" sz="1600" b="1" dirty="0">
                <a:solidFill>
                  <a:schemeClr val="bg1"/>
                </a:solidFill>
                <a:latin typeface="Fira Sans SemiBold Italic" panose="00000700000000000000" pitchFamily="50" charset="0"/>
                <a:ea typeface="Fira Sans SemiBold Italic" panose="00000700000000000000" pitchFamily="50" charset="0"/>
              </a:rPr>
              <a:t>标题文字添加</a:t>
            </a:r>
          </a:p>
        </p:txBody>
      </p:sp>
      <p:sp>
        <p:nvSpPr>
          <p:cNvPr id="36" name="TextBox 1"/>
          <p:cNvSpPr txBox="1">
            <a:spLocks noChangeArrowheads="1"/>
          </p:cNvSpPr>
          <p:nvPr/>
        </p:nvSpPr>
        <p:spPr bwMode="auto">
          <a:xfrm>
            <a:off x="808479" y="95307"/>
            <a:ext cx="4525833" cy="584775"/>
          </a:xfrm>
          <a:prstGeom prst="rect">
            <a:avLst/>
          </a:prstGeom>
          <a:noFill/>
          <a:ln w="9525">
            <a:noFill/>
            <a:miter lim="800000"/>
            <a:headEnd/>
            <a:tailEnd/>
          </a:ln>
        </p:spPr>
        <p:txBody>
          <a:bodyPr wrap="square">
            <a:spAutoFit/>
          </a:bodyPr>
          <a:lstStyle/>
          <a:p>
            <a:r>
              <a:rPr lang="en-US" altLang="zh-CN" sz="3200" b="1" dirty="0" smtClean="0">
                <a:solidFill>
                  <a:schemeClr val="accent6">
                    <a:lumMod val="50000"/>
                  </a:schemeClr>
                </a:solidFill>
                <a:latin typeface="+mj-ea"/>
                <a:ea typeface="+mj-ea"/>
                <a:cs typeface="Arial" pitchFamily="34" charset="0"/>
              </a:rPr>
              <a:t>5G-</a:t>
            </a:r>
            <a:r>
              <a:rPr lang="zh-CN" altLang="en-US" sz="3200" b="1" dirty="0" smtClean="0">
                <a:solidFill>
                  <a:schemeClr val="accent6">
                    <a:lumMod val="50000"/>
                  </a:schemeClr>
                </a:solidFill>
                <a:latin typeface="+mj-ea"/>
                <a:ea typeface="+mj-ea"/>
                <a:cs typeface="Arial" pitchFamily="34" charset="0"/>
              </a:rPr>
              <a:t>未来生活畅想</a:t>
            </a:r>
            <a:endParaRPr lang="en-US" altLang="ko-KR" sz="3200" b="1" dirty="0">
              <a:solidFill>
                <a:schemeClr val="accent6">
                  <a:lumMod val="50000"/>
                </a:schemeClr>
              </a:solidFill>
              <a:latin typeface="+mj-ea"/>
              <a:ea typeface="+mj-ea"/>
              <a:cs typeface="Arial" pitchFamily="34" charset="0"/>
            </a:endParaRPr>
          </a:p>
        </p:txBody>
      </p:sp>
      <p:sp>
        <p:nvSpPr>
          <p:cNvPr id="5" name="文本框 4"/>
          <p:cNvSpPr txBox="1"/>
          <p:nvPr/>
        </p:nvSpPr>
        <p:spPr>
          <a:xfrm>
            <a:off x="245266" y="3613513"/>
            <a:ext cx="1885360" cy="2739211"/>
          </a:xfrm>
          <a:prstGeom prst="rect">
            <a:avLst/>
          </a:prstGeom>
          <a:noFill/>
        </p:spPr>
        <p:txBody>
          <a:bodyPr wrap="square" rtlCol="0">
            <a:spAutoFit/>
          </a:bodyPr>
          <a:lstStyle/>
          <a:p>
            <a:r>
              <a:rPr lang="zh-CN" altLang="en-US" sz="1400" dirty="0" smtClean="0"/>
              <a:t>        你</a:t>
            </a:r>
            <a:r>
              <a:rPr lang="zh-CN" altLang="en-US" sz="1400" dirty="0"/>
              <a:t>在手机中设置好地点，车辆便马上制定好了最便捷的路线，开启了自动驾驶的</a:t>
            </a:r>
            <a:r>
              <a:rPr lang="zh-CN" altLang="en-US" sz="1400" dirty="0" smtClean="0"/>
              <a:t>行程。</a:t>
            </a:r>
            <a:r>
              <a:rPr lang="en-US" altLang="zh-CN" sz="1400" dirty="0" smtClean="0"/>
              <a:t>5G</a:t>
            </a:r>
            <a:r>
              <a:rPr lang="zh-CN" altLang="en-US" sz="1400" dirty="0"/>
              <a:t>车路协同和无人驾驶的技术日趋成熟，在路上，每一辆车辆都有自己精确的行车路线，转向、刹车都是完全自动化，你可以放松的看着车外的景色</a:t>
            </a:r>
            <a:r>
              <a:rPr lang="zh-CN" altLang="en-US" dirty="0"/>
              <a:t>。</a:t>
            </a:r>
          </a:p>
        </p:txBody>
      </p:sp>
      <p:pic>
        <p:nvPicPr>
          <p:cNvPr id="6" name="图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7890" y="978260"/>
            <a:ext cx="2422742" cy="1830035"/>
          </a:xfrm>
          <a:prstGeom prst="rect">
            <a:avLst/>
          </a:prstGeom>
        </p:spPr>
      </p:pic>
      <p:sp>
        <p:nvSpPr>
          <p:cNvPr id="37" name="文本框 36"/>
          <p:cNvSpPr txBox="1"/>
          <p:nvPr/>
        </p:nvSpPr>
        <p:spPr>
          <a:xfrm>
            <a:off x="3151321" y="1116190"/>
            <a:ext cx="1767255" cy="2462213"/>
          </a:xfrm>
          <a:prstGeom prst="rect">
            <a:avLst/>
          </a:prstGeom>
          <a:noFill/>
        </p:spPr>
        <p:txBody>
          <a:bodyPr wrap="square" rtlCol="0">
            <a:spAutoFit/>
          </a:bodyPr>
          <a:lstStyle/>
          <a:p>
            <a:r>
              <a:rPr lang="zh-CN" altLang="en-US" sz="1400" dirty="0" smtClean="0"/>
              <a:t>        车辆</a:t>
            </a:r>
            <a:r>
              <a:rPr lang="zh-CN" altLang="en-US" sz="1400" dirty="0"/>
              <a:t>行驶过一个电子公交站牌</a:t>
            </a:r>
            <a:r>
              <a:rPr lang="zh-CN" altLang="en-US" sz="1400" dirty="0" smtClean="0"/>
              <a:t>。它</a:t>
            </a:r>
            <a:r>
              <a:rPr lang="zh-CN" altLang="en-US" sz="1400" dirty="0"/>
              <a:t>既是公交站牌，也是智能路灯杆，显示器中还能展示出今日的天气</a:t>
            </a:r>
            <a:r>
              <a:rPr lang="zh-CN" altLang="en-US" sz="1400" dirty="0" smtClean="0"/>
              <a:t>。它</a:t>
            </a:r>
            <a:r>
              <a:rPr lang="zh-CN" altLang="en-US" sz="1400" dirty="0"/>
              <a:t>能够的自动感知等车的人数与时间，于是，公交车总能很快到站，大大缩短了等站时间</a:t>
            </a:r>
            <a:r>
              <a:rPr lang="zh-CN" altLang="en-US" sz="1400" dirty="0" smtClean="0"/>
              <a:t>。</a:t>
            </a:r>
            <a:endParaRPr lang="zh-CN" altLang="en-US" dirty="0"/>
          </a:p>
        </p:txBody>
      </p:sp>
      <p:sp>
        <p:nvSpPr>
          <p:cNvPr id="38" name="文本框 37"/>
          <p:cNvSpPr txBox="1"/>
          <p:nvPr/>
        </p:nvSpPr>
        <p:spPr>
          <a:xfrm>
            <a:off x="6262002" y="2373483"/>
            <a:ext cx="2793534" cy="954107"/>
          </a:xfrm>
          <a:prstGeom prst="rect">
            <a:avLst/>
          </a:prstGeom>
          <a:noFill/>
        </p:spPr>
        <p:txBody>
          <a:bodyPr wrap="square" rtlCol="0">
            <a:spAutoFit/>
          </a:bodyPr>
          <a:lstStyle/>
          <a:p>
            <a:r>
              <a:rPr lang="zh-CN" altLang="en-US" sz="1400" dirty="0" smtClean="0"/>
              <a:t>        公司</a:t>
            </a:r>
            <a:r>
              <a:rPr lang="zh-CN" altLang="en-US" sz="1400" dirty="0"/>
              <a:t>的保安处的工作人员可以看到整个园区电梯的运行情况，哪部正在上行，哪部正在下行，哪部出现故障都一目了然</a:t>
            </a:r>
            <a:endParaRPr lang="zh-CN" altLang="en-US" dirty="0"/>
          </a:p>
        </p:txBody>
      </p:sp>
      <p:sp>
        <p:nvSpPr>
          <p:cNvPr id="39" name="Oval 6" descr="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
          <p:cNvSpPr/>
          <p:nvPr/>
        </p:nvSpPr>
        <p:spPr bwMode="auto">
          <a:xfrm>
            <a:off x="4681629" y="4033501"/>
            <a:ext cx="1136559" cy="554127"/>
          </a:xfrm>
          <a:prstGeom prst="ellipse">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r>
              <a:rPr lang="en-US" dirty="0" smtClean="0"/>
              <a:t>8</a:t>
            </a:r>
            <a:r>
              <a:rPr lang="zh-CN" altLang="en-US" dirty="0" smtClean="0"/>
              <a:t>：</a:t>
            </a:r>
            <a:r>
              <a:rPr lang="en-US" altLang="zh-CN" dirty="0" smtClean="0"/>
              <a:t>30</a:t>
            </a:r>
            <a:endParaRPr lang="en-US" dirty="0"/>
          </a:p>
        </p:txBody>
      </p:sp>
      <p:pic>
        <p:nvPicPr>
          <p:cNvPr id="7" name="图片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30626" y="3823300"/>
            <a:ext cx="1995148" cy="2112510"/>
          </a:xfrm>
          <a:prstGeom prst="rect">
            <a:avLst/>
          </a:prstGeom>
        </p:spPr>
      </p:pic>
      <p:sp>
        <p:nvSpPr>
          <p:cNvPr id="40" name="Oval 6" descr="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
          <p:cNvSpPr/>
          <p:nvPr/>
        </p:nvSpPr>
        <p:spPr bwMode="auto">
          <a:xfrm>
            <a:off x="7045979" y="3624895"/>
            <a:ext cx="1378898" cy="554127"/>
          </a:xfrm>
          <a:prstGeom prst="ellipse">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r>
              <a:rPr lang="en-US" altLang="zh-CN" dirty="0" smtClean="0"/>
              <a:t>10</a:t>
            </a:r>
            <a:r>
              <a:rPr lang="zh-CN" altLang="en-US" dirty="0" smtClean="0"/>
              <a:t>：</a:t>
            </a:r>
            <a:r>
              <a:rPr lang="en-US" altLang="zh-CN" dirty="0" smtClean="0"/>
              <a:t>30</a:t>
            </a:r>
            <a:endParaRPr lang="en-US" dirty="0"/>
          </a:p>
        </p:txBody>
      </p:sp>
      <p:sp>
        <p:nvSpPr>
          <p:cNvPr id="41" name="文本框 40"/>
          <p:cNvSpPr txBox="1"/>
          <p:nvPr/>
        </p:nvSpPr>
        <p:spPr>
          <a:xfrm>
            <a:off x="6797061" y="4223962"/>
            <a:ext cx="2410305" cy="738664"/>
          </a:xfrm>
          <a:prstGeom prst="rect">
            <a:avLst/>
          </a:prstGeom>
          <a:noFill/>
        </p:spPr>
        <p:txBody>
          <a:bodyPr wrap="square" rtlCol="0">
            <a:spAutoFit/>
          </a:bodyPr>
          <a:lstStyle/>
          <a:p>
            <a:r>
              <a:rPr lang="zh-CN" altLang="en-US" sz="1400" dirty="0" smtClean="0"/>
              <a:t>         因为</a:t>
            </a:r>
            <a:r>
              <a:rPr lang="en-US" altLang="zh-CN" sz="1400" dirty="0"/>
              <a:t>5G</a:t>
            </a:r>
            <a:r>
              <a:rPr lang="zh-CN" altLang="en-US" sz="1400" dirty="0"/>
              <a:t>网络的低时延、大带宽，你们视频会议的画面非常清晰流畅</a:t>
            </a:r>
            <a:endParaRPr lang="zh-CN" altLang="en-US" dirty="0"/>
          </a:p>
        </p:txBody>
      </p:sp>
      <p:pic>
        <p:nvPicPr>
          <p:cNvPr id="9" name="图片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40802" y="5006580"/>
            <a:ext cx="2123324" cy="1494191"/>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411661" y="903942"/>
            <a:ext cx="2576680" cy="1476771"/>
          </a:xfrm>
          <a:prstGeom prst="rect">
            <a:avLst/>
          </a:prstGeom>
        </p:spPr>
      </p:pic>
      <p:sp>
        <p:nvSpPr>
          <p:cNvPr id="44" name="Oval 6" descr="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
          <p:cNvSpPr/>
          <p:nvPr/>
        </p:nvSpPr>
        <p:spPr bwMode="auto">
          <a:xfrm>
            <a:off x="9897339" y="3778193"/>
            <a:ext cx="1378898" cy="554127"/>
          </a:xfrm>
          <a:prstGeom prst="ellipse">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r>
              <a:rPr lang="en-US" altLang="zh-CN" dirty="0" smtClean="0"/>
              <a:t>13</a:t>
            </a:r>
            <a:r>
              <a:rPr lang="zh-CN" altLang="en-US" dirty="0" smtClean="0"/>
              <a:t>：</a:t>
            </a:r>
            <a:r>
              <a:rPr lang="en-US" altLang="zh-CN" dirty="0"/>
              <a:t>0</a:t>
            </a:r>
            <a:r>
              <a:rPr lang="en-US" altLang="zh-CN" dirty="0" smtClean="0"/>
              <a:t>0</a:t>
            </a:r>
            <a:endParaRPr lang="en-US" dirty="0"/>
          </a:p>
        </p:txBody>
      </p:sp>
      <p:pic>
        <p:nvPicPr>
          <p:cNvPr id="11" name="图片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267377" y="1828552"/>
            <a:ext cx="2340618" cy="1746102"/>
          </a:xfrm>
          <a:prstGeom prst="rect">
            <a:avLst/>
          </a:prstGeom>
        </p:spPr>
      </p:pic>
      <p:sp>
        <p:nvSpPr>
          <p:cNvPr id="46" name="文本框 45"/>
          <p:cNvSpPr txBox="1"/>
          <p:nvPr/>
        </p:nvSpPr>
        <p:spPr>
          <a:xfrm>
            <a:off x="9602956" y="4310564"/>
            <a:ext cx="2232961" cy="2800767"/>
          </a:xfrm>
          <a:prstGeom prst="rect">
            <a:avLst/>
          </a:prstGeom>
          <a:noFill/>
        </p:spPr>
        <p:txBody>
          <a:bodyPr wrap="square" rtlCol="0">
            <a:spAutoFit/>
          </a:bodyPr>
          <a:lstStyle/>
          <a:p>
            <a:r>
              <a:rPr lang="zh-CN" altLang="en-US" sz="1400" dirty="0" smtClean="0"/>
              <a:t>       午餐</a:t>
            </a:r>
            <a:r>
              <a:rPr lang="zh-CN" altLang="en-US" sz="1400" dirty="0"/>
              <a:t>过后，你和同事们进入了午休时间。经过一上午紧张的工作，此时的你准备放松一下，于是，你拿出了</a:t>
            </a:r>
            <a:r>
              <a:rPr lang="en-US" altLang="zh-CN" sz="1400" dirty="0"/>
              <a:t>VR</a:t>
            </a:r>
            <a:r>
              <a:rPr lang="zh-CN" altLang="en-US" sz="1400" dirty="0"/>
              <a:t>眼镜，开启了</a:t>
            </a:r>
            <a:r>
              <a:rPr lang="en-US" altLang="zh-CN" sz="1400" dirty="0"/>
              <a:t>VR</a:t>
            </a:r>
            <a:r>
              <a:rPr lang="zh-CN" altLang="en-US" sz="1400" dirty="0"/>
              <a:t>实景游戏。得益于</a:t>
            </a:r>
            <a:r>
              <a:rPr lang="en-US" altLang="zh-CN" sz="1400" dirty="0"/>
              <a:t>5G</a:t>
            </a:r>
            <a:r>
              <a:rPr lang="zh-CN" altLang="en-US" sz="1400" dirty="0"/>
              <a:t>技术，所有游戏数据会实时存储在云上，所以你只需一个</a:t>
            </a:r>
            <a:r>
              <a:rPr lang="en-US" altLang="zh-CN" sz="1400" dirty="0"/>
              <a:t>VR</a:t>
            </a:r>
            <a:r>
              <a:rPr lang="zh-CN" altLang="en-US" sz="1400" dirty="0"/>
              <a:t>眼镜就能做到身临其境的体验。</a:t>
            </a:r>
          </a:p>
          <a:p>
            <a:r>
              <a:rPr lang="zh-CN" altLang="en-US" sz="1400" dirty="0"/>
              <a:t/>
            </a:r>
            <a:br>
              <a:rPr lang="zh-CN" altLang="en-US" sz="1400" dirty="0"/>
            </a:br>
            <a:endParaRPr lang="zh-CN" altLang="en-US" dirty="0"/>
          </a:p>
        </p:txBody>
      </p:sp>
      <p:sp>
        <p:nvSpPr>
          <p:cNvPr id="47" name="文本框 46"/>
          <p:cNvSpPr txBox="1"/>
          <p:nvPr/>
        </p:nvSpPr>
        <p:spPr>
          <a:xfrm>
            <a:off x="3950265" y="4629058"/>
            <a:ext cx="2494947" cy="2031325"/>
          </a:xfrm>
          <a:prstGeom prst="rect">
            <a:avLst/>
          </a:prstGeom>
          <a:noFill/>
        </p:spPr>
        <p:txBody>
          <a:bodyPr wrap="square" rtlCol="0">
            <a:spAutoFit/>
          </a:bodyPr>
          <a:lstStyle/>
          <a:p>
            <a:r>
              <a:rPr lang="zh-CN" altLang="en-US" sz="1400" dirty="0" smtClean="0"/>
              <a:t>        车辆</a:t>
            </a:r>
            <a:r>
              <a:rPr lang="zh-CN" altLang="en-US" sz="1400" dirty="0"/>
              <a:t>驶入公司停车场，停车场里的车辆情况，空位信息等会自动显示在你的手机中，而车辆也会根据这些数据，自动为你找到合适的停车位。你的车辆停放在了一个区块链充电桩旁，开始充电，充电完成后会自动断电，随充随走，十分方便</a:t>
            </a:r>
            <a:endParaRPr lang="zh-CN" altLang="en-US" dirty="0"/>
          </a:p>
        </p:txBody>
      </p:sp>
    </p:spTree>
    <p:extLst>
      <p:ext uri="{BB962C8B-B14F-4D97-AF65-F5344CB8AC3E}">
        <p14:creationId xmlns:p14="http://schemas.microsoft.com/office/powerpoint/2010/main" xmlns="" val="37428645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reeform 5" descr="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
          <p:cNvSpPr>
            <a:spLocks/>
          </p:cNvSpPr>
          <p:nvPr/>
        </p:nvSpPr>
        <p:spPr bwMode="auto">
          <a:xfrm rot="680677">
            <a:off x="-182417" y="2063590"/>
            <a:ext cx="11699281" cy="3581433"/>
          </a:xfrm>
          <a:custGeom>
            <a:avLst/>
            <a:gdLst>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124 w 2895"/>
              <a:gd name="connsiteY20" fmla="*/ 846 h 1082"/>
              <a:gd name="connsiteX21" fmla="*/ 1294 w 2895"/>
              <a:gd name="connsiteY21" fmla="*/ 896 h 1082"/>
              <a:gd name="connsiteX22" fmla="*/ 1550 w 2895"/>
              <a:gd name="connsiteY22" fmla="*/ 906 h 1082"/>
              <a:gd name="connsiteX23" fmla="*/ 1647 w 2895"/>
              <a:gd name="connsiteY23" fmla="*/ 1021 h 1082"/>
              <a:gd name="connsiteX24" fmla="*/ 1850 w 2895"/>
              <a:gd name="connsiteY24" fmla="*/ 1065 h 1082"/>
              <a:gd name="connsiteX25" fmla="*/ 1594 w 2895"/>
              <a:gd name="connsiteY25" fmla="*/ 892 h 1082"/>
              <a:gd name="connsiteX26" fmla="*/ 1752 w 2895"/>
              <a:gd name="connsiteY26" fmla="*/ 953 h 1082"/>
              <a:gd name="connsiteX27" fmla="*/ 2137 w 2895"/>
              <a:gd name="connsiteY27" fmla="*/ 855 h 1082"/>
              <a:gd name="connsiteX28" fmla="*/ 1744 w 2895"/>
              <a:gd name="connsiteY28" fmla="*/ 913 h 1082"/>
              <a:gd name="connsiteX29" fmla="*/ 1617 w 2895"/>
              <a:gd name="connsiteY29" fmla="*/ 837 h 1082"/>
              <a:gd name="connsiteX30" fmla="*/ 1456 w 2895"/>
              <a:gd name="connsiteY30" fmla="*/ 829 h 1082"/>
              <a:gd name="connsiteX31" fmla="*/ 954 w 2895"/>
              <a:gd name="connsiteY31" fmla="*/ 697 h 1082"/>
              <a:gd name="connsiteX32" fmla="*/ 1611 w 2895"/>
              <a:gd name="connsiteY32"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294 w 2895"/>
              <a:gd name="connsiteY20" fmla="*/ 896 h 1082"/>
              <a:gd name="connsiteX21" fmla="*/ 1550 w 2895"/>
              <a:gd name="connsiteY21" fmla="*/ 906 h 1082"/>
              <a:gd name="connsiteX22" fmla="*/ 1647 w 2895"/>
              <a:gd name="connsiteY22" fmla="*/ 1021 h 1082"/>
              <a:gd name="connsiteX23" fmla="*/ 1850 w 2895"/>
              <a:gd name="connsiteY23" fmla="*/ 1065 h 1082"/>
              <a:gd name="connsiteX24" fmla="*/ 1594 w 2895"/>
              <a:gd name="connsiteY24" fmla="*/ 892 h 1082"/>
              <a:gd name="connsiteX25" fmla="*/ 1752 w 2895"/>
              <a:gd name="connsiteY25" fmla="*/ 953 h 1082"/>
              <a:gd name="connsiteX26" fmla="*/ 2137 w 2895"/>
              <a:gd name="connsiteY26" fmla="*/ 855 h 1082"/>
              <a:gd name="connsiteX27" fmla="*/ 1744 w 2895"/>
              <a:gd name="connsiteY27" fmla="*/ 913 h 1082"/>
              <a:gd name="connsiteX28" fmla="*/ 1617 w 2895"/>
              <a:gd name="connsiteY28" fmla="*/ 837 h 1082"/>
              <a:gd name="connsiteX29" fmla="*/ 1456 w 2895"/>
              <a:gd name="connsiteY29" fmla="*/ 829 h 1082"/>
              <a:gd name="connsiteX30" fmla="*/ 954 w 2895"/>
              <a:gd name="connsiteY30" fmla="*/ 697 h 1082"/>
              <a:gd name="connsiteX31" fmla="*/ 1611 w 2895"/>
              <a:gd name="connsiteY31"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550 w 2895"/>
              <a:gd name="connsiteY20" fmla="*/ 906 h 1082"/>
              <a:gd name="connsiteX21" fmla="*/ 1647 w 2895"/>
              <a:gd name="connsiteY21" fmla="*/ 1021 h 1082"/>
              <a:gd name="connsiteX22" fmla="*/ 1850 w 2895"/>
              <a:gd name="connsiteY22" fmla="*/ 1065 h 1082"/>
              <a:gd name="connsiteX23" fmla="*/ 1594 w 2895"/>
              <a:gd name="connsiteY23" fmla="*/ 892 h 1082"/>
              <a:gd name="connsiteX24" fmla="*/ 1752 w 2895"/>
              <a:gd name="connsiteY24" fmla="*/ 953 h 1082"/>
              <a:gd name="connsiteX25" fmla="*/ 2137 w 2895"/>
              <a:gd name="connsiteY25" fmla="*/ 855 h 1082"/>
              <a:gd name="connsiteX26" fmla="*/ 1744 w 2895"/>
              <a:gd name="connsiteY26" fmla="*/ 913 h 1082"/>
              <a:gd name="connsiteX27" fmla="*/ 1617 w 2895"/>
              <a:gd name="connsiteY27" fmla="*/ 837 h 1082"/>
              <a:gd name="connsiteX28" fmla="*/ 1456 w 2895"/>
              <a:gd name="connsiteY28" fmla="*/ 829 h 1082"/>
              <a:gd name="connsiteX29" fmla="*/ 954 w 2895"/>
              <a:gd name="connsiteY29" fmla="*/ 697 h 1082"/>
              <a:gd name="connsiteX30" fmla="*/ 1611 w 2895"/>
              <a:gd name="connsiteY30"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550 w 2895"/>
              <a:gd name="connsiteY20" fmla="*/ 906 h 1082"/>
              <a:gd name="connsiteX21" fmla="*/ 1647 w 2895"/>
              <a:gd name="connsiteY21" fmla="*/ 1021 h 1082"/>
              <a:gd name="connsiteX22" fmla="*/ 1850 w 2895"/>
              <a:gd name="connsiteY22" fmla="*/ 1065 h 1082"/>
              <a:gd name="connsiteX23" fmla="*/ 1594 w 2895"/>
              <a:gd name="connsiteY23" fmla="*/ 892 h 1082"/>
              <a:gd name="connsiteX24" fmla="*/ 1752 w 2895"/>
              <a:gd name="connsiteY24" fmla="*/ 953 h 1082"/>
              <a:gd name="connsiteX25" fmla="*/ 2137 w 2895"/>
              <a:gd name="connsiteY25" fmla="*/ 855 h 1082"/>
              <a:gd name="connsiteX26" fmla="*/ 1744 w 2895"/>
              <a:gd name="connsiteY26" fmla="*/ 913 h 1082"/>
              <a:gd name="connsiteX27" fmla="*/ 1617 w 2895"/>
              <a:gd name="connsiteY27" fmla="*/ 837 h 1082"/>
              <a:gd name="connsiteX28" fmla="*/ 954 w 2895"/>
              <a:gd name="connsiteY28" fmla="*/ 697 h 1082"/>
              <a:gd name="connsiteX29" fmla="*/ 1611 w 2895"/>
              <a:gd name="connsiteY29"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550 w 2895"/>
              <a:gd name="connsiteY20" fmla="*/ 906 h 1082"/>
              <a:gd name="connsiteX21" fmla="*/ 1647 w 2895"/>
              <a:gd name="connsiteY21" fmla="*/ 1021 h 1082"/>
              <a:gd name="connsiteX22" fmla="*/ 1850 w 2895"/>
              <a:gd name="connsiteY22" fmla="*/ 1065 h 1082"/>
              <a:gd name="connsiteX23" fmla="*/ 1594 w 2895"/>
              <a:gd name="connsiteY23" fmla="*/ 892 h 1082"/>
              <a:gd name="connsiteX24" fmla="*/ 1752 w 2895"/>
              <a:gd name="connsiteY24" fmla="*/ 953 h 1082"/>
              <a:gd name="connsiteX25" fmla="*/ 2137 w 2895"/>
              <a:gd name="connsiteY25" fmla="*/ 855 h 1082"/>
              <a:gd name="connsiteX26" fmla="*/ 1744 w 2895"/>
              <a:gd name="connsiteY26" fmla="*/ 913 h 1082"/>
              <a:gd name="connsiteX27" fmla="*/ 1617 w 2895"/>
              <a:gd name="connsiteY27" fmla="*/ 837 h 1082"/>
              <a:gd name="connsiteX28" fmla="*/ 1617 w 2895"/>
              <a:gd name="connsiteY28" fmla="*/ 834 h 1082"/>
              <a:gd name="connsiteX29" fmla="*/ 954 w 2895"/>
              <a:gd name="connsiteY29" fmla="*/ 697 h 1082"/>
              <a:gd name="connsiteX30" fmla="*/ 1611 w 2895"/>
              <a:gd name="connsiteY30"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550 w 2895"/>
              <a:gd name="connsiteY20" fmla="*/ 906 h 1082"/>
              <a:gd name="connsiteX21" fmla="*/ 1647 w 2895"/>
              <a:gd name="connsiteY21" fmla="*/ 1021 h 1082"/>
              <a:gd name="connsiteX22" fmla="*/ 1850 w 2895"/>
              <a:gd name="connsiteY22" fmla="*/ 1065 h 1082"/>
              <a:gd name="connsiteX23" fmla="*/ 1594 w 2895"/>
              <a:gd name="connsiteY23" fmla="*/ 892 h 1082"/>
              <a:gd name="connsiteX24" fmla="*/ 1752 w 2895"/>
              <a:gd name="connsiteY24" fmla="*/ 953 h 1082"/>
              <a:gd name="connsiteX25" fmla="*/ 2137 w 2895"/>
              <a:gd name="connsiteY25" fmla="*/ 855 h 1082"/>
              <a:gd name="connsiteX26" fmla="*/ 1744 w 2895"/>
              <a:gd name="connsiteY26" fmla="*/ 913 h 1082"/>
              <a:gd name="connsiteX27" fmla="*/ 1617 w 2895"/>
              <a:gd name="connsiteY27" fmla="*/ 837 h 1082"/>
              <a:gd name="connsiteX28" fmla="*/ 954 w 2895"/>
              <a:gd name="connsiteY28" fmla="*/ 697 h 1082"/>
              <a:gd name="connsiteX29" fmla="*/ 1611 w 2895"/>
              <a:gd name="connsiteY29" fmla="*/ 694 h 1082"/>
              <a:gd name="connsiteX0" fmla="*/ 1617 w 2895"/>
              <a:gd name="connsiteY0" fmla="*/ 837 h 1082"/>
              <a:gd name="connsiteX1" fmla="*/ 954 w 2895"/>
              <a:gd name="connsiteY1" fmla="*/ 697 h 1082"/>
              <a:gd name="connsiteX2" fmla="*/ 1611 w 2895"/>
              <a:gd name="connsiteY2" fmla="*/ 694 h 1082"/>
              <a:gd name="connsiteX3" fmla="*/ 1740 w 2895"/>
              <a:gd name="connsiteY3" fmla="*/ 588 h 1082"/>
              <a:gd name="connsiteX4" fmla="*/ 2389 w 2895"/>
              <a:gd name="connsiteY4" fmla="*/ 402 h 1082"/>
              <a:gd name="connsiteX5" fmla="*/ 2895 w 2895"/>
              <a:gd name="connsiteY5" fmla="*/ 415 h 1082"/>
              <a:gd name="connsiteX6" fmla="*/ 2878 w 2895"/>
              <a:gd name="connsiteY6" fmla="*/ 424 h 1082"/>
              <a:gd name="connsiteX7" fmla="*/ 2878 w 2895"/>
              <a:gd name="connsiteY7" fmla="*/ 424 h 1082"/>
              <a:gd name="connsiteX8" fmla="*/ 2449 w 2895"/>
              <a:gd name="connsiteY8" fmla="*/ 382 h 1082"/>
              <a:gd name="connsiteX9" fmla="*/ 2801 w 2895"/>
              <a:gd name="connsiteY9" fmla="*/ 0 h 1082"/>
              <a:gd name="connsiteX10" fmla="*/ 2474 w 2895"/>
              <a:gd name="connsiteY10" fmla="*/ 344 h 1082"/>
              <a:gd name="connsiteX11" fmla="*/ 2137 w 2895"/>
              <a:gd name="connsiteY11" fmla="*/ 312 h 1082"/>
              <a:gd name="connsiteX12" fmla="*/ 1711 w 2895"/>
              <a:gd name="connsiteY12" fmla="*/ 545 h 1082"/>
              <a:gd name="connsiteX13" fmla="*/ 1609 w 2895"/>
              <a:gd name="connsiteY13" fmla="*/ 619 h 1082"/>
              <a:gd name="connsiteX14" fmla="*/ 1353 w 2895"/>
              <a:gd name="connsiteY14" fmla="*/ 675 h 1082"/>
              <a:gd name="connsiteX15" fmla="*/ 893 w 2895"/>
              <a:gd name="connsiteY15" fmla="*/ 585 h 1082"/>
              <a:gd name="connsiteX16" fmla="*/ 6 w 2895"/>
              <a:gd name="connsiteY16" fmla="*/ 676 h 1082"/>
              <a:gd name="connsiteX17" fmla="*/ 0 w 2895"/>
              <a:gd name="connsiteY17" fmla="*/ 681 h 1082"/>
              <a:gd name="connsiteX18" fmla="*/ 0 w 2895"/>
              <a:gd name="connsiteY18" fmla="*/ 1070 h 1082"/>
              <a:gd name="connsiteX19" fmla="*/ 56 w 2895"/>
              <a:gd name="connsiteY19" fmla="*/ 908 h 1082"/>
              <a:gd name="connsiteX20" fmla="*/ 325 w 2895"/>
              <a:gd name="connsiteY20" fmla="*/ 673 h 1082"/>
              <a:gd name="connsiteX21" fmla="*/ 973 w 2895"/>
              <a:gd name="connsiteY21" fmla="*/ 702 h 1082"/>
              <a:gd name="connsiteX22" fmla="*/ 1550 w 2895"/>
              <a:gd name="connsiteY22" fmla="*/ 906 h 1082"/>
              <a:gd name="connsiteX23" fmla="*/ 1647 w 2895"/>
              <a:gd name="connsiteY23" fmla="*/ 1021 h 1082"/>
              <a:gd name="connsiteX24" fmla="*/ 1850 w 2895"/>
              <a:gd name="connsiteY24" fmla="*/ 1065 h 1082"/>
              <a:gd name="connsiteX25" fmla="*/ 1594 w 2895"/>
              <a:gd name="connsiteY25" fmla="*/ 892 h 1082"/>
              <a:gd name="connsiteX26" fmla="*/ 1752 w 2895"/>
              <a:gd name="connsiteY26" fmla="*/ 953 h 1082"/>
              <a:gd name="connsiteX27" fmla="*/ 2137 w 2895"/>
              <a:gd name="connsiteY27" fmla="*/ 855 h 1082"/>
              <a:gd name="connsiteX28" fmla="*/ 1782 w 2895"/>
              <a:gd name="connsiteY28" fmla="*/ 951 h 1082"/>
              <a:gd name="connsiteX0" fmla="*/ 954 w 2895"/>
              <a:gd name="connsiteY0" fmla="*/ 697 h 1082"/>
              <a:gd name="connsiteX1" fmla="*/ 1611 w 2895"/>
              <a:gd name="connsiteY1" fmla="*/ 694 h 1082"/>
              <a:gd name="connsiteX2" fmla="*/ 1740 w 2895"/>
              <a:gd name="connsiteY2" fmla="*/ 588 h 1082"/>
              <a:gd name="connsiteX3" fmla="*/ 2389 w 2895"/>
              <a:gd name="connsiteY3" fmla="*/ 402 h 1082"/>
              <a:gd name="connsiteX4" fmla="*/ 2895 w 2895"/>
              <a:gd name="connsiteY4" fmla="*/ 415 h 1082"/>
              <a:gd name="connsiteX5" fmla="*/ 2878 w 2895"/>
              <a:gd name="connsiteY5" fmla="*/ 424 h 1082"/>
              <a:gd name="connsiteX6" fmla="*/ 2878 w 2895"/>
              <a:gd name="connsiteY6" fmla="*/ 424 h 1082"/>
              <a:gd name="connsiteX7" fmla="*/ 2449 w 2895"/>
              <a:gd name="connsiteY7" fmla="*/ 382 h 1082"/>
              <a:gd name="connsiteX8" fmla="*/ 2801 w 2895"/>
              <a:gd name="connsiteY8" fmla="*/ 0 h 1082"/>
              <a:gd name="connsiteX9" fmla="*/ 2474 w 2895"/>
              <a:gd name="connsiteY9" fmla="*/ 344 h 1082"/>
              <a:gd name="connsiteX10" fmla="*/ 2137 w 2895"/>
              <a:gd name="connsiteY10" fmla="*/ 312 h 1082"/>
              <a:gd name="connsiteX11" fmla="*/ 1711 w 2895"/>
              <a:gd name="connsiteY11" fmla="*/ 545 h 1082"/>
              <a:gd name="connsiteX12" fmla="*/ 1609 w 2895"/>
              <a:gd name="connsiteY12" fmla="*/ 619 h 1082"/>
              <a:gd name="connsiteX13" fmla="*/ 1353 w 2895"/>
              <a:gd name="connsiteY13" fmla="*/ 675 h 1082"/>
              <a:gd name="connsiteX14" fmla="*/ 893 w 2895"/>
              <a:gd name="connsiteY14" fmla="*/ 585 h 1082"/>
              <a:gd name="connsiteX15" fmla="*/ 6 w 2895"/>
              <a:gd name="connsiteY15" fmla="*/ 676 h 1082"/>
              <a:gd name="connsiteX16" fmla="*/ 0 w 2895"/>
              <a:gd name="connsiteY16" fmla="*/ 681 h 1082"/>
              <a:gd name="connsiteX17" fmla="*/ 0 w 2895"/>
              <a:gd name="connsiteY17" fmla="*/ 1070 h 1082"/>
              <a:gd name="connsiteX18" fmla="*/ 56 w 2895"/>
              <a:gd name="connsiteY18" fmla="*/ 908 h 1082"/>
              <a:gd name="connsiteX19" fmla="*/ 325 w 2895"/>
              <a:gd name="connsiteY19" fmla="*/ 673 h 1082"/>
              <a:gd name="connsiteX20" fmla="*/ 973 w 2895"/>
              <a:gd name="connsiteY20" fmla="*/ 702 h 1082"/>
              <a:gd name="connsiteX21" fmla="*/ 1550 w 2895"/>
              <a:gd name="connsiteY21" fmla="*/ 906 h 1082"/>
              <a:gd name="connsiteX22" fmla="*/ 1647 w 2895"/>
              <a:gd name="connsiteY22" fmla="*/ 1021 h 1082"/>
              <a:gd name="connsiteX23" fmla="*/ 1850 w 2895"/>
              <a:gd name="connsiteY23" fmla="*/ 1065 h 1082"/>
              <a:gd name="connsiteX24" fmla="*/ 1594 w 2895"/>
              <a:gd name="connsiteY24" fmla="*/ 892 h 1082"/>
              <a:gd name="connsiteX25" fmla="*/ 1752 w 2895"/>
              <a:gd name="connsiteY25" fmla="*/ 953 h 1082"/>
              <a:gd name="connsiteX26" fmla="*/ 2137 w 2895"/>
              <a:gd name="connsiteY26" fmla="*/ 855 h 1082"/>
              <a:gd name="connsiteX27" fmla="*/ 1782 w 2895"/>
              <a:gd name="connsiteY27" fmla="*/ 951 h 1082"/>
              <a:gd name="connsiteX0" fmla="*/ 954 w 2895"/>
              <a:gd name="connsiteY0" fmla="*/ 697 h 1082"/>
              <a:gd name="connsiteX1" fmla="*/ 1611 w 2895"/>
              <a:gd name="connsiteY1" fmla="*/ 694 h 1082"/>
              <a:gd name="connsiteX2" fmla="*/ 1740 w 2895"/>
              <a:gd name="connsiteY2" fmla="*/ 588 h 1082"/>
              <a:gd name="connsiteX3" fmla="*/ 2389 w 2895"/>
              <a:gd name="connsiteY3" fmla="*/ 402 h 1082"/>
              <a:gd name="connsiteX4" fmla="*/ 2895 w 2895"/>
              <a:gd name="connsiteY4" fmla="*/ 415 h 1082"/>
              <a:gd name="connsiteX5" fmla="*/ 2878 w 2895"/>
              <a:gd name="connsiteY5" fmla="*/ 424 h 1082"/>
              <a:gd name="connsiteX6" fmla="*/ 2878 w 2895"/>
              <a:gd name="connsiteY6" fmla="*/ 424 h 1082"/>
              <a:gd name="connsiteX7" fmla="*/ 2449 w 2895"/>
              <a:gd name="connsiteY7" fmla="*/ 382 h 1082"/>
              <a:gd name="connsiteX8" fmla="*/ 2801 w 2895"/>
              <a:gd name="connsiteY8" fmla="*/ 0 h 1082"/>
              <a:gd name="connsiteX9" fmla="*/ 2474 w 2895"/>
              <a:gd name="connsiteY9" fmla="*/ 344 h 1082"/>
              <a:gd name="connsiteX10" fmla="*/ 2137 w 2895"/>
              <a:gd name="connsiteY10" fmla="*/ 312 h 1082"/>
              <a:gd name="connsiteX11" fmla="*/ 1711 w 2895"/>
              <a:gd name="connsiteY11" fmla="*/ 545 h 1082"/>
              <a:gd name="connsiteX12" fmla="*/ 1609 w 2895"/>
              <a:gd name="connsiteY12" fmla="*/ 619 h 1082"/>
              <a:gd name="connsiteX13" fmla="*/ 1353 w 2895"/>
              <a:gd name="connsiteY13" fmla="*/ 675 h 1082"/>
              <a:gd name="connsiteX14" fmla="*/ 893 w 2895"/>
              <a:gd name="connsiteY14" fmla="*/ 585 h 1082"/>
              <a:gd name="connsiteX15" fmla="*/ 6 w 2895"/>
              <a:gd name="connsiteY15" fmla="*/ 676 h 1082"/>
              <a:gd name="connsiteX16" fmla="*/ 0 w 2895"/>
              <a:gd name="connsiteY16" fmla="*/ 681 h 1082"/>
              <a:gd name="connsiteX17" fmla="*/ 0 w 2895"/>
              <a:gd name="connsiteY17" fmla="*/ 1070 h 1082"/>
              <a:gd name="connsiteX18" fmla="*/ 56 w 2895"/>
              <a:gd name="connsiteY18" fmla="*/ 908 h 1082"/>
              <a:gd name="connsiteX19" fmla="*/ 325 w 2895"/>
              <a:gd name="connsiteY19" fmla="*/ 673 h 1082"/>
              <a:gd name="connsiteX20" fmla="*/ 973 w 2895"/>
              <a:gd name="connsiteY20" fmla="*/ 702 h 1082"/>
              <a:gd name="connsiteX21" fmla="*/ 1550 w 2895"/>
              <a:gd name="connsiteY21" fmla="*/ 906 h 1082"/>
              <a:gd name="connsiteX22" fmla="*/ 1647 w 2895"/>
              <a:gd name="connsiteY22" fmla="*/ 1021 h 1082"/>
              <a:gd name="connsiteX23" fmla="*/ 1850 w 2895"/>
              <a:gd name="connsiteY23" fmla="*/ 1065 h 1082"/>
              <a:gd name="connsiteX24" fmla="*/ 1752 w 2895"/>
              <a:gd name="connsiteY24" fmla="*/ 953 h 1082"/>
              <a:gd name="connsiteX25" fmla="*/ 2137 w 2895"/>
              <a:gd name="connsiteY25" fmla="*/ 855 h 1082"/>
              <a:gd name="connsiteX26" fmla="*/ 1782 w 2895"/>
              <a:gd name="connsiteY26" fmla="*/ 951 h 1082"/>
              <a:gd name="connsiteX0" fmla="*/ 954 w 2895"/>
              <a:gd name="connsiteY0" fmla="*/ 697 h 1082"/>
              <a:gd name="connsiteX1" fmla="*/ 1611 w 2895"/>
              <a:gd name="connsiteY1" fmla="*/ 694 h 1082"/>
              <a:gd name="connsiteX2" fmla="*/ 1740 w 2895"/>
              <a:gd name="connsiteY2" fmla="*/ 588 h 1082"/>
              <a:gd name="connsiteX3" fmla="*/ 2389 w 2895"/>
              <a:gd name="connsiteY3" fmla="*/ 402 h 1082"/>
              <a:gd name="connsiteX4" fmla="*/ 2895 w 2895"/>
              <a:gd name="connsiteY4" fmla="*/ 415 h 1082"/>
              <a:gd name="connsiteX5" fmla="*/ 2878 w 2895"/>
              <a:gd name="connsiteY5" fmla="*/ 424 h 1082"/>
              <a:gd name="connsiteX6" fmla="*/ 2878 w 2895"/>
              <a:gd name="connsiteY6" fmla="*/ 424 h 1082"/>
              <a:gd name="connsiteX7" fmla="*/ 2449 w 2895"/>
              <a:gd name="connsiteY7" fmla="*/ 382 h 1082"/>
              <a:gd name="connsiteX8" fmla="*/ 2801 w 2895"/>
              <a:gd name="connsiteY8" fmla="*/ 0 h 1082"/>
              <a:gd name="connsiteX9" fmla="*/ 2474 w 2895"/>
              <a:gd name="connsiteY9" fmla="*/ 344 h 1082"/>
              <a:gd name="connsiteX10" fmla="*/ 2137 w 2895"/>
              <a:gd name="connsiteY10" fmla="*/ 312 h 1082"/>
              <a:gd name="connsiteX11" fmla="*/ 1711 w 2895"/>
              <a:gd name="connsiteY11" fmla="*/ 545 h 1082"/>
              <a:gd name="connsiteX12" fmla="*/ 1609 w 2895"/>
              <a:gd name="connsiteY12" fmla="*/ 619 h 1082"/>
              <a:gd name="connsiteX13" fmla="*/ 1353 w 2895"/>
              <a:gd name="connsiteY13" fmla="*/ 675 h 1082"/>
              <a:gd name="connsiteX14" fmla="*/ 893 w 2895"/>
              <a:gd name="connsiteY14" fmla="*/ 585 h 1082"/>
              <a:gd name="connsiteX15" fmla="*/ 6 w 2895"/>
              <a:gd name="connsiteY15" fmla="*/ 676 h 1082"/>
              <a:gd name="connsiteX16" fmla="*/ 0 w 2895"/>
              <a:gd name="connsiteY16" fmla="*/ 681 h 1082"/>
              <a:gd name="connsiteX17" fmla="*/ 0 w 2895"/>
              <a:gd name="connsiteY17" fmla="*/ 1070 h 1082"/>
              <a:gd name="connsiteX18" fmla="*/ 56 w 2895"/>
              <a:gd name="connsiteY18" fmla="*/ 908 h 1082"/>
              <a:gd name="connsiteX19" fmla="*/ 325 w 2895"/>
              <a:gd name="connsiteY19" fmla="*/ 673 h 1082"/>
              <a:gd name="connsiteX20" fmla="*/ 973 w 2895"/>
              <a:gd name="connsiteY20" fmla="*/ 702 h 1082"/>
              <a:gd name="connsiteX21" fmla="*/ 1647 w 2895"/>
              <a:gd name="connsiteY21" fmla="*/ 1021 h 1082"/>
              <a:gd name="connsiteX22" fmla="*/ 1850 w 2895"/>
              <a:gd name="connsiteY22" fmla="*/ 1065 h 1082"/>
              <a:gd name="connsiteX23" fmla="*/ 1752 w 2895"/>
              <a:gd name="connsiteY23" fmla="*/ 953 h 1082"/>
              <a:gd name="connsiteX24" fmla="*/ 2137 w 2895"/>
              <a:gd name="connsiteY24" fmla="*/ 855 h 1082"/>
              <a:gd name="connsiteX25" fmla="*/ 1782 w 2895"/>
              <a:gd name="connsiteY25" fmla="*/ 951 h 1082"/>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56 w 2895"/>
              <a:gd name="connsiteY18" fmla="*/ 908 h 1070"/>
              <a:gd name="connsiteX19" fmla="*/ 325 w 2895"/>
              <a:gd name="connsiteY19" fmla="*/ 673 h 1070"/>
              <a:gd name="connsiteX20" fmla="*/ 973 w 2895"/>
              <a:gd name="connsiteY20" fmla="*/ 702 h 1070"/>
              <a:gd name="connsiteX21" fmla="*/ 1850 w 2895"/>
              <a:gd name="connsiteY21" fmla="*/ 1065 h 1070"/>
              <a:gd name="connsiteX22" fmla="*/ 1752 w 2895"/>
              <a:gd name="connsiteY22" fmla="*/ 953 h 1070"/>
              <a:gd name="connsiteX23" fmla="*/ 2137 w 2895"/>
              <a:gd name="connsiteY23" fmla="*/ 855 h 1070"/>
              <a:gd name="connsiteX24" fmla="*/ 1782 w 2895"/>
              <a:gd name="connsiteY24" fmla="*/ 951 h 1070"/>
              <a:gd name="connsiteX0" fmla="*/ 954 w 2895"/>
              <a:gd name="connsiteY0" fmla="*/ 697 h 1091"/>
              <a:gd name="connsiteX1" fmla="*/ 1611 w 2895"/>
              <a:gd name="connsiteY1" fmla="*/ 694 h 1091"/>
              <a:gd name="connsiteX2" fmla="*/ 1740 w 2895"/>
              <a:gd name="connsiteY2" fmla="*/ 588 h 1091"/>
              <a:gd name="connsiteX3" fmla="*/ 2389 w 2895"/>
              <a:gd name="connsiteY3" fmla="*/ 402 h 1091"/>
              <a:gd name="connsiteX4" fmla="*/ 2895 w 2895"/>
              <a:gd name="connsiteY4" fmla="*/ 415 h 1091"/>
              <a:gd name="connsiteX5" fmla="*/ 2878 w 2895"/>
              <a:gd name="connsiteY5" fmla="*/ 424 h 1091"/>
              <a:gd name="connsiteX6" fmla="*/ 2878 w 2895"/>
              <a:gd name="connsiteY6" fmla="*/ 424 h 1091"/>
              <a:gd name="connsiteX7" fmla="*/ 2449 w 2895"/>
              <a:gd name="connsiteY7" fmla="*/ 382 h 1091"/>
              <a:gd name="connsiteX8" fmla="*/ 2801 w 2895"/>
              <a:gd name="connsiteY8" fmla="*/ 0 h 1091"/>
              <a:gd name="connsiteX9" fmla="*/ 2474 w 2895"/>
              <a:gd name="connsiteY9" fmla="*/ 344 h 1091"/>
              <a:gd name="connsiteX10" fmla="*/ 2137 w 2895"/>
              <a:gd name="connsiteY10" fmla="*/ 312 h 1091"/>
              <a:gd name="connsiteX11" fmla="*/ 1711 w 2895"/>
              <a:gd name="connsiteY11" fmla="*/ 545 h 1091"/>
              <a:gd name="connsiteX12" fmla="*/ 1609 w 2895"/>
              <a:gd name="connsiteY12" fmla="*/ 619 h 1091"/>
              <a:gd name="connsiteX13" fmla="*/ 1353 w 2895"/>
              <a:gd name="connsiteY13" fmla="*/ 675 h 1091"/>
              <a:gd name="connsiteX14" fmla="*/ 893 w 2895"/>
              <a:gd name="connsiteY14" fmla="*/ 585 h 1091"/>
              <a:gd name="connsiteX15" fmla="*/ 6 w 2895"/>
              <a:gd name="connsiteY15" fmla="*/ 676 h 1091"/>
              <a:gd name="connsiteX16" fmla="*/ 0 w 2895"/>
              <a:gd name="connsiteY16" fmla="*/ 681 h 1091"/>
              <a:gd name="connsiteX17" fmla="*/ 0 w 2895"/>
              <a:gd name="connsiteY17" fmla="*/ 1070 h 1091"/>
              <a:gd name="connsiteX18" fmla="*/ 56 w 2895"/>
              <a:gd name="connsiteY18" fmla="*/ 908 h 1091"/>
              <a:gd name="connsiteX19" fmla="*/ 325 w 2895"/>
              <a:gd name="connsiteY19" fmla="*/ 673 h 1091"/>
              <a:gd name="connsiteX20" fmla="*/ 973 w 2895"/>
              <a:gd name="connsiteY20" fmla="*/ 702 h 1091"/>
              <a:gd name="connsiteX21" fmla="*/ 1850 w 2895"/>
              <a:gd name="connsiteY21" fmla="*/ 1065 h 1091"/>
              <a:gd name="connsiteX22" fmla="*/ 2137 w 2895"/>
              <a:gd name="connsiteY22" fmla="*/ 855 h 1091"/>
              <a:gd name="connsiteX23" fmla="*/ 1782 w 2895"/>
              <a:gd name="connsiteY23" fmla="*/ 951 h 1091"/>
              <a:gd name="connsiteX0" fmla="*/ 954 w 2895"/>
              <a:gd name="connsiteY0" fmla="*/ 697 h 1091"/>
              <a:gd name="connsiteX1" fmla="*/ 1611 w 2895"/>
              <a:gd name="connsiteY1" fmla="*/ 694 h 1091"/>
              <a:gd name="connsiteX2" fmla="*/ 1740 w 2895"/>
              <a:gd name="connsiteY2" fmla="*/ 588 h 1091"/>
              <a:gd name="connsiteX3" fmla="*/ 2389 w 2895"/>
              <a:gd name="connsiteY3" fmla="*/ 402 h 1091"/>
              <a:gd name="connsiteX4" fmla="*/ 2895 w 2895"/>
              <a:gd name="connsiteY4" fmla="*/ 415 h 1091"/>
              <a:gd name="connsiteX5" fmla="*/ 2878 w 2895"/>
              <a:gd name="connsiteY5" fmla="*/ 424 h 1091"/>
              <a:gd name="connsiteX6" fmla="*/ 2878 w 2895"/>
              <a:gd name="connsiteY6" fmla="*/ 424 h 1091"/>
              <a:gd name="connsiteX7" fmla="*/ 2449 w 2895"/>
              <a:gd name="connsiteY7" fmla="*/ 382 h 1091"/>
              <a:gd name="connsiteX8" fmla="*/ 2801 w 2895"/>
              <a:gd name="connsiteY8" fmla="*/ 0 h 1091"/>
              <a:gd name="connsiteX9" fmla="*/ 2474 w 2895"/>
              <a:gd name="connsiteY9" fmla="*/ 344 h 1091"/>
              <a:gd name="connsiteX10" fmla="*/ 2137 w 2895"/>
              <a:gd name="connsiteY10" fmla="*/ 312 h 1091"/>
              <a:gd name="connsiteX11" fmla="*/ 1711 w 2895"/>
              <a:gd name="connsiteY11" fmla="*/ 545 h 1091"/>
              <a:gd name="connsiteX12" fmla="*/ 1609 w 2895"/>
              <a:gd name="connsiteY12" fmla="*/ 619 h 1091"/>
              <a:gd name="connsiteX13" fmla="*/ 1353 w 2895"/>
              <a:gd name="connsiteY13" fmla="*/ 675 h 1091"/>
              <a:gd name="connsiteX14" fmla="*/ 893 w 2895"/>
              <a:gd name="connsiteY14" fmla="*/ 585 h 1091"/>
              <a:gd name="connsiteX15" fmla="*/ 6 w 2895"/>
              <a:gd name="connsiteY15" fmla="*/ 676 h 1091"/>
              <a:gd name="connsiteX16" fmla="*/ 0 w 2895"/>
              <a:gd name="connsiteY16" fmla="*/ 681 h 1091"/>
              <a:gd name="connsiteX17" fmla="*/ 0 w 2895"/>
              <a:gd name="connsiteY17" fmla="*/ 1070 h 1091"/>
              <a:gd name="connsiteX18" fmla="*/ 56 w 2895"/>
              <a:gd name="connsiteY18" fmla="*/ 908 h 1091"/>
              <a:gd name="connsiteX19" fmla="*/ 325 w 2895"/>
              <a:gd name="connsiteY19" fmla="*/ 673 h 1091"/>
              <a:gd name="connsiteX20" fmla="*/ 973 w 2895"/>
              <a:gd name="connsiteY20" fmla="*/ 702 h 1091"/>
              <a:gd name="connsiteX21" fmla="*/ 1850 w 2895"/>
              <a:gd name="connsiteY21" fmla="*/ 1065 h 1091"/>
              <a:gd name="connsiteX22" fmla="*/ 2137 w 2895"/>
              <a:gd name="connsiteY22" fmla="*/ 855 h 1091"/>
              <a:gd name="connsiteX0" fmla="*/ 954 w 2895"/>
              <a:gd name="connsiteY0" fmla="*/ 697 h 1091"/>
              <a:gd name="connsiteX1" fmla="*/ 1611 w 2895"/>
              <a:gd name="connsiteY1" fmla="*/ 694 h 1091"/>
              <a:gd name="connsiteX2" fmla="*/ 1740 w 2895"/>
              <a:gd name="connsiteY2" fmla="*/ 588 h 1091"/>
              <a:gd name="connsiteX3" fmla="*/ 2389 w 2895"/>
              <a:gd name="connsiteY3" fmla="*/ 402 h 1091"/>
              <a:gd name="connsiteX4" fmla="*/ 2895 w 2895"/>
              <a:gd name="connsiteY4" fmla="*/ 415 h 1091"/>
              <a:gd name="connsiteX5" fmla="*/ 2878 w 2895"/>
              <a:gd name="connsiteY5" fmla="*/ 424 h 1091"/>
              <a:gd name="connsiteX6" fmla="*/ 2878 w 2895"/>
              <a:gd name="connsiteY6" fmla="*/ 424 h 1091"/>
              <a:gd name="connsiteX7" fmla="*/ 2449 w 2895"/>
              <a:gd name="connsiteY7" fmla="*/ 382 h 1091"/>
              <a:gd name="connsiteX8" fmla="*/ 2801 w 2895"/>
              <a:gd name="connsiteY8" fmla="*/ 0 h 1091"/>
              <a:gd name="connsiteX9" fmla="*/ 2474 w 2895"/>
              <a:gd name="connsiteY9" fmla="*/ 344 h 1091"/>
              <a:gd name="connsiteX10" fmla="*/ 2137 w 2895"/>
              <a:gd name="connsiteY10" fmla="*/ 312 h 1091"/>
              <a:gd name="connsiteX11" fmla="*/ 1711 w 2895"/>
              <a:gd name="connsiteY11" fmla="*/ 545 h 1091"/>
              <a:gd name="connsiteX12" fmla="*/ 1609 w 2895"/>
              <a:gd name="connsiteY12" fmla="*/ 619 h 1091"/>
              <a:gd name="connsiteX13" fmla="*/ 1353 w 2895"/>
              <a:gd name="connsiteY13" fmla="*/ 675 h 1091"/>
              <a:gd name="connsiteX14" fmla="*/ 893 w 2895"/>
              <a:gd name="connsiteY14" fmla="*/ 585 h 1091"/>
              <a:gd name="connsiteX15" fmla="*/ 6 w 2895"/>
              <a:gd name="connsiteY15" fmla="*/ 676 h 1091"/>
              <a:gd name="connsiteX16" fmla="*/ 0 w 2895"/>
              <a:gd name="connsiteY16" fmla="*/ 681 h 1091"/>
              <a:gd name="connsiteX17" fmla="*/ 0 w 2895"/>
              <a:gd name="connsiteY17" fmla="*/ 1070 h 1091"/>
              <a:gd name="connsiteX18" fmla="*/ 56 w 2895"/>
              <a:gd name="connsiteY18" fmla="*/ 908 h 1091"/>
              <a:gd name="connsiteX19" fmla="*/ 325 w 2895"/>
              <a:gd name="connsiteY19" fmla="*/ 673 h 1091"/>
              <a:gd name="connsiteX20" fmla="*/ 973 w 2895"/>
              <a:gd name="connsiteY20" fmla="*/ 702 h 1091"/>
              <a:gd name="connsiteX21" fmla="*/ 1850 w 2895"/>
              <a:gd name="connsiteY21" fmla="*/ 1065 h 1091"/>
              <a:gd name="connsiteX22" fmla="*/ 2139 w 2895"/>
              <a:gd name="connsiteY22" fmla="*/ 850 h 1091"/>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56 w 2895"/>
              <a:gd name="connsiteY18" fmla="*/ 908 h 1070"/>
              <a:gd name="connsiteX19" fmla="*/ 325 w 2895"/>
              <a:gd name="connsiteY19" fmla="*/ 673 h 1070"/>
              <a:gd name="connsiteX20" fmla="*/ 973 w 2895"/>
              <a:gd name="connsiteY20" fmla="*/ 702 h 1070"/>
              <a:gd name="connsiteX21" fmla="*/ 1850 w 2895"/>
              <a:gd name="connsiteY21" fmla="*/ 1065 h 1070"/>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56 w 2895"/>
              <a:gd name="connsiteY18" fmla="*/ 908 h 1070"/>
              <a:gd name="connsiteX19" fmla="*/ 325 w 2895"/>
              <a:gd name="connsiteY19" fmla="*/ 673 h 1070"/>
              <a:gd name="connsiteX20" fmla="*/ 973 w 2895"/>
              <a:gd name="connsiteY20" fmla="*/ 702 h 1070"/>
              <a:gd name="connsiteX21" fmla="*/ 976 w 2895"/>
              <a:gd name="connsiteY21" fmla="*/ 718 h 1070"/>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56 w 2895"/>
              <a:gd name="connsiteY18" fmla="*/ 908 h 1070"/>
              <a:gd name="connsiteX19" fmla="*/ 325 w 2895"/>
              <a:gd name="connsiteY19" fmla="*/ 673 h 1070"/>
              <a:gd name="connsiteX20" fmla="*/ 973 w 2895"/>
              <a:gd name="connsiteY20" fmla="*/ 702 h 1070"/>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123 w 2895"/>
              <a:gd name="connsiteY18" fmla="*/ 890 h 1070"/>
              <a:gd name="connsiteX19" fmla="*/ 325 w 2895"/>
              <a:gd name="connsiteY19" fmla="*/ 673 h 1070"/>
              <a:gd name="connsiteX20" fmla="*/ 973 w 2895"/>
              <a:gd name="connsiteY20" fmla="*/ 702 h 1070"/>
              <a:gd name="connsiteX0" fmla="*/ 954 w 2895"/>
              <a:gd name="connsiteY0" fmla="*/ 697 h 1077"/>
              <a:gd name="connsiteX1" fmla="*/ 1611 w 2895"/>
              <a:gd name="connsiteY1" fmla="*/ 694 h 1077"/>
              <a:gd name="connsiteX2" fmla="*/ 1740 w 2895"/>
              <a:gd name="connsiteY2" fmla="*/ 588 h 1077"/>
              <a:gd name="connsiteX3" fmla="*/ 2389 w 2895"/>
              <a:gd name="connsiteY3" fmla="*/ 402 h 1077"/>
              <a:gd name="connsiteX4" fmla="*/ 2895 w 2895"/>
              <a:gd name="connsiteY4" fmla="*/ 415 h 1077"/>
              <a:gd name="connsiteX5" fmla="*/ 2878 w 2895"/>
              <a:gd name="connsiteY5" fmla="*/ 424 h 1077"/>
              <a:gd name="connsiteX6" fmla="*/ 2878 w 2895"/>
              <a:gd name="connsiteY6" fmla="*/ 424 h 1077"/>
              <a:gd name="connsiteX7" fmla="*/ 2449 w 2895"/>
              <a:gd name="connsiteY7" fmla="*/ 382 h 1077"/>
              <a:gd name="connsiteX8" fmla="*/ 2801 w 2895"/>
              <a:gd name="connsiteY8" fmla="*/ 0 h 1077"/>
              <a:gd name="connsiteX9" fmla="*/ 2474 w 2895"/>
              <a:gd name="connsiteY9" fmla="*/ 344 h 1077"/>
              <a:gd name="connsiteX10" fmla="*/ 2137 w 2895"/>
              <a:gd name="connsiteY10" fmla="*/ 312 h 1077"/>
              <a:gd name="connsiteX11" fmla="*/ 1711 w 2895"/>
              <a:gd name="connsiteY11" fmla="*/ 545 h 1077"/>
              <a:gd name="connsiteX12" fmla="*/ 1609 w 2895"/>
              <a:gd name="connsiteY12" fmla="*/ 619 h 1077"/>
              <a:gd name="connsiteX13" fmla="*/ 1353 w 2895"/>
              <a:gd name="connsiteY13" fmla="*/ 675 h 1077"/>
              <a:gd name="connsiteX14" fmla="*/ 893 w 2895"/>
              <a:gd name="connsiteY14" fmla="*/ 585 h 1077"/>
              <a:gd name="connsiteX15" fmla="*/ 6 w 2895"/>
              <a:gd name="connsiteY15" fmla="*/ 676 h 1077"/>
              <a:gd name="connsiteX16" fmla="*/ 0 w 2895"/>
              <a:gd name="connsiteY16" fmla="*/ 681 h 1077"/>
              <a:gd name="connsiteX17" fmla="*/ 104 w 2895"/>
              <a:gd name="connsiteY17" fmla="*/ 1077 h 1077"/>
              <a:gd name="connsiteX18" fmla="*/ 123 w 2895"/>
              <a:gd name="connsiteY18" fmla="*/ 890 h 1077"/>
              <a:gd name="connsiteX19" fmla="*/ 325 w 2895"/>
              <a:gd name="connsiteY19" fmla="*/ 673 h 1077"/>
              <a:gd name="connsiteX20" fmla="*/ 973 w 2895"/>
              <a:gd name="connsiteY20" fmla="*/ 702 h 1077"/>
              <a:gd name="connsiteX0" fmla="*/ 950 w 2891"/>
              <a:gd name="connsiteY0" fmla="*/ 697 h 1077"/>
              <a:gd name="connsiteX1" fmla="*/ 1607 w 2891"/>
              <a:gd name="connsiteY1" fmla="*/ 694 h 1077"/>
              <a:gd name="connsiteX2" fmla="*/ 1736 w 2891"/>
              <a:gd name="connsiteY2" fmla="*/ 588 h 1077"/>
              <a:gd name="connsiteX3" fmla="*/ 2385 w 2891"/>
              <a:gd name="connsiteY3" fmla="*/ 402 h 1077"/>
              <a:gd name="connsiteX4" fmla="*/ 2891 w 2891"/>
              <a:gd name="connsiteY4" fmla="*/ 415 h 1077"/>
              <a:gd name="connsiteX5" fmla="*/ 2874 w 2891"/>
              <a:gd name="connsiteY5" fmla="*/ 424 h 1077"/>
              <a:gd name="connsiteX6" fmla="*/ 2874 w 2891"/>
              <a:gd name="connsiteY6" fmla="*/ 424 h 1077"/>
              <a:gd name="connsiteX7" fmla="*/ 2445 w 2891"/>
              <a:gd name="connsiteY7" fmla="*/ 382 h 1077"/>
              <a:gd name="connsiteX8" fmla="*/ 2797 w 2891"/>
              <a:gd name="connsiteY8" fmla="*/ 0 h 1077"/>
              <a:gd name="connsiteX9" fmla="*/ 2470 w 2891"/>
              <a:gd name="connsiteY9" fmla="*/ 344 h 1077"/>
              <a:gd name="connsiteX10" fmla="*/ 2133 w 2891"/>
              <a:gd name="connsiteY10" fmla="*/ 312 h 1077"/>
              <a:gd name="connsiteX11" fmla="*/ 1707 w 2891"/>
              <a:gd name="connsiteY11" fmla="*/ 545 h 1077"/>
              <a:gd name="connsiteX12" fmla="*/ 1605 w 2891"/>
              <a:gd name="connsiteY12" fmla="*/ 619 h 1077"/>
              <a:gd name="connsiteX13" fmla="*/ 1349 w 2891"/>
              <a:gd name="connsiteY13" fmla="*/ 675 h 1077"/>
              <a:gd name="connsiteX14" fmla="*/ 889 w 2891"/>
              <a:gd name="connsiteY14" fmla="*/ 585 h 1077"/>
              <a:gd name="connsiteX15" fmla="*/ 2 w 2891"/>
              <a:gd name="connsiteY15" fmla="*/ 676 h 1077"/>
              <a:gd name="connsiteX16" fmla="*/ 31 w 2891"/>
              <a:gd name="connsiteY16" fmla="*/ 669 h 1077"/>
              <a:gd name="connsiteX17" fmla="*/ 100 w 2891"/>
              <a:gd name="connsiteY17" fmla="*/ 1077 h 1077"/>
              <a:gd name="connsiteX18" fmla="*/ 119 w 2891"/>
              <a:gd name="connsiteY18" fmla="*/ 890 h 1077"/>
              <a:gd name="connsiteX19" fmla="*/ 321 w 2891"/>
              <a:gd name="connsiteY19" fmla="*/ 673 h 1077"/>
              <a:gd name="connsiteX20" fmla="*/ 969 w 2891"/>
              <a:gd name="connsiteY20" fmla="*/ 702 h 1077"/>
              <a:gd name="connsiteX0" fmla="*/ 928 w 2869"/>
              <a:gd name="connsiteY0" fmla="*/ 697 h 1077"/>
              <a:gd name="connsiteX1" fmla="*/ 1585 w 2869"/>
              <a:gd name="connsiteY1" fmla="*/ 694 h 1077"/>
              <a:gd name="connsiteX2" fmla="*/ 1714 w 2869"/>
              <a:gd name="connsiteY2" fmla="*/ 588 h 1077"/>
              <a:gd name="connsiteX3" fmla="*/ 2363 w 2869"/>
              <a:gd name="connsiteY3" fmla="*/ 402 h 1077"/>
              <a:gd name="connsiteX4" fmla="*/ 2869 w 2869"/>
              <a:gd name="connsiteY4" fmla="*/ 415 h 1077"/>
              <a:gd name="connsiteX5" fmla="*/ 2852 w 2869"/>
              <a:gd name="connsiteY5" fmla="*/ 424 h 1077"/>
              <a:gd name="connsiteX6" fmla="*/ 2852 w 2869"/>
              <a:gd name="connsiteY6" fmla="*/ 424 h 1077"/>
              <a:gd name="connsiteX7" fmla="*/ 2423 w 2869"/>
              <a:gd name="connsiteY7" fmla="*/ 382 h 1077"/>
              <a:gd name="connsiteX8" fmla="*/ 2775 w 2869"/>
              <a:gd name="connsiteY8" fmla="*/ 0 h 1077"/>
              <a:gd name="connsiteX9" fmla="*/ 2448 w 2869"/>
              <a:gd name="connsiteY9" fmla="*/ 344 h 1077"/>
              <a:gd name="connsiteX10" fmla="*/ 2111 w 2869"/>
              <a:gd name="connsiteY10" fmla="*/ 312 h 1077"/>
              <a:gd name="connsiteX11" fmla="*/ 1685 w 2869"/>
              <a:gd name="connsiteY11" fmla="*/ 545 h 1077"/>
              <a:gd name="connsiteX12" fmla="*/ 1583 w 2869"/>
              <a:gd name="connsiteY12" fmla="*/ 619 h 1077"/>
              <a:gd name="connsiteX13" fmla="*/ 1327 w 2869"/>
              <a:gd name="connsiteY13" fmla="*/ 675 h 1077"/>
              <a:gd name="connsiteX14" fmla="*/ 867 w 2869"/>
              <a:gd name="connsiteY14" fmla="*/ 585 h 1077"/>
              <a:gd name="connsiteX15" fmla="*/ 2 w 2869"/>
              <a:gd name="connsiteY15" fmla="*/ 603 h 1077"/>
              <a:gd name="connsiteX16" fmla="*/ 9 w 2869"/>
              <a:gd name="connsiteY16" fmla="*/ 669 h 1077"/>
              <a:gd name="connsiteX17" fmla="*/ 78 w 2869"/>
              <a:gd name="connsiteY17" fmla="*/ 1077 h 1077"/>
              <a:gd name="connsiteX18" fmla="*/ 97 w 2869"/>
              <a:gd name="connsiteY18" fmla="*/ 890 h 1077"/>
              <a:gd name="connsiteX19" fmla="*/ 299 w 2869"/>
              <a:gd name="connsiteY19" fmla="*/ 673 h 1077"/>
              <a:gd name="connsiteX20" fmla="*/ 947 w 2869"/>
              <a:gd name="connsiteY20" fmla="*/ 702 h 1077"/>
              <a:gd name="connsiteX0" fmla="*/ 966 w 2907"/>
              <a:gd name="connsiteY0" fmla="*/ 697 h 1077"/>
              <a:gd name="connsiteX1" fmla="*/ 1623 w 2907"/>
              <a:gd name="connsiteY1" fmla="*/ 694 h 1077"/>
              <a:gd name="connsiteX2" fmla="*/ 1752 w 2907"/>
              <a:gd name="connsiteY2" fmla="*/ 588 h 1077"/>
              <a:gd name="connsiteX3" fmla="*/ 2401 w 2907"/>
              <a:gd name="connsiteY3" fmla="*/ 402 h 1077"/>
              <a:gd name="connsiteX4" fmla="*/ 2907 w 2907"/>
              <a:gd name="connsiteY4" fmla="*/ 415 h 1077"/>
              <a:gd name="connsiteX5" fmla="*/ 2890 w 2907"/>
              <a:gd name="connsiteY5" fmla="*/ 424 h 1077"/>
              <a:gd name="connsiteX6" fmla="*/ 2890 w 2907"/>
              <a:gd name="connsiteY6" fmla="*/ 424 h 1077"/>
              <a:gd name="connsiteX7" fmla="*/ 2461 w 2907"/>
              <a:gd name="connsiteY7" fmla="*/ 382 h 1077"/>
              <a:gd name="connsiteX8" fmla="*/ 2813 w 2907"/>
              <a:gd name="connsiteY8" fmla="*/ 0 h 1077"/>
              <a:gd name="connsiteX9" fmla="*/ 2486 w 2907"/>
              <a:gd name="connsiteY9" fmla="*/ 344 h 1077"/>
              <a:gd name="connsiteX10" fmla="*/ 2149 w 2907"/>
              <a:gd name="connsiteY10" fmla="*/ 312 h 1077"/>
              <a:gd name="connsiteX11" fmla="*/ 1723 w 2907"/>
              <a:gd name="connsiteY11" fmla="*/ 545 h 1077"/>
              <a:gd name="connsiteX12" fmla="*/ 1621 w 2907"/>
              <a:gd name="connsiteY12" fmla="*/ 619 h 1077"/>
              <a:gd name="connsiteX13" fmla="*/ 1365 w 2907"/>
              <a:gd name="connsiteY13" fmla="*/ 675 h 1077"/>
              <a:gd name="connsiteX14" fmla="*/ 905 w 2907"/>
              <a:gd name="connsiteY14" fmla="*/ 585 h 1077"/>
              <a:gd name="connsiteX15" fmla="*/ 40 w 2907"/>
              <a:gd name="connsiteY15" fmla="*/ 603 h 1077"/>
              <a:gd name="connsiteX16" fmla="*/ 0 w 2907"/>
              <a:gd name="connsiteY16" fmla="*/ 579 h 1077"/>
              <a:gd name="connsiteX17" fmla="*/ 116 w 2907"/>
              <a:gd name="connsiteY17" fmla="*/ 1077 h 1077"/>
              <a:gd name="connsiteX18" fmla="*/ 135 w 2907"/>
              <a:gd name="connsiteY18" fmla="*/ 890 h 1077"/>
              <a:gd name="connsiteX19" fmla="*/ 337 w 2907"/>
              <a:gd name="connsiteY19" fmla="*/ 673 h 1077"/>
              <a:gd name="connsiteX20" fmla="*/ 985 w 2907"/>
              <a:gd name="connsiteY20" fmla="*/ 702 h 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07" h="1077">
                <a:moveTo>
                  <a:pt x="966" y="697"/>
                </a:moveTo>
                <a:cubicBezTo>
                  <a:pt x="1108" y="727"/>
                  <a:pt x="1497" y="786"/>
                  <a:pt x="1623" y="694"/>
                </a:cubicBezTo>
                <a:cubicBezTo>
                  <a:pt x="1667" y="661"/>
                  <a:pt x="1708" y="623"/>
                  <a:pt x="1752" y="588"/>
                </a:cubicBezTo>
                <a:cubicBezTo>
                  <a:pt x="2134" y="287"/>
                  <a:pt x="2404" y="399"/>
                  <a:pt x="2401" y="402"/>
                </a:cubicBezTo>
                <a:cubicBezTo>
                  <a:pt x="2518" y="510"/>
                  <a:pt x="2782" y="511"/>
                  <a:pt x="2907" y="415"/>
                </a:cubicBezTo>
                <a:cubicBezTo>
                  <a:pt x="2901" y="418"/>
                  <a:pt x="2896" y="421"/>
                  <a:pt x="2890" y="424"/>
                </a:cubicBezTo>
                <a:lnTo>
                  <a:pt x="2890" y="424"/>
                </a:lnTo>
                <a:cubicBezTo>
                  <a:pt x="2776" y="484"/>
                  <a:pt x="2556" y="468"/>
                  <a:pt x="2461" y="382"/>
                </a:cubicBezTo>
                <a:cubicBezTo>
                  <a:pt x="2594" y="342"/>
                  <a:pt x="2774" y="142"/>
                  <a:pt x="2813" y="0"/>
                </a:cubicBezTo>
                <a:cubicBezTo>
                  <a:pt x="2769" y="128"/>
                  <a:pt x="2609" y="309"/>
                  <a:pt x="2486" y="344"/>
                </a:cubicBezTo>
                <a:cubicBezTo>
                  <a:pt x="2412" y="366"/>
                  <a:pt x="2258" y="334"/>
                  <a:pt x="2149" y="312"/>
                </a:cubicBezTo>
                <a:cubicBezTo>
                  <a:pt x="2096" y="307"/>
                  <a:pt x="1767" y="523"/>
                  <a:pt x="1723" y="545"/>
                </a:cubicBezTo>
                <a:cubicBezTo>
                  <a:pt x="1685" y="564"/>
                  <a:pt x="1653" y="593"/>
                  <a:pt x="1621" y="619"/>
                </a:cubicBezTo>
                <a:cubicBezTo>
                  <a:pt x="1544" y="679"/>
                  <a:pt x="1459" y="684"/>
                  <a:pt x="1365" y="675"/>
                </a:cubicBezTo>
                <a:cubicBezTo>
                  <a:pt x="1283" y="668"/>
                  <a:pt x="1017" y="609"/>
                  <a:pt x="905" y="585"/>
                </a:cubicBezTo>
                <a:cubicBezTo>
                  <a:pt x="892" y="585"/>
                  <a:pt x="333" y="356"/>
                  <a:pt x="40" y="603"/>
                </a:cubicBezTo>
                <a:cubicBezTo>
                  <a:pt x="38" y="604"/>
                  <a:pt x="2" y="577"/>
                  <a:pt x="0" y="579"/>
                </a:cubicBezTo>
                <a:cubicBezTo>
                  <a:pt x="35" y="711"/>
                  <a:pt x="81" y="945"/>
                  <a:pt x="116" y="1077"/>
                </a:cubicBezTo>
                <a:cubicBezTo>
                  <a:pt x="134" y="1022"/>
                  <a:pt x="114" y="942"/>
                  <a:pt x="135" y="890"/>
                </a:cubicBezTo>
                <a:cubicBezTo>
                  <a:pt x="183" y="773"/>
                  <a:pt x="185" y="695"/>
                  <a:pt x="337" y="673"/>
                </a:cubicBezTo>
                <a:cubicBezTo>
                  <a:pt x="561" y="641"/>
                  <a:pt x="765" y="673"/>
                  <a:pt x="985" y="702"/>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Oval 6" descr="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
          <p:cNvSpPr/>
          <p:nvPr/>
        </p:nvSpPr>
        <p:spPr bwMode="auto">
          <a:xfrm>
            <a:off x="426543" y="2839522"/>
            <a:ext cx="1556641" cy="554127"/>
          </a:xfrm>
          <a:prstGeom prst="ellipse">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r>
              <a:rPr lang="en-US" altLang="zh-CN" dirty="0" smtClean="0"/>
              <a:t>15</a:t>
            </a:r>
            <a:r>
              <a:rPr lang="zh-CN" altLang="en-US" dirty="0" smtClean="0"/>
              <a:t>：</a:t>
            </a:r>
            <a:r>
              <a:rPr lang="en-US" altLang="zh-CN" dirty="0" smtClean="0"/>
              <a:t>00</a:t>
            </a:r>
            <a:endParaRPr lang="en-US" dirty="0"/>
          </a:p>
        </p:txBody>
      </p:sp>
      <p:sp>
        <p:nvSpPr>
          <p:cNvPr id="81" name="Oval 9" descr="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
          <p:cNvSpPr/>
          <p:nvPr/>
        </p:nvSpPr>
        <p:spPr bwMode="auto">
          <a:xfrm>
            <a:off x="6312782" y="3574654"/>
            <a:ext cx="100483" cy="100483"/>
          </a:xfrm>
          <a:prstGeom prst="ellipse">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82" name="Oval 10" descr="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
          <p:cNvSpPr/>
          <p:nvPr/>
        </p:nvSpPr>
        <p:spPr bwMode="auto">
          <a:xfrm>
            <a:off x="7735428" y="3646876"/>
            <a:ext cx="100483" cy="100483"/>
          </a:xfrm>
          <a:prstGeom prst="ellipse">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91" name="Text Placeholder 3"/>
          <p:cNvSpPr txBox="1">
            <a:spLocks/>
          </p:cNvSpPr>
          <p:nvPr/>
        </p:nvSpPr>
        <p:spPr>
          <a:xfrm rot="18148933">
            <a:off x="9716212" y="3069712"/>
            <a:ext cx="1231107"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zh-CN" altLang="en-US" sz="1600" b="1" dirty="0">
                <a:solidFill>
                  <a:schemeClr val="bg1"/>
                </a:solidFill>
                <a:latin typeface="Fira Sans SemiBold Italic" panose="00000700000000000000" pitchFamily="50" charset="0"/>
                <a:ea typeface="Fira Sans SemiBold Italic" panose="00000700000000000000" pitchFamily="50" charset="0"/>
              </a:rPr>
              <a:t>标题文字添加</a:t>
            </a:r>
          </a:p>
        </p:txBody>
      </p:sp>
      <p:sp>
        <p:nvSpPr>
          <p:cNvPr id="36" name="TextBox 1"/>
          <p:cNvSpPr txBox="1">
            <a:spLocks noChangeArrowheads="1"/>
          </p:cNvSpPr>
          <p:nvPr/>
        </p:nvSpPr>
        <p:spPr bwMode="auto">
          <a:xfrm>
            <a:off x="808479" y="95307"/>
            <a:ext cx="4525833" cy="584775"/>
          </a:xfrm>
          <a:prstGeom prst="rect">
            <a:avLst/>
          </a:prstGeom>
          <a:noFill/>
          <a:ln w="9525">
            <a:noFill/>
            <a:miter lim="800000"/>
            <a:headEnd/>
            <a:tailEnd/>
          </a:ln>
        </p:spPr>
        <p:txBody>
          <a:bodyPr wrap="square">
            <a:spAutoFit/>
          </a:bodyPr>
          <a:lstStyle/>
          <a:p>
            <a:r>
              <a:rPr lang="en-US" altLang="zh-CN" sz="3200" b="1" dirty="0" smtClean="0">
                <a:solidFill>
                  <a:schemeClr val="accent6">
                    <a:lumMod val="50000"/>
                  </a:schemeClr>
                </a:solidFill>
                <a:latin typeface="+mj-ea"/>
                <a:ea typeface="+mj-ea"/>
                <a:cs typeface="Arial" pitchFamily="34" charset="0"/>
              </a:rPr>
              <a:t>5G-</a:t>
            </a:r>
            <a:r>
              <a:rPr lang="zh-CN" altLang="en-US" sz="3200" b="1" dirty="0" smtClean="0">
                <a:solidFill>
                  <a:schemeClr val="accent6">
                    <a:lumMod val="50000"/>
                  </a:schemeClr>
                </a:solidFill>
                <a:latin typeface="+mj-ea"/>
                <a:ea typeface="+mj-ea"/>
                <a:cs typeface="Arial" pitchFamily="34" charset="0"/>
              </a:rPr>
              <a:t>未来生活畅想</a:t>
            </a:r>
            <a:endParaRPr lang="en-US" altLang="ko-KR" sz="3200" b="1" dirty="0">
              <a:solidFill>
                <a:schemeClr val="accent6">
                  <a:lumMod val="50000"/>
                </a:schemeClr>
              </a:solidFill>
              <a:latin typeface="+mj-ea"/>
              <a:ea typeface="+mj-ea"/>
              <a:cs typeface="Arial" pitchFamily="34" charset="0"/>
            </a:endParaRPr>
          </a:p>
        </p:txBody>
      </p:sp>
      <p:sp>
        <p:nvSpPr>
          <p:cNvPr id="37" name="文本框 36"/>
          <p:cNvSpPr txBox="1"/>
          <p:nvPr/>
        </p:nvSpPr>
        <p:spPr>
          <a:xfrm>
            <a:off x="5399049" y="4544856"/>
            <a:ext cx="2773190" cy="2031325"/>
          </a:xfrm>
          <a:prstGeom prst="rect">
            <a:avLst/>
          </a:prstGeom>
          <a:noFill/>
        </p:spPr>
        <p:txBody>
          <a:bodyPr wrap="square" rtlCol="0">
            <a:spAutoFit/>
          </a:bodyPr>
          <a:lstStyle/>
          <a:p>
            <a:r>
              <a:rPr lang="zh-CN" altLang="en-US" sz="1400" dirty="0" smtClean="0"/>
              <a:t>        此时</a:t>
            </a:r>
            <a:r>
              <a:rPr lang="zh-CN" altLang="en-US" sz="1400" dirty="0"/>
              <a:t>的你已经踏上了下班的旅途，赶赴与好友的聚会。你到达市中心的广场上，孩子们在广场上自由奔跑。家长们在一旁聊天，开心而从容。你不用担心身边财物被盗，家长也不用怕孩子走失而提心吊胆。因为</a:t>
            </a:r>
            <a:r>
              <a:rPr lang="en-US" altLang="zh-CN" sz="1400" dirty="0"/>
              <a:t>5G</a:t>
            </a:r>
            <a:r>
              <a:rPr lang="zh-CN" altLang="en-US" sz="1400" dirty="0"/>
              <a:t>无人千寻的应用，为智能安防插上了一对翅膀</a:t>
            </a:r>
            <a:endParaRPr lang="zh-CN" altLang="en-US" dirty="0"/>
          </a:p>
        </p:txBody>
      </p:sp>
      <p:sp>
        <p:nvSpPr>
          <p:cNvPr id="39" name="Oval 6" descr="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
          <p:cNvSpPr/>
          <p:nvPr/>
        </p:nvSpPr>
        <p:spPr bwMode="auto">
          <a:xfrm>
            <a:off x="5137942" y="3990729"/>
            <a:ext cx="1375336" cy="554127"/>
          </a:xfrm>
          <a:prstGeom prst="ellipse">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r>
              <a:rPr lang="en-US" altLang="zh-CN" dirty="0" smtClean="0"/>
              <a:t>19</a:t>
            </a:r>
            <a:r>
              <a:rPr lang="zh-CN" altLang="en-US" dirty="0" smtClean="0"/>
              <a:t>：</a:t>
            </a:r>
            <a:r>
              <a:rPr lang="en-US" altLang="zh-CN" dirty="0"/>
              <a:t>0</a:t>
            </a:r>
            <a:r>
              <a:rPr lang="en-US" altLang="zh-CN" dirty="0" smtClean="0"/>
              <a:t>0</a:t>
            </a:r>
            <a:endParaRPr lang="en-US" dirty="0"/>
          </a:p>
        </p:txBody>
      </p:sp>
      <p:sp>
        <p:nvSpPr>
          <p:cNvPr id="41" name="文本框 40"/>
          <p:cNvSpPr txBox="1"/>
          <p:nvPr/>
        </p:nvSpPr>
        <p:spPr>
          <a:xfrm>
            <a:off x="3444148" y="1345928"/>
            <a:ext cx="2402188" cy="2246769"/>
          </a:xfrm>
          <a:prstGeom prst="rect">
            <a:avLst/>
          </a:prstGeom>
          <a:noFill/>
        </p:spPr>
        <p:txBody>
          <a:bodyPr wrap="square" rtlCol="0">
            <a:spAutoFit/>
          </a:bodyPr>
          <a:lstStyle/>
          <a:p>
            <a:r>
              <a:rPr lang="zh-CN" altLang="en-US" sz="1400" dirty="0" smtClean="0"/>
              <a:t>        无人机</a:t>
            </a:r>
            <a:r>
              <a:rPr lang="zh-CN" altLang="en-US" sz="1400" dirty="0"/>
              <a:t>在远程拍摄，通过高速、稳定、低时延、低功耗的</a:t>
            </a:r>
            <a:r>
              <a:rPr lang="en-US" altLang="zh-CN" sz="1400" dirty="0"/>
              <a:t>5G</a:t>
            </a:r>
            <a:r>
              <a:rPr lang="zh-CN" altLang="en-US" sz="1400" dirty="0"/>
              <a:t>网络，传送到人工智能安防系统中，可进行快速、实时、有效的人脸识别、人脸比对和布控告警。因为这项技术，罪犯无处藏身，城市的犯罪率也得到了明显降低，市民的幸福指数也大大提高了</a:t>
            </a:r>
            <a:endParaRPr lang="zh-CN" altLang="en-US" dirty="0"/>
          </a:p>
        </p:txBody>
      </p:sp>
      <p:sp>
        <p:nvSpPr>
          <p:cNvPr id="44" name="Oval 6" descr="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
          <p:cNvSpPr/>
          <p:nvPr/>
        </p:nvSpPr>
        <p:spPr bwMode="auto">
          <a:xfrm>
            <a:off x="9275857" y="3831211"/>
            <a:ext cx="1378898" cy="554127"/>
          </a:xfrm>
          <a:prstGeom prst="ellipse">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r>
              <a:rPr lang="en-US" altLang="zh-CN" dirty="0" smtClean="0"/>
              <a:t>22</a:t>
            </a:r>
            <a:r>
              <a:rPr lang="zh-CN" altLang="en-US" dirty="0" smtClean="0"/>
              <a:t>：</a:t>
            </a:r>
            <a:r>
              <a:rPr lang="en-US" altLang="zh-CN" dirty="0"/>
              <a:t>0</a:t>
            </a:r>
            <a:r>
              <a:rPr lang="en-US" altLang="zh-CN" dirty="0" smtClean="0"/>
              <a:t>0</a:t>
            </a:r>
            <a:endParaRPr lang="en-US" dirty="0"/>
          </a:p>
        </p:txBody>
      </p:sp>
      <p:sp>
        <p:nvSpPr>
          <p:cNvPr id="46" name="文本框 45"/>
          <p:cNvSpPr txBox="1"/>
          <p:nvPr/>
        </p:nvSpPr>
        <p:spPr>
          <a:xfrm>
            <a:off x="8938931" y="1127670"/>
            <a:ext cx="2232961" cy="2523768"/>
          </a:xfrm>
          <a:prstGeom prst="rect">
            <a:avLst/>
          </a:prstGeom>
          <a:noFill/>
        </p:spPr>
        <p:txBody>
          <a:bodyPr wrap="square" rtlCol="0">
            <a:spAutoFit/>
          </a:bodyPr>
          <a:lstStyle/>
          <a:p>
            <a:r>
              <a:rPr lang="zh-CN" altLang="en-US" sz="1400" dirty="0" smtClean="0"/>
              <a:t>         回到</a:t>
            </a:r>
            <a:r>
              <a:rPr lang="zh-CN" altLang="en-US" sz="1400" dirty="0"/>
              <a:t>家中后，你用</a:t>
            </a:r>
            <a:r>
              <a:rPr lang="en-US" altLang="zh-CN" sz="1400" dirty="0"/>
              <a:t>5G</a:t>
            </a:r>
            <a:r>
              <a:rPr lang="zh-CN" altLang="en-US" sz="1400" dirty="0"/>
              <a:t>手机与家人进行了视频通话，流畅温馨的通话结束后，你也结束了一天的忙碌，进入了香甜的梦乡。你知道，</a:t>
            </a:r>
            <a:r>
              <a:rPr lang="en-US" altLang="zh-CN" sz="1400" dirty="0"/>
              <a:t>5G</a:t>
            </a:r>
            <a:r>
              <a:rPr lang="zh-CN" altLang="en-US" sz="1400" dirty="0"/>
              <a:t>时代的来临，改变的不止是你的生活方式，也使你对人生的理解有了新的定义。因为</a:t>
            </a:r>
            <a:r>
              <a:rPr lang="en-US" altLang="zh-CN" sz="1400" dirty="0"/>
              <a:t>5G</a:t>
            </a:r>
            <a:r>
              <a:rPr lang="zh-CN" altLang="en-US" sz="1400" dirty="0"/>
              <a:t>，你的生活变得更加精彩</a:t>
            </a:r>
            <a:br>
              <a:rPr lang="zh-CN" altLang="en-US" sz="1400" dirty="0"/>
            </a:br>
            <a:endParaRPr lang="zh-CN" altLang="en-US" dirty="0"/>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8473" y="872416"/>
            <a:ext cx="2263415" cy="1877552"/>
          </a:xfrm>
          <a:prstGeom prst="rect">
            <a:avLst/>
          </a:prstGeom>
        </p:spPr>
      </p:pic>
      <p:sp>
        <p:nvSpPr>
          <p:cNvPr id="22" name="文本框 21"/>
          <p:cNvSpPr txBox="1"/>
          <p:nvPr/>
        </p:nvSpPr>
        <p:spPr>
          <a:xfrm>
            <a:off x="258473" y="3923759"/>
            <a:ext cx="2232961" cy="2246769"/>
          </a:xfrm>
          <a:prstGeom prst="rect">
            <a:avLst/>
          </a:prstGeom>
          <a:noFill/>
        </p:spPr>
        <p:txBody>
          <a:bodyPr wrap="square" rtlCol="0">
            <a:spAutoFit/>
          </a:bodyPr>
          <a:lstStyle/>
          <a:p>
            <a:r>
              <a:rPr lang="zh-CN" altLang="en-US" sz="1400" dirty="0" smtClean="0"/>
              <a:t>        一</a:t>
            </a:r>
            <a:r>
              <a:rPr lang="zh-CN" altLang="en-US" sz="1400" dirty="0"/>
              <a:t>场突如其来的大暴雨到来</a:t>
            </a:r>
            <a:r>
              <a:rPr lang="zh-CN" altLang="en-US" sz="1400" dirty="0" smtClean="0"/>
              <a:t>，虽然</a:t>
            </a:r>
            <a:r>
              <a:rPr lang="zh-CN" altLang="en-US" sz="1400" dirty="0"/>
              <a:t>短时降水量很大，但是市区道路中却没有多少积水</a:t>
            </a:r>
            <a:r>
              <a:rPr lang="zh-CN" altLang="en-US" sz="1400" dirty="0" smtClean="0"/>
              <a:t>，这</a:t>
            </a:r>
            <a:r>
              <a:rPr lang="zh-CN" altLang="en-US" sz="1400" dirty="0"/>
              <a:t>得益于</a:t>
            </a:r>
            <a:r>
              <a:rPr lang="en-US" altLang="zh-CN" sz="1400" dirty="0"/>
              <a:t>5G</a:t>
            </a:r>
            <a:r>
              <a:rPr lang="zh-CN" altLang="en-US" sz="1400" dirty="0"/>
              <a:t>智慧治水的技术，这项技术可以实现对地表水质的实时监测、对城市雨量、河道流量的可视化监测，对水污染与防洪应急等方面具有预警功能。</a:t>
            </a:r>
            <a:endParaRPr lang="zh-CN" altLang="en-US" dirty="0"/>
          </a:p>
        </p:txBody>
      </p:sp>
      <p:pic>
        <p:nvPicPr>
          <p:cNvPr id="3" name="图片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763407" y="4478719"/>
            <a:ext cx="2669719" cy="1885948"/>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44817" y="1314770"/>
            <a:ext cx="2446587" cy="2518163"/>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938931" y="4070806"/>
            <a:ext cx="2783575" cy="2316222"/>
          </a:xfrm>
          <a:prstGeom prst="rect">
            <a:avLst/>
          </a:prstGeom>
        </p:spPr>
      </p:pic>
    </p:spTree>
    <p:extLst>
      <p:ext uri="{BB962C8B-B14F-4D97-AF65-F5344CB8AC3E}">
        <p14:creationId xmlns:p14="http://schemas.microsoft.com/office/powerpoint/2010/main" xmlns="" val="655706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96627" y="1625494"/>
            <a:ext cx="10188812" cy="609398"/>
          </a:xfrm>
          <a:prstGeom prst="rect">
            <a:avLst/>
          </a:prstGeom>
        </p:spPr>
        <p:txBody>
          <a:bodyPr wrap="square">
            <a:spAutoFit/>
          </a:bodyPr>
          <a:lstStyle/>
          <a:p>
            <a:pPr lvl="0" algn="just">
              <a:lnSpc>
                <a:spcPct val="120000"/>
              </a:lnSpc>
              <a:defRPr/>
            </a:pPr>
            <a:r>
              <a:rPr lang="zh-CN" altLang="en-US" sz="2800" dirty="0" smtClean="0">
                <a:solidFill>
                  <a:srgbClr val="002060"/>
                </a:solidFill>
                <a:latin typeface="Calibri"/>
                <a:ea typeface="微软雅黑"/>
              </a:rPr>
              <a:t>    实践体验：简易机械手的制作（技术解放人）</a:t>
            </a:r>
            <a:endParaRPr kumimoji="0" lang="zh-CN" altLang="en-US" sz="2800" b="0" i="0" u="none" strike="noStrike" kern="1200" cap="none" spc="0" normalizeH="0" baseline="0" noProof="0" dirty="0">
              <a:ln>
                <a:noFill/>
              </a:ln>
              <a:solidFill>
                <a:srgbClr val="002060"/>
              </a:solidFill>
              <a:effectLst/>
              <a:uLnTx/>
              <a:uFillTx/>
              <a:latin typeface="Calibri"/>
              <a:ea typeface="微软雅黑"/>
            </a:endParaRPr>
          </a:p>
        </p:txBody>
      </p:sp>
      <p:sp>
        <p:nvSpPr>
          <p:cNvPr id="13" name="矩形 12"/>
          <p:cNvSpPr/>
          <p:nvPr/>
        </p:nvSpPr>
        <p:spPr>
          <a:xfrm>
            <a:off x="1294351" y="1025548"/>
            <a:ext cx="3697287" cy="572914"/>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2800" b="1" i="0" u="none" strike="noStrike" kern="1200" cap="none" spc="0" normalizeH="0" baseline="0" noProof="0" dirty="0" smtClean="0">
                <a:ln>
                  <a:noFill/>
                </a:ln>
                <a:solidFill>
                  <a:schemeClr val="accent6"/>
                </a:solidFill>
                <a:effectLst/>
                <a:uLnTx/>
                <a:uFillTx/>
                <a:latin typeface="Calibri"/>
                <a:ea typeface="微软雅黑"/>
                <a:cs typeface="+mn-cs"/>
              </a:rPr>
              <a:t>技术与人的关系：</a:t>
            </a:r>
            <a:endParaRPr kumimoji="0" lang="zh-CN" altLang="en-US" sz="2800" b="1" i="0" u="none" strike="noStrike" kern="1200" cap="none" spc="0" normalizeH="0" baseline="0" noProof="0" dirty="0">
              <a:ln>
                <a:noFill/>
              </a:ln>
              <a:solidFill>
                <a:schemeClr val="accent6"/>
              </a:solidFill>
              <a:effectLst/>
              <a:uLnTx/>
              <a:uFillTx/>
              <a:latin typeface="Calibri"/>
              <a:ea typeface="微软雅黑"/>
              <a:cs typeface="+mn-cs"/>
            </a:endParaRPr>
          </a:p>
        </p:txBody>
      </p:sp>
      <p:sp>
        <p:nvSpPr>
          <p:cNvPr id="16" name="Freeform 36"/>
          <p:cNvSpPr>
            <a:spLocks noEditPoints="1"/>
          </p:cNvSpPr>
          <p:nvPr/>
        </p:nvSpPr>
        <p:spPr bwMode="auto">
          <a:xfrm>
            <a:off x="787214" y="1109868"/>
            <a:ext cx="390146" cy="366892"/>
          </a:xfrm>
          <a:custGeom>
            <a:avLst/>
            <a:gdLst>
              <a:gd name="T0" fmla="*/ 116 w 128"/>
              <a:gd name="T1" fmla="*/ 28 h 120"/>
              <a:gd name="T2" fmla="*/ 112 w 128"/>
              <a:gd name="T3" fmla="*/ 28 h 120"/>
              <a:gd name="T4" fmla="*/ 112 w 128"/>
              <a:gd name="T5" fmla="*/ 20 h 120"/>
              <a:gd name="T6" fmla="*/ 100 w 128"/>
              <a:gd name="T7" fmla="*/ 8 h 120"/>
              <a:gd name="T8" fmla="*/ 56 w 128"/>
              <a:gd name="T9" fmla="*/ 8 h 120"/>
              <a:gd name="T10" fmla="*/ 36 w 128"/>
              <a:gd name="T11" fmla="*/ 0 h 120"/>
              <a:gd name="T12" fmla="*/ 12 w 128"/>
              <a:gd name="T13" fmla="*/ 0 h 120"/>
              <a:gd name="T14" fmla="*/ 0 w 128"/>
              <a:gd name="T15" fmla="*/ 12 h 120"/>
              <a:gd name="T16" fmla="*/ 0 w 128"/>
              <a:gd name="T17" fmla="*/ 108 h 120"/>
              <a:gd name="T18" fmla="*/ 12 w 128"/>
              <a:gd name="T19" fmla="*/ 120 h 120"/>
              <a:gd name="T20" fmla="*/ 20 w 128"/>
              <a:gd name="T21" fmla="*/ 120 h 120"/>
              <a:gd name="T22" fmla="*/ 88 w 128"/>
              <a:gd name="T23" fmla="*/ 120 h 120"/>
              <a:gd name="T24" fmla="*/ 116 w 128"/>
              <a:gd name="T25" fmla="*/ 120 h 120"/>
              <a:gd name="T26" fmla="*/ 128 w 128"/>
              <a:gd name="T27" fmla="*/ 108 h 120"/>
              <a:gd name="T28" fmla="*/ 128 w 128"/>
              <a:gd name="T29" fmla="*/ 40 h 120"/>
              <a:gd name="T30" fmla="*/ 116 w 128"/>
              <a:gd name="T31" fmla="*/ 28 h 120"/>
              <a:gd name="T32" fmla="*/ 16 w 128"/>
              <a:gd name="T33" fmla="*/ 112 h 120"/>
              <a:gd name="T34" fmla="*/ 8 w 128"/>
              <a:gd name="T35" fmla="*/ 104 h 120"/>
              <a:gd name="T36" fmla="*/ 8 w 128"/>
              <a:gd name="T37" fmla="*/ 16 h 120"/>
              <a:gd name="T38" fmla="*/ 16 w 128"/>
              <a:gd name="T39" fmla="*/ 8 h 120"/>
              <a:gd name="T40" fmla="*/ 36 w 128"/>
              <a:gd name="T41" fmla="*/ 8 h 120"/>
              <a:gd name="T42" fmla="*/ 56 w 128"/>
              <a:gd name="T43" fmla="*/ 16 h 120"/>
              <a:gd name="T44" fmla="*/ 96 w 128"/>
              <a:gd name="T45" fmla="*/ 16 h 120"/>
              <a:gd name="T46" fmla="*/ 104 w 128"/>
              <a:gd name="T47" fmla="*/ 24 h 120"/>
              <a:gd name="T48" fmla="*/ 104 w 128"/>
              <a:gd name="T49" fmla="*/ 28 h 120"/>
              <a:gd name="T50" fmla="*/ 32 w 128"/>
              <a:gd name="T51" fmla="*/ 28 h 120"/>
              <a:gd name="T52" fmla="*/ 20 w 128"/>
              <a:gd name="T53" fmla="*/ 40 h 120"/>
              <a:gd name="T54" fmla="*/ 20 w 128"/>
              <a:gd name="T55" fmla="*/ 108 h 120"/>
              <a:gd name="T56" fmla="*/ 20 w 128"/>
              <a:gd name="T57" fmla="*/ 112 h 120"/>
              <a:gd name="T58" fmla="*/ 16 w 128"/>
              <a:gd name="T59" fmla="*/ 112 h 120"/>
              <a:gd name="T60" fmla="*/ 120 w 128"/>
              <a:gd name="T61" fmla="*/ 104 h 120"/>
              <a:gd name="T62" fmla="*/ 112 w 128"/>
              <a:gd name="T63" fmla="*/ 112 h 120"/>
              <a:gd name="T64" fmla="*/ 88 w 128"/>
              <a:gd name="T65" fmla="*/ 112 h 120"/>
              <a:gd name="T66" fmla="*/ 28 w 128"/>
              <a:gd name="T67" fmla="*/ 112 h 120"/>
              <a:gd name="T68" fmla="*/ 28 w 128"/>
              <a:gd name="T69" fmla="*/ 104 h 120"/>
              <a:gd name="T70" fmla="*/ 28 w 128"/>
              <a:gd name="T71" fmla="*/ 44 h 120"/>
              <a:gd name="T72" fmla="*/ 36 w 128"/>
              <a:gd name="T73" fmla="*/ 36 h 120"/>
              <a:gd name="T74" fmla="*/ 112 w 128"/>
              <a:gd name="T75" fmla="*/ 36 h 120"/>
              <a:gd name="T76" fmla="*/ 120 w 128"/>
              <a:gd name="T77" fmla="*/ 44 h 120"/>
              <a:gd name="T78" fmla="*/ 120 w 128"/>
              <a:gd name="T79"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0">
                <a:moveTo>
                  <a:pt x="116" y="28"/>
                </a:moveTo>
                <a:cubicBezTo>
                  <a:pt x="112" y="28"/>
                  <a:pt x="112" y="28"/>
                  <a:pt x="112" y="28"/>
                </a:cubicBezTo>
                <a:cubicBezTo>
                  <a:pt x="112" y="20"/>
                  <a:pt x="112" y="20"/>
                  <a:pt x="112" y="20"/>
                </a:cubicBezTo>
                <a:cubicBezTo>
                  <a:pt x="112" y="13"/>
                  <a:pt x="106" y="8"/>
                  <a:pt x="100" y="8"/>
                </a:cubicBezTo>
                <a:cubicBezTo>
                  <a:pt x="100" y="8"/>
                  <a:pt x="78" y="8"/>
                  <a:pt x="56" y="8"/>
                </a:cubicBezTo>
                <a:cubicBezTo>
                  <a:pt x="52" y="8"/>
                  <a:pt x="39" y="0"/>
                  <a:pt x="36" y="0"/>
                </a:cubicBezTo>
                <a:cubicBezTo>
                  <a:pt x="18" y="0"/>
                  <a:pt x="12" y="0"/>
                  <a:pt x="12" y="0"/>
                </a:cubicBezTo>
                <a:cubicBezTo>
                  <a:pt x="5" y="0"/>
                  <a:pt x="0" y="5"/>
                  <a:pt x="0" y="12"/>
                </a:cubicBezTo>
                <a:cubicBezTo>
                  <a:pt x="0" y="108"/>
                  <a:pt x="0" y="108"/>
                  <a:pt x="0" y="108"/>
                </a:cubicBezTo>
                <a:cubicBezTo>
                  <a:pt x="0" y="114"/>
                  <a:pt x="5" y="120"/>
                  <a:pt x="12" y="120"/>
                </a:cubicBezTo>
                <a:cubicBezTo>
                  <a:pt x="20" y="120"/>
                  <a:pt x="20" y="120"/>
                  <a:pt x="20" y="120"/>
                </a:cubicBezTo>
                <a:cubicBezTo>
                  <a:pt x="88" y="120"/>
                  <a:pt x="88" y="120"/>
                  <a:pt x="88" y="120"/>
                </a:cubicBezTo>
                <a:cubicBezTo>
                  <a:pt x="116" y="120"/>
                  <a:pt x="116" y="120"/>
                  <a:pt x="116" y="120"/>
                </a:cubicBezTo>
                <a:cubicBezTo>
                  <a:pt x="122" y="120"/>
                  <a:pt x="128" y="114"/>
                  <a:pt x="128" y="108"/>
                </a:cubicBezTo>
                <a:cubicBezTo>
                  <a:pt x="128" y="40"/>
                  <a:pt x="128" y="40"/>
                  <a:pt x="128" y="40"/>
                </a:cubicBezTo>
                <a:cubicBezTo>
                  <a:pt x="128" y="33"/>
                  <a:pt x="122" y="28"/>
                  <a:pt x="116" y="28"/>
                </a:cubicBezTo>
                <a:close/>
                <a:moveTo>
                  <a:pt x="16" y="112"/>
                </a:moveTo>
                <a:cubicBezTo>
                  <a:pt x="11" y="112"/>
                  <a:pt x="8" y="108"/>
                  <a:pt x="8" y="104"/>
                </a:cubicBezTo>
                <a:cubicBezTo>
                  <a:pt x="8" y="16"/>
                  <a:pt x="8" y="16"/>
                  <a:pt x="8" y="16"/>
                </a:cubicBezTo>
                <a:cubicBezTo>
                  <a:pt x="8" y="11"/>
                  <a:pt x="11" y="8"/>
                  <a:pt x="16" y="8"/>
                </a:cubicBezTo>
                <a:cubicBezTo>
                  <a:pt x="16" y="8"/>
                  <a:pt x="20" y="8"/>
                  <a:pt x="36" y="8"/>
                </a:cubicBezTo>
                <a:cubicBezTo>
                  <a:pt x="40" y="8"/>
                  <a:pt x="52" y="16"/>
                  <a:pt x="56" y="16"/>
                </a:cubicBezTo>
                <a:cubicBezTo>
                  <a:pt x="76" y="16"/>
                  <a:pt x="96" y="16"/>
                  <a:pt x="96" y="16"/>
                </a:cubicBezTo>
                <a:cubicBezTo>
                  <a:pt x="100" y="16"/>
                  <a:pt x="104" y="19"/>
                  <a:pt x="104" y="24"/>
                </a:cubicBezTo>
                <a:cubicBezTo>
                  <a:pt x="104" y="28"/>
                  <a:pt x="104" y="28"/>
                  <a:pt x="104" y="28"/>
                </a:cubicBezTo>
                <a:cubicBezTo>
                  <a:pt x="32" y="28"/>
                  <a:pt x="32" y="28"/>
                  <a:pt x="32" y="28"/>
                </a:cubicBezTo>
                <a:cubicBezTo>
                  <a:pt x="25" y="28"/>
                  <a:pt x="20" y="33"/>
                  <a:pt x="20" y="40"/>
                </a:cubicBezTo>
                <a:cubicBezTo>
                  <a:pt x="20" y="108"/>
                  <a:pt x="20" y="108"/>
                  <a:pt x="20" y="108"/>
                </a:cubicBezTo>
                <a:cubicBezTo>
                  <a:pt x="20" y="112"/>
                  <a:pt x="20" y="112"/>
                  <a:pt x="20" y="112"/>
                </a:cubicBezTo>
                <a:lnTo>
                  <a:pt x="16" y="112"/>
                </a:lnTo>
                <a:close/>
                <a:moveTo>
                  <a:pt x="120" y="104"/>
                </a:moveTo>
                <a:cubicBezTo>
                  <a:pt x="120" y="108"/>
                  <a:pt x="116" y="112"/>
                  <a:pt x="112" y="112"/>
                </a:cubicBezTo>
                <a:cubicBezTo>
                  <a:pt x="88" y="112"/>
                  <a:pt x="88" y="112"/>
                  <a:pt x="88" y="112"/>
                </a:cubicBezTo>
                <a:cubicBezTo>
                  <a:pt x="28" y="112"/>
                  <a:pt x="28" y="112"/>
                  <a:pt x="28" y="112"/>
                </a:cubicBezTo>
                <a:cubicBezTo>
                  <a:pt x="28" y="104"/>
                  <a:pt x="28" y="104"/>
                  <a:pt x="28" y="104"/>
                </a:cubicBezTo>
                <a:cubicBezTo>
                  <a:pt x="28" y="44"/>
                  <a:pt x="28" y="44"/>
                  <a:pt x="28" y="44"/>
                </a:cubicBezTo>
                <a:cubicBezTo>
                  <a:pt x="28" y="39"/>
                  <a:pt x="31" y="36"/>
                  <a:pt x="36" y="36"/>
                </a:cubicBezTo>
                <a:cubicBezTo>
                  <a:pt x="112" y="36"/>
                  <a:pt x="112" y="36"/>
                  <a:pt x="112" y="36"/>
                </a:cubicBezTo>
                <a:cubicBezTo>
                  <a:pt x="116" y="36"/>
                  <a:pt x="120" y="39"/>
                  <a:pt x="120" y="44"/>
                </a:cubicBezTo>
                <a:lnTo>
                  <a:pt x="120" y="10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DINOT-Bold"/>
            </a:endParaRPr>
          </a:p>
        </p:txBody>
      </p:sp>
      <p:sp>
        <p:nvSpPr>
          <p:cNvPr id="9" name="TextBox 1"/>
          <p:cNvSpPr txBox="1">
            <a:spLocks noChangeArrowheads="1"/>
          </p:cNvSpPr>
          <p:nvPr/>
        </p:nvSpPr>
        <p:spPr bwMode="auto">
          <a:xfrm>
            <a:off x="787214" y="233530"/>
            <a:ext cx="5773842" cy="584775"/>
          </a:xfrm>
          <a:prstGeom prst="rect">
            <a:avLst/>
          </a:prstGeom>
          <a:noFill/>
          <a:ln w="9525">
            <a:noFill/>
            <a:miter lim="800000"/>
            <a:headEnd/>
            <a:tailEnd/>
          </a:ln>
        </p:spPr>
        <p:txBody>
          <a:bodyPr wrap="square">
            <a:spAutoFit/>
          </a:bodyPr>
          <a:lstStyle/>
          <a:p>
            <a:r>
              <a:rPr lang="zh-CN" altLang="en-US" sz="3200" b="1" dirty="0" smtClean="0">
                <a:solidFill>
                  <a:schemeClr val="accent6">
                    <a:lumMod val="50000"/>
                  </a:schemeClr>
                </a:solidFill>
                <a:latin typeface="+mj-ea"/>
                <a:ea typeface="+mj-ea"/>
                <a:cs typeface="Arial" pitchFamily="34" charset="0"/>
              </a:rPr>
              <a:t>活动及案例参考</a:t>
            </a:r>
            <a:r>
              <a:rPr lang="en-US" altLang="zh-CN" sz="3200" b="1" dirty="0" smtClean="0">
                <a:solidFill>
                  <a:schemeClr val="accent6">
                    <a:lumMod val="50000"/>
                  </a:schemeClr>
                </a:solidFill>
                <a:latin typeface="+mj-ea"/>
                <a:ea typeface="+mj-ea"/>
                <a:cs typeface="Arial" pitchFamily="34" charset="0"/>
              </a:rPr>
              <a:t>-</a:t>
            </a:r>
            <a:r>
              <a:rPr lang="zh-CN" altLang="en-US" sz="3200" b="1" dirty="0" smtClean="0">
                <a:solidFill>
                  <a:schemeClr val="accent6">
                    <a:lumMod val="50000"/>
                  </a:schemeClr>
                </a:solidFill>
                <a:latin typeface="+mj-ea"/>
                <a:ea typeface="+mj-ea"/>
                <a:cs typeface="Arial" pitchFamily="34" charset="0"/>
              </a:rPr>
              <a:t>技术的价值</a:t>
            </a:r>
            <a:endParaRPr lang="en-US" altLang="ko-KR" sz="3200" b="1" dirty="0">
              <a:solidFill>
                <a:schemeClr val="accent6">
                  <a:lumMod val="50000"/>
                </a:schemeClr>
              </a:solidFill>
              <a:latin typeface="+mj-ea"/>
              <a:ea typeface="+mj-ea"/>
              <a:cs typeface="Arial" pitchFamily="34" charset="0"/>
            </a:endParaRPr>
          </a:p>
        </p:txBody>
      </p:sp>
      <p:pic>
        <p:nvPicPr>
          <p:cNvPr id="10" name="图片 9" descr="http://spider.ws.126.net/724b14444e49e5552e3c634a18553709.jpe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2141" y="2304290"/>
            <a:ext cx="4305171" cy="2175897"/>
          </a:xfrm>
          <a:prstGeom prst="rect">
            <a:avLst/>
          </a:prstGeom>
          <a:noFill/>
          <a:ln>
            <a:noFill/>
          </a:ln>
        </p:spPr>
      </p:pic>
      <p:sp>
        <p:nvSpPr>
          <p:cNvPr id="11" name="矩形 10"/>
          <p:cNvSpPr/>
          <p:nvPr/>
        </p:nvSpPr>
        <p:spPr>
          <a:xfrm>
            <a:off x="5433768" y="2234892"/>
            <a:ext cx="4959441" cy="1126462"/>
          </a:xfrm>
          <a:prstGeom prst="rect">
            <a:avLst/>
          </a:prstGeom>
        </p:spPr>
        <p:txBody>
          <a:bodyPr wrap="square">
            <a:spAutoFit/>
          </a:bodyPr>
          <a:lstStyle/>
          <a:p>
            <a:pPr lvl="0" algn="just">
              <a:lnSpc>
                <a:spcPct val="120000"/>
              </a:lnSpc>
              <a:defRPr/>
            </a:pPr>
            <a:r>
              <a:rPr lang="zh-CN" altLang="en-US" sz="2800" dirty="0" smtClean="0">
                <a:solidFill>
                  <a:srgbClr val="002060"/>
                </a:solidFill>
                <a:latin typeface="Calibri"/>
                <a:ea typeface="微软雅黑"/>
              </a:rPr>
              <a:t>材料：双脚钉、雪糕棒、皮筋</a:t>
            </a:r>
            <a:endParaRPr lang="en-US" altLang="zh-CN" sz="2800" dirty="0" smtClean="0">
              <a:solidFill>
                <a:srgbClr val="002060"/>
              </a:solidFill>
              <a:latin typeface="Calibri"/>
              <a:ea typeface="微软雅黑"/>
            </a:endParaRPr>
          </a:p>
          <a:p>
            <a:pPr lvl="0" algn="just">
              <a:lnSpc>
                <a:spcPct val="120000"/>
              </a:lnSpc>
              <a:defRPr/>
            </a:pPr>
            <a:r>
              <a:rPr kumimoji="0" lang="zh-CN" altLang="en-US" sz="2800" b="0" i="0" u="none" strike="noStrike" kern="1200" cap="none" spc="0" normalizeH="0" baseline="0" noProof="0" dirty="0" smtClean="0">
                <a:ln>
                  <a:noFill/>
                </a:ln>
                <a:solidFill>
                  <a:srgbClr val="002060"/>
                </a:solidFill>
                <a:effectLst/>
                <a:uLnTx/>
                <a:uFillTx/>
                <a:latin typeface="Calibri"/>
                <a:ea typeface="微软雅黑"/>
              </a:rPr>
              <a:t>工具：手电钻</a:t>
            </a:r>
            <a:endParaRPr kumimoji="0" lang="zh-CN" altLang="en-US" sz="2800" b="0" i="0" u="none" strike="noStrike" kern="1200" cap="none" spc="0" normalizeH="0" baseline="0" noProof="0" dirty="0">
              <a:ln>
                <a:noFill/>
              </a:ln>
              <a:solidFill>
                <a:srgbClr val="002060"/>
              </a:solidFill>
              <a:effectLst/>
              <a:uLnTx/>
              <a:uFillTx/>
              <a:latin typeface="Calibri"/>
              <a:ea typeface="微软雅黑"/>
            </a:endParaRPr>
          </a:p>
        </p:txBody>
      </p:sp>
      <p:pic>
        <p:nvPicPr>
          <p:cNvPr id="3" name="图片 2"/>
          <p:cNvPicPr>
            <a:picLocks noChangeAspect="1"/>
          </p:cNvPicPr>
          <p:nvPr/>
        </p:nvPicPr>
        <p:blipFill rotWithShape="1">
          <a:blip r:embed="rId4" cstate="print">
            <a:extLst>
              <a:ext uri="{28A0092B-C50C-407E-A947-70E740481C1C}">
                <a14:useLocalDpi xmlns:a14="http://schemas.microsoft.com/office/drawing/2010/main" xmlns="" val="0"/>
              </a:ext>
            </a:extLst>
          </a:blip>
          <a:srcRect l="22793" t="33127" b="14502"/>
          <a:stretch/>
        </p:blipFill>
        <p:spPr>
          <a:xfrm>
            <a:off x="7884729" y="3291773"/>
            <a:ext cx="1769730" cy="1566647"/>
          </a:xfrm>
          <a:prstGeom prst="rect">
            <a:avLst/>
          </a:prstGeom>
        </p:spPr>
      </p:pic>
      <p:pic>
        <p:nvPicPr>
          <p:cNvPr id="4" name="图片 3"/>
          <p:cNvPicPr>
            <a:picLocks noChangeAspect="1"/>
          </p:cNvPicPr>
          <p:nvPr/>
        </p:nvPicPr>
        <p:blipFill>
          <a:blip r:embed="rId5" cstate="print"/>
          <a:stretch>
            <a:fillRect/>
          </a:stretch>
        </p:blipFill>
        <p:spPr>
          <a:xfrm>
            <a:off x="5739439" y="3291773"/>
            <a:ext cx="1487223" cy="1637752"/>
          </a:xfrm>
          <a:prstGeom prst="rect">
            <a:avLst/>
          </a:prstGeom>
        </p:spPr>
      </p:pic>
    </p:spTree>
    <p:extLst>
      <p:ext uri="{BB962C8B-B14F-4D97-AF65-F5344CB8AC3E}">
        <p14:creationId xmlns:p14="http://schemas.microsoft.com/office/powerpoint/2010/main" xmlns="" val="3649683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96627" y="3035447"/>
            <a:ext cx="10188812" cy="1643527"/>
          </a:xfrm>
          <a:prstGeom prst="rect">
            <a:avLst/>
          </a:prstGeom>
        </p:spPr>
        <p:txBody>
          <a:bodyPr wrap="square">
            <a:spAutoFit/>
          </a:bodyPr>
          <a:lstStyle/>
          <a:p>
            <a:pPr lvl="0" algn="just">
              <a:lnSpc>
                <a:spcPct val="120000"/>
              </a:lnSpc>
              <a:defRPr/>
            </a:pPr>
            <a:r>
              <a:rPr kumimoji="0" lang="zh-CN" altLang="en-US" sz="2800" b="0" i="0" u="none" strike="noStrike" kern="1200" cap="none" spc="0" normalizeH="0" baseline="0" noProof="0" dirty="0" smtClean="0">
                <a:ln>
                  <a:noFill/>
                </a:ln>
                <a:solidFill>
                  <a:srgbClr val="002060"/>
                </a:solidFill>
                <a:effectLst/>
                <a:uLnTx/>
                <a:uFillTx/>
                <a:latin typeface="Calibri"/>
                <a:ea typeface="微软雅黑"/>
              </a:rPr>
              <a:t>讨论：中国高铁对社会的影响（结合“</a:t>
            </a:r>
            <a:r>
              <a:rPr lang="zh-CN" altLang="en-US" sz="2800" dirty="0">
                <a:solidFill>
                  <a:srgbClr val="002060"/>
                </a:solidFill>
              </a:rPr>
              <a:t>辉煌中国</a:t>
            </a:r>
            <a:r>
              <a:rPr lang="en-US" altLang="zh-CN" sz="2800" dirty="0">
                <a:solidFill>
                  <a:srgbClr val="002060"/>
                </a:solidFill>
              </a:rPr>
              <a:t>-</a:t>
            </a:r>
            <a:r>
              <a:rPr lang="zh-CN" altLang="en-US" sz="2800" dirty="0">
                <a:solidFill>
                  <a:srgbClr val="002060"/>
                </a:solidFill>
              </a:rPr>
              <a:t>圆梦工程</a:t>
            </a:r>
            <a:r>
              <a:rPr kumimoji="0" lang="zh-CN" altLang="en-US" sz="2800" b="0" i="0" u="none" strike="noStrike" kern="1200" cap="none" spc="0" normalizeH="0" baseline="0" noProof="0" dirty="0" smtClean="0">
                <a:ln>
                  <a:noFill/>
                </a:ln>
                <a:solidFill>
                  <a:srgbClr val="002060"/>
                </a:solidFill>
                <a:effectLst/>
                <a:uLnTx/>
                <a:uFillTx/>
                <a:latin typeface="Calibri"/>
                <a:ea typeface="微软雅黑"/>
              </a:rPr>
              <a:t>”系列视频资料进行分析</a:t>
            </a:r>
            <a:r>
              <a:rPr lang="zh-CN" altLang="en-US" sz="2800" dirty="0" smtClean="0">
                <a:solidFill>
                  <a:srgbClr val="002060"/>
                </a:solidFill>
              </a:rPr>
              <a:t> ）</a:t>
            </a:r>
            <a:endParaRPr lang="en-US" altLang="zh-CN" sz="2800" dirty="0" smtClean="0">
              <a:solidFill>
                <a:srgbClr val="002060"/>
              </a:solidFill>
            </a:endParaRPr>
          </a:p>
          <a:p>
            <a:pPr lvl="0" algn="just">
              <a:lnSpc>
                <a:spcPct val="120000"/>
              </a:lnSpc>
              <a:defRPr/>
            </a:pPr>
            <a:r>
              <a:rPr lang="zh-CN" altLang="en-US" sz="2800" dirty="0">
                <a:solidFill>
                  <a:srgbClr val="FF0000"/>
                </a:solidFill>
              </a:rPr>
              <a:t>（技术促进了经济发展，改变了人们的生活、工作方式）</a:t>
            </a:r>
          </a:p>
        </p:txBody>
      </p:sp>
      <p:sp>
        <p:nvSpPr>
          <p:cNvPr id="13" name="矩形 12"/>
          <p:cNvSpPr/>
          <p:nvPr/>
        </p:nvSpPr>
        <p:spPr>
          <a:xfrm>
            <a:off x="1294351" y="1025548"/>
            <a:ext cx="3697287" cy="60939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2800" b="1" i="0" u="none" strike="noStrike" kern="1200" cap="none" spc="0" normalizeH="0" baseline="0" noProof="0" dirty="0" smtClean="0">
                <a:ln>
                  <a:noFill/>
                </a:ln>
                <a:solidFill>
                  <a:schemeClr val="accent6"/>
                </a:solidFill>
                <a:effectLst/>
                <a:uLnTx/>
                <a:uFillTx/>
                <a:latin typeface="Calibri"/>
                <a:ea typeface="微软雅黑"/>
                <a:cs typeface="+mn-cs"/>
              </a:rPr>
              <a:t>技术与社会的关系：</a:t>
            </a:r>
            <a:endParaRPr kumimoji="0" lang="zh-CN" altLang="en-US" sz="2800" b="1" i="0" u="none" strike="noStrike" kern="1200" cap="none" spc="0" normalizeH="0" baseline="0" noProof="0" dirty="0">
              <a:ln>
                <a:noFill/>
              </a:ln>
              <a:solidFill>
                <a:schemeClr val="accent6"/>
              </a:solidFill>
              <a:effectLst/>
              <a:uLnTx/>
              <a:uFillTx/>
              <a:latin typeface="Calibri"/>
              <a:ea typeface="微软雅黑"/>
              <a:cs typeface="+mn-cs"/>
            </a:endParaRPr>
          </a:p>
        </p:txBody>
      </p:sp>
      <p:sp>
        <p:nvSpPr>
          <p:cNvPr id="16" name="Freeform 36"/>
          <p:cNvSpPr>
            <a:spLocks noEditPoints="1"/>
          </p:cNvSpPr>
          <p:nvPr/>
        </p:nvSpPr>
        <p:spPr bwMode="auto">
          <a:xfrm>
            <a:off x="787214" y="1109868"/>
            <a:ext cx="390146" cy="366892"/>
          </a:xfrm>
          <a:custGeom>
            <a:avLst/>
            <a:gdLst>
              <a:gd name="T0" fmla="*/ 116 w 128"/>
              <a:gd name="T1" fmla="*/ 28 h 120"/>
              <a:gd name="T2" fmla="*/ 112 w 128"/>
              <a:gd name="T3" fmla="*/ 28 h 120"/>
              <a:gd name="T4" fmla="*/ 112 w 128"/>
              <a:gd name="T5" fmla="*/ 20 h 120"/>
              <a:gd name="T6" fmla="*/ 100 w 128"/>
              <a:gd name="T7" fmla="*/ 8 h 120"/>
              <a:gd name="T8" fmla="*/ 56 w 128"/>
              <a:gd name="T9" fmla="*/ 8 h 120"/>
              <a:gd name="T10" fmla="*/ 36 w 128"/>
              <a:gd name="T11" fmla="*/ 0 h 120"/>
              <a:gd name="T12" fmla="*/ 12 w 128"/>
              <a:gd name="T13" fmla="*/ 0 h 120"/>
              <a:gd name="T14" fmla="*/ 0 w 128"/>
              <a:gd name="T15" fmla="*/ 12 h 120"/>
              <a:gd name="T16" fmla="*/ 0 w 128"/>
              <a:gd name="T17" fmla="*/ 108 h 120"/>
              <a:gd name="T18" fmla="*/ 12 w 128"/>
              <a:gd name="T19" fmla="*/ 120 h 120"/>
              <a:gd name="T20" fmla="*/ 20 w 128"/>
              <a:gd name="T21" fmla="*/ 120 h 120"/>
              <a:gd name="T22" fmla="*/ 88 w 128"/>
              <a:gd name="T23" fmla="*/ 120 h 120"/>
              <a:gd name="T24" fmla="*/ 116 w 128"/>
              <a:gd name="T25" fmla="*/ 120 h 120"/>
              <a:gd name="T26" fmla="*/ 128 w 128"/>
              <a:gd name="T27" fmla="*/ 108 h 120"/>
              <a:gd name="T28" fmla="*/ 128 w 128"/>
              <a:gd name="T29" fmla="*/ 40 h 120"/>
              <a:gd name="T30" fmla="*/ 116 w 128"/>
              <a:gd name="T31" fmla="*/ 28 h 120"/>
              <a:gd name="T32" fmla="*/ 16 w 128"/>
              <a:gd name="T33" fmla="*/ 112 h 120"/>
              <a:gd name="T34" fmla="*/ 8 w 128"/>
              <a:gd name="T35" fmla="*/ 104 h 120"/>
              <a:gd name="T36" fmla="*/ 8 w 128"/>
              <a:gd name="T37" fmla="*/ 16 h 120"/>
              <a:gd name="T38" fmla="*/ 16 w 128"/>
              <a:gd name="T39" fmla="*/ 8 h 120"/>
              <a:gd name="T40" fmla="*/ 36 w 128"/>
              <a:gd name="T41" fmla="*/ 8 h 120"/>
              <a:gd name="T42" fmla="*/ 56 w 128"/>
              <a:gd name="T43" fmla="*/ 16 h 120"/>
              <a:gd name="T44" fmla="*/ 96 w 128"/>
              <a:gd name="T45" fmla="*/ 16 h 120"/>
              <a:gd name="T46" fmla="*/ 104 w 128"/>
              <a:gd name="T47" fmla="*/ 24 h 120"/>
              <a:gd name="T48" fmla="*/ 104 w 128"/>
              <a:gd name="T49" fmla="*/ 28 h 120"/>
              <a:gd name="T50" fmla="*/ 32 w 128"/>
              <a:gd name="T51" fmla="*/ 28 h 120"/>
              <a:gd name="T52" fmla="*/ 20 w 128"/>
              <a:gd name="T53" fmla="*/ 40 h 120"/>
              <a:gd name="T54" fmla="*/ 20 w 128"/>
              <a:gd name="T55" fmla="*/ 108 h 120"/>
              <a:gd name="T56" fmla="*/ 20 w 128"/>
              <a:gd name="T57" fmla="*/ 112 h 120"/>
              <a:gd name="T58" fmla="*/ 16 w 128"/>
              <a:gd name="T59" fmla="*/ 112 h 120"/>
              <a:gd name="T60" fmla="*/ 120 w 128"/>
              <a:gd name="T61" fmla="*/ 104 h 120"/>
              <a:gd name="T62" fmla="*/ 112 w 128"/>
              <a:gd name="T63" fmla="*/ 112 h 120"/>
              <a:gd name="T64" fmla="*/ 88 w 128"/>
              <a:gd name="T65" fmla="*/ 112 h 120"/>
              <a:gd name="T66" fmla="*/ 28 w 128"/>
              <a:gd name="T67" fmla="*/ 112 h 120"/>
              <a:gd name="T68" fmla="*/ 28 w 128"/>
              <a:gd name="T69" fmla="*/ 104 h 120"/>
              <a:gd name="T70" fmla="*/ 28 w 128"/>
              <a:gd name="T71" fmla="*/ 44 h 120"/>
              <a:gd name="T72" fmla="*/ 36 w 128"/>
              <a:gd name="T73" fmla="*/ 36 h 120"/>
              <a:gd name="T74" fmla="*/ 112 w 128"/>
              <a:gd name="T75" fmla="*/ 36 h 120"/>
              <a:gd name="T76" fmla="*/ 120 w 128"/>
              <a:gd name="T77" fmla="*/ 44 h 120"/>
              <a:gd name="T78" fmla="*/ 120 w 128"/>
              <a:gd name="T79"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0">
                <a:moveTo>
                  <a:pt x="116" y="28"/>
                </a:moveTo>
                <a:cubicBezTo>
                  <a:pt x="112" y="28"/>
                  <a:pt x="112" y="28"/>
                  <a:pt x="112" y="28"/>
                </a:cubicBezTo>
                <a:cubicBezTo>
                  <a:pt x="112" y="20"/>
                  <a:pt x="112" y="20"/>
                  <a:pt x="112" y="20"/>
                </a:cubicBezTo>
                <a:cubicBezTo>
                  <a:pt x="112" y="13"/>
                  <a:pt x="106" y="8"/>
                  <a:pt x="100" y="8"/>
                </a:cubicBezTo>
                <a:cubicBezTo>
                  <a:pt x="100" y="8"/>
                  <a:pt x="78" y="8"/>
                  <a:pt x="56" y="8"/>
                </a:cubicBezTo>
                <a:cubicBezTo>
                  <a:pt x="52" y="8"/>
                  <a:pt x="39" y="0"/>
                  <a:pt x="36" y="0"/>
                </a:cubicBezTo>
                <a:cubicBezTo>
                  <a:pt x="18" y="0"/>
                  <a:pt x="12" y="0"/>
                  <a:pt x="12" y="0"/>
                </a:cubicBezTo>
                <a:cubicBezTo>
                  <a:pt x="5" y="0"/>
                  <a:pt x="0" y="5"/>
                  <a:pt x="0" y="12"/>
                </a:cubicBezTo>
                <a:cubicBezTo>
                  <a:pt x="0" y="108"/>
                  <a:pt x="0" y="108"/>
                  <a:pt x="0" y="108"/>
                </a:cubicBezTo>
                <a:cubicBezTo>
                  <a:pt x="0" y="114"/>
                  <a:pt x="5" y="120"/>
                  <a:pt x="12" y="120"/>
                </a:cubicBezTo>
                <a:cubicBezTo>
                  <a:pt x="20" y="120"/>
                  <a:pt x="20" y="120"/>
                  <a:pt x="20" y="120"/>
                </a:cubicBezTo>
                <a:cubicBezTo>
                  <a:pt x="88" y="120"/>
                  <a:pt x="88" y="120"/>
                  <a:pt x="88" y="120"/>
                </a:cubicBezTo>
                <a:cubicBezTo>
                  <a:pt x="116" y="120"/>
                  <a:pt x="116" y="120"/>
                  <a:pt x="116" y="120"/>
                </a:cubicBezTo>
                <a:cubicBezTo>
                  <a:pt x="122" y="120"/>
                  <a:pt x="128" y="114"/>
                  <a:pt x="128" y="108"/>
                </a:cubicBezTo>
                <a:cubicBezTo>
                  <a:pt x="128" y="40"/>
                  <a:pt x="128" y="40"/>
                  <a:pt x="128" y="40"/>
                </a:cubicBezTo>
                <a:cubicBezTo>
                  <a:pt x="128" y="33"/>
                  <a:pt x="122" y="28"/>
                  <a:pt x="116" y="28"/>
                </a:cubicBezTo>
                <a:close/>
                <a:moveTo>
                  <a:pt x="16" y="112"/>
                </a:moveTo>
                <a:cubicBezTo>
                  <a:pt x="11" y="112"/>
                  <a:pt x="8" y="108"/>
                  <a:pt x="8" y="104"/>
                </a:cubicBezTo>
                <a:cubicBezTo>
                  <a:pt x="8" y="16"/>
                  <a:pt x="8" y="16"/>
                  <a:pt x="8" y="16"/>
                </a:cubicBezTo>
                <a:cubicBezTo>
                  <a:pt x="8" y="11"/>
                  <a:pt x="11" y="8"/>
                  <a:pt x="16" y="8"/>
                </a:cubicBezTo>
                <a:cubicBezTo>
                  <a:pt x="16" y="8"/>
                  <a:pt x="20" y="8"/>
                  <a:pt x="36" y="8"/>
                </a:cubicBezTo>
                <a:cubicBezTo>
                  <a:pt x="40" y="8"/>
                  <a:pt x="52" y="16"/>
                  <a:pt x="56" y="16"/>
                </a:cubicBezTo>
                <a:cubicBezTo>
                  <a:pt x="76" y="16"/>
                  <a:pt x="96" y="16"/>
                  <a:pt x="96" y="16"/>
                </a:cubicBezTo>
                <a:cubicBezTo>
                  <a:pt x="100" y="16"/>
                  <a:pt x="104" y="19"/>
                  <a:pt x="104" y="24"/>
                </a:cubicBezTo>
                <a:cubicBezTo>
                  <a:pt x="104" y="28"/>
                  <a:pt x="104" y="28"/>
                  <a:pt x="104" y="28"/>
                </a:cubicBezTo>
                <a:cubicBezTo>
                  <a:pt x="32" y="28"/>
                  <a:pt x="32" y="28"/>
                  <a:pt x="32" y="28"/>
                </a:cubicBezTo>
                <a:cubicBezTo>
                  <a:pt x="25" y="28"/>
                  <a:pt x="20" y="33"/>
                  <a:pt x="20" y="40"/>
                </a:cubicBezTo>
                <a:cubicBezTo>
                  <a:pt x="20" y="108"/>
                  <a:pt x="20" y="108"/>
                  <a:pt x="20" y="108"/>
                </a:cubicBezTo>
                <a:cubicBezTo>
                  <a:pt x="20" y="112"/>
                  <a:pt x="20" y="112"/>
                  <a:pt x="20" y="112"/>
                </a:cubicBezTo>
                <a:lnTo>
                  <a:pt x="16" y="112"/>
                </a:lnTo>
                <a:close/>
                <a:moveTo>
                  <a:pt x="120" y="104"/>
                </a:moveTo>
                <a:cubicBezTo>
                  <a:pt x="120" y="108"/>
                  <a:pt x="116" y="112"/>
                  <a:pt x="112" y="112"/>
                </a:cubicBezTo>
                <a:cubicBezTo>
                  <a:pt x="88" y="112"/>
                  <a:pt x="88" y="112"/>
                  <a:pt x="88" y="112"/>
                </a:cubicBezTo>
                <a:cubicBezTo>
                  <a:pt x="28" y="112"/>
                  <a:pt x="28" y="112"/>
                  <a:pt x="28" y="112"/>
                </a:cubicBezTo>
                <a:cubicBezTo>
                  <a:pt x="28" y="104"/>
                  <a:pt x="28" y="104"/>
                  <a:pt x="28" y="104"/>
                </a:cubicBezTo>
                <a:cubicBezTo>
                  <a:pt x="28" y="44"/>
                  <a:pt x="28" y="44"/>
                  <a:pt x="28" y="44"/>
                </a:cubicBezTo>
                <a:cubicBezTo>
                  <a:pt x="28" y="39"/>
                  <a:pt x="31" y="36"/>
                  <a:pt x="36" y="36"/>
                </a:cubicBezTo>
                <a:cubicBezTo>
                  <a:pt x="112" y="36"/>
                  <a:pt x="112" y="36"/>
                  <a:pt x="112" y="36"/>
                </a:cubicBezTo>
                <a:cubicBezTo>
                  <a:pt x="116" y="36"/>
                  <a:pt x="120" y="39"/>
                  <a:pt x="120" y="44"/>
                </a:cubicBezTo>
                <a:lnTo>
                  <a:pt x="120" y="10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DINOT-Bold"/>
            </a:endParaRPr>
          </a:p>
        </p:txBody>
      </p:sp>
      <p:sp>
        <p:nvSpPr>
          <p:cNvPr id="15" name="矩形 14"/>
          <p:cNvSpPr/>
          <p:nvPr/>
        </p:nvSpPr>
        <p:spPr>
          <a:xfrm>
            <a:off x="496627" y="1824144"/>
            <a:ext cx="10532734" cy="1126462"/>
          </a:xfrm>
          <a:prstGeom prst="rect">
            <a:avLst/>
          </a:prstGeom>
        </p:spPr>
        <p:txBody>
          <a:bodyPr wrap="square">
            <a:spAutoFit/>
          </a:bodyPr>
          <a:lstStyle/>
          <a:p>
            <a:pPr lvl="0" algn="just">
              <a:lnSpc>
                <a:spcPct val="120000"/>
              </a:lnSpc>
              <a:defRPr/>
            </a:pPr>
            <a:r>
              <a:rPr kumimoji="0" lang="zh-CN" altLang="en-US" sz="2800" b="0" i="0" u="none" strike="noStrike" kern="1200" cap="none" spc="0" normalizeH="0" baseline="0" noProof="0" dirty="0" smtClean="0">
                <a:ln>
                  <a:noFill/>
                </a:ln>
                <a:solidFill>
                  <a:srgbClr val="002060"/>
                </a:solidFill>
                <a:effectLst/>
                <a:uLnTx/>
                <a:uFillTx/>
                <a:latin typeface="Calibri"/>
                <a:ea typeface="微软雅黑"/>
              </a:rPr>
              <a:t>案例分析：教材中的福特</a:t>
            </a:r>
            <a:r>
              <a:rPr kumimoji="0" lang="en-US" altLang="zh-CN" sz="2800" b="0" i="0" u="none" strike="noStrike" kern="1200" cap="none" spc="0" normalizeH="0" baseline="0" noProof="0" dirty="0" smtClean="0">
                <a:ln>
                  <a:noFill/>
                </a:ln>
                <a:solidFill>
                  <a:srgbClr val="002060"/>
                </a:solidFill>
                <a:effectLst/>
                <a:uLnTx/>
                <a:uFillTx/>
                <a:latin typeface="Calibri"/>
                <a:ea typeface="微软雅黑"/>
              </a:rPr>
              <a:t>T</a:t>
            </a:r>
            <a:r>
              <a:rPr kumimoji="0" lang="zh-CN" altLang="en-US" sz="2800" b="0" i="0" u="none" strike="noStrike" kern="1200" cap="none" spc="0" normalizeH="0" baseline="0" noProof="0" dirty="0" smtClean="0">
                <a:ln>
                  <a:noFill/>
                </a:ln>
                <a:solidFill>
                  <a:srgbClr val="002060"/>
                </a:solidFill>
                <a:effectLst/>
                <a:uLnTx/>
                <a:uFillTx/>
                <a:latin typeface="Calibri"/>
                <a:ea typeface="微软雅黑"/>
              </a:rPr>
              <a:t>型车的生产流水线</a:t>
            </a:r>
            <a:endParaRPr kumimoji="0" lang="en-US" altLang="zh-CN" sz="2800" b="0" i="0" u="none" strike="noStrike" kern="1200" cap="none" spc="0" normalizeH="0" baseline="0" noProof="0" dirty="0" smtClean="0">
              <a:ln>
                <a:noFill/>
              </a:ln>
              <a:solidFill>
                <a:srgbClr val="002060"/>
              </a:solidFill>
              <a:effectLst/>
              <a:uLnTx/>
              <a:uFillTx/>
              <a:latin typeface="Calibri"/>
              <a:ea typeface="微软雅黑"/>
            </a:endParaRPr>
          </a:p>
          <a:p>
            <a:pPr algn="just">
              <a:lnSpc>
                <a:spcPct val="120000"/>
              </a:lnSpc>
              <a:defRPr/>
            </a:pPr>
            <a:r>
              <a:rPr lang="zh-CN" altLang="en-US" sz="2800" dirty="0" smtClean="0">
                <a:solidFill>
                  <a:srgbClr val="FF0000"/>
                </a:solidFill>
                <a:latin typeface="Calibri"/>
                <a:ea typeface="微软雅黑"/>
              </a:rPr>
              <a:t>（</a:t>
            </a:r>
            <a:r>
              <a:rPr lang="zh-CN" altLang="en-US" sz="2800" dirty="0">
                <a:solidFill>
                  <a:srgbClr val="FF0000"/>
                </a:solidFill>
              </a:rPr>
              <a:t>技术改变了生产方式，提高生产效率和</a:t>
            </a:r>
            <a:r>
              <a:rPr lang="zh-CN" altLang="en-US" sz="2800" dirty="0" smtClean="0">
                <a:solidFill>
                  <a:srgbClr val="FF0000"/>
                </a:solidFill>
              </a:rPr>
              <a:t>经济效益</a:t>
            </a:r>
            <a:r>
              <a:rPr lang="zh-CN" altLang="en-US" sz="2800" dirty="0" smtClean="0">
                <a:solidFill>
                  <a:srgbClr val="FF0000"/>
                </a:solidFill>
                <a:latin typeface="Calibri"/>
                <a:ea typeface="微软雅黑"/>
              </a:rPr>
              <a:t>）</a:t>
            </a:r>
            <a:endParaRPr kumimoji="0" lang="zh-CN" altLang="en-US" sz="2800" b="0" i="0" u="none" strike="noStrike" kern="1200" cap="none" spc="0" normalizeH="0" baseline="0" noProof="0" dirty="0">
              <a:ln>
                <a:noFill/>
              </a:ln>
              <a:solidFill>
                <a:srgbClr val="FF0000"/>
              </a:solidFill>
              <a:effectLst/>
              <a:uLnTx/>
              <a:uFillTx/>
              <a:latin typeface="Calibri"/>
              <a:ea typeface="微软雅黑"/>
            </a:endParaRPr>
          </a:p>
        </p:txBody>
      </p:sp>
      <p:sp>
        <p:nvSpPr>
          <p:cNvPr id="17" name="矩形 16"/>
          <p:cNvSpPr/>
          <p:nvPr/>
        </p:nvSpPr>
        <p:spPr>
          <a:xfrm>
            <a:off x="496627" y="4798260"/>
            <a:ext cx="10188812" cy="1643527"/>
          </a:xfrm>
          <a:prstGeom prst="rect">
            <a:avLst/>
          </a:prstGeom>
        </p:spPr>
        <p:txBody>
          <a:bodyPr wrap="square">
            <a:spAutoFit/>
          </a:bodyPr>
          <a:lstStyle/>
          <a:p>
            <a:pPr lvl="0" algn="just">
              <a:lnSpc>
                <a:spcPct val="120000"/>
              </a:lnSpc>
              <a:defRPr/>
            </a:pPr>
            <a:r>
              <a:rPr kumimoji="0" lang="zh-CN" altLang="en-US" sz="2800" b="0" i="0" u="none" strike="noStrike" kern="1200" cap="none" spc="0" normalizeH="0" baseline="0" noProof="0" dirty="0" smtClean="0">
                <a:ln>
                  <a:noFill/>
                </a:ln>
                <a:solidFill>
                  <a:srgbClr val="002060"/>
                </a:solidFill>
                <a:effectLst/>
                <a:uLnTx/>
                <a:uFillTx/>
                <a:latin typeface="Calibri"/>
                <a:ea typeface="微软雅黑"/>
              </a:rPr>
              <a:t>案例分析：教材中的北斗卫星导航系统</a:t>
            </a:r>
            <a:endParaRPr kumimoji="0" lang="en-US" altLang="zh-CN" sz="2800" b="0" i="0" u="none" strike="noStrike" kern="1200" cap="none" spc="0" normalizeH="0" baseline="0" noProof="0" dirty="0" smtClean="0">
              <a:ln>
                <a:noFill/>
              </a:ln>
              <a:solidFill>
                <a:srgbClr val="002060"/>
              </a:solidFill>
              <a:effectLst/>
              <a:uLnTx/>
              <a:uFillTx/>
              <a:latin typeface="Calibri"/>
              <a:ea typeface="微软雅黑"/>
            </a:endParaRPr>
          </a:p>
          <a:p>
            <a:pPr lvl="0" algn="just">
              <a:lnSpc>
                <a:spcPct val="120000"/>
              </a:lnSpc>
              <a:defRPr/>
            </a:pPr>
            <a:r>
              <a:rPr lang="zh-CN" altLang="en-US" sz="2800" dirty="0" smtClean="0">
                <a:solidFill>
                  <a:srgbClr val="FF0000"/>
                </a:solidFill>
              </a:rPr>
              <a:t>（技术对政治、军事等领域的影响，技术成为衡量一个国家综合国力强弱的重要标志之一）</a:t>
            </a:r>
            <a:endParaRPr lang="zh-CN" altLang="en-US" sz="2800" dirty="0">
              <a:solidFill>
                <a:srgbClr val="FF0000"/>
              </a:solidFill>
            </a:endParaRPr>
          </a:p>
        </p:txBody>
      </p:sp>
    </p:spTree>
    <p:extLst>
      <p:ext uri="{BB962C8B-B14F-4D97-AF65-F5344CB8AC3E}">
        <p14:creationId xmlns:p14="http://schemas.microsoft.com/office/powerpoint/2010/main" xmlns="" val="10199800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294351" y="1025548"/>
            <a:ext cx="3697287" cy="60939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2800" b="1" i="0" u="none" strike="noStrike" kern="1200" cap="none" spc="0" normalizeH="0" baseline="0" noProof="0" dirty="0" smtClean="0">
                <a:ln>
                  <a:noFill/>
                </a:ln>
                <a:solidFill>
                  <a:schemeClr val="accent6"/>
                </a:solidFill>
                <a:effectLst/>
                <a:uLnTx/>
                <a:uFillTx/>
                <a:latin typeface="Calibri"/>
                <a:ea typeface="微软雅黑"/>
                <a:cs typeface="+mn-cs"/>
              </a:rPr>
              <a:t>技术与自然的关系：</a:t>
            </a:r>
            <a:endParaRPr kumimoji="0" lang="zh-CN" altLang="en-US" sz="2800" b="1" i="0" u="none" strike="noStrike" kern="1200" cap="none" spc="0" normalizeH="0" baseline="0" noProof="0" dirty="0">
              <a:ln>
                <a:noFill/>
              </a:ln>
              <a:solidFill>
                <a:schemeClr val="accent6"/>
              </a:solidFill>
              <a:effectLst/>
              <a:uLnTx/>
              <a:uFillTx/>
              <a:latin typeface="Calibri"/>
              <a:ea typeface="微软雅黑"/>
              <a:cs typeface="+mn-cs"/>
            </a:endParaRPr>
          </a:p>
        </p:txBody>
      </p:sp>
      <p:sp>
        <p:nvSpPr>
          <p:cNvPr id="16" name="Freeform 36"/>
          <p:cNvSpPr>
            <a:spLocks noEditPoints="1"/>
          </p:cNvSpPr>
          <p:nvPr/>
        </p:nvSpPr>
        <p:spPr bwMode="auto">
          <a:xfrm>
            <a:off x="787214" y="1109868"/>
            <a:ext cx="390146" cy="366892"/>
          </a:xfrm>
          <a:custGeom>
            <a:avLst/>
            <a:gdLst>
              <a:gd name="T0" fmla="*/ 116 w 128"/>
              <a:gd name="T1" fmla="*/ 28 h 120"/>
              <a:gd name="T2" fmla="*/ 112 w 128"/>
              <a:gd name="T3" fmla="*/ 28 h 120"/>
              <a:gd name="T4" fmla="*/ 112 w 128"/>
              <a:gd name="T5" fmla="*/ 20 h 120"/>
              <a:gd name="T6" fmla="*/ 100 w 128"/>
              <a:gd name="T7" fmla="*/ 8 h 120"/>
              <a:gd name="T8" fmla="*/ 56 w 128"/>
              <a:gd name="T9" fmla="*/ 8 h 120"/>
              <a:gd name="T10" fmla="*/ 36 w 128"/>
              <a:gd name="T11" fmla="*/ 0 h 120"/>
              <a:gd name="T12" fmla="*/ 12 w 128"/>
              <a:gd name="T13" fmla="*/ 0 h 120"/>
              <a:gd name="T14" fmla="*/ 0 w 128"/>
              <a:gd name="T15" fmla="*/ 12 h 120"/>
              <a:gd name="T16" fmla="*/ 0 w 128"/>
              <a:gd name="T17" fmla="*/ 108 h 120"/>
              <a:gd name="T18" fmla="*/ 12 w 128"/>
              <a:gd name="T19" fmla="*/ 120 h 120"/>
              <a:gd name="T20" fmla="*/ 20 w 128"/>
              <a:gd name="T21" fmla="*/ 120 h 120"/>
              <a:gd name="T22" fmla="*/ 88 w 128"/>
              <a:gd name="T23" fmla="*/ 120 h 120"/>
              <a:gd name="T24" fmla="*/ 116 w 128"/>
              <a:gd name="T25" fmla="*/ 120 h 120"/>
              <a:gd name="T26" fmla="*/ 128 w 128"/>
              <a:gd name="T27" fmla="*/ 108 h 120"/>
              <a:gd name="T28" fmla="*/ 128 w 128"/>
              <a:gd name="T29" fmla="*/ 40 h 120"/>
              <a:gd name="T30" fmla="*/ 116 w 128"/>
              <a:gd name="T31" fmla="*/ 28 h 120"/>
              <a:gd name="T32" fmla="*/ 16 w 128"/>
              <a:gd name="T33" fmla="*/ 112 h 120"/>
              <a:gd name="T34" fmla="*/ 8 w 128"/>
              <a:gd name="T35" fmla="*/ 104 h 120"/>
              <a:gd name="T36" fmla="*/ 8 w 128"/>
              <a:gd name="T37" fmla="*/ 16 h 120"/>
              <a:gd name="T38" fmla="*/ 16 w 128"/>
              <a:gd name="T39" fmla="*/ 8 h 120"/>
              <a:gd name="T40" fmla="*/ 36 w 128"/>
              <a:gd name="T41" fmla="*/ 8 h 120"/>
              <a:gd name="T42" fmla="*/ 56 w 128"/>
              <a:gd name="T43" fmla="*/ 16 h 120"/>
              <a:gd name="T44" fmla="*/ 96 w 128"/>
              <a:gd name="T45" fmla="*/ 16 h 120"/>
              <a:gd name="T46" fmla="*/ 104 w 128"/>
              <a:gd name="T47" fmla="*/ 24 h 120"/>
              <a:gd name="T48" fmla="*/ 104 w 128"/>
              <a:gd name="T49" fmla="*/ 28 h 120"/>
              <a:gd name="T50" fmla="*/ 32 w 128"/>
              <a:gd name="T51" fmla="*/ 28 h 120"/>
              <a:gd name="T52" fmla="*/ 20 w 128"/>
              <a:gd name="T53" fmla="*/ 40 h 120"/>
              <a:gd name="T54" fmla="*/ 20 w 128"/>
              <a:gd name="T55" fmla="*/ 108 h 120"/>
              <a:gd name="T56" fmla="*/ 20 w 128"/>
              <a:gd name="T57" fmla="*/ 112 h 120"/>
              <a:gd name="T58" fmla="*/ 16 w 128"/>
              <a:gd name="T59" fmla="*/ 112 h 120"/>
              <a:gd name="T60" fmla="*/ 120 w 128"/>
              <a:gd name="T61" fmla="*/ 104 h 120"/>
              <a:gd name="T62" fmla="*/ 112 w 128"/>
              <a:gd name="T63" fmla="*/ 112 h 120"/>
              <a:gd name="T64" fmla="*/ 88 w 128"/>
              <a:gd name="T65" fmla="*/ 112 h 120"/>
              <a:gd name="T66" fmla="*/ 28 w 128"/>
              <a:gd name="T67" fmla="*/ 112 h 120"/>
              <a:gd name="T68" fmla="*/ 28 w 128"/>
              <a:gd name="T69" fmla="*/ 104 h 120"/>
              <a:gd name="T70" fmla="*/ 28 w 128"/>
              <a:gd name="T71" fmla="*/ 44 h 120"/>
              <a:gd name="T72" fmla="*/ 36 w 128"/>
              <a:gd name="T73" fmla="*/ 36 h 120"/>
              <a:gd name="T74" fmla="*/ 112 w 128"/>
              <a:gd name="T75" fmla="*/ 36 h 120"/>
              <a:gd name="T76" fmla="*/ 120 w 128"/>
              <a:gd name="T77" fmla="*/ 44 h 120"/>
              <a:gd name="T78" fmla="*/ 120 w 128"/>
              <a:gd name="T79"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0">
                <a:moveTo>
                  <a:pt x="116" y="28"/>
                </a:moveTo>
                <a:cubicBezTo>
                  <a:pt x="112" y="28"/>
                  <a:pt x="112" y="28"/>
                  <a:pt x="112" y="28"/>
                </a:cubicBezTo>
                <a:cubicBezTo>
                  <a:pt x="112" y="20"/>
                  <a:pt x="112" y="20"/>
                  <a:pt x="112" y="20"/>
                </a:cubicBezTo>
                <a:cubicBezTo>
                  <a:pt x="112" y="13"/>
                  <a:pt x="106" y="8"/>
                  <a:pt x="100" y="8"/>
                </a:cubicBezTo>
                <a:cubicBezTo>
                  <a:pt x="100" y="8"/>
                  <a:pt x="78" y="8"/>
                  <a:pt x="56" y="8"/>
                </a:cubicBezTo>
                <a:cubicBezTo>
                  <a:pt x="52" y="8"/>
                  <a:pt x="39" y="0"/>
                  <a:pt x="36" y="0"/>
                </a:cubicBezTo>
                <a:cubicBezTo>
                  <a:pt x="18" y="0"/>
                  <a:pt x="12" y="0"/>
                  <a:pt x="12" y="0"/>
                </a:cubicBezTo>
                <a:cubicBezTo>
                  <a:pt x="5" y="0"/>
                  <a:pt x="0" y="5"/>
                  <a:pt x="0" y="12"/>
                </a:cubicBezTo>
                <a:cubicBezTo>
                  <a:pt x="0" y="108"/>
                  <a:pt x="0" y="108"/>
                  <a:pt x="0" y="108"/>
                </a:cubicBezTo>
                <a:cubicBezTo>
                  <a:pt x="0" y="114"/>
                  <a:pt x="5" y="120"/>
                  <a:pt x="12" y="120"/>
                </a:cubicBezTo>
                <a:cubicBezTo>
                  <a:pt x="20" y="120"/>
                  <a:pt x="20" y="120"/>
                  <a:pt x="20" y="120"/>
                </a:cubicBezTo>
                <a:cubicBezTo>
                  <a:pt x="88" y="120"/>
                  <a:pt x="88" y="120"/>
                  <a:pt x="88" y="120"/>
                </a:cubicBezTo>
                <a:cubicBezTo>
                  <a:pt x="116" y="120"/>
                  <a:pt x="116" y="120"/>
                  <a:pt x="116" y="120"/>
                </a:cubicBezTo>
                <a:cubicBezTo>
                  <a:pt x="122" y="120"/>
                  <a:pt x="128" y="114"/>
                  <a:pt x="128" y="108"/>
                </a:cubicBezTo>
                <a:cubicBezTo>
                  <a:pt x="128" y="40"/>
                  <a:pt x="128" y="40"/>
                  <a:pt x="128" y="40"/>
                </a:cubicBezTo>
                <a:cubicBezTo>
                  <a:pt x="128" y="33"/>
                  <a:pt x="122" y="28"/>
                  <a:pt x="116" y="28"/>
                </a:cubicBezTo>
                <a:close/>
                <a:moveTo>
                  <a:pt x="16" y="112"/>
                </a:moveTo>
                <a:cubicBezTo>
                  <a:pt x="11" y="112"/>
                  <a:pt x="8" y="108"/>
                  <a:pt x="8" y="104"/>
                </a:cubicBezTo>
                <a:cubicBezTo>
                  <a:pt x="8" y="16"/>
                  <a:pt x="8" y="16"/>
                  <a:pt x="8" y="16"/>
                </a:cubicBezTo>
                <a:cubicBezTo>
                  <a:pt x="8" y="11"/>
                  <a:pt x="11" y="8"/>
                  <a:pt x="16" y="8"/>
                </a:cubicBezTo>
                <a:cubicBezTo>
                  <a:pt x="16" y="8"/>
                  <a:pt x="20" y="8"/>
                  <a:pt x="36" y="8"/>
                </a:cubicBezTo>
                <a:cubicBezTo>
                  <a:pt x="40" y="8"/>
                  <a:pt x="52" y="16"/>
                  <a:pt x="56" y="16"/>
                </a:cubicBezTo>
                <a:cubicBezTo>
                  <a:pt x="76" y="16"/>
                  <a:pt x="96" y="16"/>
                  <a:pt x="96" y="16"/>
                </a:cubicBezTo>
                <a:cubicBezTo>
                  <a:pt x="100" y="16"/>
                  <a:pt x="104" y="19"/>
                  <a:pt x="104" y="24"/>
                </a:cubicBezTo>
                <a:cubicBezTo>
                  <a:pt x="104" y="28"/>
                  <a:pt x="104" y="28"/>
                  <a:pt x="104" y="28"/>
                </a:cubicBezTo>
                <a:cubicBezTo>
                  <a:pt x="32" y="28"/>
                  <a:pt x="32" y="28"/>
                  <a:pt x="32" y="28"/>
                </a:cubicBezTo>
                <a:cubicBezTo>
                  <a:pt x="25" y="28"/>
                  <a:pt x="20" y="33"/>
                  <a:pt x="20" y="40"/>
                </a:cubicBezTo>
                <a:cubicBezTo>
                  <a:pt x="20" y="108"/>
                  <a:pt x="20" y="108"/>
                  <a:pt x="20" y="108"/>
                </a:cubicBezTo>
                <a:cubicBezTo>
                  <a:pt x="20" y="112"/>
                  <a:pt x="20" y="112"/>
                  <a:pt x="20" y="112"/>
                </a:cubicBezTo>
                <a:lnTo>
                  <a:pt x="16" y="112"/>
                </a:lnTo>
                <a:close/>
                <a:moveTo>
                  <a:pt x="120" y="104"/>
                </a:moveTo>
                <a:cubicBezTo>
                  <a:pt x="120" y="108"/>
                  <a:pt x="116" y="112"/>
                  <a:pt x="112" y="112"/>
                </a:cubicBezTo>
                <a:cubicBezTo>
                  <a:pt x="88" y="112"/>
                  <a:pt x="88" y="112"/>
                  <a:pt x="88" y="112"/>
                </a:cubicBezTo>
                <a:cubicBezTo>
                  <a:pt x="28" y="112"/>
                  <a:pt x="28" y="112"/>
                  <a:pt x="28" y="112"/>
                </a:cubicBezTo>
                <a:cubicBezTo>
                  <a:pt x="28" y="104"/>
                  <a:pt x="28" y="104"/>
                  <a:pt x="28" y="104"/>
                </a:cubicBezTo>
                <a:cubicBezTo>
                  <a:pt x="28" y="44"/>
                  <a:pt x="28" y="44"/>
                  <a:pt x="28" y="44"/>
                </a:cubicBezTo>
                <a:cubicBezTo>
                  <a:pt x="28" y="39"/>
                  <a:pt x="31" y="36"/>
                  <a:pt x="36" y="36"/>
                </a:cubicBezTo>
                <a:cubicBezTo>
                  <a:pt x="112" y="36"/>
                  <a:pt x="112" y="36"/>
                  <a:pt x="112" y="36"/>
                </a:cubicBezTo>
                <a:cubicBezTo>
                  <a:pt x="116" y="36"/>
                  <a:pt x="120" y="39"/>
                  <a:pt x="120" y="44"/>
                </a:cubicBezTo>
                <a:lnTo>
                  <a:pt x="120" y="10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DINOT-Bold"/>
            </a:endParaRPr>
          </a:p>
        </p:txBody>
      </p:sp>
      <p:sp>
        <p:nvSpPr>
          <p:cNvPr id="15" name="矩形 14"/>
          <p:cNvSpPr/>
          <p:nvPr/>
        </p:nvSpPr>
        <p:spPr>
          <a:xfrm>
            <a:off x="487200" y="1604791"/>
            <a:ext cx="11258598" cy="572914"/>
          </a:xfrm>
          <a:prstGeom prst="rect">
            <a:avLst/>
          </a:prstGeom>
        </p:spPr>
        <p:txBody>
          <a:bodyPr wrap="square">
            <a:spAutoFit/>
          </a:bodyPr>
          <a:lstStyle/>
          <a:p>
            <a:pPr lvl="0" algn="just">
              <a:lnSpc>
                <a:spcPct val="120000"/>
              </a:lnSpc>
              <a:defRPr/>
            </a:pPr>
            <a:r>
              <a:rPr kumimoji="0" lang="zh-CN" altLang="en-US" sz="2800" b="0" i="0" u="none" strike="noStrike" kern="1200" cap="none" spc="0" normalizeH="0" baseline="0" noProof="0" dirty="0" smtClean="0">
                <a:ln>
                  <a:noFill/>
                </a:ln>
                <a:solidFill>
                  <a:srgbClr val="002060"/>
                </a:solidFill>
                <a:effectLst/>
                <a:uLnTx/>
                <a:uFillTx/>
                <a:latin typeface="Calibri"/>
                <a:ea typeface="微软雅黑"/>
              </a:rPr>
              <a:t>案例分析：教材中的都江堰</a:t>
            </a:r>
            <a:r>
              <a:rPr kumimoji="0" lang="en-US" altLang="zh-CN" sz="2800" b="0" i="0" u="none" strike="noStrike" kern="1200" cap="none" spc="0" normalizeH="0" baseline="0" noProof="0" dirty="0" smtClean="0">
                <a:ln>
                  <a:noFill/>
                </a:ln>
                <a:solidFill>
                  <a:srgbClr val="002060"/>
                </a:solidFill>
                <a:effectLst/>
                <a:uLnTx/>
                <a:uFillTx/>
                <a:latin typeface="Calibri"/>
                <a:ea typeface="微软雅黑"/>
              </a:rPr>
              <a:t>-</a:t>
            </a:r>
            <a:r>
              <a:rPr kumimoji="0" lang="zh-CN" altLang="en-US" sz="2800" b="0" i="0" u="none" strike="noStrike" kern="1200" cap="none" spc="0" normalizeH="0" baseline="0" noProof="0" dirty="0" smtClean="0">
                <a:ln>
                  <a:noFill/>
                </a:ln>
                <a:solidFill>
                  <a:srgbClr val="002060"/>
                </a:solidFill>
                <a:effectLst/>
                <a:uLnTx/>
                <a:uFillTx/>
                <a:latin typeface="Calibri"/>
                <a:ea typeface="微软雅黑"/>
              </a:rPr>
              <a:t>“活”的水利博物馆</a:t>
            </a:r>
            <a:endParaRPr kumimoji="0" lang="zh-CN" altLang="en-US" sz="2800" b="0" i="0" u="none" strike="noStrike" kern="1200" cap="none" spc="0" normalizeH="0" baseline="0" noProof="0" dirty="0">
              <a:ln>
                <a:noFill/>
              </a:ln>
              <a:solidFill>
                <a:srgbClr val="FF0000"/>
              </a:solidFill>
              <a:effectLst/>
              <a:uLnTx/>
              <a:uFillTx/>
              <a:latin typeface="Calibri"/>
              <a:ea typeface="微软雅黑"/>
            </a:endParaRPr>
          </a:p>
        </p:txBody>
      </p:sp>
      <p:grpSp>
        <p:nvGrpSpPr>
          <p:cNvPr id="10" name="Group 2"/>
          <p:cNvGrpSpPr>
            <a:grpSpLocks/>
          </p:cNvGrpSpPr>
          <p:nvPr/>
        </p:nvGrpSpPr>
        <p:grpSpPr bwMode="auto">
          <a:xfrm>
            <a:off x="579438" y="2419479"/>
            <a:ext cx="3634047" cy="2963994"/>
            <a:chOff x="342" y="1533"/>
            <a:chExt cx="2289" cy="1726"/>
          </a:xfrm>
        </p:grpSpPr>
        <p:pic>
          <p:nvPicPr>
            <p:cNvPr id="11" name="Picture 3" descr="河流水力学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8" y="1533"/>
              <a:ext cx="1133" cy="1726"/>
            </a:xfrm>
            <a:prstGeom prst="rect">
              <a:avLst/>
            </a:prstGeom>
            <a:noFill/>
            <a:ln w="9525">
              <a:solidFill>
                <a:srgbClr val="00FFFF"/>
              </a:solidFill>
              <a:miter lim="800000"/>
              <a:headEnd/>
              <a:tailEnd/>
            </a:ln>
            <a:extLst>
              <a:ext uri="{909E8E84-426E-40DD-AFC4-6F175D3DCCD1}">
                <a14:hiddenFill xmlns:a14="http://schemas.microsoft.com/office/drawing/2010/main" xmlns="">
                  <a:solidFill>
                    <a:srgbClr val="FFFFFF"/>
                  </a:solidFill>
                </a14:hiddenFill>
              </a:ext>
            </a:extLst>
          </p:spPr>
        </p:pic>
        <p:pic>
          <p:nvPicPr>
            <p:cNvPr id="14" name="Picture 4" descr="布置12"/>
            <p:cNvPicPr>
              <a:picLocks noChangeAspect="1" noChangeArrowheads="1"/>
            </p:cNvPicPr>
            <p:nvPr/>
          </p:nvPicPr>
          <p:blipFill>
            <a:blip r:embed="rId4" cstate="print">
              <a:extLst>
                <a:ext uri="{28A0092B-C50C-407E-A947-70E740481C1C}">
                  <a14:useLocalDpi xmlns:a14="http://schemas.microsoft.com/office/drawing/2010/main" xmlns="" val="0"/>
                </a:ext>
              </a:extLst>
            </a:blip>
            <a:srcRect l="923" b="24892"/>
            <a:stretch>
              <a:fillRect/>
            </a:stretch>
          </p:blipFill>
          <p:spPr bwMode="auto">
            <a:xfrm>
              <a:off x="342" y="1542"/>
              <a:ext cx="1156" cy="1708"/>
            </a:xfrm>
            <a:prstGeom prst="rect">
              <a:avLst/>
            </a:prstGeom>
            <a:noFill/>
            <a:ln w="9525">
              <a:solidFill>
                <a:srgbClr val="00FFFF"/>
              </a:solidFill>
              <a:miter lim="800000"/>
              <a:headEnd/>
              <a:tailEnd/>
            </a:ln>
            <a:extLst>
              <a:ext uri="{909E8E84-426E-40DD-AFC4-6F175D3DCCD1}">
                <a14:hiddenFill xmlns:a14="http://schemas.microsoft.com/office/drawing/2010/main" xmlns="">
                  <a:solidFill>
                    <a:srgbClr val="FFFFFF"/>
                  </a:solidFill>
                </a14:hiddenFill>
              </a:ext>
            </a:extLst>
          </p:spPr>
        </p:pic>
      </p:grpSp>
      <p:pic>
        <p:nvPicPr>
          <p:cNvPr id="2" name="图片 1"/>
          <p:cNvPicPr>
            <a:picLocks noChangeAspect="1"/>
          </p:cNvPicPr>
          <p:nvPr/>
        </p:nvPicPr>
        <p:blipFill>
          <a:blip r:embed="rId5" cstate="print"/>
          <a:stretch>
            <a:fillRect/>
          </a:stretch>
        </p:blipFill>
        <p:spPr>
          <a:xfrm>
            <a:off x="4249999" y="2378296"/>
            <a:ext cx="3876953" cy="2900713"/>
          </a:xfrm>
          <a:prstGeom prst="rect">
            <a:avLst/>
          </a:prstGeom>
        </p:spPr>
      </p:pic>
      <p:pic>
        <p:nvPicPr>
          <p:cNvPr id="3" name="图片 2"/>
          <p:cNvPicPr>
            <a:picLocks noChangeAspect="1"/>
          </p:cNvPicPr>
          <p:nvPr/>
        </p:nvPicPr>
        <p:blipFill>
          <a:blip r:embed="rId6" cstate="print"/>
          <a:stretch>
            <a:fillRect/>
          </a:stretch>
        </p:blipFill>
        <p:spPr>
          <a:xfrm>
            <a:off x="8082279" y="2433542"/>
            <a:ext cx="4109721" cy="2589630"/>
          </a:xfrm>
          <a:prstGeom prst="rect">
            <a:avLst/>
          </a:prstGeom>
        </p:spPr>
      </p:pic>
    </p:spTree>
    <p:extLst>
      <p:ext uri="{BB962C8B-B14F-4D97-AF65-F5344CB8AC3E}">
        <p14:creationId xmlns:p14="http://schemas.microsoft.com/office/powerpoint/2010/main" xmlns="" val="3495680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304"/>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自定义 6">
      <a:dk1>
        <a:sysClr val="windowText" lastClr="000000"/>
      </a:dk1>
      <a:lt1>
        <a:sysClr val="window" lastClr="FFFFFF"/>
      </a:lt1>
      <a:dk2>
        <a:srgbClr val="1F497D"/>
      </a:dk2>
      <a:lt2>
        <a:srgbClr val="EEECE1"/>
      </a:lt2>
      <a:accent1>
        <a:srgbClr val="1F497D"/>
      </a:accent1>
      <a:accent2>
        <a:srgbClr val="1F497D"/>
      </a:accent2>
      <a:accent3>
        <a:srgbClr val="1F497D"/>
      </a:accent3>
      <a:accent4>
        <a:srgbClr val="1F497D"/>
      </a:accent4>
      <a:accent5>
        <a:srgbClr val="1F497D"/>
      </a:accent5>
      <a:accent6>
        <a:srgbClr val="1F497D"/>
      </a:accent6>
      <a:hlink>
        <a:srgbClr val="0000FF"/>
      </a:hlink>
      <a:folHlink>
        <a:srgbClr val="800080"/>
      </a:folHlink>
    </a:clrScheme>
    <a:fontScheme name="自定义 1">
      <a:majorFont>
        <a:latin typeface="Arial"/>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1771</TotalTime>
  <Words>1978</Words>
  <Application>Microsoft Office PowerPoint</Application>
  <PresentationFormat>自定义</PresentationFormat>
  <Paragraphs>123</Paragraphs>
  <Slides>17</Slides>
  <Notes>17</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Theme</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逆流的小鱼</dc:creator>
  <cp:lastModifiedBy>admin</cp:lastModifiedBy>
  <cp:revision>141</cp:revision>
  <dcterms:created xsi:type="dcterms:W3CDTF">2017-03-25T10:06:35Z</dcterms:created>
  <dcterms:modified xsi:type="dcterms:W3CDTF">2020-02-03T13:49:58Z</dcterms:modified>
</cp:coreProperties>
</file>