
<file path=[Content_Types].xml><?xml version="1.0" encoding="utf-8"?>
<Types xmlns="http://schemas.openxmlformats.org/package/2006/content-types">
  <Default Extension="png" ContentType="image/png"/>
  <Default Extension="tiff" ContentType="image/tif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72" r:id="rId5"/>
    <p:sldId id="274" r:id="rId6"/>
    <p:sldId id="276" r:id="rId7"/>
    <p:sldId id="307" r:id="rId8"/>
    <p:sldId id="304" r:id="rId9"/>
    <p:sldId id="305" r:id="rId10"/>
    <p:sldId id="306" r:id="rId11"/>
    <p:sldId id="295" r:id="rId12"/>
    <p:sldId id="298" r:id="rId13"/>
    <p:sldId id="297" r:id="rId14"/>
    <p:sldId id="299" r:id="rId15"/>
    <p:sldId id="300" r:id="rId16"/>
    <p:sldId id="292" r:id="rId17"/>
    <p:sldId id="271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4.xml"/><Relationship Id="rId2" Type="http://schemas.openxmlformats.org/officeDocument/2006/relationships/image" Target="../media/image12.jpeg"/><Relationship Id="rId1" Type="http://schemas.openxmlformats.org/officeDocument/2006/relationships/tags" Target="../tags/tag1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053715" y="1656080"/>
            <a:ext cx="5975350" cy="225488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b="1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zh-CN" b="1">
                <a:solidFill>
                  <a:srgbClr val="FF0000"/>
                </a:solidFill>
                <a:sym typeface="+mn-ea"/>
              </a:rPr>
              <a:t>以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C</a:t>
            </a:r>
            <a:r>
              <a:rPr lang="zh-CN" altLang="zh-CN" b="1">
                <a:solidFill>
                  <a:srgbClr val="FF0000"/>
                </a:solidFill>
                <a:sym typeface="+mn-ea"/>
              </a:rPr>
              <a:t>、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Na</a:t>
            </a:r>
            <a:r>
              <a:rPr lang="zh-CN" altLang="zh-CN" b="1">
                <a:solidFill>
                  <a:srgbClr val="FF0000"/>
                </a:solidFill>
                <a:sym typeface="+mn-ea"/>
              </a:rPr>
              <a:t>元素为主题的</a:t>
            </a:r>
            <a:br>
              <a:rPr lang="zh-CN" altLang="zh-CN" b="1">
                <a:solidFill>
                  <a:srgbClr val="FF0000"/>
                </a:solidFill>
                <a:sym typeface="+mn-ea"/>
              </a:rPr>
            </a:br>
            <a:r>
              <a:rPr lang="zh-CN" altLang="zh-CN" b="1">
                <a:solidFill>
                  <a:srgbClr val="FF0000"/>
                </a:solidFill>
                <a:sym typeface="+mn-ea"/>
              </a:rPr>
              <a:t>概念原理元素化合物融合</a:t>
            </a:r>
            <a:br>
              <a:rPr lang="zh-CN" altLang="en-US" b="1" spc="300" dirty="0"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十二年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级化学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北京市第十七中学   陈超林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" name="文本框 104"/>
          <p:cNvSpPr txBox="1"/>
          <p:nvPr/>
        </p:nvSpPr>
        <p:spPr>
          <a:xfrm>
            <a:off x="347980" y="133350"/>
            <a:ext cx="50812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800">
                <a:cs typeface="等线" charset="0"/>
              </a:rPr>
              <a:t>例题</a:t>
            </a:r>
            <a:r>
              <a:rPr lang="en-US" altLang="zh-CN" sz="2800">
                <a:cs typeface="等线" charset="0"/>
              </a:rPr>
              <a:t>3</a:t>
            </a:r>
            <a:r>
              <a:rPr lang="zh-CN" sz="2800">
                <a:cs typeface="等线" charset="0"/>
              </a:rPr>
              <a:t>．</a:t>
            </a:r>
            <a:r>
              <a:rPr lang="en-US" sz="2800">
                <a:latin typeface="等线" charset="0"/>
                <a:cs typeface="Times New Roman" panose="02020603050405020304" charset="0"/>
              </a:rPr>
              <a:t>2018</a:t>
            </a:r>
            <a:r>
              <a:rPr lang="zh-CN" altLang="en-US" sz="2800">
                <a:latin typeface="等线" charset="0"/>
                <a:ea typeface="宋体" panose="02010600030101010101" pitchFamily="2" charset="-122"/>
                <a:cs typeface="Times New Roman" panose="02020603050405020304" charset="0"/>
              </a:rPr>
              <a:t>届 石景山一模</a:t>
            </a:r>
            <a:endParaRPr lang="zh-CN" altLang="en-US" sz="2800">
              <a:latin typeface="等线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1073743946" name="组合 13"/>
          <p:cNvGrpSpPr/>
          <p:nvPr/>
        </p:nvGrpSpPr>
        <p:grpSpPr>
          <a:xfrm>
            <a:off x="429260" y="647700"/>
            <a:ext cx="7640320" cy="1225550"/>
            <a:chOff x="1309" y="6425"/>
            <a:chExt cx="7443" cy="1930"/>
          </a:xfrm>
        </p:grpSpPr>
        <p:sp>
          <p:nvSpPr>
            <p:cNvPr id="1073743929" name="文本框 28713"/>
            <p:cNvSpPr txBox="1"/>
            <p:nvPr/>
          </p:nvSpPr>
          <p:spPr>
            <a:xfrm>
              <a:off x="2822" y="7114"/>
              <a:ext cx="718" cy="454"/>
            </a:xfrm>
            <a:prstGeom prst="rect">
              <a:avLst/>
            </a:pr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anchor="t"/>
            <a:p>
              <a:pPr algn="ctr"/>
              <a:r>
                <a:rPr lang="zh-CN" altLang="en-US"/>
                <a:t>氨化</a:t>
              </a:r>
              <a:endParaRPr lang="zh-CN" altLang="en-US"/>
            </a:p>
            <a:p>
              <a:endParaRPr lang="zh-CN" altLang="en-US"/>
            </a:p>
          </p:txBody>
        </p:sp>
        <p:cxnSp>
          <p:nvCxnSpPr>
            <p:cNvPr id="1073743930" name="直接箭头连接符 28718"/>
            <p:cNvCxnSpPr/>
            <p:nvPr/>
          </p:nvCxnSpPr>
          <p:spPr>
            <a:xfrm>
              <a:off x="3083" y="6789"/>
              <a:ext cx="1" cy="34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73743931" name="直接箭头连接符 28706"/>
            <p:cNvCxnSpPr/>
            <p:nvPr/>
          </p:nvCxnSpPr>
          <p:spPr>
            <a:xfrm>
              <a:off x="3605" y="7347"/>
              <a:ext cx="362" cy="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73743932" name="直接箭头连接符 28715"/>
            <p:cNvCxnSpPr/>
            <p:nvPr/>
          </p:nvCxnSpPr>
          <p:spPr>
            <a:xfrm>
              <a:off x="4376" y="6791"/>
              <a:ext cx="0" cy="34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73743933" name="文本框 28721"/>
            <p:cNvSpPr txBox="1"/>
            <p:nvPr/>
          </p:nvSpPr>
          <p:spPr>
            <a:xfrm>
              <a:off x="4099" y="6425"/>
              <a:ext cx="1056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p>
              <a:r>
                <a:rPr lang="zh-CN" altLang="en-US"/>
                <a:t>CO</a:t>
              </a:r>
              <a:r>
                <a:rPr lang="zh-CN" altLang="en-US" baseline="-25000"/>
                <a:t>2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3934" name="文本框 28720"/>
            <p:cNvSpPr txBox="1"/>
            <p:nvPr/>
          </p:nvSpPr>
          <p:spPr>
            <a:xfrm>
              <a:off x="2807" y="6437"/>
              <a:ext cx="836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p>
              <a:r>
                <a:rPr lang="zh-CN" altLang="en-US"/>
                <a:t>NH</a:t>
              </a:r>
              <a:r>
                <a:rPr lang="zh-CN" altLang="en-US" baseline="-25000"/>
                <a:t>3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3935" name="文本框 28719"/>
            <p:cNvSpPr txBox="1"/>
            <p:nvPr/>
          </p:nvSpPr>
          <p:spPr>
            <a:xfrm>
              <a:off x="6579" y="6949"/>
              <a:ext cx="1096" cy="1016"/>
            </a:xfrm>
            <a:prstGeom prst="rect">
              <a:avLst/>
            </a:pr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anchor="t">
              <a:spAutoFit/>
            </a:bodyPr>
            <a:p>
              <a:pPr algn="ctr"/>
              <a:r>
                <a:rPr lang="zh-CN" altLang="en-US"/>
                <a:t>煅烧</a:t>
              </a:r>
              <a:endParaRPr lang="zh-CN" altLang="en-US"/>
            </a:p>
            <a:p>
              <a:pPr algn="ctr"/>
              <a:r>
                <a:rPr lang="zh-CN" altLang="en-US"/>
                <a:t>NaHCO</a:t>
              </a:r>
              <a:r>
                <a:rPr lang="zh-CN" altLang="en-US" baseline="-25000"/>
                <a:t>3</a:t>
              </a:r>
              <a:endParaRPr lang="zh-CN" altLang="en-US"/>
            </a:p>
          </p:txBody>
        </p:sp>
        <p:cxnSp>
          <p:nvCxnSpPr>
            <p:cNvPr id="1073743936" name="直接箭头连接符 28716"/>
            <p:cNvCxnSpPr/>
            <p:nvPr/>
          </p:nvCxnSpPr>
          <p:spPr>
            <a:xfrm>
              <a:off x="5055" y="7347"/>
              <a:ext cx="332" cy="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73743937" name="文本框 28714"/>
            <p:cNvSpPr txBox="1"/>
            <p:nvPr/>
          </p:nvSpPr>
          <p:spPr>
            <a:xfrm>
              <a:off x="5406" y="7099"/>
              <a:ext cx="774" cy="516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anchor="t"/>
            <a:p>
              <a:pPr algn="ctr"/>
              <a:r>
                <a:rPr lang="zh-CN" altLang="en-US"/>
                <a:t>过滤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3938" name="文本框 18"/>
            <p:cNvSpPr txBox="1"/>
            <p:nvPr/>
          </p:nvSpPr>
          <p:spPr>
            <a:xfrm>
              <a:off x="5556" y="7971"/>
              <a:ext cx="1284" cy="38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35560" tIns="35560" rIns="35560" bIns="35560" anchor="t"/>
            <a:p>
              <a:r>
                <a:rPr lang="zh-CN" altLang="en-US"/>
                <a:t>滤液A</a:t>
              </a:r>
              <a:endParaRPr lang="zh-CN" altLang="en-US"/>
            </a:p>
            <a:p>
              <a:endParaRPr lang="zh-CN" altLang="en-US"/>
            </a:p>
          </p:txBody>
        </p:sp>
        <p:cxnSp>
          <p:nvCxnSpPr>
            <p:cNvPr id="1073743939" name="直接箭头连接符 87"/>
            <p:cNvCxnSpPr/>
            <p:nvPr/>
          </p:nvCxnSpPr>
          <p:spPr>
            <a:xfrm>
              <a:off x="5820" y="7631"/>
              <a:ext cx="0" cy="34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73743940" name="文本框 28713"/>
            <p:cNvSpPr txBox="1"/>
            <p:nvPr/>
          </p:nvSpPr>
          <p:spPr>
            <a:xfrm>
              <a:off x="1309" y="7116"/>
              <a:ext cx="1423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p>
              <a:r>
                <a:rPr lang="zh-CN" altLang="en-US"/>
                <a:t>饱和食盐水</a:t>
              </a:r>
              <a:endParaRPr lang="zh-CN" altLang="en-US"/>
            </a:p>
            <a:p>
              <a:endParaRPr lang="zh-CN" altLang="en-US"/>
            </a:p>
          </p:txBody>
        </p:sp>
        <p:cxnSp>
          <p:nvCxnSpPr>
            <p:cNvPr id="1073743941" name="直接箭头连接符 28706"/>
            <p:cNvCxnSpPr/>
            <p:nvPr/>
          </p:nvCxnSpPr>
          <p:spPr>
            <a:xfrm>
              <a:off x="2475" y="7350"/>
              <a:ext cx="362" cy="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73743942" name="文本框 28713"/>
            <p:cNvSpPr txBox="1"/>
            <p:nvPr/>
          </p:nvSpPr>
          <p:spPr>
            <a:xfrm>
              <a:off x="3997" y="7111"/>
              <a:ext cx="1028" cy="580"/>
            </a:xfrm>
            <a:prstGeom prst="rect">
              <a:avLst/>
            </a:pr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anchor="t">
              <a:spAutoFit/>
            </a:bodyPr>
            <a:p>
              <a:pPr algn="ctr"/>
              <a:r>
                <a:rPr lang="zh-CN" altLang="en-US"/>
                <a:t>沉淀池</a:t>
              </a:r>
              <a:endParaRPr lang="zh-CN" altLang="en-US"/>
            </a:p>
          </p:txBody>
        </p:sp>
        <p:sp>
          <p:nvSpPr>
            <p:cNvPr id="1073743943" name="Text Box 62"/>
            <p:cNvSpPr txBox="1"/>
            <p:nvPr/>
          </p:nvSpPr>
          <p:spPr>
            <a:xfrm>
              <a:off x="7910" y="7159"/>
              <a:ext cx="842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algn="ctr"/>
              <a:r>
                <a:rPr lang="zh-CN" altLang="en-US"/>
                <a:t>纯碱</a:t>
              </a:r>
              <a:endParaRPr lang="zh-CN" altLang="en-US"/>
            </a:p>
            <a:p>
              <a:endParaRPr lang="zh-CN" altLang="en-US"/>
            </a:p>
          </p:txBody>
        </p:sp>
        <p:cxnSp>
          <p:nvCxnSpPr>
            <p:cNvPr id="1073743944" name="直接箭头连接符 28716"/>
            <p:cNvCxnSpPr/>
            <p:nvPr/>
          </p:nvCxnSpPr>
          <p:spPr>
            <a:xfrm>
              <a:off x="7683" y="7372"/>
              <a:ext cx="332" cy="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73743945" name="直接箭头连接符 28716"/>
            <p:cNvCxnSpPr/>
            <p:nvPr/>
          </p:nvCxnSpPr>
          <p:spPr>
            <a:xfrm>
              <a:off x="6226" y="7347"/>
              <a:ext cx="332" cy="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073743965" name="文本框 1073743964"/>
          <p:cNvSpPr txBox="1"/>
          <p:nvPr/>
        </p:nvSpPr>
        <p:spPr>
          <a:xfrm>
            <a:off x="507365" y="1388110"/>
            <a:ext cx="774700" cy="70104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vert="horz" anchor="t"/>
          <a:p>
            <a:r>
              <a:rPr lang="zh-CN" altLang="en-US"/>
              <a:t>NaCl</a:t>
            </a:r>
            <a:endParaRPr lang="zh-CN" altLang="en-US"/>
          </a:p>
          <a:p>
            <a:r>
              <a:rPr lang="zh-CN" altLang="en-US"/>
              <a:t>H</a:t>
            </a:r>
            <a:r>
              <a:rPr lang="zh-CN" altLang="en-US" baseline="-25000"/>
              <a:t>2</a:t>
            </a:r>
            <a:r>
              <a:rPr lang="zh-CN" altLang="en-US"/>
              <a:t>O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73743966" name="文本框 1073743965"/>
          <p:cNvSpPr txBox="1"/>
          <p:nvPr/>
        </p:nvSpPr>
        <p:spPr>
          <a:xfrm>
            <a:off x="1771015" y="1403350"/>
            <a:ext cx="1160145" cy="11144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vert="horz" anchor="t"/>
          <a:p>
            <a:r>
              <a:rPr lang="zh-CN" altLang="en-US"/>
              <a:t>NaCl</a:t>
            </a:r>
            <a:endParaRPr lang="zh-CN" altLang="en-US"/>
          </a:p>
          <a:p>
            <a:r>
              <a:rPr lang="zh-CN" altLang="en-US"/>
              <a:t>H</a:t>
            </a:r>
            <a:r>
              <a:rPr lang="zh-CN" altLang="en-US" baseline="-25000"/>
              <a:t>2</a:t>
            </a:r>
            <a:r>
              <a:rPr lang="zh-CN" altLang="en-US"/>
              <a:t>O</a:t>
            </a:r>
            <a:endParaRPr lang="zh-CN" altLang="en-US"/>
          </a:p>
          <a:p>
            <a:r>
              <a:rPr lang="zh-CN" altLang="en-US"/>
              <a:t>NH</a:t>
            </a:r>
            <a:r>
              <a:rPr lang="zh-CN" altLang="en-US" baseline="-25000"/>
              <a:t>3</a:t>
            </a:r>
            <a:r>
              <a:rPr lang="zh-CN" altLang="en-US"/>
              <a:t>·H</a:t>
            </a:r>
            <a:r>
              <a:rPr lang="zh-CN" altLang="en-US" baseline="-25000"/>
              <a:t>2</a:t>
            </a:r>
            <a:r>
              <a:rPr lang="zh-CN" altLang="en-US"/>
              <a:t>O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073743967" name="文本框 1073743966"/>
          <p:cNvSpPr txBox="1"/>
          <p:nvPr/>
        </p:nvSpPr>
        <p:spPr>
          <a:xfrm>
            <a:off x="3001010" y="1528445"/>
            <a:ext cx="1668145" cy="257683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vert="horz" anchor="t"/>
          <a:p>
            <a:r>
              <a:rPr lang="zh-CN" altLang="en-US"/>
              <a:t>NaCl</a:t>
            </a:r>
            <a:endParaRPr lang="zh-CN" altLang="en-US"/>
          </a:p>
          <a:p>
            <a:r>
              <a:rPr lang="zh-CN" altLang="en-US"/>
              <a:t>H</a:t>
            </a:r>
            <a:r>
              <a:rPr lang="zh-CN" altLang="en-US" baseline="-25000"/>
              <a:t>2</a:t>
            </a:r>
            <a:r>
              <a:rPr lang="zh-CN" altLang="en-US"/>
              <a:t>O</a:t>
            </a:r>
            <a:endParaRPr lang="zh-CN" altLang="en-US"/>
          </a:p>
          <a:p>
            <a:r>
              <a:rPr lang="zh-CN" altLang="en-US"/>
              <a:t>NH</a:t>
            </a:r>
            <a:r>
              <a:rPr lang="zh-CN" altLang="en-US" baseline="-25000"/>
              <a:t>4</a:t>
            </a:r>
            <a:r>
              <a:rPr lang="zh-CN" altLang="en-US"/>
              <a:t>HCO</a:t>
            </a:r>
            <a:r>
              <a:rPr lang="zh-CN" altLang="en-US" baseline="-25000"/>
              <a:t>3</a:t>
            </a:r>
            <a:endParaRPr lang="zh-CN" altLang="en-US"/>
          </a:p>
          <a:p>
            <a:r>
              <a:rPr lang="zh-CN" altLang="en-US"/>
              <a:t>微观：H</a:t>
            </a:r>
            <a:r>
              <a:rPr lang="zh-CN" altLang="en-US" baseline="-25000"/>
              <a:t>2</a:t>
            </a:r>
            <a:r>
              <a:rPr lang="zh-CN" altLang="en-US"/>
              <a:t>O、</a:t>
            </a:r>
            <a:endParaRPr lang="zh-CN" altLang="en-US"/>
          </a:p>
          <a:p>
            <a:r>
              <a:rPr lang="zh-CN" altLang="en-US"/>
              <a:t>Na</a:t>
            </a:r>
            <a:r>
              <a:rPr lang="zh-CN" altLang="en-US" baseline="30000"/>
              <a:t>+</a:t>
            </a:r>
            <a:r>
              <a:rPr lang="zh-CN" altLang="en-US"/>
              <a:t>、Cl</a:t>
            </a:r>
            <a:r>
              <a:rPr lang="zh-CN" altLang="en-US" baseline="30000"/>
              <a:t>-</a:t>
            </a:r>
            <a:r>
              <a:rPr lang="zh-CN" altLang="en-US"/>
              <a:t>、</a:t>
            </a:r>
            <a:endParaRPr lang="zh-CN" altLang="en-US"/>
          </a:p>
          <a:p>
            <a:r>
              <a:rPr lang="zh-CN" altLang="en-US"/>
              <a:t>NH</a:t>
            </a:r>
            <a:r>
              <a:rPr lang="zh-CN" altLang="en-US" baseline="-25000"/>
              <a:t>4</a:t>
            </a:r>
            <a:r>
              <a:rPr lang="zh-CN" altLang="en-US" baseline="30000"/>
              <a:t>+</a:t>
            </a:r>
            <a:r>
              <a:rPr lang="zh-CN" altLang="en-US"/>
              <a:t>、HCO</a:t>
            </a:r>
            <a:r>
              <a:rPr lang="zh-CN" altLang="en-US" baseline="-25000"/>
              <a:t>3</a:t>
            </a:r>
            <a:r>
              <a:rPr lang="zh-CN" altLang="en-US" baseline="30000"/>
              <a:t>-</a:t>
            </a:r>
            <a:endParaRPr lang="zh-CN" altLang="en-US"/>
          </a:p>
          <a:p>
            <a:r>
              <a:rPr lang="zh-CN" altLang="en-US"/>
              <a:t>沉淀后</a:t>
            </a:r>
            <a:r>
              <a:rPr lang="zh-CN" altLang="en-US">
                <a:sym typeface="+mn-ea"/>
              </a:rPr>
              <a:t>H</a:t>
            </a:r>
            <a:r>
              <a:rPr lang="zh-CN" altLang="en-US" baseline="-25000">
                <a:sym typeface="+mn-ea"/>
              </a:rPr>
              <a:t>2</a:t>
            </a:r>
            <a:r>
              <a:rPr lang="zh-CN" altLang="en-US">
                <a:sym typeface="+mn-ea"/>
              </a:rPr>
              <a:t>O、</a:t>
            </a:r>
            <a:endParaRPr lang="zh-CN" altLang="en-US"/>
          </a:p>
          <a:p>
            <a:r>
              <a:rPr lang="zh-CN" altLang="en-US">
                <a:sym typeface="+mn-ea"/>
              </a:rPr>
              <a:t>NH</a:t>
            </a:r>
            <a:r>
              <a:rPr lang="zh-CN" altLang="en-US" baseline="-25000">
                <a:sym typeface="+mn-ea"/>
              </a:rPr>
              <a:t>4</a:t>
            </a:r>
            <a:r>
              <a:rPr lang="zh-CN" altLang="en-US" baseline="30000">
                <a:sym typeface="+mn-ea"/>
              </a:rPr>
              <a:t>+</a:t>
            </a:r>
            <a:r>
              <a:rPr lang="zh-CN" altLang="en-US">
                <a:sym typeface="+mn-ea"/>
              </a:rPr>
              <a:t>、Cl</a:t>
            </a:r>
            <a:r>
              <a:rPr lang="zh-CN" altLang="en-US" baseline="30000">
                <a:sym typeface="+mn-ea"/>
              </a:rPr>
              <a:t>-</a:t>
            </a:r>
            <a:r>
              <a:rPr lang="zh-CN" altLang="en-US">
                <a:sym typeface="+mn-ea"/>
              </a:rPr>
              <a:t>、NaHCO</a:t>
            </a:r>
            <a:r>
              <a:rPr lang="zh-CN" altLang="en-US" baseline="-25000">
                <a:sym typeface="+mn-ea"/>
              </a:rPr>
              <a:t>3</a:t>
            </a:r>
            <a:r>
              <a:rPr lang="zh-CN" altLang="en-US">
                <a:sym typeface="+mn-ea"/>
              </a:rPr>
              <a:t>晶体</a:t>
            </a:r>
            <a:endParaRPr lang="zh-CN" altLang="en-US"/>
          </a:p>
        </p:txBody>
      </p:sp>
      <p:sp>
        <p:nvSpPr>
          <p:cNvPr id="1073743968" name="文本框 1073743967"/>
          <p:cNvSpPr txBox="1"/>
          <p:nvPr/>
        </p:nvSpPr>
        <p:spPr>
          <a:xfrm>
            <a:off x="4384675" y="1987550"/>
            <a:ext cx="2525395" cy="72009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vert="horz" anchor="t"/>
          <a:p>
            <a:r>
              <a:rPr lang="zh-CN" altLang="en-US"/>
              <a:t>微观：H</a:t>
            </a:r>
            <a:r>
              <a:rPr lang="zh-CN" altLang="en-US" baseline="-25000"/>
              <a:t>2</a:t>
            </a:r>
            <a:r>
              <a:rPr lang="zh-CN" altLang="en-US"/>
              <a:t>O、Cl</a:t>
            </a:r>
            <a:r>
              <a:rPr lang="zh-CN" altLang="en-US" baseline="30000"/>
              <a:t>-</a:t>
            </a:r>
            <a:r>
              <a:rPr lang="zh-CN" altLang="en-US"/>
              <a:t>、NH</a:t>
            </a:r>
            <a:r>
              <a:rPr lang="zh-CN" altLang="en-US" baseline="-25000"/>
              <a:t>4</a:t>
            </a:r>
            <a:r>
              <a:rPr lang="zh-CN" altLang="en-US" baseline="30000"/>
              <a:t>+</a:t>
            </a:r>
            <a:endParaRPr lang="zh-CN" altLang="en-US"/>
          </a:p>
          <a:p>
            <a:r>
              <a:rPr lang="zh-CN" altLang="en-US"/>
              <a:t>宏观：NH</a:t>
            </a:r>
            <a:r>
              <a:rPr lang="zh-CN" altLang="en-US" baseline="-25000"/>
              <a:t>4</a:t>
            </a:r>
            <a:r>
              <a:rPr lang="zh-CN" altLang="en-US"/>
              <a:t>Cl溶液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073743969" name="文本框 1073743968"/>
          <p:cNvSpPr txBox="1"/>
          <p:nvPr/>
        </p:nvSpPr>
        <p:spPr>
          <a:xfrm>
            <a:off x="7205345" y="1451610"/>
            <a:ext cx="1069340" cy="3149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vert="horz" anchor="t"/>
          <a:p>
            <a:r>
              <a:rPr lang="zh-CN" altLang="en-US"/>
              <a:t>Na</a:t>
            </a:r>
            <a:r>
              <a:rPr lang="zh-CN" altLang="en-US" baseline="-25000"/>
              <a:t>2</a:t>
            </a:r>
            <a:r>
              <a:rPr lang="zh-CN" altLang="en-US"/>
              <a:t>CO</a:t>
            </a:r>
            <a:r>
              <a:rPr lang="zh-CN" altLang="en-US" baseline="-25000"/>
              <a:t>3</a:t>
            </a:r>
            <a:endParaRPr lang="zh-CN" altLang="en-US"/>
          </a:p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83515" y="4105275"/>
            <a:ext cx="7575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）写出生成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HCO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的反应式：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_____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47980" y="3180715"/>
            <a:ext cx="7844790" cy="1641475"/>
          </a:xfrm>
          <a:prstGeom prst="rect">
            <a:avLst/>
          </a:prstGeom>
          <a:solidFill>
            <a:schemeClr val="bg1">
              <a:alpha val="91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eaLnBrk="1">
              <a:lnSpc>
                <a:spcPct val="120000"/>
              </a:lnSpc>
            </a:pPr>
            <a:r>
              <a:rPr lang="zh-CN" sz="2800" b="1">
                <a:solidFill>
                  <a:srgbClr val="000000"/>
                </a:solidFill>
                <a:latin typeface="等线" charset="0"/>
                <a:ea typeface="宋体" panose="02010600030101010101" pitchFamily="2" charset="-122"/>
              </a:rPr>
              <a:t>解析：</a:t>
            </a:r>
            <a:endParaRPr lang="zh-CN" sz="2800" b="1">
              <a:solidFill>
                <a:srgbClr val="000000"/>
              </a:solidFill>
              <a:latin typeface="等线" charset="0"/>
              <a:ea typeface="宋体" panose="02010600030101010101" pitchFamily="2" charset="-122"/>
            </a:endParaRPr>
          </a:p>
          <a:p>
            <a:pPr eaLnBrk="1">
              <a:lnSpc>
                <a:spcPct val="120000"/>
              </a:lnSpc>
            </a:pP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）根据开始对物质、物质间反应的分析可知</a:t>
            </a:r>
            <a:endParaRPr 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>
              <a:lnSpc>
                <a:spcPct val="120000"/>
              </a:lnSpc>
            </a:pP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生成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HCO</a:t>
            </a:r>
            <a:r>
              <a:rPr 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sz="2800" baseline="30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的反应式：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CO</a:t>
            </a:r>
            <a:r>
              <a:rPr 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+NH</a:t>
            </a:r>
            <a:r>
              <a:rPr 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·H</a:t>
            </a:r>
            <a:r>
              <a:rPr 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HCO</a:t>
            </a:r>
            <a:r>
              <a:rPr 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sz="2800" baseline="30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+NH</a:t>
            </a:r>
            <a:r>
              <a:rPr 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sz="2800" baseline="30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endParaRPr lang="en-US" altLang="en-US" sz="2800" baseline="300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743965" grpId="1" animBg="1"/>
      <p:bldP spid="1073743966" grpId="1" animBg="1"/>
      <p:bldP spid="1073743967" grpId="1" animBg="1"/>
      <p:bldP spid="1073743968" grpId="1" animBg="1"/>
      <p:bldP spid="1073743969" grpId="1" animBg="1"/>
      <p:bldP spid="102" grpId="0" bldLvl="0" animBg="1"/>
      <p:bldP spid="10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52400" y="231140"/>
            <a:ext cx="8839200" cy="48298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>
              <a:lnSpc>
                <a:spcPct val="110000"/>
              </a:lnSpc>
            </a:pPr>
            <a:r>
              <a:rPr lang="zh-CN" sz="2800" b="1">
                <a:ea typeface="宋体" panose="02010600030101010101" pitchFamily="2" charset="-122"/>
              </a:rPr>
              <a:t>解析：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（3）该题问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氨化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CO</a:t>
            </a:r>
            <a:r>
              <a:rPr lang="en-US" altLang="zh-CN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顺序为什么不能互换，而且没有给角度。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该工艺的目的是要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先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析出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NaHCO</a:t>
            </a:r>
            <a:r>
              <a:rPr 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晶体，这就需要溶液中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c(HCO</a:t>
            </a:r>
            <a:r>
              <a:rPr 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sz="2800" baseline="30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浓度较高，只有当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c(Na</a:t>
            </a:r>
            <a:r>
              <a:rPr lang="en-US" sz="2800" baseline="30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)·c(HCO</a:t>
            </a:r>
            <a:r>
              <a:rPr 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sz="2800" baseline="30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)&gt;Ksp(NaHCO</a:t>
            </a:r>
            <a:r>
              <a:rPr 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时才能析出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NaHCO</a:t>
            </a:r>
            <a:r>
              <a:rPr 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晶体。而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CO</a:t>
            </a:r>
            <a:r>
              <a:rPr 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在水中的溶解度较小，若先通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CO</a:t>
            </a:r>
            <a:r>
              <a:rPr 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溶液中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c(HCO</a:t>
            </a:r>
            <a:r>
              <a:rPr 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sz="2800" baseline="30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不会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太高；而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NH</a:t>
            </a:r>
            <a:r>
              <a:rPr 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极易溶于水，形成的浓氨水可以吸收大量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CO</a:t>
            </a:r>
            <a:r>
              <a:rPr 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，溶液中就能产生大量的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HCO</a:t>
            </a:r>
            <a:r>
              <a:rPr 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sz="2800" baseline="30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。因此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我们可以明确，这个小题的答题角度是：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>
              <a:lnSpc>
                <a:spcPct val="11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CO</a:t>
            </a:r>
            <a:r>
              <a:rPr lang="en-US" altLang="zh-CN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与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NH</a:t>
            </a:r>
            <a:r>
              <a:rPr lang="en-US" altLang="zh-CN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在水中的溶解度差异。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>
              <a:lnSpc>
                <a:spcPct val="11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c(HCO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NaHCO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溶解平衡的影响。</a:t>
            </a:r>
            <a:endParaRPr lang="zh-CN" altLang="en-US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0825" y="1664335"/>
            <a:ext cx="8642350" cy="1814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小结：</a:t>
            </a:r>
            <a:endParaRPr 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解决这类问题的角度一般有：物质的物理性质、化学性质（化学反应）、反应速率、平衡的影响因素等，要结合具体问题和信息选择合适的角度。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" name="文本框 104"/>
          <p:cNvSpPr txBox="1"/>
          <p:nvPr/>
        </p:nvSpPr>
        <p:spPr>
          <a:xfrm>
            <a:off x="74930" y="117475"/>
            <a:ext cx="5081270" cy="563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3070">
                <a:cs typeface="等线" charset="0"/>
              </a:rPr>
              <a:t>例题</a:t>
            </a:r>
            <a:r>
              <a:rPr lang="en-US" altLang="zh-CN" sz="3070">
                <a:cs typeface="等线" charset="0"/>
              </a:rPr>
              <a:t>3</a:t>
            </a:r>
            <a:r>
              <a:rPr lang="zh-CN" sz="3070">
                <a:cs typeface="等线" charset="0"/>
              </a:rPr>
              <a:t>．</a:t>
            </a:r>
            <a:r>
              <a:rPr lang="en-US" sz="3070">
                <a:latin typeface="等线" charset="0"/>
                <a:cs typeface="Times New Roman" panose="02020603050405020304" charset="0"/>
              </a:rPr>
              <a:t>2018</a:t>
            </a:r>
            <a:r>
              <a:rPr lang="zh-CN" altLang="en-US" sz="3070">
                <a:latin typeface="等线" charset="0"/>
                <a:ea typeface="宋体" panose="02010600030101010101" pitchFamily="2" charset="-122"/>
                <a:cs typeface="Times New Roman" panose="02020603050405020304" charset="0"/>
              </a:rPr>
              <a:t>届 石景山一模</a:t>
            </a:r>
            <a:endParaRPr lang="en-US" altLang="zh-CN" sz="3070">
              <a:latin typeface="等线" charset="0"/>
              <a:ea typeface="宋体" panose="02010600030101010101" pitchFamily="2" charset="-122"/>
              <a:cs typeface="等线" charset="0"/>
            </a:endParaRPr>
          </a:p>
        </p:txBody>
      </p:sp>
      <p:grpSp>
        <p:nvGrpSpPr>
          <p:cNvPr id="1073743946" name="组合 13"/>
          <p:cNvGrpSpPr/>
          <p:nvPr/>
        </p:nvGrpSpPr>
        <p:grpSpPr>
          <a:xfrm>
            <a:off x="429260" y="647700"/>
            <a:ext cx="7640320" cy="1225550"/>
            <a:chOff x="1309" y="6425"/>
            <a:chExt cx="7443" cy="1930"/>
          </a:xfrm>
        </p:grpSpPr>
        <p:sp>
          <p:nvSpPr>
            <p:cNvPr id="1073743929" name="文本框 28713"/>
            <p:cNvSpPr txBox="1"/>
            <p:nvPr/>
          </p:nvSpPr>
          <p:spPr>
            <a:xfrm>
              <a:off x="2822" y="7114"/>
              <a:ext cx="718" cy="454"/>
            </a:xfrm>
            <a:prstGeom prst="rect">
              <a:avLst/>
            </a:pr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anchor="t"/>
            <a:p>
              <a:pPr algn="ctr"/>
              <a:r>
                <a:rPr lang="zh-CN" altLang="en-US"/>
                <a:t>氨化</a:t>
              </a:r>
              <a:endParaRPr lang="zh-CN" altLang="en-US"/>
            </a:p>
            <a:p>
              <a:endParaRPr lang="zh-CN" altLang="en-US"/>
            </a:p>
          </p:txBody>
        </p:sp>
        <p:cxnSp>
          <p:nvCxnSpPr>
            <p:cNvPr id="1073743930" name="直接箭头连接符 28718"/>
            <p:cNvCxnSpPr/>
            <p:nvPr/>
          </p:nvCxnSpPr>
          <p:spPr>
            <a:xfrm>
              <a:off x="3083" y="6789"/>
              <a:ext cx="1" cy="34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73743931" name="直接箭头连接符 28706"/>
            <p:cNvCxnSpPr/>
            <p:nvPr/>
          </p:nvCxnSpPr>
          <p:spPr>
            <a:xfrm>
              <a:off x="3605" y="7347"/>
              <a:ext cx="362" cy="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73743932" name="直接箭头连接符 28715"/>
            <p:cNvCxnSpPr/>
            <p:nvPr/>
          </p:nvCxnSpPr>
          <p:spPr>
            <a:xfrm>
              <a:off x="4376" y="6791"/>
              <a:ext cx="0" cy="34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73743933" name="文本框 28721"/>
            <p:cNvSpPr txBox="1"/>
            <p:nvPr/>
          </p:nvSpPr>
          <p:spPr>
            <a:xfrm>
              <a:off x="4099" y="6425"/>
              <a:ext cx="1056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p>
              <a:r>
                <a:rPr lang="zh-CN" altLang="en-US"/>
                <a:t>CO</a:t>
              </a:r>
              <a:r>
                <a:rPr lang="zh-CN" altLang="en-US" baseline="-25000"/>
                <a:t>2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3934" name="文本框 28720"/>
            <p:cNvSpPr txBox="1"/>
            <p:nvPr/>
          </p:nvSpPr>
          <p:spPr>
            <a:xfrm>
              <a:off x="2807" y="6437"/>
              <a:ext cx="836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p>
              <a:r>
                <a:rPr lang="zh-CN" altLang="en-US"/>
                <a:t>NH</a:t>
              </a:r>
              <a:r>
                <a:rPr lang="zh-CN" altLang="en-US" baseline="-25000"/>
                <a:t>3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3935" name="文本框 28719"/>
            <p:cNvSpPr txBox="1"/>
            <p:nvPr/>
          </p:nvSpPr>
          <p:spPr>
            <a:xfrm>
              <a:off x="6579" y="6949"/>
              <a:ext cx="1096" cy="1016"/>
            </a:xfrm>
            <a:prstGeom prst="rect">
              <a:avLst/>
            </a:pr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anchor="t">
              <a:spAutoFit/>
            </a:bodyPr>
            <a:p>
              <a:pPr algn="ctr"/>
              <a:r>
                <a:rPr lang="zh-CN" altLang="en-US"/>
                <a:t>煅烧</a:t>
              </a:r>
              <a:endParaRPr lang="zh-CN" altLang="en-US"/>
            </a:p>
            <a:p>
              <a:pPr algn="ctr"/>
              <a:r>
                <a:rPr lang="zh-CN" altLang="en-US"/>
                <a:t>NaHCO</a:t>
              </a:r>
              <a:r>
                <a:rPr lang="zh-CN" altLang="en-US" baseline="-25000"/>
                <a:t>3</a:t>
              </a:r>
              <a:endParaRPr lang="zh-CN" altLang="en-US"/>
            </a:p>
          </p:txBody>
        </p:sp>
        <p:cxnSp>
          <p:nvCxnSpPr>
            <p:cNvPr id="1073743936" name="直接箭头连接符 28716"/>
            <p:cNvCxnSpPr/>
            <p:nvPr/>
          </p:nvCxnSpPr>
          <p:spPr>
            <a:xfrm>
              <a:off x="5055" y="7347"/>
              <a:ext cx="332" cy="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73743937" name="文本框 28714"/>
            <p:cNvSpPr txBox="1"/>
            <p:nvPr/>
          </p:nvSpPr>
          <p:spPr>
            <a:xfrm>
              <a:off x="5406" y="7099"/>
              <a:ext cx="774" cy="516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anchor="t"/>
            <a:p>
              <a:pPr algn="ctr"/>
              <a:r>
                <a:rPr lang="zh-CN" altLang="en-US"/>
                <a:t>过滤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3938" name="文本框 18"/>
            <p:cNvSpPr txBox="1"/>
            <p:nvPr/>
          </p:nvSpPr>
          <p:spPr>
            <a:xfrm>
              <a:off x="5556" y="7971"/>
              <a:ext cx="1284" cy="38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35560" tIns="35560" rIns="35560" bIns="35560" anchor="t"/>
            <a:p>
              <a:r>
                <a:rPr lang="zh-CN" altLang="en-US"/>
                <a:t>滤液A</a:t>
              </a:r>
              <a:endParaRPr lang="zh-CN" altLang="en-US"/>
            </a:p>
            <a:p>
              <a:endParaRPr lang="zh-CN" altLang="en-US"/>
            </a:p>
          </p:txBody>
        </p:sp>
        <p:cxnSp>
          <p:nvCxnSpPr>
            <p:cNvPr id="1073743939" name="直接箭头连接符 87"/>
            <p:cNvCxnSpPr/>
            <p:nvPr/>
          </p:nvCxnSpPr>
          <p:spPr>
            <a:xfrm>
              <a:off x="5820" y="7631"/>
              <a:ext cx="0" cy="34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73743940" name="文本框 28713"/>
            <p:cNvSpPr txBox="1"/>
            <p:nvPr/>
          </p:nvSpPr>
          <p:spPr>
            <a:xfrm>
              <a:off x="1309" y="7116"/>
              <a:ext cx="1423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p>
              <a:r>
                <a:rPr lang="zh-CN" altLang="en-US"/>
                <a:t>饱和食盐水</a:t>
              </a:r>
              <a:endParaRPr lang="zh-CN" altLang="en-US"/>
            </a:p>
            <a:p>
              <a:endParaRPr lang="zh-CN" altLang="en-US"/>
            </a:p>
          </p:txBody>
        </p:sp>
        <p:cxnSp>
          <p:nvCxnSpPr>
            <p:cNvPr id="1073743941" name="直接箭头连接符 28706"/>
            <p:cNvCxnSpPr/>
            <p:nvPr/>
          </p:nvCxnSpPr>
          <p:spPr>
            <a:xfrm>
              <a:off x="2475" y="7350"/>
              <a:ext cx="362" cy="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73743942" name="文本框 28713"/>
            <p:cNvSpPr txBox="1"/>
            <p:nvPr/>
          </p:nvSpPr>
          <p:spPr>
            <a:xfrm>
              <a:off x="3997" y="7111"/>
              <a:ext cx="1028" cy="580"/>
            </a:xfrm>
            <a:prstGeom prst="rect">
              <a:avLst/>
            </a:pr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anchor="t">
              <a:spAutoFit/>
            </a:bodyPr>
            <a:p>
              <a:pPr algn="ctr"/>
              <a:r>
                <a:rPr lang="zh-CN" altLang="en-US"/>
                <a:t>沉淀池</a:t>
              </a:r>
              <a:endParaRPr lang="zh-CN" altLang="en-US"/>
            </a:p>
          </p:txBody>
        </p:sp>
        <p:sp>
          <p:nvSpPr>
            <p:cNvPr id="1073743943" name="Text Box 62"/>
            <p:cNvSpPr txBox="1"/>
            <p:nvPr/>
          </p:nvSpPr>
          <p:spPr>
            <a:xfrm>
              <a:off x="7910" y="7159"/>
              <a:ext cx="842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algn="ctr"/>
              <a:r>
                <a:rPr lang="zh-CN" altLang="en-US"/>
                <a:t>纯碱</a:t>
              </a:r>
              <a:endParaRPr lang="zh-CN" altLang="en-US"/>
            </a:p>
            <a:p>
              <a:endParaRPr lang="zh-CN" altLang="en-US"/>
            </a:p>
          </p:txBody>
        </p:sp>
        <p:cxnSp>
          <p:nvCxnSpPr>
            <p:cNvPr id="1073743944" name="直接箭头连接符 28716"/>
            <p:cNvCxnSpPr/>
            <p:nvPr/>
          </p:nvCxnSpPr>
          <p:spPr>
            <a:xfrm>
              <a:off x="7683" y="7372"/>
              <a:ext cx="332" cy="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73743945" name="直接箭头连接符 28716"/>
            <p:cNvCxnSpPr/>
            <p:nvPr/>
          </p:nvCxnSpPr>
          <p:spPr>
            <a:xfrm>
              <a:off x="6226" y="7347"/>
              <a:ext cx="332" cy="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073743965" name="文本框 1073743964"/>
          <p:cNvSpPr txBox="1"/>
          <p:nvPr/>
        </p:nvSpPr>
        <p:spPr>
          <a:xfrm>
            <a:off x="507365" y="1388110"/>
            <a:ext cx="774700" cy="70104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vert="horz" anchor="t"/>
          <a:p>
            <a:r>
              <a:rPr lang="zh-CN" altLang="en-US"/>
              <a:t>NaCl</a:t>
            </a:r>
            <a:endParaRPr lang="zh-CN" altLang="en-US"/>
          </a:p>
          <a:p>
            <a:r>
              <a:rPr lang="zh-CN" altLang="en-US"/>
              <a:t>H</a:t>
            </a:r>
            <a:r>
              <a:rPr lang="zh-CN" altLang="en-US" baseline="-25000"/>
              <a:t>2</a:t>
            </a:r>
            <a:r>
              <a:rPr lang="zh-CN" altLang="en-US"/>
              <a:t>O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73743966" name="文本框 1073743965"/>
          <p:cNvSpPr txBox="1"/>
          <p:nvPr/>
        </p:nvSpPr>
        <p:spPr>
          <a:xfrm>
            <a:off x="1771015" y="1403350"/>
            <a:ext cx="1160145" cy="11144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vert="horz" anchor="t"/>
          <a:p>
            <a:r>
              <a:rPr lang="zh-CN" altLang="en-US"/>
              <a:t>NaCl</a:t>
            </a:r>
            <a:endParaRPr lang="zh-CN" altLang="en-US"/>
          </a:p>
          <a:p>
            <a:r>
              <a:rPr lang="zh-CN" altLang="en-US"/>
              <a:t>H</a:t>
            </a:r>
            <a:r>
              <a:rPr lang="zh-CN" altLang="en-US" baseline="-25000"/>
              <a:t>2</a:t>
            </a:r>
            <a:r>
              <a:rPr lang="zh-CN" altLang="en-US"/>
              <a:t>O</a:t>
            </a:r>
            <a:endParaRPr lang="zh-CN" altLang="en-US"/>
          </a:p>
          <a:p>
            <a:r>
              <a:rPr lang="zh-CN" altLang="en-US"/>
              <a:t>NH</a:t>
            </a:r>
            <a:r>
              <a:rPr lang="zh-CN" altLang="en-US" baseline="-25000"/>
              <a:t>3</a:t>
            </a:r>
            <a:r>
              <a:rPr lang="zh-CN" altLang="en-US"/>
              <a:t>·H</a:t>
            </a:r>
            <a:r>
              <a:rPr lang="zh-CN" altLang="en-US" baseline="-25000"/>
              <a:t>2</a:t>
            </a:r>
            <a:r>
              <a:rPr lang="zh-CN" altLang="en-US"/>
              <a:t>O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073743967" name="文本框 1073743966"/>
          <p:cNvSpPr txBox="1"/>
          <p:nvPr/>
        </p:nvSpPr>
        <p:spPr>
          <a:xfrm>
            <a:off x="3001010" y="1528445"/>
            <a:ext cx="1668145" cy="257683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vert="horz" anchor="t"/>
          <a:p>
            <a:r>
              <a:rPr lang="zh-CN" altLang="en-US"/>
              <a:t>NaCl</a:t>
            </a:r>
            <a:endParaRPr lang="zh-CN" altLang="en-US"/>
          </a:p>
          <a:p>
            <a:r>
              <a:rPr lang="zh-CN" altLang="en-US"/>
              <a:t>H</a:t>
            </a:r>
            <a:r>
              <a:rPr lang="zh-CN" altLang="en-US" baseline="-25000"/>
              <a:t>2</a:t>
            </a:r>
            <a:r>
              <a:rPr lang="zh-CN" altLang="en-US"/>
              <a:t>O</a:t>
            </a:r>
            <a:endParaRPr lang="zh-CN" altLang="en-US"/>
          </a:p>
          <a:p>
            <a:r>
              <a:rPr lang="zh-CN" altLang="en-US"/>
              <a:t>NH</a:t>
            </a:r>
            <a:r>
              <a:rPr lang="zh-CN" altLang="en-US" baseline="-25000"/>
              <a:t>4</a:t>
            </a:r>
            <a:r>
              <a:rPr lang="zh-CN" altLang="en-US"/>
              <a:t>HCO</a:t>
            </a:r>
            <a:r>
              <a:rPr lang="zh-CN" altLang="en-US" baseline="-25000"/>
              <a:t>3</a:t>
            </a:r>
            <a:endParaRPr lang="zh-CN" altLang="en-US"/>
          </a:p>
          <a:p>
            <a:r>
              <a:rPr lang="zh-CN" altLang="en-US"/>
              <a:t>微观：H</a:t>
            </a:r>
            <a:r>
              <a:rPr lang="zh-CN" altLang="en-US" baseline="-25000"/>
              <a:t>2</a:t>
            </a:r>
            <a:r>
              <a:rPr lang="zh-CN" altLang="en-US"/>
              <a:t>O、</a:t>
            </a:r>
            <a:endParaRPr lang="zh-CN" altLang="en-US"/>
          </a:p>
          <a:p>
            <a:r>
              <a:rPr lang="zh-CN" altLang="en-US"/>
              <a:t>Na</a:t>
            </a:r>
            <a:r>
              <a:rPr lang="zh-CN" altLang="en-US" baseline="30000"/>
              <a:t>+</a:t>
            </a:r>
            <a:r>
              <a:rPr lang="zh-CN" altLang="en-US"/>
              <a:t>、Cl</a:t>
            </a:r>
            <a:r>
              <a:rPr lang="zh-CN" altLang="en-US" baseline="30000"/>
              <a:t>-</a:t>
            </a:r>
            <a:r>
              <a:rPr lang="zh-CN" altLang="en-US"/>
              <a:t>、</a:t>
            </a:r>
            <a:endParaRPr lang="zh-CN" altLang="en-US"/>
          </a:p>
          <a:p>
            <a:r>
              <a:rPr lang="zh-CN" altLang="en-US"/>
              <a:t>NH</a:t>
            </a:r>
            <a:r>
              <a:rPr lang="zh-CN" altLang="en-US" baseline="-25000"/>
              <a:t>4</a:t>
            </a:r>
            <a:r>
              <a:rPr lang="zh-CN" altLang="en-US" baseline="30000"/>
              <a:t>+</a:t>
            </a:r>
            <a:r>
              <a:rPr lang="zh-CN" altLang="en-US"/>
              <a:t>、HCO</a:t>
            </a:r>
            <a:r>
              <a:rPr lang="zh-CN" altLang="en-US" baseline="-25000"/>
              <a:t>3</a:t>
            </a:r>
            <a:r>
              <a:rPr lang="zh-CN" altLang="en-US" baseline="30000"/>
              <a:t>-</a:t>
            </a:r>
            <a:endParaRPr lang="zh-CN" altLang="en-US"/>
          </a:p>
          <a:p>
            <a:r>
              <a:rPr lang="zh-CN" altLang="en-US"/>
              <a:t>沉淀后</a:t>
            </a:r>
            <a:r>
              <a:rPr lang="zh-CN" altLang="en-US">
                <a:sym typeface="+mn-ea"/>
              </a:rPr>
              <a:t>H</a:t>
            </a:r>
            <a:r>
              <a:rPr lang="zh-CN" altLang="en-US" baseline="-25000">
                <a:sym typeface="+mn-ea"/>
              </a:rPr>
              <a:t>2</a:t>
            </a:r>
            <a:r>
              <a:rPr lang="zh-CN" altLang="en-US">
                <a:sym typeface="+mn-ea"/>
              </a:rPr>
              <a:t>O、</a:t>
            </a:r>
            <a:endParaRPr lang="zh-CN" altLang="en-US"/>
          </a:p>
          <a:p>
            <a:r>
              <a:rPr lang="zh-CN" altLang="en-US">
                <a:sym typeface="+mn-ea"/>
              </a:rPr>
              <a:t>NH</a:t>
            </a:r>
            <a:r>
              <a:rPr lang="zh-CN" altLang="en-US" baseline="-25000">
                <a:sym typeface="+mn-ea"/>
              </a:rPr>
              <a:t>4</a:t>
            </a:r>
            <a:r>
              <a:rPr lang="zh-CN" altLang="en-US" baseline="30000">
                <a:sym typeface="+mn-ea"/>
              </a:rPr>
              <a:t>+</a:t>
            </a:r>
            <a:r>
              <a:rPr lang="zh-CN" altLang="en-US">
                <a:sym typeface="+mn-ea"/>
              </a:rPr>
              <a:t>、Cl</a:t>
            </a:r>
            <a:r>
              <a:rPr lang="zh-CN" altLang="en-US" baseline="30000">
                <a:sym typeface="+mn-ea"/>
              </a:rPr>
              <a:t>-</a:t>
            </a:r>
            <a:r>
              <a:rPr lang="zh-CN" altLang="en-US">
                <a:sym typeface="+mn-ea"/>
              </a:rPr>
              <a:t>、NaHCO</a:t>
            </a:r>
            <a:r>
              <a:rPr lang="zh-CN" altLang="en-US" baseline="-25000">
                <a:sym typeface="+mn-ea"/>
              </a:rPr>
              <a:t>3</a:t>
            </a:r>
            <a:r>
              <a:rPr lang="zh-CN" altLang="en-US">
                <a:sym typeface="+mn-ea"/>
              </a:rPr>
              <a:t>晶体</a:t>
            </a:r>
            <a:endParaRPr lang="zh-CN" altLang="en-US"/>
          </a:p>
        </p:txBody>
      </p:sp>
      <p:sp>
        <p:nvSpPr>
          <p:cNvPr id="1073743968" name="文本框 1073743967"/>
          <p:cNvSpPr txBox="1"/>
          <p:nvPr/>
        </p:nvSpPr>
        <p:spPr>
          <a:xfrm>
            <a:off x="4384675" y="1987550"/>
            <a:ext cx="2525395" cy="72009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vert="horz" anchor="t"/>
          <a:p>
            <a:r>
              <a:rPr lang="zh-CN" altLang="en-US"/>
              <a:t>微观：H</a:t>
            </a:r>
            <a:r>
              <a:rPr lang="zh-CN" altLang="en-US" baseline="-25000"/>
              <a:t>2</a:t>
            </a:r>
            <a:r>
              <a:rPr lang="zh-CN" altLang="en-US"/>
              <a:t>O、Cl</a:t>
            </a:r>
            <a:r>
              <a:rPr lang="zh-CN" altLang="en-US" baseline="30000"/>
              <a:t>-</a:t>
            </a:r>
            <a:r>
              <a:rPr lang="zh-CN" altLang="en-US"/>
              <a:t>、NH</a:t>
            </a:r>
            <a:r>
              <a:rPr lang="zh-CN" altLang="en-US" baseline="-25000"/>
              <a:t>4</a:t>
            </a:r>
            <a:r>
              <a:rPr lang="zh-CN" altLang="en-US" baseline="30000"/>
              <a:t>+</a:t>
            </a:r>
            <a:endParaRPr lang="zh-CN" altLang="en-US"/>
          </a:p>
          <a:p>
            <a:r>
              <a:rPr lang="zh-CN" altLang="en-US"/>
              <a:t>宏观：NH</a:t>
            </a:r>
            <a:r>
              <a:rPr lang="zh-CN" altLang="en-US" baseline="-25000"/>
              <a:t>4</a:t>
            </a:r>
            <a:r>
              <a:rPr lang="zh-CN" altLang="en-US"/>
              <a:t>Cl溶液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073743969" name="文本框 1073743968"/>
          <p:cNvSpPr txBox="1"/>
          <p:nvPr/>
        </p:nvSpPr>
        <p:spPr>
          <a:xfrm>
            <a:off x="7205345" y="1451610"/>
            <a:ext cx="1069340" cy="3149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vert="horz" anchor="t"/>
          <a:p>
            <a:r>
              <a:rPr lang="zh-CN" altLang="en-US"/>
              <a:t>Na</a:t>
            </a:r>
            <a:r>
              <a:rPr lang="zh-CN" altLang="en-US" baseline="-25000"/>
              <a:t>2</a:t>
            </a:r>
            <a:r>
              <a:rPr lang="zh-CN" altLang="en-US"/>
              <a:t>CO</a:t>
            </a:r>
            <a:r>
              <a:rPr lang="zh-CN" altLang="en-US" baseline="-25000"/>
              <a:t>3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2250" y="4156075"/>
            <a:ext cx="7938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（</a:t>
            </a:r>
            <a:r>
              <a:rPr lang="en-US" altLang="zh-CN" sz="3200"/>
              <a:t>4</a:t>
            </a:r>
            <a:r>
              <a:rPr lang="zh-CN" altLang="en-US" sz="3200"/>
              <a:t>）分析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滤液</a:t>
            </a: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中主要的两种离子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_____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930" y="3786505"/>
            <a:ext cx="8761095" cy="953135"/>
          </a:xfrm>
          <a:prstGeom prst="rect">
            <a:avLst/>
          </a:prstGeom>
          <a:solidFill>
            <a:schemeClr val="bg1">
              <a:alpha val="91000"/>
            </a:schemeClr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sz="2800" b="1">
                <a:solidFill>
                  <a:srgbClr val="000000"/>
                </a:solidFill>
                <a:latin typeface="等线" charset="0"/>
                <a:ea typeface="宋体" panose="02010600030101010101" pitchFamily="2" charset="-122"/>
              </a:rPr>
              <a:t>解析：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）根据开始对物质、物质间反应的分析可知</a:t>
            </a:r>
            <a:endParaRPr 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滤液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中主要的两种离子是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NH</a:t>
            </a:r>
            <a:r>
              <a:rPr 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sz="2800" baseline="30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Cl</a:t>
            </a:r>
            <a:r>
              <a:rPr lang="zh-CN" sz="2800" baseline="30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－</a:t>
            </a:r>
            <a:endParaRPr lang="zh-CN" altLang="en-US" sz="2800" baseline="300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743965" grpId="1" animBg="1"/>
      <p:bldP spid="1073743966" grpId="1" animBg="1"/>
      <p:bldP spid="1073743967" grpId="1" animBg="1"/>
      <p:bldP spid="1073743968" grpId="1" animBg="1"/>
      <p:bldP spid="1073743969" grpId="1" animBg="1"/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999740" y="1134110"/>
            <a:ext cx="57981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（</a:t>
            </a:r>
            <a:r>
              <a:rPr lang="en-US" altLang="zh-CN" sz="2800"/>
              <a:t>5</a:t>
            </a:r>
            <a:r>
              <a:rPr lang="zh-CN" altLang="en-US" sz="2800"/>
              <a:t>）用平衡原理解释试管中析</a:t>
            </a:r>
            <a:endParaRPr lang="zh-CN" altLang="en-US" sz="2800"/>
          </a:p>
          <a:p>
            <a:r>
              <a:rPr lang="zh-CN" altLang="en-US" sz="2800"/>
              <a:t>         出白色晶体的原因</a:t>
            </a:r>
            <a:r>
              <a:rPr lang="en-US" altLang="zh-CN" sz="2800"/>
              <a:t>____</a:t>
            </a:r>
            <a:endParaRPr lang="en-US" altLang="zh-CN" sz="2800"/>
          </a:p>
        </p:txBody>
      </p:sp>
      <p:sp>
        <p:nvSpPr>
          <p:cNvPr id="102" name="文本框 101"/>
          <p:cNvSpPr txBox="1"/>
          <p:nvPr/>
        </p:nvSpPr>
        <p:spPr>
          <a:xfrm>
            <a:off x="100330" y="200660"/>
            <a:ext cx="8943340" cy="4742815"/>
          </a:xfrm>
          <a:prstGeom prst="rect">
            <a:avLst/>
          </a:prstGeom>
          <a:solidFill>
            <a:schemeClr val="bg1">
              <a:alpha val="91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p>
            <a:pPr eaLnBrk="1">
              <a:lnSpc>
                <a:spcPct val="120000"/>
              </a:lnSpc>
            </a:pPr>
            <a:r>
              <a:rPr lang="en-US" altLang="zh-CN" sz="2800" b="1">
                <a:solidFill>
                  <a:srgbClr val="000000"/>
                </a:solidFill>
                <a:latin typeface="等线" charset="0"/>
                <a:ea typeface="宋体" panose="02010600030101010101" pitchFamily="2" charset="-122"/>
              </a:rPr>
              <a:t>                 </a:t>
            </a:r>
            <a:r>
              <a:rPr lang="zh-CN" altLang="en-US" sz="2800" b="1">
                <a:solidFill>
                  <a:srgbClr val="000000"/>
                </a:solidFill>
                <a:latin typeface="等线" charset="0"/>
                <a:ea typeface="宋体" panose="02010600030101010101" pitchFamily="2" charset="-122"/>
              </a:rPr>
              <a:t>解析：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）该小题给了溶解平衡的</a:t>
            </a:r>
            <a:endParaRPr 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>
              <a:lnSpc>
                <a:spcPct val="120000"/>
              </a:lnSpc>
            </a:pP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角度。试管中的物质的微观分析：</a:t>
            </a:r>
            <a:endParaRPr 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>
              <a:lnSpc>
                <a:spcPct val="120000"/>
              </a:lnSpc>
            </a:pP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开始主要为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Cl</a:t>
            </a:r>
            <a:r>
              <a:rPr 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NH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；后加入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NaCl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又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NH</a:t>
            </a:r>
            <a:r>
              <a:rPr 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加入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NaCl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导致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c(Cl</a:t>
            </a:r>
            <a:r>
              <a:rPr 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变大，通入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NH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后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形成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NH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·H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，电离出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NH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，导致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c(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NH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变大。这些操作使试当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c(Cl</a:t>
            </a:r>
            <a:r>
              <a:rPr lang="en-US" sz="2800" baseline="30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)·c(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NH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)&gt;Ksp(NH</a:t>
            </a:r>
            <a:r>
              <a:rPr 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Cl)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时，析出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NH</a:t>
            </a:r>
            <a:r>
              <a:rPr lang="en-US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Cl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晶体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。另外， NH</a:t>
            </a:r>
            <a:r>
              <a:rPr lang="zh-CN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sz="2800" baseline="30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aq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 Cl</a:t>
            </a:r>
            <a:r>
              <a:rPr lang="zh-CN" sz="2800" baseline="30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aq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= NH</a:t>
            </a:r>
            <a:r>
              <a:rPr lang="zh-CN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Cl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,形成了离子键是放热过程，故冰水浴降温有利于NH</a:t>
            </a:r>
            <a:r>
              <a:rPr lang="zh-CN" sz="280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Cl晶体的析出。</a:t>
            </a:r>
            <a:endParaRPr 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>
              <a:lnSpc>
                <a:spcPct val="120000"/>
              </a:lnSpc>
            </a:pP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所以解答本题要从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NH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Cl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的沉淀溶解平衡的角度解释。</a:t>
            </a:r>
            <a:endParaRPr lang="zh-CN" altLang="en-US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865" y="263525"/>
            <a:ext cx="2682875" cy="2098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17855" y="856615"/>
            <a:ext cx="7661910" cy="310769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提示：</a:t>
            </a:r>
            <a:endParaRPr lang="zh-CN" altLang="en-US" sz="2800" b="1"/>
          </a:p>
          <a:p>
            <a:r>
              <a:rPr lang="en-US" altLang="zh-CN" sz="2800" b="1"/>
              <a:t>1</a:t>
            </a:r>
            <a:r>
              <a:rPr lang="zh-CN" altLang="en-US" sz="2800" b="1">
                <a:ea typeface="宋体" panose="02010600030101010101" pitchFamily="2" charset="-122"/>
              </a:rPr>
              <a:t>、</a:t>
            </a:r>
            <a:r>
              <a:rPr lang="zh-CN" altLang="en-US" sz="2800" b="1"/>
              <a:t>用平衡移动原理解释问题的答题模板：</a:t>
            </a:r>
            <a:endParaRPr lang="zh-CN" altLang="en-US" sz="2800" b="1"/>
          </a:p>
          <a:p>
            <a:r>
              <a:rPr lang="zh-CN" altLang="en-US" sz="2800" b="1"/>
              <a:t>      摆出平衡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→说明影响平衡移动的条件变化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→说明平衡移动方向→扣题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en-US" altLang="zh-CN" sz="28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、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摆出的平衡一定要从没有改变条件之前的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原有体系中去寻找。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ldLvl="0" animBg="1"/>
      <p:bldP spid="102" grpId="1" animBg="1"/>
      <p:bldP spid="5" grpId="0" bldLvl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文本框 115"/>
          <p:cNvSpPr txBox="1"/>
          <p:nvPr/>
        </p:nvSpPr>
        <p:spPr>
          <a:xfrm>
            <a:off x="162330" y="270064"/>
            <a:ext cx="8981291" cy="4310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eaLnBrk="1">
              <a:lnSpc>
                <a:spcPct val="140000"/>
              </a:lnSpc>
            </a:pPr>
            <a:r>
              <a:rPr lang="zh-CN" altLang="zh-CN" sz="2800" b="1">
                <a:latin typeface="Times New Roman" panose="02020603050405020304" charset="0"/>
                <a:ea typeface="宋体" panose="02010600030101010101" pitchFamily="2" charset="-122"/>
              </a:rPr>
              <a:t>学法指导：</a:t>
            </a:r>
            <a:endParaRPr lang="zh-CN" altLang="zh-CN" sz="2800" b="1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eaLnBrk="1">
              <a:lnSpc>
                <a:spcPct val="140000"/>
              </a:lnSpc>
            </a:pP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这类题的特点是将物质的性质融入在具体的情境中，围绕物质和物质的性质考查概念和原理等知识，所以我们需要将情境问题转化为化学问题，再用化学知识解决情境中的问题。这个转化的抓手就是：分析情境中的物质、物质的反应及影响反应的条件。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考题的最终落脚点还是所学的化学知识。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21920" y="514985"/>
            <a:ext cx="8900160" cy="3192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>
              <a:lnSpc>
                <a:spcPct val="120000"/>
              </a:lnSpc>
            </a:pPr>
            <a:r>
              <a:rPr lang="zh-CN" sz="2800" b="1">
                <a:ea typeface="宋体" panose="02010600030101010101" pitchFamily="2" charset="-122"/>
              </a:rPr>
              <a:t>设计意图：</a:t>
            </a:r>
            <a:endParaRPr lang="zh-CN" sz="2800">
              <a:ea typeface="宋体" panose="02010600030101010101" pitchFamily="2" charset="-122"/>
            </a:endParaRPr>
          </a:p>
          <a:p>
            <a:pPr eaLnBrk="1">
              <a:lnSpc>
                <a:spcPct val="120000"/>
              </a:lnSpc>
            </a:pPr>
            <a:r>
              <a:rPr lang="en-US" altLang="zh-CN" sz="2800">
                <a:ea typeface="宋体" panose="02010600030101010101" pitchFamily="2" charset="-122"/>
              </a:rPr>
              <a:t>1</a:t>
            </a:r>
            <a:r>
              <a:rPr lang="zh-CN" altLang="en-US" sz="2800">
                <a:ea typeface="宋体" panose="02010600030101010101" pitchFamily="2" charset="-122"/>
              </a:rPr>
              <a:t>、</a:t>
            </a:r>
            <a:r>
              <a:rPr lang="zh-CN" sz="2800">
                <a:ea typeface="宋体" panose="02010600030101010101" pitchFamily="2" charset="-122"/>
              </a:rPr>
              <a:t>碳是与人类生活密切相关的元素之一，围绕含碳物质的转化一直是环境、能源和物质制备等领域的研究热点，也是近几年高考考查的重点。</a:t>
            </a:r>
            <a:endParaRPr lang="zh-CN" sz="2800">
              <a:ea typeface="宋体" panose="02010600030101010101" pitchFamily="2" charset="-122"/>
            </a:endParaRPr>
          </a:p>
          <a:p>
            <a:pPr eaLnBrk="1">
              <a:lnSpc>
                <a:spcPct val="120000"/>
              </a:lnSpc>
            </a:pPr>
            <a:r>
              <a:rPr lang="en-US" altLang="zh-CN" sz="2800">
                <a:ea typeface="宋体" panose="02010600030101010101" pitchFamily="2" charset="-122"/>
              </a:rPr>
              <a:t>2</a:t>
            </a:r>
            <a:r>
              <a:rPr lang="zh-CN" altLang="en-US" sz="2800">
                <a:ea typeface="宋体" panose="02010600030101010101" pitchFamily="2" charset="-122"/>
              </a:rPr>
              <a:t>、</a:t>
            </a:r>
            <a:r>
              <a:rPr lang="zh-CN" sz="2800">
                <a:ea typeface="宋体" panose="02010600030101010101" pitchFamily="2" charset="-122"/>
              </a:rPr>
              <a:t>钠是活泼金属的代表。</a:t>
            </a:r>
            <a:r>
              <a:rPr lang="zh-CN" sz="2800">
                <a:ea typeface="宋体" panose="02010600030101010101" pitchFamily="2" charset="-122"/>
                <a:sym typeface="+mn-ea"/>
              </a:rPr>
              <a:t>钠及其化合物</a:t>
            </a:r>
            <a:r>
              <a:rPr lang="zh-CN" sz="2800">
                <a:ea typeface="宋体" panose="02010600030101010101" pitchFamily="2" charset="-122"/>
              </a:rPr>
              <a:t>在生活和生产中有着重要的用途，是高考考查化学知识的重要载体。</a:t>
            </a:r>
            <a:endParaRPr lang="zh-CN" altLang="en-US" sz="2800"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9302" y="382997"/>
            <a:ext cx="8846005" cy="4225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20000"/>
              </a:lnSpc>
            </a:pP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</a:rPr>
              <a:t>学习目标 ：</a:t>
            </a:r>
            <a:endParaRPr lang="zh-CN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</a:rPr>
              <a:t>（1）熟练掌握</a:t>
            </a:r>
            <a:r>
              <a:rPr lang="en-US" altLang="zh-CN" sz="2800" b="0">
                <a:latin typeface="Times New Roman" panose="02020603050405020304" charset="0"/>
                <a:ea typeface="宋体" panose="02010600030101010101" pitchFamily="2" charset="-122"/>
              </a:rPr>
              <a:t>CO</a:t>
            </a:r>
            <a:r>
              <a:rPr lang="en-US" altLang="zh-CN" sz="2800" b="0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altLang="en-US" sz="2800" b="0">
                <a:latin typeface="Times New Roman" panose="02020603050405020304" charset="0"/>
                <a:ea typeface="宋体" panose="02010600030101010101" pitchFamily="2" charset="-122"/>
              </a:rPr>
              <a:t>的结构、性质和制备方法，能根据其</a:t>
            </a:r>
            <a:endParaRPr lang="zh-CN" altLang="en-US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800" b="0">
                <a:latin typeface="Times New Roman" panose="02020603050405020304" charset="0"/>
                <a:ea typeface="宋体" panose="02010600030101010101" pitchFamily="2" charset="-122"/>
              </a:rPr>
              <a:t>          性质认识相关的化学反应。</a:t>
            </a:r>
            <a:endParaRPr lang="zh-CN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sz="2800" b="0">
                <a:ea typeface="宋体" panose="02010600030101010101" pitchFamily="2" charset="-122"/>
              </a:rPr>
              <a:t>（</a:t>
            </a:r>
            <a:r>
              <a:rPr lang="en-US" sz="2800" b="0">
                <a:latin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sz="2800" b="0">
                <a:ea typeface="宋体" panose="02010600030101010101" pitchFamily="2" charset="-122"/>
              </a:rPr>
              <a:t>）掌握</a:t>
            </a:r>
            <a:r>
              <a:rPr lang="en-US" altLang="zh-CN" sz="2800" b="0">
                <a:ea typeface="宋体" panose="02010600030101010101" pitchFamily="2" charset="-122"/>
              </a:rPr>
              <a:t>NaCl</a:t>
            </a:r>
            <a:r>
              <a:rPr lang="zh-CN" altLang="en-US" sz="2800" b="0">
                <a:ea typeface="宋体" panose="02010600030101010101" pitchFamily="2" charset="-122"/>
              </a:rPr>
              <a:t>的微观形成过程，了解</a:t>
            </a:r>
            <a:r>
              <a:rPr lang="en-US" altLang="zh-CN" sz="2800" b="0">
                <a:ea typeface="宋体" panose="02010600030101010101" pitchFamily="2" charset="-122"/>
              </a:rPr>
              <a:t>NaCl</a:t>
            </a:r>
            <a:r>
              <a:rPr lang="zh-CN" altLang="en-US" sz="2800" b="0">
                <a:ea typeface="宋体" panose="02010600030101010101" pitchFamily="2" charset="-122"/>
              </a:rPr>
              <a:t>溶于水的过</a:t>
            </a:r>
            <a:endParaRPr lang="zh-CN" altLang="en-US" sz="2800" b="0">
              <a:ea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800" b="0">
                <a:ea typeface="宋体" panose="02010600030101010101" pitchFamily="2" charset="-122"/>
              </a:rPr>
              <a:t>         程，能分析</a:t>
            </a:r>
            <a:r>
              <a:rPr lang="en-US" altLang="zh-CN" sz="2800" b="0">
                <a:ea typeface="宋体" panose="02010600030101010101" pitchFamily="2" charset="-122"/>
              </a:rPr>
              <a:t>NaCl</a:t>
            </a:r>
            <a:r>
              <a:rPr lang="zh-CN" altLang="en-US" sz="2800" b="0">
                <a:ea typeface="宋体" panose="02010600030101010101" pitchFamily="2" charset="-122"/>
              </a:rPr>
              <a:t>在氯碱工业、金属冶炼、制碱工</a:t>
            </a:r>
            <a:endParaRPr lang="zh-CN" altLang="en-US" sz="2800" b="0">
              <a:ea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800" b="0">
                <a:ea typeface="宋体" panose="02010600030101010101" pitchFamily="2" charset="-122"/>
              </a:rPr>
              <a:t>         业等领域的用途，并能分析相关原理。</a:t>
            </a:r>
            <a:endParaRPr lang="zh-CN" altLang="en-US" sz="2800" b="0">
              <a:ea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sz="2800" b="0">
                <a:ea typeface="宋体" panose="02010600030101010101" pitchFamily="2" charset="-122"/>
              </a:rPr>
              <a:t>（</a:t>
            </a:r>
            <a:r>
              <a:rPr lang="en-US" sz="2800" b="0">
                <a:latin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sz="2800" b="0">
                <a:ea typeface="宋体" panose="02010600030101010101" pitchFamily="2" charset="-122"/>
              </a:rPr>
              <a:t>）能结合试题中的信息，运用化学概念、原理</a:t>
            </a:r>
            <a:endParaRPr lang="zh-CN" sz="2800" b="0">
              <a:ea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sz="2800" b="0">
                <a:ea typeface="宋体" panose="02010600030101010101" pitchFamily="2" charset="-122"/>
              </a:rPr>
              <a:t>         等知识解释或解决真实情境中的问题。</a:t>
            </a:r>
            <a:endParaRPr lang="zh-CN" altLang="en-US" sz="2800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87020" y="247650"/>
            <a:ext cx="5335270" cy="563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800" b="1">
                <a:ea typeface="宋体" panose="02010600030101010101" pitchFamily="2" charset="-122"/>
              </a:rPr>
              <a:t>学习任务（知识梳理）：</a:t>
            </a:r>
            <a:r>
              <a:rPr lang="zh-CN" altLang="en-US" sz="2800" b="0">
                <a:ea typeface="宋体" panose="02010600030101010101" pitchFamily="2" charset="-122"/>
              </a:rPr>
              <a:t> </a:t>
            </a:r>
            <a:r>
              <a:rPr lang="zh-CN" altLang="en-US" sz="3070" b="0">
                <a:ea typeface="宋体" panose="02010600030101010101" pitchFamily="2" charset="-122"/>
              </a:rPr>
              <a:t>  </a:t>
            </a:r>
            <a:endParaRPr lang="en-US" altLang="zh-CN" sz="3070" b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9550" y="818515"/>
            <a:ext cx="87255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 b="0">
                <a:ea typeface="宋体" panose="02010600030101010101" pitchFamily="2" charset="-122"/>
              </a:rPr>
              <a:t>1</a:t>
            </a:r>
            <a:r>
              <a:rPr lang="zh-CN" altLang="en-US" sz="2800" b="0">
                <a:ea typeface="宋体" panose="02010600030101010101" pitchFamily="2" charset="-122"/>
              </a:rPr>
              <a:t>、完成任务清单中知识梳理（一）的试题，梳理</a:t>
            </a:r>
            <a:endParaRPr lang="zh-CN" altLang="en-US" sz="2800" b="0">
              <a:ea typeface="宋体" panose="02010600030101010101" pitchFamily="2" charset="-122"/>
            </a:endParaRPr>
          </a:p>
          <a:p>
            <a:pPr indent="0"/>
            <a:r>
              <a:rPr lang="zh-CN" altLang="en-US" sz="2800" b="0">
                <a:ea typeface="宋体" panose="02010600030101010101" pitchFamily="2" charset="-122"/>
              </a:rPr>
              <a:t>     与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CO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相关的基础知识。</a:t>
            </a:r>
            <a:endParaRPr lang="zh-CN" altLang="zh-CN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9550" y="1849755"/>
            <a:ext cx="889508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 b="0">
                <a:ea typeface="宋体" panose="02010600030101010101" pitchFamily="2" charset="-122"/>
              </a:rPr>
              <a:t>2</a:t>
            </a:r>
            <a:r>
              <a:rPr lang="zh-CN" altLang="en-US" sz="2800" b="0">
                <a:ea typeface="宋体" panose="02010600030101010101" pitchFamily="2" charset="-122"/>
              </a:rPr>
              <a:t>、完成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任务清单中</a:t>
            </a:r>
            <a:r>
              <a:rPr lang="zh-CN" altLang="en-US" sz="2800" b="0">
                <a:ea typeface="宋体" panose="02010600030101010101" pitchFamily="2" charset="-122"/>
              </a:rPr>
              <a:t>知识梳理（二）的试题，梳理</a:t>
            </a:r>
            <a:endParaRPr lang="zh-CN" altLang="en-US" sz="2800" b="0">
              <a:ea typeface="宋体" panose="02010600030101010101" pitchFamily="2" charset="-122"/>
            </a:endParaRPr>
          </a:p>
          <a:p>
            <a:pPr indent="0"/>
            <a:r>
              <a:rPr lang="zh-CN" altLang="en-US" sz="2800" b="0">
                <a:ea typeface="宋体" panose="02010600030101010101" pitchFamily="2" charset="-122"/>
              </a:rPr>
              <a:t>     与钠及其重要化合物相关的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基础知识。</a:t>
            </a:r>
            <a:endParaRPr lang="zh-CN" altLang="en-US" sz="2800" b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550" y="2880995"/>
            <a:ext cx="889508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 b="0">
                <a:ea typeface="宋体" panose="02010600030101010101" pitchFamily="2" charset="-122"/>
              </a:rPr>
              <a:t>3</a:t>
            </a:r>
            <a:r>
              <a:rPr lang="zh-CN" altLang="en-US" sz="2800" b="0">
                <a:ea typeface="宋体" panose="02010600030101010101" pitchFamily="2" charset="-122"/>
              </a:rPr>
              <a:t>、学习本视频前，分析以下试题：</a:t>
            </a:r>
            <a:endParaRPr lang="zh-CN" altLang="en-US" sz="2800" b="0">
              <a:ea typeface="宋体" panose="02010600030101010101" pitchFamily="2" charset="-122"/>
            </a:endParaRPr>
          </a:p>
          <a:p>
            <a:pPr indent="0"/>
            <a:r>
              <a:rPr lang="zh-CN" altLang="en-US" sz="2800" b="0">
                <a:ea typeface="宋体" panose="02010600030101010101" pitchFamily="2" charset="-122"/>
              </a:rPr>
              <a:t>      </a:t>
            </a:r>
            <a:r>
              <a:rPr lang="en-US" altLang="zh-CN" sz="2800" b="0">
                <a:ea typeface="宋体" panose="02010600030101010101" pitchFamily="2" charset="-122"/>
              </a:rPr>
              <a:t>1</a:t>
            </a:r>
            <a:r>
              <a:rPr lang="zh-CN" altLang="en-US" sz="2800" b="0">
                <a:ea typeface="宋体" panose="02010600030101010101" pitchFamily="2" charset="-122"/>
              </a:rPr>
              <a:t>、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2015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届 北京高考 第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27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题（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）</a:t>
            </a:r>
            <a:endParaRPr lang="zh-CN" altLang="en-US" sz="2800" b="0">
              <a:ea typeface="宋体" panose="02010600030101010101" pitchFamily="2" charset="-122"/>
            </a:endParaRPr>
          </a:p>
          <a:p>
            <a:pPr indent="0"/>
            <a:r>
              <a:rPr lang="zh-CN" altLang="en-US" sz="2800" b="0">
                <a:ea typeface="宋体" panose="02010600030101010101" pitchFamily="2" charset="-122"/>
              </a:rPr>
              <a:t>      </a:t>
            </a:r>
            <a:r>
              <a:rPr lang="en-US" altLang="zh-CN" sz="2800" b="0">
                <a:ea typeface="宋体" panose="02010600030101010101" pitchFamily="2" charset="-122"/>
              </a:rPr>
              <a:t>2</a:t>
            </a:r>
            <a:r>
              <a:rPr lang="zh-CN" altLang="en-US" sz="2800" b="0">
                <a:ea typeface="宋体" panose="02010600030101010101" pitchFamily="2" charset="-122"/>
              </a:rPr>
              <a:t>、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2020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届 朝阳高三 期中 第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17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题</a:t>
            </a:r>
            <a:endParaRPr lang="zh-CN" altLang="en-US" sz="2800" b="0">
              <a:ea typeface="宋体" panose="02010600030101010101" pitchFamily="2" charset="-122"/>
            </a:endParaRPr>
          </a:p>
          <a:p>
            <a:pPr indent="0"/>
            <a:r>
              <a:rPr lang="zh-CN" altLang="en-US" sz="2800" b="0">
                <a:ea typeface="宋体" panose="02010600030101010101" pitchFamily="2" charset="-122"/>
              </a:rPr>
              <a:t>      </a:t>
            </a:r>
            <a:r>
              <a:rPr lang="en-US" altLang="zh-CN" sz="2800" b="0">
                <a:ea typeface="宋体" panose="02010600030101010101" pitchFamily="2" charset="-122"/>
              </a:rPr>
              <a:t>3</a:t>
            </a:r>
            <a:r>
              <a:rPr lang="zh-CN" altLang="en-US" sz="2800" b="0">
                <a:ea typeface="宋体" panose="02010600030101010101" pitchFamily="2" charset="-122"/>
              </a:rPr>
              <a:t>、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2018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届 石景山一模 第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26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题</a:t>
            </a:r>
            <a:endParaRPr lang="zh-CN" altLang="en-US" sz="2800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" name="文本框 102"/>
          <p:cNvSpPr txBox="1"/>
          <p:nvPr/>
        </p:nvSpPr>
        <p:spPr>
          <a:xfrm>
            <a:off x="74930" y="726440"/>
            <a:ext cx="55632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01930"/>
            <a:r>
              <a:rPr lang="zh-CN" sz="2800">
                <a:ea typeface="宋体" panose="02010600030101010101" pitchFamily="2" charset="-122"/>
              </a:rPr>
              <a:t>利用右图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装置从海水中提取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</a:rPr>
              <a:t>CO</a:t>
            </a:r>
            <a:r>
              <a:rPr lang="en-US" sz="2800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altLang="en-US" sz="2800" baseline="-25000"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endParaRPr lang="zh-CN" altLang="en-US" sz="2800" baseline="-250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74652" y="117709"/>
            <a:ext cx="48751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2800" b="1">
                <a:cs typeface="等线" charset="0"/>
                <a:sym typeface="+mn-ea"/>
              </a:rPr>
              <a:t>例题</a:t>
            </a:r>
            <a:r>
              <a:rPr lang="en-US" altLang="zh-CN" sz="2800" b="1">
                <a:cs typeface="等线" charset="0"/>
                <a:sym typeface="+mn-ea"/>
              </a:rPr>
              <a:t>1</a:t>
            </a:r>
            <a:r>
              <a:rPr lang="zh-CN" sz="2800">
                <a:cs typeface="等线" charset="0"/>
                <a:sym typeface="+mn-ea"/>
              </a:rPr>
              <a:t>．</a:t>
            </a:r>
            <a:r>
              <a:rPr lang="en-US" sz="2800">
                <a:latin typeface="等线" charset="0"/>
                <a:cs typeface="Times New Roman" panose="02020603050405020304" charset="0"/>
              </a:rPr>
              <a:t>2015</a:t>
            </a:r>
            <a:r>
              <a:rPr lang="zh-CN" sz="2800">
                <a:latin typeface="等线" charset="0"/>
                <a:ea typeface="宋体" panose="02010600030101010101" pitchFamily="2" charset="-122"/>
              </a:rPr>
              <a:t>北京 </a:t>
            </a:r>
            <a:r>
              <a:rPr lang="en-US" altLang="zh-CN" sz="2800">
                <a:latin typeface="等线" charset="0"/>
                <a:ea typeface="宋体" panose="02010600030101010101" pitchFamily="2" charset="-122"/>
              </a:rPr>
              <a:t>27</a:t>
            </a:r>
            <a:endParaRPr lang="en-US" altLang="zh-CN" sz="2800">
              <a:latin typeface="等线" charset="0"/>
              <a:ea typeface="宋体" panose="02010600030101010101" pitchFamily="2" charset="-122"/>
              <a:cs typeface="等线" charset="0"/>
            </a:endParaRPr>
          </a:p>
        </p:txBody>
      </p:sp>
      <p:pic>
        <p:nvPicPr>
          <p:cNvPr id="115" name="图片 114"/>
          <p:cNvPicPr/>
          <p:nvPr/>
        </p:nvPicPr>
        <p:blipFill>
          <a:blip r:embed="rId1"/>
          <a:stretch>
            <a:fillRect/>
          </a:stretch>
        </p:blipFill>
        <p:spPr>
          <a:xfrm>
            <a:off x="5431999" y="322331"/>
            <a:ext cx="3170083" cy="26606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4930" y="1445895"/>
            <a:ext cx="5356860" cy="1035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20980" indent="-220980"/>
            <a:r>
              <a:rPr lang="zh-CN" altLang="en-US" sz="3070">
                <a:latin typeface="等线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3070">
                <a:latin typeface="等线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zh-CN" altLang="en-US" sz="3070">
                <a:latin typeface="等线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  <a:r>
              <a:rPr lang="en-US" sz="3070">
                <a:latin typeface="等线" charset="0"/>
                <a:cs typeface="Times New Roman" panose="02020603050405020304" charset="0"/>
              </a:rPr>
              <a:t>① </a:t>
            </a:r>
            <a:r>
              <a:rPr lang="zh-CN" sz="3070">
                <a:cs typeface="等线" charset="0"/>
              </a:rPr>
              <a:t>结合方程式简述</a:t>
            </a:r>
            <a:endParaRPr lang="zh-CN" sz="3070">
              <a:cs typeface="等线" charset="0"/>
            </a:endParaRPr>
          </a:p>
          <a:p>
            <a:pPr marL="220980" indent="-220980"/>
            <a:r>
              <a:rPr lang="zh-CN" sz="3070">
                <a:cs typeface="等线" charset="0"/>
              </a:rPr>
              <a:t>              提取</a:t>
            </a:r>
            <a:r>
              <a:rPr lang="en-US" sz="3070">
                <a:latin typeface="等线" charset="0"/>
                <a:cs typeface="Times New Roman" panose="02020603050405020304" charset="0"/>
              </a:rPr>
              <a:t>CO</a:t>
            </a:r>
            <a:r>
              <a:rPr lang="en-US" sz="3070" baseline="-25000">
                <a:latin typeface="等线" charset="0"/>
                <a:cs typeface="Times New Roman" panose="02020603050405020304" charset="0"/>
              </a:rPr>
              <a:t>2</a:t>
            </a:r>
            <a:r>
              <a:rPr lang="zh-CN" sz="3070">
                <a:cs typeface="等线" charset="0"/>
              </a:rPr>
              <a:t>的原理</a:t>
            </a:r>
            <a:r>
              <a:rPr lang="en-US" sz="3070" u="sng">
                <a:latin typeface="等线" charset="0"/>
                <a:cs typeface="Times New Roman" panose="02020603050405020304" charset="0"/>
              </a:rPr>
              <a:t>   </a:t>
            </a:r>
            <a:r>
              <a:rPr lang="zh-CN" sz="3070">
                <a:cs typeface="等线" charset="0"/>
              </a:rPr>
              <a:t>。</a:t>
            </a:r>
            <a:endParaRPr lang="zh-CN" altLang="en-US" sz="3070">
              <a:cs typeface="等线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9015" y="2724150"/>
            <a:ext cx="8382000" cy="1506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86690" indent="-186690"/>
            <a:r>
              <a:rPr lang="en-US" sz="3070">
                <a:latin typeface="等线" charset="0"/>
                <a:cs typeface="Times New Roman" panose="02020603050405020304" charset="0"/>
              </a:rPr>
              <a:t>② </a:t>
            </a:r>
            <a:r>
              <a:rPr lang="zh-CN" sz="3070">
                <a:cs typeface="等线" charset="0"/>
              </a:rPr>
              <a:t>用该装置产生的物质</a:t>
            </a:r>
            <a:endParaRPr lang="zh-CN" sz="3070">
              <a:cs typeface="等线" charset="0"/>
            </a:endParaRPr>
          </a:p>
          <a:p>
            <a:pPr marL="186690" indent="-186690"/>
            <a:r>
              <a:rPr lang="zh-CN" sz="3070">
                <a:cs typeface="等线" charset="0"/>
              </a:rPr>
              <a:t>     将b室排出的海水，</a:t>
            </a:r>
            <a:endParaRPr lang="zh-CN" sz="3070">
              <a:cs typeface="等线" charset="0"/>
            </a:endParaRPr>
          </a:p>
          <a:p>
            <a:pPr marL="186690" indent="-186690"/>
            <a:r>
              <a:rPr lang="zh-CN" sz="3070">
                <a:cs typeface="等线" charset="0"/>
              </a:rPr>
              <a:t>     处理至合格的方法是</a:t>
            </a:r>
            <a:r>
              <a:rPr lang="en-US" sz="3070" u="sng">
                <a:latin typeface="等线" charset="0"/>
                <a:cs typeface="Times New Roman" panose="02020603050405020304" charset="0"/>
              </a:rPr>
              <a:t>      </a:t>
            </a:r>
            <a:r>
              <a:rPr lang="zh-CN" sz="3070">
                <a:cs typeface="等线" charset="0"/>
              </a:rPr>
              <a:t>。</a:t>
            </a:r>
            <a:endParaRPr lang="zh-CN" altLang="en-US" sz="3070">
              <a:cs typeface="等线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1935" y="413385"/>
            <a:ext cx="8660130" cy="4356100"/>
          </a:xfrm>
          <a:prstGeom prst="rect">
            <a:avLst/>
          </a:prstGeom>
          <a:solidFill>
            <a:schemeClr val="bg1">
              <a:alpha val="88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267970" eaLnBrk="1">
              <a:lnSpc>
                <a:spcPct val="110000"/>
              </a:lnSpc>
            </a:pP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解析：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外电源说明装置为电解池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外电源电极说明a为阳极室，c为阴极室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室、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室的原料都是水，可写电极反应式，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室为：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2H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O-4e</a:t>
            </a:r>
            <a:r>
              <a:rPr 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=4H</a:t>
            </a:r>
            <a:r>
              <a:rPr 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+O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↑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室为：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2H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O+2e</a:t>
            </a:r>
            <a:r>
              <a:rPr 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=H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↑+2OH</a:t>
            </a:r>
            <a:r>
              <a:rPr 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由阳离子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膜可知离子运动情况：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室产生的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</a:t>
            </a:r>
            <a:r>
              <a:rPr 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进入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室（再与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HCO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进一步反应），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室的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Na</a:t>
            </a:r>
            <a:r>
              <a:rPr 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进入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室（再与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OH</a:t>
            </a:r>
            <a:r>
              <a:rPr 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一起形成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NaOH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溶液）。答案是：</a:t>
            </a:r>
            <a:endParaRPr 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7970" eaLnBrk="1">
              <a:lnSpc>
                <a:spcPct val="110000"/>
              </a:lnSpc>
            </a:pP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室发生：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2H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 - 4e</a:t>
            </a:r>
            <a:r>
              <a:rPr 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= 4H</a:t>
            </a:r>
            <a:r>
              <a:rPr 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+ O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↑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</a:t>
            </a:r>
            <a:r>
              <a:rPr 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通过阳离子膜进入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室，发生反应：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</a:t>
            </a:r>
            <a:r>
              <a:rPr 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+ HCO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sz="28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 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 CO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↑ + H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 </a:t>
            </a:r>
            <a:endParaRPr 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7970" eaLnBrk="1">
              <a:lnSpc>
                <a:spcPct val="110000"/>
              </a:lnSpc>
            </a:pP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②用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室排出的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NaOH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溶液将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室排出的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海水调至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pH≈8.</a:t>
            </a:r>
            <a:endParaRPr lang="en-US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1935" y="1880235"/>
            <a:ext cx="8643620" cy="138366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/>
              <a:t>小结：解答电化学题的分析思路</a:t>
            </a:r>
            <a:endParaRPr lang="zh-CN" altLang="en-US" sz="2800" b="1"/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电池种类</a:t>
            </a:r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电极种类</a:t>
            </a:r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电极反应</a:t>
            </a:r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离子移动情况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（结合交换膜种类）</a:t>
            </a:r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解释或解决情境问题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" name="文本框 104"/>
          <p:cNvSpPr txBox="1"/>
          <p:nvPr/>
        </p:nvSpPr>
        <p:spPr>
          <a:xfrm>
            <a:off x="319405" y="165735"/>
            <a:ext cx="56730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800" b="1">
                <a:cs typeface="等线" charset="0"/>
              </a:rPr>
              <a:t>例题</a:t>
            </a:r>
            <a:r>
              <a:rPr lang="en-US" altLang="zh-CN" sz="2800" b="1">
                <a:cs typeface="等线" charset="0"/>
              </a:rPr>
              <a:t>2</a:t>
            </a:r>
            <a:r>
              <a:rPr lang="zh-CN" sz="2800" b="1">
                <a:cs typeface="等线" charset="0"/>
              </a:rPr>
              <a:t>．</a:t>
            </a:r>
            <a:r>
              <a:rPr lang="en-US" sz="2800">
                <a:latin typeface="等线" charset="0"/>
                <a:cs typeface="Times New Roman" panose="02020603050405020304" charset="0"/>
              </a:rPr>
              <a:t>2020</a:t>
            </a:r>
            <a:r>
              <a:rPr lang="zh-CN" altLang="en-US" sz="2800">
                <a:latin typeface="等线" charset="0"/>
                <a:ea typeface="宋体" panose="02010600030101010101" pitchFamily="2" charset="-122"/>
                <a:cs typeface="Times New Roman" panose="02020603050405020304" charset="0"/>
              </a:rPr>
              <a:t>届 朝阳期中 </a:t>
            </a:r>
            <a:r>
              <a:rPr lang="en-US" altLang="zh-CN" sz="2800">
                <a:latin typeface="等线" charset="0"/>
                <a:ea typeface="宋体" panose="02010600030101010101" pitchFamily="2" charset="-122"/>
                <a:cs typeface="Times New Roman" panose="02020603050405020304" charset="0"/>
              </a:rPr>
              <a:t>17</a:t>
            </a:r>
            <a:endParaRPr lang="en-US" altLang="zh-CN" sz="2800">
              <a:latin typeface="等线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9405" y="613410"/>
            <a:ext cx="87287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该题以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</a:rPr>
              <a:t>O</a:t>
            </a:r>
            <a:r>
              <a:rPr lang="en-US" sz="2800" baseline="-25000">
                <a:latin typeface="Times New Roman" panose="02020603050405020304" charset="0"/>
                <a:ea typeface="宋体" panose="02010600030101010101" pitchFamily="2" charset="-122"/>
              </a:rPr>
              <a:t>2 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合成二甲醚为素材，考查概念原理等知识。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3035" y="1478280"/>
            <a:ext cx="889508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（1）该小题考查热化学方程式书写、盖斯定律计算。</a:t>
            </a:r>
            <a:endParaRPr lang="zh-CN" sz="2800"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第一步：确定目标方程式</a:t>
            </a:r>
            <a:endParaRPr lang="zh-CN" sz="2800"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方法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：结合信息按陌生方程式书写的思路直接写出。</a:t>
            </a:r>
            <a:endParaRPr lang="zh-CN" sz="2800"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反应①为目标方程式，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反应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①②是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反应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II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两个分步，则反应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①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的反应物为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</a:rPr>
              <a:t>CO</a:t>
            </a:r>
            <a:r>
              <a:rPr lang="en-US" sz="2800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</a:rPr>
              <a:t>(g)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和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</a:rPr>
              <a:t>H</a:t>
            </a:r>
            <a:r>
              <a:rPr lang="en-US" sz="2800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</a:rPr>
              <a:t>(g) 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，生成物为反应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②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的反应物即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CH</a:t>
            </a:r>
            <a:r>
              <a:rPr lang="en-US" sz="2800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OH(g) 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，再根据守恒关系配平。可确定反应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①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为：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</a:rPr>
              <a:t>CO</a:t>
            </a:r>
            <a:r>
              <a:rPr lang="en-US" sz="2800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</a:rPr>
              <a:t>(g)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+ 2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</a:rPr>
              <a:t>H</a:t>
            </a:r>
            <a:r>
              <a:rPr lang="en-US" sz="2800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</a:rPr>
              <a:t>(g)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>
                <a:latin typeface="MS PGothic" panose="020B0600070205080204" charset="-128"/>
              </a:rPr>
              <a:t>⇌</a:t>
            </a:r>
            <a:r>
              <a:rPr lang="en-US" sz="2800">
                <a:latin typeface="MS PGothic" panose="020B0600070205080204" charset="-128"/>
                <a:cs typeface="MS PGothic" panose="020B0600070205080204" charset="-128"/>
              </a:rPr>
              <a:t>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CH</a:t>
            </a:r>
            <a:r>
              <a:rPr lang="en-US" sz="2800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OH(g) +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</a:rPr>
              <a:t> H</a:t>
            </a:r>
            <a:r>
              <a:rPr lang="en-US" sz="2800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</a:rPr>
              <a:t>O(g)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方法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：总反应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II 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减去反应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②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，消除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</a:t>
            </a:r>
            <a:r>
              <a:rPr lang="en-US" sz="2800" baseline="-25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OH(g) 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也可得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①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3035" y="2385060"/>
            <a:ext cx="8895080" cy="22453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p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第二步：确定目标方程式与已知方程式的关系</a:t>
            </a:r>
            <a:endParaRPr lang="zh-CN" sz="2800"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目标方程式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①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中的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CO</a:t>
            </a:r>
            <a:r>
              <a:rPr lang="en-US" sz="2800" baseline="-250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(g)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为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反应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II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的代表物，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</a:t>
            </a:r>
            <a:r>
              <a:rPr lang="en-US" sz="2800" baseline="-25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OH(g)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为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反应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②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的代表物，根据两个代表物分别在目标方程式、已知方程式中的系数和位置的关系可确定：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①+②=II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3035" y="2819400"/>
            <a:ext cx="8894445" cy="21228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p>
            <a:r>
              <a:rPr lang="zh-CN" altLang="en-US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第三步：计算目标方程式的反应热</a:t>
            </a:r>
            <a:endParaRPr lang="en-US" sz="280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由目标方程式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①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与反应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II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和反应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②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的关系，可确定它们的反应热的关系式为：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charset="0"/>
                <a:cs typeface="微软雅黑" panose="020B0503020204020204" charset="-122"/>
              </a:rPr>
              <a:t>∆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H</a:t>
            </a:r>
            <a:r>
              <a:rPr lang="en-US" sz="2800" baseline="-25000">
                <a:latin typeface="Times New Roman" panose="02020603050405020304" charset="0"/>
                <a:cs typeface="Times New Roman" panose="02020603050405020304" charset="0"/>
              </a:rPr>
              <a:t>①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en-US" sz="2800">
                <a:solidFill>
                  <a:srgbClr val="000000"/>
                </a:solidFill>
                <a:latin typeface="Times New Roman" panose="02020603050405020304" charset="0"/>
                <a:cs typeface="微软雅黑" panose="020B0503020204020204" charset="-122"/>
              </a:rPr>
              <a:t>∆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H</a:t>
            </a:r>
            <a:r>
              <a:rPr lang="en-US" sz="2800" baseline="-25000">
                <a:latin typeface="Times New Roman" panose="02020603050405020304" charset="0"/>
                <a:cs typeface="Times New Roman" panose="02020603050405020304" charset="0"/>
              </a:rPr>
              <a:t>②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=</a:t>
            </a:r>
            <a:r>
              <a:rPr lang="en-US" sz="2800">
                <a:solidFill>
                  <a:srgbClr val="000000"/>
                </a:solidFill>
                <a:latin typeface="Times New Roman" panose="02020603050405020304" charset="0"/>
                <a:cs typeface="微软雅黑" panose="020B0503020204020204" charset="-122"/>
              </a:rPr>
              <a:t>∆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H</a:t>
            </a:r>
            <a:r>
              <a:rPr lang="en-US" sz="2800" baseline="-25000">
                <a:latin typeface="Times New Roman" panose="02020603050405020304" charset="0"/>
                <a:cs typeface="Times New Roman" panose="02020603050405020304" charset="0"/>
              </a:rPr>
              <a:t>II</a:t>
            </a:r>
            <a:endParaRPr lang="zh-CN" sz="2800"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则</a:t>
            </a:r>
            <a:r>
              <a:rPr lang="en-US" sz="2800">
                <a:latin typeface="Times New Roman" panose="02020603050405020304" charset="0"/>
                <a:cs typeface="微软雅黑" panose="020B0503020204020204" charset="-122"/>
                <a:sym typeface="+mn-ea"/>
              </a:rPr>
              <a:t>∆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H</a:t>
            </a:r>
            <a:r>
              <a:rPr lang="en-US" sz="2800" baseline="-25000">
                <a:latin typeface="Times New Roman" panose="02020603050405020304" charset="0"/>
                <a:cs typeface="Times New Roman" panose="02020603050405020304" charset="0"/>
              </a:rPr>
              <a:t>①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=(</a:t>
            </a:r>
            <a:r>
              <a:rPr lang="en-US" sz="2800">
                <a:latin typeface="Times New Roman" panose="02020603050405020304" charset="0"/>
                <a:cs typeface="微软雅黑" panose="020B0503020204020204" charset="-122"/>
                <a:sym typeface="+mn-ea"/>
              </a:rPr>
              <a:t>∆</a:t>
            </a:r>
            <a:r>
              <a:rPr lang="en-US" sz="2800" i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</a:t>
            </a:r>
            <a:r>
              <a:rPr lang="en-US" sz="2800" baseline="-25000">
                <a:latin typeface="Times New Roman" panose="02020603050405020304" charset="0"/>
                <a:cs typeface="Times New Roman" panose="02020603050405020304" charset="0"/>
              </a:rPr>
              <a:t>II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-</a:t>
            </a:r>
            <a:r>
              <a:rPr lang="en-US" sz="2800">
                <a:latin typeface="Times New Roman" panose="02020603050405020304" charset="0"/>
                <a:cs typeface="微软雅黑" panose="020B0503020204020204" charset="-122"/>
                <a:sym typeface="+mn-ea"/>
              </a:rPr>
              <a:t>∆</a:t>
            </a:r>
            <a:r>
              <a:rPr lang="en-US" sz="2800" i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</a:t>
            </a:r>
            <a:r>
              <a:rPr lang="en-US" sz="2800" baseline="-25000">
                <a:latin typeface="Times New Roman" panose="02020603050405020304" charset="0"/>
                <a:cs typeface="Times New Roman" panose="02020603050405020304" charset="0"/>
              </a:rPr>
              <a:t>②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)/2=(-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122.5 +23.5)/2=-49.5( kJ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</a:rPr>
              <a:t>·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mol</a:t>
            </a:r>
            <a:r>
              <a:rPr lang="en-US" sz="2800" baseline="30000">
                <a:latin typeface="Times New Roman" panose="02020603050405020304" charset="0"/>
                <a:cs typeface="Times New Roman" panose="02020603050405020304" charset="0"/>
              </a:rPr>
              <a:t>-1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9405" y="1049020"/>
            <a:ext cx="2072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解析：</a:t>
            </a:r>
            <a:endParaRPr lang="zh-CN" altLang="en-US" sz="2800" b="1"/>
          </a:p>
        </p:txBody>
      </p:sp>
      <p:sp>
        <p:nvSpPr>
          <p:cNvPr id="14" name="文本框 13"/>
          <p:cNvSpPr txBox="1"/>
          <p:nvPr/>
        </p:nvSpPr>
        <p:spPr>
          <a:xfrm>
            <a:off x="153035" y="1935480"/>
            <a:ext cx="8895080" cy="18148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p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小结：书写热化学方程式的一般步骤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         第一步：确定目标方程式</a:t>
            </a:r>
            <a:endParaRPr lang="zh-CN" sz="2800" b="1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         第二步：确定目标方程式与已知方程式的关系</a:t>
            </a:r>
            <a:endParaRPr lang="zh-CN" sz="2800" b="1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     第三步：计算目标方程式的反应热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0" grpId="0"/>
      <p:bldP spid="10" grpId="1"/>
      <p:bldP spid="11" grpId="0" bldLvl="0" animBg="1"/>
      <p:bldP spid="11" grpId="1" animBg="1"/>
      <p:bldP spid="12" grpId="0" bldLvl="0" animBg="1"/>
      <p:bldP spid="12" grpId="1" animBg="1"/>
      <p:bldP spid="14" grpId="0" bldLvl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" name="文本框 102"/>
          <p:cNvSpPr txBox="1"/>
          <p:nvPr/>
        </p:nvSpPr>
        <p:spPr>
          <a:xfrm>
            <a:off x="102870" y="2291715"/>
            <a:ext cx="89382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、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明确图像表示内容：温度或压强对反应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II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平衡的影响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58" name="图片 5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90" y="300355"/>
            <a:ext cx="4257675" cy="20427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2870" y="417830"/>
            <a:ext cx="21482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解析：（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）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870" y="2739390"/>
            <a:ext cx="8938260" cy="18148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、联系反应原理知识：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根据反应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II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的气体系数及</a:t>
            </a:r>
            <a:r>
              <a:rPr lang="en-US" sz="2800">
                <a:latin typeface="Times New Roman" panose="02020603050405020304" charset="0"/>
                <a:cs typeface="微软雅黑" panose="020B0503020204020204" charset="-122"/>
                <a:sym typeface="+mn-ea"/>
              </a:rPr>
              <a:t>∆</a:t>
            </a:r>
            <a:r>
              <a:rPr lang="en-US" sz="2800" i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可知其他条件一定，增大压强平衡正向移动，二甲醚的平衡产率变大；增大温度平衡逆向移动，二甲醚的平衡产率减小。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980" y="3192145"/>
            <a:ext cx="8938260" cy="18148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3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、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图像信息分析：横坐标表示温度或压强，纵坐标表示二甲醚的平衡产率；由图像可知当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L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一定时，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增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大</a:t>
            </a:r>
            <a:r>
              <a:rPr lang="en-US" sz="2800">
                <a:latin typeface="Times New Roman" panose="02020603050405020304" charset="0"/>
                <a:sym typeface="+mn-ea"/>
              </a:rPr>
              <a:t>X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二甲醚的平衡产率变小，即平衡逆向移动，联系反应原理知识可判断出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为温度，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L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为压强，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L</a:t>
            </a:r>
            <a:r>
              <a:rPr lang="en-US" altLang="zh-CN" sz="2800" baseline="-25000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&gt;L</a:t>
            </a:r>
            <a:r>
              <a:rPr lang="en-US" altLang="zh-CN" sz="2800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" name="图片 5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90" y="140335"/>
            <a:ext cx="2460625" cy="1708150"/>
          </a:xfrm>
          <a:prstGeom prst="rect">
            <a:avLst/>
          </a:prstGeom>
        </p:spPr>
      </p:pic>
      <p:sp>
        <p:nvSpPr>
          <p:cNvPr id="103" name="文本框 102"/>
          <p:cNvSpPr txBox="1"/>
          <p:nvPr/>
        </p:nvSpPr>
        <p:spPr>
          <a:xfrm>
            <a:off x="102870" y="1848485"/>
            <a:ext cx="889381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、明确图像表示的内容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：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反应I和反应II混合体系中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CO</a:t>
            </a:r>
            <a:r>
              <a:rPr lang="zh-CN" sz="2800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平衡转化率、平衡时CH</a:t>
            </a:r>
            <a:r>
              <a:rPr lang="zh-CN" sz="2800" baseline="-25000">
                <a:latin typeface="Times New Roman" panose="02020603050405020304" charset="0"/>
                <a:ea typeface="宋体" panose="02010600030101010101" pitchFamily="2" charset="-122"/>
              </a:rPr>
              <a:t>3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OCH</a:t>
            </a:r>
            <a:r>
              <a:rPr lang="zh-CN" sz="2800" baseline="-25000">
                <a:latin typeface="Times New Roman" panose="02020603050405020304" charset="0"/>
                <a:ea typeface="宋体" panose="02010600030101010101" pitchFamily="2" charset="-122"/>
              </a:rPr>
              <a:t>3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的选择性与温度的关系。</a:t>
            </a:r>
            <a:endParaRPr lang="zh-CN" sz="2800"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辨析清楚两个概念：</a:t>
            </a:r>
            <a:endParaRPr lang="zh-CN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CO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</a:rPr>
              <a:t>平衡转化率：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指反应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和反应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II 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中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CO</a:t>
            </a:r>
            <a:r>
              <a:rPr lang="en-US" sz="2800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的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总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转化率。</a:t>
            </a:r>
            <a:endParaRPr lang="zh-CN" sz="2800"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CH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3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OCH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3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</a:rPr>
              <a:t>的选择性：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指转化为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</a:rPr>
              <a:t>CH</a:t>
            </a:r>
            <a:r>
              <a:rPr lang="en-US" sz="2800" baseline="-25000">
                <a:latin typeface="Times New Roman" panose="02020603050405020304" charset="0"/>
                <a:ea typeface="宋体" panose="02010600030101010101" pitchFamily="2" charset="-122"/>
              </a:rPr>
              <a:t>3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</a:rPr>
              <a:t>OCH</a:t>
            </a:r>
            <a:r>
              <a:rPr lang="en-US" sz="2800" baseline="-25000">
                <a:latin typeface="Times New Roman" panose="02020603050405020304" charset="0"/>
                <a:ea typeface="宋体" panose="02010600030101010101" pitchFamily="2" charset="-122"/>
              </a:rPr>
              <a:t>3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的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CO</a:t>
            </a:r>
            <a:r>
              <a:rPr lang="en-US" sz="2800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在所有被转化掉的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CO</a:t>
            </a:r>
            <a:r>
              <a:rPr lang="en-US" sz="2800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中所占的百分比。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870" y="417830"/>
            <a:ext cx="21482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解析：（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）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095" y="2279650"/>
            <a:ext cx="8893810" cy="22453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、联系所学知识：根据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反应I和反应II的</a:t>
            </a:r>
            <a:r>
              <a:rPr lang="en-US" sz="2800">
                <a:latin typeface="Times New Roman" panose="02020603050405020304" charset="0"/>
                <a:cs typeface="微软雅黑" panose="020B0503020204020204" charset="-122"/>
                <a:sym typeface="+mn-ea"/>
              </a:rPr>
              <a:t>∆</a:t>
            </a:r>
            <a:r>
              <a:rPr lang="en-US" sz="2800" i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可知：</a:t>
            </a:r>
            <a:endParaRPr 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升温时，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反应I正向进行程度变大，导致CO</a:t>
            </a:r>
            <a:r>
              <a:rPr lang="zh-CN" sz="2800" baseline="-250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平衡转化率</a:t>
            </a:r>
            <a:endParaRPr 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             变大，但CH</a:t>
            </a:r>
            <a:r>
              <a:rPr lang="zh-CN" sz="2800" baseline="-250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OCH</a:t>
            </a:r>
            <a:r>
              <a:rPr lang="zh-CN" sz="2800" baseline="-250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的选择性变小；</a:t>
            </a:r>
            <a:endParaRPr 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升温时，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反应II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正向进行程度变小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，导致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CO</a:t>
            </a:r>
            <a:r>
              <a:rPr lang="zh-CN" sz="2800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平衡转化率</a:t>
            </a:r>
            <a:endParaRPr lang="zh-CN" sz="2800"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                及CH</a:t>
            </a:r>
            <a:r>
              <a:rPr lang="zh-CN" sz="2800" baseline="-25000">
                <a:latin typeface="Times New Roman" panose="02020603050405020304" charset="0"/>
                <a:ea typeface="宋体" panose="02010600030101010101" pitchFamily="2" charset="-122"/>
              </a:rPr>
              <a:t>3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OCH</a:t>
            </a:r>
            <a:r>
              <a:rPr lang="zh-CN" sz="2800" baseline="-25000">
                <a:latin typeface="Times New Roman" panose="02020603050405020304" charset="0"/>
                <a:ea typeface="宋体" panose="02010600030101010101" pitchFamily="2" charset="-122"/>
              </a:rPr>
              <a:t>3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的选择性都变小。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870" y="3147060"/>
            <a:ext cx="8893810" cy="18148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3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、图形信息分析：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①t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时，CO</a:t>
            </a:r>
            <a:r>
              <a:rPr lang="zh-CN" altLang="en-US" sz="2800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平衡转化率是40%，其中转化为CH</a:t>
            </a:r>
            <a:r>
              <a:rPr lang="zh-CN" altLang="en-US" sz="2800" baseline="-25000">
                <a:latin typeface="Times New Roman" panose="02020603050405020304" charset="0"/>
                <a:ea typeface="宋体" panose="02010600030101010101" pitchFamily="2" charset="-122"/>
              </a:rPr>
              <a:t>3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OCH</a:t>
            </a:r>
            <a:r>
              <a:rPr lang="zh-CN" altLang="en-US" sz="2800" baseline="-25000">
                <a:latin typeface="Times New Roman" panose="02020603050405020304" charset="0"/>
                <a:ea typeface="宋体" panose="02010600030101010101" pitchFamily="2" charset="-122"/>
              </a:rPr>
              <a:t>3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的占76%，所以反应II消耗的n(CO</a:t>
            </a:r>
            <a:r>
              <a:rPr lang="zh-CN" altLang="en-US" sz="2800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)=a·40%·76%；反应II中CO</a:t>
            </a:r>
            <a:r>
              <a:rPr lang="zh-CN" altLang="en-US" sz="2800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与H</a:t>
            </a:r>
            <a:r>
              <a:rPr lang="zh-CN" altLang="en-US" sz="2800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按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1:3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反应，反应II消耗的n(H</a:t>
            </a:r>
            <a:r>
              <a:rPr lang="zh-CN" altLang="en-US" sz="2800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)=3a·40%·76%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870" y="3578225"/>
            <a:ext cx="8893810" cy="1383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sz="2800">
                <a:ea typeface="宋体" panose="02010600030101010101" pitchFamily="2" charset="-122"/>
              </a:rPr>
              <a:t>300℃之后CH</a:t>
            </a:r>
            <a:r>
              <a:rPr sz="2800" baseline="-25000">
                <a:ea typeface="宋体" panose="02010600030101010101" pitchFamily="2" charset="-122"/>
              </a:rPr>
              <a:t>3</a:t>
            </a:r>
            <a:r>
              <a:rPr sz="2800">
                <a:ea typeface="宋体" panose="02010600030101010101" pitchFamily="2" charset="-122"/>
              </a:rPr>
              <a:t>OCH</a:t>
            </a:r>
            <a:r>
              <a:rPr sz="2800" baseline="-25000">
                <a:ea typeface="宋体" panose="02010600030101010101" pitchFamily="2" charset="-122"/>
              </a:rPr>
              <a:t>3</a:t>
            </a:r>
            <a:r>
              <a:rPr sz="2800">
                <a:ea typeface="宋体" panose="02010600030101010101" pitchFamily="2" charset="-122"/>
              </a:rPr>
              <a:t>的选择性较小，说明</a:t>
            </a:r>
            <a:r>
              <a:rPr lang="zh-CN" sz="2800">
                <a:ea typeface="宋体" panose="02010600030101010101" pitchFamily="2" charset="-122"/>
              </a:rPr>
              <a:t>混合体系中</a:t>
            </a:r>
            <a:r>
              <a:rPr sz="2800">
                <a:ea typeface="宋体" panose="02010600030101010101" pitchFamily="2" charset="-122"/>
              </a:rPr>
              <a:t>以反应I为主，</a:t>
            </a:r>
            <a:r>
              <a:rPr sz="2800">
                <a:ea typeface="宋体" panose="02010600030101010101" pitchFamily="2" charset="-122"/>
                <a:sym typeface="+mn-ea"/>
              </a:rPr>
              <a:t>CO</a:t>
            </a:r>
            <a:r>
              <a:rPr sz="2800" baseline="-25000">
                <a:ea typeface="宋体" panose="02010600030101010101" pitchFamily="2" charset="-122"/>
                <a:sym typeface="+mn-ea"/>
              </a:rPr>
              <a:t>2</a:t>
            </a:r>
            <a:r>
              <a:rPr sz="2800">
                <a:ea typeface="宋体" panose="02010600030101010101" pitchFamily="2" charset="-122"/>
                <a:sym typeface="+mn-ea"/>
              </a:rPr>
              <a:t>的平衡转化率</a:t>
            </a:r>
            <a:r>
              <a:rPr lang="zh-CN" sz="2800">
                <a:ea typeface="宋体" panose="02010600030101010101" pitchFamily="2" charset="-122"/>
                <a:sym typeface="+mn-ea"/>
              </a:rPr>
              <a:t>主要受反应</a:t>
            </a:r>
            <a:r>
              <a:rPr sz="2800">
                <a:ea typeface="宋体" panose="02010600030101010101" pitchFamily="2" charset="-122"/>
                <a:sym typeface="+mn-ea"/>
              </a:rPr>
              <a:t>I</a:t>
            </a:r>
            <a:r>
              <a:rPr lang="zh-CN" sz="2800">
                <a:ea typeface="宋体" panose="02010600030101010101" pitchFamily="2" charset="-122"/>
                <a:sym typeface="+mn-ea"/>
              </a:rPr>
              <a:t>影响。由于</a:t>
            </a:r>
            <a:r>
              <a:rPr sz="2800">
                <a:ea typeface="宋体" panose="02010600030101010101" pitchFamily="2" charset="-122"/>
              </a:rPr>
              <a:t>升温时反应I平衡正向移动，所以CO</a:t>
            </a:r>
            <a:r>
              <a:rPr sz="2800" baseline="-25000">
                <a:ea typeface="宋体" panose="02010600030101010101" pitchFamily="2" charset="-122"/>
              </a:rPr>
              <a:t>2</a:t>
            </a:r>
            <a:r>
              <a:rPr sz="2800">
                <a:ea typeface="宋体" panose="02010600030101010101" pitchFamily="2" charset="-122"/>
              </a:rPr>
              <a:t>的平衡转化率增大</a:t>
            </a:r>
            <a:endParaRPr sz="2800"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91385" y="2106295"/>
            <a:ext cx="4948555" cy="18148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p>
            <a:r>
              <a:rPr lang="zh-CN" sz="2800" b="1">
                <a:ea typeface="宋体" panose="02010600030101010101" pitchFamily="2" charset="-122"/>
              </a:rPr>
              <a:t>小结：图像分析方法</a:t>
            </a:r>
            <a:endParaRPr lang="zh-CN" sz="2800" b="1">
              <a:ea typeface="宋体" panose="02010600030101010101" pitchFamily="2" charset="-122"/>
            </a:endParaRPr>
          </a:p>
          <a:p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        1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、明确图像表示的内容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        2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、联系所学知识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        3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、图像信息分析</a:t>
            </a:r>
            <a:endParaRPr lang="zh-CN" sz="28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73743946" name="组合 13"/>
          <p:cNvGrpSpPr/>
          <p:nvPr/>
        </p:nvGrpSpPr>
        <p:grpSpPr>
          <a:xfrm>
            <a:off x="429260" y="647700"/>
            <a:ext cx="7640320" cy="1225550"/>
            <a:chOff x="1309" y="6425"/>
            <a:chExt cx="7443" cy="1930"/>
          </a:xfrm>
        </p:grpSpPr>
        <p:sp>
          <p:nvSpPr>
            <p:cNvPr id="1073743929" name="文本框 28713"/>
            <p:cNvSpPr txBox="1"/>
            <p:nvPr/>
          </p:nvSpPr>
          <p:spPr>
            <a:xfrm>
              <a:off x="2822" y="7114"/>
              <a:ext cx="718" cy="454"/>
            </a:xfrm>
            <a:prstGeom prst="rect">
              <a:avLst/>
            </a:pr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anchor="t"/>
            <a:p>
              <a:pPr algn="ctr"/>
              <a:r>
                <a:rPr lang="zh-CN" altLang="en-US"/>
                <a:t>氨化</a:t>
              </a:r>
              <a:endParaRPr lang="zh-CN" altLang="en-US"/>
            </a:p>
            <a:p>
              <a:endParaRPr lang="zh-CN" altLang="en-US"/>
            </a:p>
          </p:txBody>
        </p:sp>
        <p:cxnSp>
          <p:nvCxnSpPr>
            <p:cNvPr id="1073743930" name="直接箭头连接符 28718"/>
            <p:cNvCxnSpPr/>
            <p:nvPr/>
          </p:nvCxnSpPr>
          <p:spPr>
            <a:xfrm>
              <a:off x="3083" y="6789"/>
              <a:ext cx="1" cy="34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73743931" name="直接箭头连接符 28706"/>
            <p:cNvCxnSpPr/>
            <p:nvPr/>
          </p:nvCxnSpPr>
          <p:spPr>
            <a:xfrm>
              <a:off x="3605" y="7347"/>
              <a:ext cx="362" cy="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73743932" name="直接箭头连接符 28715"/>
            <p:cNvCxnSpPr/>
            <p:nvPr/>
          </p:nvCxnSpPr>
          <p:spPr>
            <a:xfrm>
              <a:off x="4376" y="6791"/>
              <a:ext cx="0" cy="34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73743933" name="文本框 28721"/>
            <p:cNvSpPr txBox="1"/>
            <p:nvPr/>
          </p:nvSpPr>
          <p:spPr>
            <a:xfrm>
              <a:off x="4099" y="6425"/>
              <a:ext cx="1056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p>
              <a:r>
                <a:rPr lang="zh-CN" altLang="en-US"/>
                <a:t>CO</a:t>
              </a:r>
              <a:r>
                <a:rPr lang="zh-CN" altLang="en-US" baseline="-25000"/>
                <a:t>2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3934" name="文本框 28720"/>
            <p:cNvSpPr txBox="1"/>
            <p:nvPr/>
          </p:nvSpPr>
          <p:spPr>
            <a:xfrm>
              <a:off x="2807" y="6437"/>
              <a:ext cx="836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p>
              <a:r>
                <a:rPr lang="zh-CN" altLang="en-US"/>
                <a:t>NH</a:t>
              </a:r>
              <a:r>
                <a:rPr lang="zh-CN" altLang="en-US" baseline="-25000"/>
                <a:t>3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3935" name="文本框 28719"/>
            <p:cNvSpPr txBox="1"/>
            <p:nvPr/>
          </p:nvSpPr>
          <p:spPr>
            <a:xfrm>
              <a:off x="6579" y="6949"/>
              <a:ext cx="1096" cy="1016"/>
            </a:xfrm>
            <a:prstGeom prst="rect">
              <a:avLst/>
            </a:pr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anchor="t">
              <a:spAutoFit/>
            </a:bodyPr>
            <a:p>
              <a:pPr algn="ctr"/>
              <a:r>
                <a:rPr lang="zh-CN" altLang="en-US"/>
                <a:t>煅烧</a:t>
              </a:r>
              <a:endParaRPr lang="zh-CN" altLang="en-US"/>
            </a:p>
            <a:p>
              <a:pPr algn="ctr"/>
              <a:r>
                <a:rPr lang="zh-CN" altLang="en-US"/>
                <a:t>NaHCO</a:t>
              </a:r>
              <a:r>
                <a:rPr lang="zh-CN" altLang="en-US" baseline="-25000"/>
                <a:t>3</a:t>
              </a:r>
              <a:endParaRPr lang="zh-CN" altLang="en-US"/>
            </a:p>
          </p:txBody>
        </p:sp>
        <p:cxnSp>
          <p:nvCxnSpPr>
            <p:cNvPr id="1073743936" name="直接箭头连接符 28716"/>
            <p:cNvCxnSpPr/>
            <p:nvPr/>
          </p:nvCxnSpPr>
          <p:spPr>
            <a:xfrm>
              <a:off x="5055" y="7347"/>
              <a:ext cx="332" cy="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73743937" name="文本框 28714"/>
            <p:cNvSpPr txBox="1"/>
            <p:nvPr/>
          </p:nvSpPr>
          <p:spPr>
            <a:xfrm>
              <a:off x="5406" y="7099"/>
              <a:ext cx="774" cy="516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anchor="t"/>
            <a:p>
              <a:pPr algn="ctr"/>
              <a:r>
                <a:rPr lang="zh-CN" altLang="en-US"/>
                <a:t>过滤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3938" name="文本框 18"/>
            <p:cNvSpPr txBox="1"/>
            <p:nvPr/>
          </p:nvSpPr>
          <p:spPr>
            <a:xfrm>
              <a:off x="5556" y="7971"/>
              <a:ext cx="1284" cy="38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35560" tIns="35560" rIns="35560" bIns="35560" anchor="t"/>
            <a:p>
              <a:r>
                <a:rPr lang="zh-CN" altLang="en-US"/>
                <a:t>滤液A</a:t>
              </a:r>
              <a:endParaRPr lang="zh-CN" altLang="en-US"/>
            </a:p>
            <a:p>
              <a:endParaRPr lang="zh-CN" altLang="en-US"/>
            </a:p>
          </p:txBody>
        </p:sp>
        <p:cxnSp>
          <p:nvCxnSpPr>
            <p:cNvPr id="1073743939" name="直接箭头连接符 87"/>
            <p:cNvCxnSpPr/>
            <p:nvPr/>
          </p:nvCxnSpPr>
          <p:spPr>
            <a:xfrm>
              <a:off x="5820" y="7631"/>
              <a:ext cx="0" cy="34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73743940" name="文本框 28713"/>
            <p:cNvSpPr txBox="1"/>
            <p:nvPr/>
          </p:nvSpPr>
          <p:spPr>
            <a:xfrm>
              <a:off x="1309" y="7116"/>
              <a:ext cx="1423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p>
              <a:r>
                <a:rPr lang="zh-CN" altLang="en-US"/>
                <a:t>饱和食盐水</a:t>
              </a:r>
              <a:endParaRPr lang="zh-CN" altLang="en-US"/>
            </a:p>
            <a:p>
              <a:endParaRPr lang="zh-CN" altLang="en-US"/>
            </a:p>
          </p:txBody>
        </p:sp>
        <p:cxnSp>
          <p:nvCxnSpPr>
            <p:cNvPr id="1073743941" name="直接箭头连接符 28706"/>
            <p:cNvCxnSpPr/>
            <p:nvPr/>
          </p:nvCxnSpPr>
          <p:spPr>
            <a:xfrm>
              <a:off x="2475" y="7350"/>
              <a:ext cx="362" cy="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73743942" name="文本框 28713"/>
            <p:cNvSpPr txBox="1"/>
            <p:nvPr/>
          </p:nvSpPr>
          <p:spPr>
            <a:xfrm>
              <a:off x="3997" y="7111"/>
              <a:ext cx="1028" cy="580"/>
            </a:xfrm>
            <a:prstGeom prst="rect">
              <a:avLst/>
            </a:pr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anchor="t">
              <a:spAutoFit/>
            </a:bodyPr>
            <a:p>
              <a:pPr algn="ctr"/>
              <a:r>
                <a:rPr lang="zh-CN" altLang="en-US"/>
                <a:t>沉淀池</a:t>
              </a:r>
              <a:endParaRPr lang="zh-CN" altLang="en-US"/>
            </a:p>
          </p:txBody>
        </p:sp>
        <p:sp>
          <p:nvSpPr>
            <p:cNvPr id="1073743943" name="Text Box 62"/>
            <p:cNvSpPr txBox="1"/>
            <p:nvPr/>
          </p:nvSpPr>
          <p:spPr>
            <a:xfrm>
              <a:off x="7910" y="7159"/>
              <a:ext cx="842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algn="ctr"/>
              <a:r>
                <a:rPr lang="zh-CN" altLang="en-US"/>
                <a:t>纯碱</a:t>
              </a:r>
              <a:endParaRPr lang="zh-CN" altLang="en-US"/>
            </a:p>
            <a:p>
              <a:endParaRPr lang="zh-CN" altLang="en-US"/>
            </a:p>
          </p:txBody>
        </p:sp>
        <p:cxnSp>
          <p:nvCxnSpPr>
            <p:cNvPr id="1073743944" name="直接箭头连接符 28716"/>
            <p:cNvCxnSpPr/>
            <p:nvPr/>
          </p:nvCxnSpPr>
          <p:spPr>
            <a:xfrm>
              <a:off x="7683" y="7372"/>
              <a:ext cx="332" cy="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73743945" name="直接箭头连接符 28716"/>
            <p:cNvCxnSpPr/>
            <p:nvPr/>
          </p:nvCxnSpPr>
          <p:spPr>
            <a:xfrm>
              <a:off x="6226" y="7347"/>
              <a:ext cx="332" cy="0"/>
            </a:xfrm>
            <a:prstGeom prst="straightConnector1">
              <a:avLst/>
            </a:prstGe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00" name="文本框 99"/>
          <p:cNvSpPr txBox="1"/>
          <p:nvPr/>
        </p:nvSpPr>
        <p:spPr>
          <a:xfrm>
            <a:off x="183515" y="4232910"/>
            <a:ext cx="77000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800" b="1">
                <a:ea typeface="宋体" panose="02010600030101010101" pitchFamily="2" charset="-122"/>
              </a:rPr>
              <a:t>首先对物质、物质间的反应进行分析。</a:t>
            </a:r>
            <a:endParaRPr lang="zh-CN" altLang="en-US" sz="2800" b="1">
              <a:ea typeface="宋体" panose="02010600030101010101" pitchFamily="2" charset="-122"/>
            </a:endParaRPr>
          </a:p>
        </p:txBody>
      </p:sp>
      <p:sp>
        <p:nvSpPr>
          <p:cNvPr id="1073743965" name="文本框 1073743964"/>
          <p:cNvSpPr txBox="1"/>
          <p:nvPr/>
        </p:nvSpPr>
        <p:spPr>
          <a:xfrm>
            <a:off x="507365" y="1388110"/>
            <a:ext cx="774700" cy="70104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vert="horz" anchor="t"/>
          <a:p>
            <a:r>
              <a:rPr lang="zh-CN" altLang="en-US"/>
              <a:t>NaCl</a:t>
            </a:r>
            <a:endParaRPr lang="zh-CN" altLang="en-US"/>
          </a:p>
          <a:p>
            <a:r>
              <a:rPr lang="zh-CN" altLang="en-US"/>
              <a:t>H</a:t>
            </a:r>
            <a:r>
              <a:rPr lang="zh-CN" altLang="en-US" baseline="-25000"/>
              <a:t>2</a:t>
            </a:r>
            <a:r>
              <a:rPr lang="zh-CN" altLang="en-US"/>
              <a:t>O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73743966" name="文本框 1073743965"/>
          <p:cNvSpPr txBox="1"/>
          <p:nvPr/>
        </p:nvSpPr>
        <p:spPr>
          <a:xfrm>
            <a:off x="1771015" y="1403350"/>
            <a:ext cx="1160145" cy="11144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vert="horz" anchor="t"/>
          <a:p>
            <a:r>
              <a:rPr lang="zh-CN" altLang="en-US"/>
              <a:t>NaCl</a:t>
            </a:r>
            <a:endParaRPr lang="zh-CN" altLang="en-US"/>
          </a:p>
          <a:p>
            <a:r>
              <a:rPr lang="zh-CN" altLang="en-US"/>
              <a:t>H</a:t>
            </a:r>
            <a:r>
              <a:rPr lang="zh-CN" altLang="en-US" baseline="-25000"/>
              <a:t>2</a:t>
            </a:r>
            <a:r>
              <a:rPr lang="zh-CN" altLang="en-US"/>
              <a:t>O</a:t>
            </a:r>
            <a:endParaRPr lang="zh-CN" altLang="en-US"/>
          </a:p>
          <a:p>
            <a:r>
              <a:rPr lang="zh-CN" altLang="en-US"/>
              <a:t>NH</a:t>
            </a:r>
            <a:r>
              <a:rPr lang="zh-CN" altLang="en-US" baseline="-25000"/>
              <a:t>3</a:t>
            </a:r>
            <a:r>
              <a:rPr lang="zh-CN" altLang="en-US"/>
              <a:t>·H</a:t>
            </a:r>
            <a:r>
              <a:rPr lang="zh-CN" altLang="en-US" baseline="-25000"/>
              <a:t>2</a:t>
            </a:r>
            <a:r>
              <a:rPr lang="zh-CN" altLang="en-US"/>
              <a:t>O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073743967" name="文本框 1073743966"/>
          <p:cNvSpPr txBox="1"/>
          <p:nvPr/>
        </p:nvSpPr>
        <p:spPr>
          <a:xfrm>
            <a:off x="3001010" y="1528445"/>
            <a:ext cx="1668145" cy="257683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vert="horz" anchor="t"/>
          <a:p>
            <a:r>
              <a:rPr lang="zh-CN" altLang="en-US"/>
              <a:t>NaCl</a:t>
            </a:r>
            <a:endParaRPr lang="zh-CN" altLang="en-US"/>
          </a:p>
          <a:p>
            <a:r>
              <a:rPr lang="zh-CN" altLang="en-US"/>
              <a:t>H</a:t>
            </a:r>
            <a:r>
              <a:rPr lang="zh-CN" altLang="en-US" baseline="-25000"/>
              <a:t>2</a:t>
            </a:r>
            <a:r>
              <a:rPr lang="zh-CN" altLang="en-US"/>
              <a:t>O</a:t>
            </a:r>
            <a:endParaRPr lang="zh-CN" altLang="en-US"/>
          </a:p>
          <a:p>
            <a:r>
              <a:rPr lang="zh-CN" altLang="en-US"/>
              <a:t>NH</a:t>
            </a:r>
            <a:r>
              <a:rPr lang="zh-CN" altLang="en-US" baseline="-25000"/>
              <a:t>4</a:t>
            </a:r>
            <a:r>
              <a:rPr lang="zh-CN" altLang="en-US"/>
              <a:t>HCO</a:t>
            </a:r>
            <a:r>
              <a:rPr lang="zh-CN" altLang="en-US" baseline="-25000"/>
              <a:t>3</a:t>
            </a:r>
            <a:endParaRPr lang="zh-CN" altLang="en-US"/>
          </a:p>
          <a:p>
            <a:r>
              <a:rPr lang="zh-CN" altLang="en-US"/>
              <a:t>微观：H</a:t>
            </a:r>
            <a:r>
              <a:rPr lang="zh-CN" altLang="en-US" baseline="-25000"/>
              <a:t>2</a:t>
            </a:r>
            <a:r>
              <a:rPr lang="zh-CN" altLang="en-US"/>
              <a:t>O、</a:t>
            </a:r>
            <a:endParaRPr lang="zh-CN" altLang="en-US"/>
          </a:p>
          <a:p>
            <a:r>
              <a:rPr lang="zh-CN" altLang="en-US"/>
              <a:t>Na</a:t>
            </a:r>
            <a:r>
              <a:rPr lang="zh-CN" altLang="en-US" baseline="30000"/>
              <a:t>+</a:t>
            </a:r>
            <a:r>
              <a:rPr lang="zh-CN" altLang="en-US"/>
              <a:t>、Cl</a:t>
            </a:r>
            <a:r>
              <a:rPr lang="zh-CN" altLang="en-US" baseline="30000"/>
              <a:t>-</a:t>
            </a:r>
            <a:r>
              <a:rPr lang="zh-CN" altLang="en-US"/>
              <a:t>、</a:t>
            </a:r>
            <a:endParaRPr lang="zh-CN" altLang="en-US"/>
          </a:p>
          <a:p>
            <a:r>
              <a:rPr lang="zh-CN" altLang="en-US"/>
              <a:t>NH</a:t>
            </a:r>
            <a:r>
              <a:rPr lang="zh-CN" altLang="en-US" baseline="-25000"/>
              <a:t>4</a:t>
            </a:r>
            <a:r>
              <a:rPr lang="zh-CN" altLang="en-US" baseline="30000"/>
              <a:t>+</a:t>
            </a:r>
            <a:r>
              <a:rPr lang="zh-CN" altLang="en-US"/>
              <a:t>、HCO</a:t>
            </a:r>
            <a:r>
              <a:rPr lang="zh-CN" altLang="en-US" baseline="-25000"/>
              <a:t>3</a:t>
            </a:r>
            <a:r>
              <a:rPr lang="zh-CN" altLang="en-US" baseline="30000"/>
              <a:t>-</a:t>
            </a:r>
            <a:endParaRPr lang="zh-CN" altLang="en-US"/>
          </a:p>
          <a:p>
            <a:r>
              <a:rPr lang="zh-CN" altLang="en-US"/>
              <a:t>沉淀后</a:t>
            </a:r>
            <a:r>
              <a:rPr lang="zh-CN" altLang="en-US">
                <a:sym typeface="+mn-ea"/>
              </a:rPr>
              <a:t>H</a:t>
            </a:r>
            <a:r>
              <a:rPr lang="zh-CN" altLang="en-US" baseline="-25000">
                <a:sym typeface="+mn-ea"/>
              </a:rPr>
              <a:t>2</a:t>
            </a:r>
            <a:r>
              <a:rPr lang="zh-CN" altLang="en-US">
                <a:sym typeface="+mn-ea"/>
              </a:rPr>
              <a:t>O、</a:t>
            </a:r>
            <a:endParaRPr lang="zh-CN" altLang="en-US"/>
          </a:p>
          <a:p>
            <a:r>
              <a:rPr lang="zh-CN" altLang="en-US">
                <a:sym typeface="+mn-ea"/>
              </a:rPr>
              <a:t>NH</a:t>
            </a:r>
            <a:r>
              <a:rPr lang="zh-CN" altLang="en-US" baseline="-25000">
                <a:sym typeface="+mn-ea"/>
              </a:rPr>
              <a:t>4</a:t>
            </a:r>
            <a:r>
              <a:rPr lang="zh-CN" altLang="en-US" baseline="30000">
                <a:sym typeface="+mn-ea"/>
              </a:rPr>
              <a:t>+</a:t>
            </a:r>
            <a:r>
              <a:rPr lang="zh-CN" altLang="en-US">
                <a:sym typeface="+mn-ea"/>
              </a:rPr>
              <a:t>、Cl</a:t>
            </a:r>
            <a:r>
              <a:rPr lang="zh-CN" altLang="en-US" baseline="30000">
                <a:sym typeface="+mn-ea"/>
              </a:rPr>
              <a:t>-</a:t>
            </a:r>
            <a:r>
              <a:rPr lang="zh-CN" altLang="en-US">
                <a:sym typeface="+mn-ea"/>
              </a:rPr>
              <a:t>、NaHCO</a:t>
            </a:r>
            <a:r>
              <a:rPr lang="zh-CN" altLang="en-US" baseline="-25000">
                <a:sym typeface="+mn-ea"/>
              </a:rPr>
              <a:t>3</a:t>
            </a:r>
            <a:r>
              <a:rPr lang="zh-CN" altLang="en-US">
                <a:sym typeface="+mn-ea"/>
              </a:rPr>
              <a:t>晶体</a:t>
            </a:r>
            <a:endParaRPr lang="zh-CN" altLang="en-US"/>
          </a:p>
        </p:txBody>
      </p:sp>
      <p:sp>
        <p:nvSpPr>
          <p:cNvPr id="1073743968" name="文本框 1073743967"/>
          <p:cNvSpPr txBox="1"/>
          <p:nvPr/>
        </p:nvSpPr>
        <p:spPr>
          <a:xfrm>
            <a:off x="4384675" y="1987550"/>
            <a:ext cx="2525395" cy="72009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vert="horz" anchor="t"/>
          <a:p>
            <a:r>
              <a:rPr lang="zh-CN" altLang="en-US"/>
              <a:t>微观：H</a:t>
            </a:r>
            <a:r>
              <a:rPr lang="zh-CN" altLang="en-US" baseline="-25000"/>
              <a:t>2</a:t>
            </a:r>
            <a:r>
              <a:rPr lang="zh-CN" altLang="en-US"/>
              <a:t>O、Cl</a:t>
            </a:r>
            <a:r>
              <a:rPr lang="zh-CN" altLang="en-US" baseline="30000"/>
              <a:t>-</a:t>
            </a:r>
            <a:r>
              <a:rPr lang="zh-CN" altLang="en-US"/>
              <a:t>、NH</a:t>
            </a:r>
            <a:r>
              <a:rPr lang="zh-CN" altLang="en-US" baseline="-25000"/>
              <a:t>4</a:t>
            </a:r>
            <a:r>
              <a:rPr lang="zh-CN" altLang="en-US" baseline="30000"/>
              <a:t>+</a:t>
            </a:r>
            <a:endParaRPr lang="zh-CN" altLang="en-US"/>
          </a:p>
          <a:p>
            <a:r>
              <a:rPr lang="zh-CN" altLang="en-US"/>
              <a:t>宏观：NH</a:t>
            </a:r>
            <a:r>
              <a:rPr lang="zh-CN" altLang="en-US" baseline="-25000"/>
              <a:t>4</a:t>
            </a:r>
            <a:r>
              <a:rPr lang="zh-CN" altLang="en-US"/>
              <a:t>Cl溶液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073743969" name="文本框 1073743968"/>
          <p:cNvSpPr txBox="1"/>
          <p:nvPr/>
        </p:nvSpPr>
        <p:spPr>
          <a:xfrm>
            <a:off x="7205345" y="1451610"/>
            <a:ext cx="1069340" cy="3149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vert="horz" anchor="t"/>
          <a:p>
            <a:r>
              <a:rPr lang="zh-CN" altLang="en-US"/>
              <a:t>Na</a:t>
            </a:r>
            <a:r>
              <a:rPr lang="zh-CN" altLang="en-US" baseline="-25000"/>
              <a:t>2</a:t>
            </a:r>
            <a:r>
              <a:rPr lang="zh-CN" altLang="en-US"/>
              <a:t>CO</a:t>
            </a:r>
            <a:r>
              <a:rPr lang="zh-CN" altLang="en-US" baseline="-25000"/>
              <a:t>3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48920" y="4232910"/>
            <a:ext cx="7569200" cy="521970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rtlCol="0" anchor="t">
            <a:spAutoFit/>
          </a:bodyPr>
          <a:p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（1）书写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CO</a:t>
            </a:r>
            <a:r>
              <a:rPr lang="en-US" sz="28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电子式。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8331" y="751205"/>
            <a:ext cx="8352315" cy="4076700"/>
            <a:chOff x="455" y="907"/>
            <a:chExt cx="13947" cy="6420"/>
          </a:xfrm>
        </p:grpSpPr>
        <p:sp>
          <p:nvSpPr>
            <p:cNvPr id="8" name="文本框 7"/>
            <p:cNvSpPr txBox="1"/>
            <p:nvPr/>
          </p:nvSpPr>
          <p:spPr>
            <a:xfrm>
              <a:off x="455" y="907"/>
              <a:ext cx="13947" cy="6420"/>
            </a:xfrm>
            <a:prstGeom prst="rect">
              <a:avLst/>
            </a:prstGeom>
            <a:solidFill>
              <a:schemeClr val="bg1">
                <a:alpha val="91000"/>
              </a:schemeClr>
            </a:solidFill>
            <a:ln w="9525">
              <a:solidFill>
                <a:schemeClr val="tx1"/>
              </a:solidFill>
            </a:ln>
          </p:spPr>
          <p:txBody>
            <a:bodyPr wrap="square">
              <a:spAutoFit/>
            </a:bodyPr>
            <a:p>
              <a:pPr eaLnBrk="1">
                <a:lnSpc>
                  <a:spcPct val="120000"/>
                </a:lnSpc>
              </a:pPr>
              <a:r>
                <a:rPr 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解析：</a:t>
              </a:r>
              <a:r>
                <a:rPr lang="zh-CN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（1）电子式书写属于送分题，答案为       </a:t>
              </a:r>
              <a:endPara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eaLnBrk="1">
                <a:lnSpc>
                  <a:spcPct val="120000"/>
                </a:lnSpc>
              </a:pPr>
              <a:endParaRPr 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eaLnBrk="1">
                <a:lnSpc>
                  <a:spcPct val="120000"/>
                </a:lnSpc>
              </a:pPr>
              <a:r>
                <a:rPr 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提示：大家书写电子式注意以下几点：</a:t>
              </a:r>
              <a:r>
                <a:rPr 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①</a:t>
              </a:r>
              <a:r>
                <a:rPr 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共价化合物中不存在</a:t>
              </a:r>
              <a:r>
                <a:rPr 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“[ ]</a:t>
              </a:r>
              <a:r>
                <a:rPr 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”及“+、-”等符号</a:t>
              </a:r>
              <a:r>
                <a:rPr 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②除</a:t>
              </a:r>
              <a:r>
                <a:rPr 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H</a:t>
              </a:r>
              <a:r>
                <a:rPr 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原子外，大多数非金属原子周围必须满足8个电子 ③要考虑如何让每个非金属原子中的单电子都能配上对</a:t>
              </a:r>
              <a:r>
                <a:rPr 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。</a:t>
              </a:r>
              <a:endParaRPr 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eaLnBrk="1">
                <a:lnSpc>
                  <a:spcPct val="120000"/>
                </a:lnSpc>
              </a:pPr>
              <a:endPara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eaLnBrk="1">
                <a:lnSpc>
                  <a:spcPct val="120000"/>
                </a:lnSpc>
              </a:pPr>
              <a:endPara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eaLnBrk="1">
                <a:lnSpc>
                  <a:spcPct val="120000"/>
                </a:lnSpc>
              </a:pPr>
              <a:endPara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pic>
          <p:nvPicPr>
            <p:cNvPr id="9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240" y="1146"/>
              <a:ext cx="1828" cy="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文本框 1"/>
          <p:cNvSpPr txBox="1"/>
          <p:nvPr/>
        </p:nvSpPr>
        <p:spPr>
          <a:xfrm>
            <a:off x="347980" y="133350"/>
            <a:ext cx="50812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800">
                <a:cs typeface="等线" charset="0"/>
              </a:rPr>
              <a:t>例题</a:t>
            </a:r>
            <a:r>
              <a:rPr lang="en-US" altLang="zh-CN" sz="2800">
                <a:cs typeface="等线" charset="0"/>
              </a:rPr>
              <a:t>3</a:t>
            </a:r>
            <a:r>
              <a:rPr lang="zh-CN" sz="2800">
                <a:cs typeface="等线" charset="0"/>
              </a:rPr>
              <a:t>．</a:t>
            </a:r>
            <a:r>
              <a:rPr lang="en-US" sz="2800">
                <a:latin typeface="等线" charset="0"/>
                <a:cs typeface="Times New Roman" panose="02020603050405020304" charset="0"/>
              </a:rPr>
              <a:t>2018</a:t>
            </a:r>
            <a:r>
              <a:rPr lang="zh-CN" altLang="en-US" sz="2800">
                <a:latin typeface="等线" charset="0"/>
                <a:ea typeface="宋体" panose="02010600030101010101" pitchFamily="2" charset="-122"/>
                <a:cs typeface="Times New Roman" panose="02020603050405020304" charset="0"/>
              </a:rPr>
              <a:t>届 石景山一模</a:t>
            </a:r>
            <a:endParaRPr lang="zh-CN" altLang="en-US" sz="2800">
              <a:latin typeface="等线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743965" grpId="0" bldLvl="0" animBg="1"/>
      <p:bldP spid="1073743965" grpId="1" animBg="1"/>
      <p:bldP spid="1073743966" grpId="0" bldLvl="0" animBg="1"/>
      <p:bldP spid="1073743966" grpId="1" animBg="1"/>
      <p:bldP spid="1073743967" grpId="0" bldLvl="0" animBg="1"/>
      <p:bldP spid="1073743967" grpId="1" animBg="1"/>
      <p:bldP spid="1073743968" grpId="0" bldLvl="0" animBg="1"/>
      <p:bldP spid="1073743968" grpId="1" animBg="1"/>
      <p:bldP spid="1073743969" grpId="0" bldLvl="0" animBg="1"/>
      <p:bldP spid="1073743969" grpId="1" animBg="1"/>
      <p:bldP spid="100" grpId="0"/>
      <p:bldP spid="100" grpId="1"/>
      <p:bldP spid="11" grpId="0" bldLvl="0" animBg="1"/>
      <p:bldP spid="11" grpId="1" animBg="1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4043</Words>
  <Application>WPS 演示</Application>
  <PresentationFormat>全屏显示(16:9)</PresentationFormat>
  <Paragraphs>327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Times New Roman</vt:lpstr>
      <vt:lpstr>等线</vt:lpstr>
      <vt:lpstr>MS PGothic</vt:lpstr>
      <vt:lpstr>黑体</vt:lpstr>
      <vt:lpstr>楷体_GB2312</vt:lpstr>
      <vt:lpstr>Arial Unicode MS</vt:lpstr>
      <vt:lpstr>1_Office 主题​​</vt:lpstr>
      <vt:lpstr> 以C、Na元素为主题的 概念原理元素化合物融合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118</cp:revision>
  <dcterms:created xsi:type="dcterms:W3CDTF">2020-02-01T11:21:00Z</dcterms:created>
  <dcterms:modified xsi:type="dcterms:W3CDTF">2020-02-06T05:11:55Z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