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80" r:id="rId5"/>
    <p:sldId id="272" r:id="rId6"/>
    <p:sldId id="275" r:id="rId7"/>
    <p:sldId id="274" r:id="rId8"/>
    <p:sldId id="273" r:id="rId9"/>
    <p:sldId id="277" r:id="rId10"/>
    <p:sldId id="278" r:id="rId11"/>
    <p:sldId id="279" r:id="rId12"/>
    <p:sldId id="276" r:id="rId13"/>
    <p:sldId id="282" r:id="rId14"/>
    <p:sldId id="283" r:id="rId15"/>
    <p:sldId id="284" r:id="rId16"/>
    <p:sldId id="285" r:id="rId17"/>
    <p:sldId id="286" r:id="rId18"/>
    <p:sldId id="298" r:id="rId19"/>
    <p:sldId id="299" r:id="rId20"/>
    <p:sldId id="290" r:id="rId21"/>
    <p:sldId id="291" r:id="rId22"/>
    <p:sldId id="287" r:id="rId23"/>
    <p:sldId id="271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D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5.xml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6.xml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2" Type="http://schemas.openxmlformats.org/officeDocument/2006/relationships/image" Target="../media/image27.emf"/><Relationship Id="rId1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73.xml"/><Relationship Id="rId2" Type="http://schemas.openxmlformats.org/officeDocument/2006/relationships/image" Target="../media/image28.jpeg"/><Relationship Id="rId1" Type="http://schemas.openxmlformats.org/officeDocument/2006/relationships/tags" Target="../tags/tag17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image" Target="../media/image11.emf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9.xml"/><Relationship Id="rId4" Type="http://schemas.openxmlformats.org/officeDocument/2006/relationships/image" Target="../media/image15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4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45790" y="1654810"/>
            <a:ext cx="5673725" cy="164719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以</a:t>
            </a:r>
            <a:r>
              <a:rPr lang="en-US" altLang="zh-CN" dirty="0">
                <a:solidFill>
                  <a:srgbClr val="FF0000"/>
                </a:solidFill>
              </a:rPr>
              <a:t>N</a:t>
            </a:r>
            <a:r>
              <a:rPr lang="zh-CN" altLang="en-US" dirty="0">
                <a:solidFill>
                  <a:srgbClr val="FF0000"/>
                </a:solidFill>
              </a:rPr>
              <a:t>元素(兼顾P)为主题的概念原理元素化合物融合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北京市第十七中学   张  见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135255" y="240030"/>
            <a:ext cx="283845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三、相关知识梳理</a:t>
            </a:r>
            <a:endParaRPr lang="zh-CN" altLang="en-US" sz="24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957445" y="172720"/>
            <a:ext cx="18376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5．氨氮的去除</a:t>
            </a:r>
            <a:endParaRPr lang="zh-CN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1810" y="571500"/>
            <a:ext cx="5962650" cy="33642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04970" y="1051560"/>
            <a:ext cx="2842895" cy="21355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05345" y="1051560"/>
            <a:ext cx="1047750" cy="21355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47040" y="3552190"/>
            <a:ext cx="8250555" cy="1258570"/>
            <a:chOff x="414" y="5615"/>
            <a:chExt cx="12993" cy="1982"/>
          </a:xfrm>
        </p:grpSpPr>
        <p:grpSp>
          <p:nvGrpSpPr>
            <p:cNvPr id="12" name="组合 11"/>
            <p:cNvGrpSpPr/>
            <p:nvPr/>
          </p:nvGrpSpPr>
          <p:grpSpPr>
            <a:xfrm>
              <a:off x="414" y="6195"/>
              <a:ext cx="12993" cy="1402"/>
              <a:chOff x="414" y="6195"/>
              <a:chExt cx="12993" cy="140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14" y="6195"/>
                <a:ext cx="8497" cy="4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①CH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COO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-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 -8e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-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 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+2H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2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O═2CO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2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+7H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</a:t>
                </a:r>
                <a:endParaRPr lang="zh-CN" altLang="en-US" sz="1400" baseline="30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14" y="6775"/>
                <a:ext cx="12993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②NH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4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在好氧</a:t>
                </a:r>
                <a:r>
                  <a:rPr lang="zh-CN" altLang="en-US" sz="12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微生物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反应器中转化为NO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-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：NH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4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 + 2O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2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═NO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-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+2H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 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+H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2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O，</a:t>
                </a:r>
                <a:endParaRPr lang="zh-CN" altLang="en-US" sz="1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  <a:p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  NO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-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在MFC电池正极转化为N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2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：  2NO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-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+12H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+10e</a:t>
                </a:r>
                <a:r>
                  <a:rPr lang="zh-CN" altLang="en-US" sz="1400" baseline="30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-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═N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2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+6H</a:t>
                </a:r>
                <a:r>
                  <a:rPr lang="zh-CN" altLang="en-US" sz="1400" baseline="-25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2</a:t>
                </a:r>
                <a:r>
                  <a:rPr lang="zh-CN" altLang="en-US" sz="14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O</a:t>
                </a:r>
                <a:endParaRPr lang="zh-CN" altLang="en-US" sz="1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14" y="5615"/>
              <a:ext cx="171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latin typeface="黑体" panose="02010609060101010101" charset="-122"/>
                  <a:ea typeface="黑体" panose="02010609060101010101" charset="-122"/>
                </a:rPr>
                <a:t>答案：</a:t>
              </a:r>
              <a:endParaRPr lang="zh-CN" altLang="en-US" sz="14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47675" y="1969135"/>
            <a:ext cx="2604135" cy="101473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目标：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氮气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原理：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氧化还原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方法：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电化学、化学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76525" y="777240"/>
            <a:ext cx="5641340" cy="358838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501650" y="240030"/>
            <a:ext cx="307403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三、相关知识梳理</a:t>
            </a:r>
            <a:endParaRPr lang="zh-CN" altLang="en-US" sz="24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28625" y="1911350"/>
            <a:ext cx="24314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．氮氧化物、 硝酸        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1395" y="251841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实验探究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3335" y="4300220"/>
            <a:ext cx="1087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答案：</a:t>
            </a:r>
            <a:r>
              <a:rPr lang="en-US" altLang="zh-CN"/>
              <a:t>B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116580" y="4269740"/>
            <a:ext cx="5031740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r>
              <a:rPr 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实验：研究对象、实验操作、实验现象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9765" y="267335"/>
            <a:ext cx="6003925" cy="331470"/>
          </a:xfrm>
        </p:spPr>
        <p:txBody>
          <a:bodyPr>
            <a:noAutofit/>
          </a:bodyPr>
          <a:p>
            <a:r>
              <a:rPr lang="zh-CN" altLang="en-US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四、典型例题解析</a:t>
            </a:r>
            <a:endParaRPr lang="zh-CN" altLang="en-US" sz="24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825" y="846455"/>
            <a:ext cx="6709410" cy="319214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395345" y="846455"/>
            <a:ext cx="384175" cy="33528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20010" y="4244340"/>
            <a:ext cx="2278380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r>
              <a:rPr 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物质、操作、现象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066665" y="4318635"/>
            <a:ext cx="756285" cy="250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1874520" y="4305300"/>
            <a:ext cx="659130" cy="276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60400" y="4274820"/>
            <a:ext cx="1045210" cy="3683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/>
              <a:t>相同点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071235" y="4258945"/>
            <a:ext cx="1056005" cy="3683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/>
              <a:t>不同点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  <p:bldP spid="16" grpId="0" animBg="1"/>
      <p:bldP spid="6" grpId="1" animBg="1"/>
      <p:bldP spid="11" grpId="1" animBg="1"/>
      <p:bldP spid="12" grpId="1" animBg="1"/>
      <p:bldP spid="15" grpId="1" animBg="1"/>
      <p:bldP spid="16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1884680"/>
            <a:ext cx="7501890" cy="3095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77165"/>
            <a:ext cx="6111875" cy="1572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745" y="604520"/>
            <a:ext cx="6111875" cy="1572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" y="2491740"/>
            <a:ext cx="8193405" cy="12401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1425" y="133985"/>
            <a:ext cx="3921125" cy="500951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06145" y="133985"/>
            <a:ext cx="2665730" cy="331470"/>
          </a:xfrm>
        </p:spPr>
        <p:txBody>
          <a:bodyPr>
            <a:noAutofit/>
          </a:bodyPr>
          <a:p>
            <a:r>
              <a:rPr lang="zh-CN" altLang="en-US" sz="2000">
                <a:solidFill>
                  <a:srgbClr val="FF0000"/>
                </a:solidFill>
              </a:rPr>
              <a:t>四、典型例题解析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122680"/>
            <a:ext cx="4711065" cy="1673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185" y="403860"/>
            <a:ext cx="9049385" cy="22256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7745" y="2994025"/>
            <a:ext cx="1335405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NO</a:t>
            </a:r>
            <a:r>
              <a:rPr lang="en-US" altLang="zh-CN" sz="2000" baseline="-25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</a:t>
            </a:r>
            <a:r>
              <a:rPr lang="en-US" altLang="zh-CN" sz="2000" baseline="-25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endParaRPr lang="en-US" altLang="zh-CN" sz="2000" baseline="-25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512060" y="3083560"/>
            <a:ext cx="1532890" cy="250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176905" y="2715260"/>
            <a:ext cx="716280" cy="3683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/>
              <a:t>NH</a:t>
            </a:r>
            <a:r>
              <a:rPr lang="en-US" altLang="zh-CN" baseline="-25000"/>
              <a:t>3</a:t>
            </a:r>
            <a:endParaRPr lang="en-US" altLang="zh-CN" baseline="-25000"/>
          </a:p>
        </p:txBody>
      </p:sp>
      <p:sp>
        <p:nvSpPr>
          <p:cNvPr id="7" name="文本框 6"/>
          <p:cNvSpPr txBox="1"/>
          <p:nvPr/>
        </p:nvSpPr>
        <p:spPr>
          <a:xfrm>
            <a:off x="4213860" y="3024505"/>
            <a:ext cx="2248535" cy="3683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/>
              <a:t>混合气体催化</a:t>
            </a:r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6645910" y="3068320"/>
            <a:ext cx="572770" cy="250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218680" y="3024505"/>
            <a:ext cx="1335405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lang="en-US" altLang="zh-CN" sz="2000" baseline="-25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</a:t>
            </a:r>
            <a:r>
              <a:rPr lang="en-US" altLang="zh-CN" sz="2000" baseline="-25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en-US" alt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</a:t>
            </a:r>
            <a:endParaRPr lang="en-US" altLang="zh-CN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6" grpId="0" animBg="1"/>
      <p:bldP spid="7" grpId="0" animBg="1"/>
      <p:bldP spid="8" grpId="0" animBg="1"/>
      <p:bldP spid="12" grpId="0" animBg="1"/>
      <p:bldP spid="6" grpId="1" animBg="1"/>
      <p:bldP spid="11" grpId="1" animBg="1"/>
      <p:bldP spid="16" grpId="1" animBg="1"/>
      <p:bldP spid="7" grpId="1" animBg="1"/>
      <p:bldP spid="8" grpId="1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65" descr="中学化学资料网（e-huaxue.com），最专业最实用的化学网站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7625" y="1244600"/>
            <a:ext cx="7007225" cy="240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238250" y="795020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635"/>
            <a:r>
              <a:rPr lang="zh-CN" sz="1400">
                <a:ea typeface="宋体" panose="02010600030101010101" pitchFamily="2" charset="-122"/>
              </a:rPr>
              <a:t>（</a:t>
            </a:r>
            <a:r>
              <a:rPr lang="en-US" sz="14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1400">
                <a:ea typeface="宋体" panose="02010600030101010101" pitchFamily="2" charset="-122"/>
              </a:rPr>
              <a:t>）</a:t>
            </a:r>
            <a:r>
              <a:rPr lang="en-US" sz="1400">
                <a:latin typeface="Times New Roman" panose="02020603050405020304" charset="0"/>
                <a:ea typeface="宋体" panose="02010600030101010101" pitchFamily="2" charset="-122"/>
              </a:rPr>
              <a:t>NSR</a:t>
            </a:r>
            <a:r>
              <a:rPr lang="zh-CN" sz="1400">
                <a:ea typeface="宋体" panose="02010600030101010101" pitchFamily="2" charset="-122"/>
              </a:rPr>
              <a:t>（</a:t>
            </a:r>
            <a:r>
              <a:rPr lang="en-US" sz="1400">
                <a:latin typeface="Times New Roman" panose="02020603050405020304" charset="0"/>
                <a:ea typeface="宋体" panose="02010600030101010101" pitchFamily="2" charset="-122"/>
              </a:rPr>
              <a:t>NO</a:t>
            </a:r>
            <a:r>
              <a:rPr lang="en-US" sz="1400" i="1" baseline="-25000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zh-CN" sz="1400">
                <a:ea typeface="宋体" panose="02010600030101010101" pitchFamily="2" charset="-122"/>
              </a:rPr>
              <a:t>储存还原）工作原理：</a:t>
            </a:r>
            <a:endParaRPr lang="zh-CN" altLang="en-US" sz="1400"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70275" y="3806190"/>
            <a:ext cx="1898015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整体     局部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920" y="133985"/>
            <a:ext cx="3921125" cy="500951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06145" y="133985"/>
            <a:ext cx="2665730" cy="331470"/>
          </a:xfrm>
        </p:spPr>
        <p:txBody>
          <a:bodyPr>
            <a:noAutofit/>
          </a:bodyPr>
          <a:p>
            <a:r>
              <a:rPr lang="zh-CN" altLang="en-US" sz="2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四、典型例题解析</a:t>
            </a:r>
            <a:endParaRPr lang="zh-CN" altLang="en-US" sz="20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" y="483235"/>
            <a:ext cx="4582160" cy="43116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1425" y="133985"/>
            <a:ext cx="3921125" cy="500951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06145" y="133985"/>
            <a:ext cx="2665730" cy="331470"/>
          </a:xfrm>
        </p:spPr>
        <p:txBody>
          <a:bodyPr>
            <a:noAutofit/>
          </a:bodyPr>
          <a:p>
            <a:r>
              <a:rPr lang="zh-CN" altLang="en-US" sz="2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四、典型例题解析</a:t>
            </a:r>
            <a:endParaRPr lang="zh-CN" altLang="en-US" sz="20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34645" y="1139190"/>
            <a:ext cx="4130040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ea typeface="宋体" panose="02010600030101010101" pitchFamily="2" charset="-122"/>
              </a:rPr>
              <a:t>【总结】         本题介绍了工业中降低柴油发动机</a:t>
            </a:r>
            <a:r>
              <a:rPr lang="en-US" sz="1400">
                <a:latin typeface="仿宋" panose="02010609060101010101" charset="-122"/>
                <a:ea typeface="宋体" panose="02010600030101010101" pitchFamily="2" charset="-122"/>
              </a:rPr>
              <a:t>NO</a:t>
            </a:r>
            <a:r>
              <a:rPr lang="en-US" sz="1400" i="1" baseline="-25000">
                <a:latin typeface="仿宋" panose="02010609060101010101" charset="-122"/>
                <a:ea typeface="宋体" panose="02010600030101010101" pitchFamily="2" charset="-122"/>
              </a:rPr>
              <a:t>x</a:t>
            </a:r>
            <a:r>
              <a:rPr lang="zh-CN" sz="1400">
                <a:ea typeface="宋体" panose="02010600030101010101" pitchFamily="2" charset="-122"/>
              </a:rPr>
              <a:t>排放的SCR和NSR技术，通过这两种技术的原理分析，明确</a:t>
            </a:r>
            <a:r>
              <a:rPr lang="en-US" sz="1400">
                <a:latin typeface="仿宋" panose="02010609060101010101" charset="-122"/>
                <a:ea typeface="宋体" panose="02010600030101010101" pitchFamily="2" charset="-122"/>
              </a:rPr>
              <a:t>NO</a:t>
            </a:r>
            <a:r>
              <a:rPr lang="en-US" sz="1400" i="1" baseline="-25000">
                <a:latin typeface="仿宋" panose="02010609060101010101" charset="-122"/>
                <a:ea typeface="宋体" panose="02010600030101010101" pitchFamily="2" charset="-122"/>
              </a:rPr>
              <a:t>x</a:t>
            </a:r>
            <a:r>
              <a:rPr lang="zh-CN" sz="1400">
                <a:ea typeface="宋体" panose="02010600030101010101" pitchFamily="2" charset="-122"/>
              </a:rPr>
              <a:t>处理的目标是变成无毒无害的氮气，在此分析的基础上综合考查了尿素</a:t>
            </a:r>
            <a:r>
              <a:rPr lang="en-US" sz="1400">
                <a:latin typeface="仿宋" panose="02010609060101010101" charset="-122"/>
                <a:ea typeface="宋体" panose="02010600030101010101" pitchFamily="2" charset="-122"/>
              </a:rPr>
              <a:t>[CO(NH</a:t>
            </a:r>
            <a:r>
              <a:rPr lang="en-US" sz="1400" baseline="-25000">
                <a:latin typeface="仿宋" panose="02010609060101010101" charset="-122"/>
                <a:ea typeface="宋体" panose="02010600030101010101" pitchFamily="2" charset="-122"/>
              </a:rPr>
              <a:t>2</a:t>
            </a:r>
            <a:r>
              <a:rPr lang="en-US" sz="1400">
                <a:latin typeface="仿宋" panose="02010609060101010101" charset="-122"/>
                <a:ea typeface="宋体" panose="02010600030101010101" pitchFamily="2" charset="-122"/>
              </a:rPr>
              <a:t>)</a:t>
            </a:r>
            <a:r>
              <a:rPr lang="en-US" sz="1400" baseline="-25000">
                <a:latin typeface="仿宋" panose="02010609060101010101" charset="-122"/>
                <a:ea typeface="宋体" panose="02010600030101010101" pitchFamily="2" charset="-122"/>
              </a:rPr>
              <a:t>2</a:t>
            </a:r>
            <a:r>
              <a:rPr lang="en-US" sz="1400">
                <a:latin typeface="仿宋" panose="02010609060101010101" charset="-122"/>
                <a:ea typeface="宋体" panose="02010600030101010101" pitchFamily="2" charset="-122"/>
              </a:rPr>
              <a:t>]</a:t>
            </a:r>
            <a:r>
              <a:rPr lang="zh-CN" sz="1400">
                <a:ea typeface="宋体" panose="02010600030101010101" pitchFamily="2" charset="-122"/>
              </a:rPr>
              <a:t>、</a:t>
            </a:r>
            <a:r>
              <a:rPr lang="en-US" sz="1400">
                <a:latin typeface="仿宋" panose="02010609060101010101" charset="-122"/>
                <a:ea typeface="宋体" panose="02010600030101010101" pitchFamily="2" charset="-122"/>
              </a:rPr>
              <a:t>NH</a:t>
            </a:r>
            <a:r>
              <a:rPr lang="en-US" sz="1400" baseline="-25000">
                <a:latin typeface="仿宋" panose="02010609060101010101" charset="-122"/>
                <a:ea typeface="宋体" panose="02010600030101010101" pitchFamily="2" charset="-122"/>
              </a:rPr>
              <a:t>3</a:t>
            </a:r>
            <a:r>
              <a:rPr lang="zh-CN" sz="1400">
                <a:ea typeface="宋体" panose="02010600030101010101" pitchFamily="2" charset="-122"/>
              </a:rPr>
              <a:t>、NO、</a:t>
            </a:r>
            <a:r>
              <a:rPr lang="en-US" sz="1400">
                <a:latin typeface="仿宋" panose="02010609060101010101" charset="-122"/>
                <a:ea typeface="宋体" panose="02010600030101010101" pitchFamily="2" charset="-122"/>
              </a:rPr>
              <a:t>NO</a:t>
            </a:r>
            <a:r>
              <a:rPr lang="en-US" sz="1400" baseline="-25000">
                <a:latin typeface="仿宋" panose="02010609060101010101" charset="-122"/>
                <a:ea typeface="宋体" panose="02010600030101010101" pitchFamily="2" charset="-122"/>
              </a:rPr>
              <a:t>2</a:t>
            </a:r>
            <a:r>
              <a:rPr lang="zh-CN" sz="1400">
                <a:ea typeface="宋体" panose="02010600030101010101" pitchFamily="2" charset="-122"/>
              </a:rPr>
              <a:t>等含氮物质的性质，要求学生具有具有娴熟的氧化还原反应的知识和配平技巧，会进行酸碱中和反应相关的计算，能读图审题并对信息进行整合分析从而得出答案。该题综合性很强。</a:t>
            </a:r>
            <a:endParaRPr lang="zh-CN" altLang="en-US" sz="1400"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3996055" y="732155"/>
            <a:ext cx="1626870" cy="722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设计意图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学习目标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5030" y="1852930"/>
            <a:ext cx="2032635" cy="61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回顾高考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6465" y="3176270"/>
            <a:ext cx="1626870" cy="61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例题解析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22925" y="3176270"/>
            <a:ext cx="1626870" cy="61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知识梳理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3509645" y="1585595"/>
            <a:ext cx="2445385" cy="1590675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5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N</a:t>
            </a:r>
            <a:endParaRPr lang="en-US" altLang="zh-CN" sz="5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2775" y="1852930"/>
            <a:ext cx="1626870" cy="61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方法指导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9" grpId="0" animBg="1"/>
      <p:bldP spid="9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82632"/>
            <a:ext cx="8139178" cy="331514"/>
          </a:xfrm>
        </p:spPr>
        <p:txBody>
          <a:bodyPr>
            <a:noAutofit/>
          </a:bodyPr>
          <a:p>
            <a:r>
              <a:rPr lang="zh-CN" altLang="en-US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五、学法指导及建议</a:t>
            </a:r>
            <a:endParaRPr lang="zh-CN" altLang="en-US" sz="24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714375"/>
            <a:ext cx="8139430" cy="3816350"/>
          </a:xfrm>
        </p:spPr>
        <p:txBody>
          <a:bodyPr>
            <a:noAutofit/>
          </a:bodyPr>
          <a:p>
            <a:r>
              <a:rPr lang="zh-CN" altLang="en-US" sz="1600"/>
              <a:t>1．氮元素的重点物质较多，复习时要根据研究物质的思路和方法，系统的掌握常见含氮物质的主要性质及应用。</a:t>
            </a:r>
            <a:endParaRPr lang="zh-CN" altLang="en-US" sz="1600"/>
          </a:p>
          <a:p>
            <a:r>
              <a:rPr lang="zh-CN" altLang="en-US" sz="1600"/>
              <a:t>2．生产生活中含氮污染物的处理把握一个原则，就是将污染物转化成无毒无害或有用物质，而这些转化大多数都会涉及到氧化还原反应，所以氧化还原的基本知识包含电化学知识，要熟练掌握。</a:t>
            </a:r>
            <a:endParaRPr lang="zh-CN" altLang="en-US" sz="1600"/>
          </a:p>
          <a:p>
            <a:r>
              <a:rPr lang="zh-CN" altLang="en-US" sz="1600"/>
              <a:t>3．探究实验题中要重点分析实验体系（研究对象）中的粒子，关注粒子所在的环境，关注粒子的变化和转化，以不变应万变。</a:t>
            </a:r>
            <a:endParaRPr lang="zh-CN" altLang="en-US" sz="1600"/>
          </a:p>
          <a:p>
            <a:r>
              <a:rPr lang="zh-CN" altLang="en-US" sz="1600"/>
              <a:t>4．课本基础实验和基础表达要熟练，主意规范书写。</a:t>
            </a:r>
            <a:endParaRPr lang="zh-CN" altLang="en-US" sz="1600"/>
          </a:p>
          <a:p>
            <a:r>
              <a:rPr lang="zh-CN" altLang="en-US" sz="1600"/>
              <a:t>5．P元素和N元素属于同主族，比如磷酸、含磷矿石等在题目中也有出现。分析物质性质的时候可以用元素周期律的知识进行迁移，迁移的时候注意性质的变化。</a:t>
            </a:r>
            <a:endParaRPr lang="zh-CN" altLang="en-US" sz="1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710" y="413385"/>
            <a:ext cx="5090160" cy="331470"/>
          </a:xfrm>
        </p:spPr>
        <p:txBody>
          <a:bodyPr>
            <a:noAutofit/>
          </a:bodyPr>
          <a:p>
            <a:r>
              <a:rPr lang="zh-CN" altLang="en-US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一、设计意图及学习目标</a:t>
            </a:r>
            <a:endParaRPr lang="zh-CN" altLang="en-US" sz="24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0710" y="1421765"/>
            <a:ext cx="1607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设计意图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465" y="2820670"/>
            <a:ext cx="1607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学习目标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155" y="1286510"/>
            <a:ext cx="6432550" cy="73025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55" y="2336800"/>
            <a:ext cx="6369050" cy="188214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4415" y="1752600"/>
            <a:ext cx="647065" cy="1637665"/>
          </a:xfrm>
        </p:spPr>
        <p:txBody>
          <a:bodyPr>
            <a:noAutofit/>
          </a:bodyPr>
          <a:p>
            <a:r>
              <a:rPr lang="en-US" altLang="zh-CN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br>
              <a:rPr lang="zh-CN" altLang="en-US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考点回顾</a:t>
            </a:r>
            <a:endParaRPr lang="zh-CN" altLang="en-US" sz="24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4085" y="988695"/>
            <a:ext cx="6583680" cy="41548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34415" y="365760"/>
            <a:ext cx="67189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二、含N物质北京高考真题回顾及试题特点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805" y="878840"/>
            <a:ext cx="8361680" cy="331470"/>
          </a:xfrm>
        </p:spPr>
        <p:txBody>
          <a:bodyPr>
            <a:normAutofit fontScale="90000"/>
          </a:bodyPr>
          <a:p>
            <a:r>
              <a:rPr lang="en-US" altLang="zh-CN" sz="266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66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66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高考试题特点分析</a:t>
            </a:r>
            <a:endParaRPr lang="zh-CN" altLang="en-US" sz="2665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511300"/>
            <a:ext cx="8139430" cy="3235960"/>
          </a:xfrm>
        </p:spPr>
        <p:txBody>
          <a:bodyPr>
            <a:noAutofit/>
          </a:bodyPr>
          <a:p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（1）紧密结合教材内容：比如2015年第8题，取材于课本自然界中氮的循环图作为素材来考查含氮物质间的转化；2014年11题实验室氨气的制备，2013年11题 NO</a:t>
            </a:r>
            <a:r>
              <a:rPr lang="zh-CN" altLang="en-US" sz="14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和N</a:t>
            </a:r>
            <a:r>
              <a:rPr lang="zh-CN" altLang="en-US" sz="14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</a:t>
            </a:r>
            <a:r>
              <a:rPr lang="zh-CN" altLang="en-US" sz="14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的平衡转化都来自于课本实验；还有氨水的电离作为课本基础知识，考题中多次出现。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紧贴工业和生活实际，解决实际问题。工业中硝酸的制备、有害的氮氧化物和含氮废水的处理作为素材，综合考查了化学概念（氧化还原反应、离子反应）、基础理论（能量、速率、平衡、电化学）等知识，要求有一定的综合分析的能力。这种考查方式是热点，也是趋势。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硝酸的氧化性是考查重点：具体表现在浓、稀硝酸和铁的反应、浓硝酸和碳的反应都在高考中以选择题的方式考了探究实验，同学解答实验探究题除了要熟悉物质的性质外，还要具备探究题分析的思维方法。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25805" y="0"/>
            <a:ext cx="6901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二、近年含N物质相关的北京高考真题回顾及特点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0402"/>
            <a:ext cx="8139178" cy="331514"/>
          </a:xfrm>
        </p:spPr>
        <p:txBody>
          <a:bodyPr>
            <a:noAutofit/>
          </a:bodyPr>
          <a:p>
            <a:r>
              <a:rPr lang="zh-CN" altLang="en-US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三、知识梳理</a:t>
            </a:r>
            <a:endParaRPr lang="zh-CN" altLang="en-US" sz="24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2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1700" y="652145"/>
            <a:ext cx="5549900" cy="311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84480" y="1323975"/>
            <a:ext cx="617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1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61055" y="4293870"/>
            <a:ext cx="851535" cy="3683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/>
              <a:t>物质</a:t>
            </a:r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4288790" y="4366260"/>
            <a:ext cx="930275" cy="222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2244725" y="4368165"/>
            <a:ext cx="955675" cy="2228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29840" y="4000500"/>
            <a:ext cx="67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类别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12590" y="4000500"/>
            <a:ext cx="108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化合价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81455" y="4295775"/>
            <a:ext cx="670560" cy="3683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/>
              <a:t>通性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314315" y="4293870"/>
            <a:ext cx="2023110" cy="3683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/>
              <a:t>氧化性、还原性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8" grpId="1" animBg="1"/>
      <p:bldP spid="11" grpId="1" animBg="1"/>
      <p:bldP spid="12" grpId="1" animBg="1"/>
      <p:bldP spid="13" grpId="1"/>
      <p:bldP spid="14" grpId="1"/>
      <p:bldP spid="15" grpId="1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2285" y="810895"/>
            <a:ext cx="7800340" cy="3521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54635" y="810895"/>
            <a:ext cx="617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2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2" y="320402"/>
            <a:ext cx="8139178" cy="331514"/>
          </a:xfrm>
        </p:spPr>
        <p:txBody>
          <a:bodyPr>
            <a:noAutofit/>
          </a:bodyPr>
          <a:p>
            <a:r>
              <a:rPr lang="zh-CN" altLang="en-US" sz="2400" b="0">
                <a:solidFill>
                  <a:srgbClr val="FF0000"/>
                </a:solidFill>
              </a:rPr>
              <a:t>三、相关知识梳理</a:t>
            </a:r>
            <a:endParaRPr lang="zh-CN" altLang="en-US" sz="2400" b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445" y="4332605"/>
            <a:ext cx="5716270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方程式：   物质      条件     是否可逆      配平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020" y="1146810"/>
            <a:ext cx="8139430" cy="3389630"/>
          </a:xfrm>
        </p:spPr>
        <p:txBody>
          <a:bodyPr/>
          <a:p>
            <a:r>
              <a:rPr lang="zh-CN" altLang="en-US"/>
              <a:t>液态N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r>
              <a:rPr lang="zh-CN" altLang="en-US" baseline="-25000"/>
              <a:t>4</a:t>
            </a:r>
            <a:r>
              <a:rPr lang="zh-CN" altLang="en-US"/>
              <a:t>是火箭推进系统的有效氧化剂。实验室制备少量N</a:t>
            </a:r>
            <a:r>
              <a:rPr lang="zh-CN" altLang="en-US" baseline="-25000"/>
              <a:t>2</a:t>
            </a:r>
            <a:r>
              <a:rPr lang="zh-CN" altLang="en-US"/>
              <a:t>O</a:t>
            </a:r>
            <a:r>
              <a:rPr lang="zh-CN" altLang="en-US" baseline="-25000"/>
              <a:t>4</a:t>
            </a:r>
            <a:r>
              <a:rPr lang="zh-CN" altLang="en-US"/>
              <a:t>的流程如下：</a:t>
            </a:r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下列分析不正确的是</a:t>
            </a:r>
            <a:endParaRPr lang="zh-CN" altLang="en-US"/>
          </a:p>
          <a:p>
            <a:r>
              <a:rPr lang="zh-CN" altLang="en-US"/>
              <a:t> A．反应②、③中氮元素的化合价发生了变化 </a:t>
            </a:r>
            <a:endParaRPr lang="zh-CN" altLang="en-US"/>
          </a:p>
          <a:p>
            <a:r>
              <a:rPr lang="zh-CN" altLang="en-US"/>
              <a:t> B．反应②利用了NH</a:t>
            </a:r>
            <a:r>
              <a:rPr lang="zh-CN" altLang="en-US" baseline="-25000"/>
              <a:t>3</a:t>
            </a:r>
            <a:r>
              <a:rPr lang="zh-CN" altLang="en-US"/>
              <a:t>的还原性</a:t>
            </a:r>
            <a:endParaRPr lang="zh-CN" altLang="en-US"/>
          </a:p>
          <a:p>
            <a:r>
              <a:rPr lang="zh-CN" altLang="en-US"/>
              <a:t> C．反应④的颜色变化是由化学平衡移动引起的</a:t>
            </a:r>
            <a:endParaRPr lang="zh-CN" altLang="en-US"/>
          </a:p>
          <a:p>
            <a:r>
              <a:rPr lang="zh-CN" altLang="en-US"/>
              <a:t>  D．反应①可由右图所示装置实现</a:t>
            </a:r>
            <a:endParaRPr lang="zh-CN" altLang="en-US"/>
          </a:p>
        </p:txBody>
      </p:sp>
      <p:graphicFrame>
        <p:nvGraphicFramePr>
          <p:cNvPr id="1073743922" name="对象 2"/>
          <p:cNvGraphicFramePr>
            <a:graphicFrameLocks noChangeAspect="1"/>
          </p:cNvGraphicFramePr>
          <p:nvPr/>
        </p:nvGraphicFramePr>
        <p:xfrm>
          <a:off x="5726430" y="2191385"/>
          <a:ext cx="2129155" cy="168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68400" imgH="927100" progId="">
                  <p:embed/>
                </p:oleObj>
              </mc:Choice>
              <mc:Fallback>
                <p:oleObj name="" r:id="rId1" imgW="1168400" imgH="9271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26430" y="2191385"/>
                        <a:ext cx="2129155" cy="16802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1"/>
          <p:cNvSpPr>
            <a:spLocks noGrp="1"/>
          </p:cNvSpPr>
          <p:nvPr/>
        </p:nvSpPr>
        <p:spPr>
          <a:xfrm>
            <a:off x="502412" y="382632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三、相关知识梳理</a:t>
            </a:r>
            <a:endParaRPr lang="zh-CN" altLang="en-US" sz="20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9195" y="714375"/>
            <a:ext cx="351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3．物质性质和转化关系的应用：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2" name="对象 -2147482624"/>
          <p:cNvGraphicFramePr>
            <a:graphicFrameLocks noChangeAspect="1"/>
          </p:cNvGraphicFramePr>
          <p:nvPr/>
        </p:nvGraphicFramePr>
        <p:xfrm>
          <a:off x="1179195" y="1635760"/>
          <a:ext cx="44386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6908800" imgH="698500" progId="PBrush">
                  <p:embed/>
                </p:oleObj>
              </mc:Choice>
              <mc:Fallback>
                <p:oleObj name="" r:id="rId3" imgW="6908800" imgH="698500" progId="PBrush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9195" y="1635760"/>
                        <a:ext cx="4438650" cy="450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283335" y="4300220"/>
            <a:ext cx="1087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答案：</a:t>
            </a:r>
            <a:r>
              <a:rPr lang="en-US" altLang="zh-CN"/>
              <a:t>D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690620" y="4300220"/>
            <a:ext cx="4819650" cy="3683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物质：物质的性质、物质的转化（反应）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10392"/>
          <a:stretch>
            <a:fillRect/>
          </a:stretch>
        </p:blipFill>
        <p:spPr>
          <a:xfrm>
            <a:off x="663575" y="1557020"/>
            <a:ext cx="7369810" cy="227139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502285" y="382905"/>
            <a:ext cx="816038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三、相关知识梳理</a:t>
            </a:r>
            <a:endParaRPr lang="zh-CN" altLang="en-US" sz="24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600200" y="936625"/>
            <a:ext cx="53409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．氮的固定    含氮物质的转化思路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3335" y="4300220"/>
            <a:ext cx="1087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答案：</a:t>
            </a:r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595245" y="4065905"/>
            <a:ext cx="2910205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r>
              <a:rPr 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看图：看物质、看转化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REFSHAPE" val="291946476"/>
  <p:tag name="KSO_WM_UNIT_PLACING_PICTURE_USER_VIEWPORT" val="{&quot;height&quot;:5670,&quot;width&quot;:8985}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WPS 演示</Application>
  <PresentationFormat>全屏显示(16:9)</PresentationFormat>
  <Paragraphs>150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Calibri</vt:lpstr>
      <vt:lpstr>仿宋</vt:lpstr>
      <vt:lpstr>黑体</vt:lpstr>
      <vt:lpstr>Arial Unicode MS</vt:lpstr>
      <vt:lpstr>Calibri Light</vt:lpstr>
      <vt:lpstr>华文宋体</vt:lpstr>
      <vt:lpstr>柳公权楷书</vt:lpstr>
      <vt:lpstr>华文楷体</vt:lpstr>
      <vt:lpstr>华文中宋</vt:lpstr>
      <vt:lpstr>隶书</vt:lpstr>
      <vt:lpstr>1_Office 主题​​</vt:lpstr>
      <vt:lpstr>PBrush</vt:lpstr>
      <vt:lpstr>以N元素(兼顾P)为主题的概念原理元素化合物融合</vt:lpstr>
      <vt:lpstr>PowerPoint 演示文稿</vt:lpstr>
      <vt:lpstr>一、设计意图及学习目标</vt:lpstr>
      <vt:lpstr>1、 考点回顾</vt:lpstr>
      <vt:lpstr>2、高考试题命题规律及设问特点</vt:lpstr>
      <vt:lpstr>三、相关知识梳理</vt:lpstr>
      <vt:lpstr>三、相关知识梳理</vt:lpstr>
      <vt:lpstr>PowerPoint 演示文稿</vt:lpstr>
      <vt:lpstr>PowerPoint 演示文稿</vt:lpstr>
      <vt:lpstr>PowerPoint 演示文稿</vt:lpstr>
      <vt:lpstr>PowerPoint 演示文稿</vt:lpstr>
      <vt:lpstr>四、典型例题解析</vt:lpstr>
      <vt:lpstr>PowerPoint 演示文稿</vt:lpstr>
      <vt:lpstr>PowerPoint 演示文稿</vt:lpstr>
      <vt:lpstr>四、典型例题解析</vt:lpstr>
      <vt:lpstr>PowerPoint 演示文稿</vt:lpstr>
      <vt:lpstr>PowerPoint 演示文稿</vt:lpstr>
      <vt:lpstr>四、典型例题解析</vt:lpstr>
      <vt:lpstr>四、典型例题解析</vt:lpstr>
      <vt:lpstr>五、学法指导及建议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张见</cp:lastModifiedBy>
  <cp:revision>46</cp:revision>
  <dcterms:created xsi:type="dcterms:W3CDTF">2020-02-01T11:21:00Z</dcterms:created>
  <dcterms:modified xsi:type="dcterms:W3CDTF">2020-02-06T16:23:00Z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