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72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1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77492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082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07488" y="2001797"/>
            <a:ext cx="5412105" cy="11399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讨论：以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+4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价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S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为知识载体 </a:t>
            </a:r>
            <a:b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的高考实验探究题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 吴卫东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AppData\Roaming\Tencent\Users\1144023212\QQ\WinTemp\RichOle\D0O)HP95ORX4LCD)4`VSYK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4" y="540910"/>
            <a:ext cx="7791670" cy="33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左大括号 9"/>
          <p:cNvSpPr/>
          <p:nvPr/>
        </p:nvSpPr>
        <p:spPr>
          <a:xfrm rot="16200000">
            <a:off x="5814138" y="3915054"/>
            <a:ext cx="432048" cy="392443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过程 10"/>
          <p:cNvSpPr/>
          <p:nvPr/>
        </p:nvSpPr>
        <p:spPr>
          <a:xfrm>
            <a:off x="5220072" y="6237312"/>
            <a:ext cx="1656184" cy="50405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 证据？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157" y="3896821"/>
            <a:ext cx="8709608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性质分析：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盐和盐之间能发生复分解（含水解、络合等）反应、氧化还原反应。     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288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有较强的还原性，且是弱酸的阴离子，能发生水解；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288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Ag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都是弱碱的阳离子，能发生水解，且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有氧化性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072" y="71385"/>
            <a:ext cx="7668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2016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年北京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28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题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亚硫酸盐和不同金属的硫酸盐反应多样性的探究</a:t>
            </a: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294303"/>
            <a:ext cx="874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）经检验，现象Ⅰ中的白色沉淀是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。用离子方程式解释现象Ⅰ：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7714" y="1339949"/>
            <a:ext cx="8479972" cy="2010807"/>
            <a:chOff x="217714" y="1503239"/>
            <a:chExt cx="8479972" cy="2010807"/>
          </a:xfrm>
        </p:grpSpPr>
        <p:sp>
          <p:nvSpPr>
            <p:cNvPr id="3" name="TextBox 2"/>
            <p:cNvSpPr txBox="1"/>
            <p:nvPr/>
          </p:nvSpPr>
          <p:spPr>
            <a:xfrm>
              <a:off x="217714" y="1503239"/>
              <a:ext cx="8479972" cy="2010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（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）经检验，现象Ⅱ的棕黄色沉淀中不含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</a:t>
              </a:r>
              <a:r>
                <a:rPr lang="en-US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2−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，含有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Cu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+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、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Cu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2+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和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</a:t>
              </a:r>
              <a:r>
                <a:rPr lang="en-US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2−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。</a:t>
              </a:r>
            </a:p>
            <a:p>
              <a:pPr>
                <a:lnSpc>
                  <a:spcPts val="3200"/>
                </a:lnSpc>
              </a:pP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已知：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Cu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+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    Cu +Cu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2+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Cu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2+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     </a:t>
              </a:r>
              <a:r>
                <a:rPr lang="en-US" altLang="zh-CN" dirty="0" err="1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CuI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↓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（白色）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+I</a:t>
              </a:r>
              <a:r>
                <a:rPr lang="en-US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。</a:t>
              </a:r>
            </a:p>
            <a:p>
              <a:pPr>
                <a:lnSpc>
                  <a:spcPts val="3200"/>
                </a:lnSpc>
              </a:pP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①用稀硫酸证实沉淀中含有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Cu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+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的实验现象是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__</a:t>
              </a:r>
              <a:r>
                <a:rPr lang="zh-CN" altLang="zh-CN" u="sng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析出红色固体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__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。</a:t>
              </a:r>
            </a:p>
            <a:p>
              <a:pPr>
                <a:lnSpc>
                  <a:spcPts val="3200"/>
                </a:lnSpc>
              </a:pP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②通过下列实验证实，沉淀中含有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Cu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2+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和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</a:t>
              </a:r>
              <a:r>
                <a:rPr lang="en-US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2−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。</a:t>
              </a:r>
            </a:p>
            <a:p>
              <a:endParaRPr lang="zh-CN" altLang="en-US" dirty="0"/>
            </a:p>
          </p:txBody>
        </p:sp>
        <p:pic>
          <p:nvPicPr>
            <p:cNvPr id="4" name="图片 3" descr="wps32C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403" y="1966231"/>
              <a:ext cx="857250" cy="2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4" descr="wps32C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126" y="1966231"/>
              <a:ext cx="695325" cy="276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28611"/>
            <a:ext cx="5072743" cy="1330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2328" y="3211252"/>
            <a:ext cx="372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预测反应：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2Cu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+ 4I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 2CuI ↓ +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4" y="3975693"/>
            <a:ext cx="5071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实验  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2Cu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+ 4I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 2CuI ↓ +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66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白色沉淀但无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66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证据 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 H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 +</a:t>
            </a:r>
            <a:r>
              <a:rPr lang="en-US" altLang="zh-CN" dirty="0">
                <a:solidFill>
                  <a:srgbClr val="0066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66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+ 2I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+ 2H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endParaRPr lang="zh-CN" altLang="en-US" baseline="-25000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Ba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BaSO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↓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1534" y="3909139"/>
            <a:ext cx="8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" name="线形标注 2 11"/>
          <p:cNvSpPr/>
          <p:nvPr/>
        </p:nvSpPr>
        <p:spPr>
          <a:xfrm flipH="1">
            <a:off x="261253" y="728951"/>
            <a:ext cx="6651175" cy="5674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881"/>
              <a:gd name="adj6" fmla="val -209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分析：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微溶于水；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难溶于水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。且</a:t>
            </a:r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生成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的速率较大。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能否发生氧化还原反应？（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2019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年高考探究的内容）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948" y="4179890"/>
            <a:ext cx="3527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结论：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的作用下，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转化为白色沉淀</a:t>
            </a:r>
            <a:r>
              <a:rPr lang="en-US" altLang="zh-CN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CuI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转化为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6829" y="65304"/>
            <a:ext cx="8752114" cy="2292935"/>
            <a:chOff x="206829" y="65304"/>
            <a:chExt cx="8752114" cy="2292935"/>
          </a:xfrm>
        </p:grpSpPr>
        <p:sp>
          <p:nvSpPr>
            <p:cNvPr id="2" name="TextBox 1"/>
            <p:cNvSpPr txBox="1"/>
            <p:nvPr/>
          </p:nvSpPr>
          <p:spPr>
            <a:xfrm>
              <a:off x="206829" y="65304"/>
              <a:ext cx="8752114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（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）已知：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</a:t>
              </a:r>
              <a:r>
                <a:rPr lang="en-US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（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</a:t>
              </a:r>
              <a:r>
                <a:rPr lang="en-US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）</a:t>
              </a:r>
              <a:r>
                <a:rPr lang="en-US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在水溶液中不存在。经检验，现象Ⅲ的白色沉淀中无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</a:t>
              </a:r>
              <a:r>
                <a:rPr lang="en-US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lang="en-US" altLang="zh-CN" baseline="30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2−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，该白色沉淀既能溶于强酸，又能溶于强碱，还可使酸性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KMnO</a:t>
              </a:r>
              <a:r>
                <a:rPr lang="en-US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溶液褪色。</a:t>
              </a:r>
            </a:p>
            <a:p>
              <a:pPr>
                <a:lnSpc>
                  <a:spcPts val="3000"/>
                </a:lnSpc>
              </a:pP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①推测沉淀中含有亚硫酸根和</a:t>
              </a:r>
              <a:r>
                <a:rPr lang="en-US" altLang="zh-CN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__ </a:t>
              </a:r>
              <a:r>
                <a:rPr lang="en-US" altLang="zh-CN" u="sng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</a:t>
              </a:r>
              <a:r>
                <a:rPr lang="en-US" altLang="zh-CN" u="sng" baseline="30000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3+</a:t>
              </a:r>
              <a:r>
                <a:rPr lang="zh-CN" altLang="zh-CN" u="sng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、</a:t>
              </a:r>
              <a:r>
                <a:rPr lang="en-US" altLang="zh-CN" u="sng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OH</a:t>
              </a:r>
              <a:r>
                <a:rPr lang="en-US" altLang="zh-CN" u="sng" baseline="30000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-</a:t>
              </a:r>
              <a:r>
                <a:rPr lang="en-US" altLang="zh-CN" u="sng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_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_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。</a:t>
              </a:r>
            </a:p>
            <a:p>
              <a:pPr>
                <a:lnSpc>
                  <a:spcPts val="3000"/>
                </a:lnSpc>
              </a:pP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②对于沉淀中亚硫酸根的存在形式提出两种假设：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i.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被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（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OH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）</a:t>
              </a:r>
              <a:r>
                <a:rPr lang="en-US" altLang="zh-CN" baseline="-25000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所吸附；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ii.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存在于铝的碱式盐中。对假设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ii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设计了对比实验，证实了假设</a:t>
              </a:r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ii</a:t>
              </a:r>
              <a:r>
                <a:rPr lang="zh-CN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成立。</a:t>
              </a:r>
            </a:p>
            <a:p>
              <a:r>
                <a:rPr lang="zh-CN" altLang="en-US" dirty="0">
                  <a:solidFill>
                    <a:srgbClr val="0000FF"/>
                  </a:solidFill>
                  <a:latin typeface="宋体" pitchFamily="2" charset="-122"/>
                  <a:ea typeface="宋体" pitchFamily="2" charset="-122"/>
                </a:rPr>
                <a:t>假设：</a:t>
              </a:r>
              <a:r>
                <a:rPr lang="zh-CN" altLang="zh-CN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被</a:t>
              </a:r>
              <a:r>
                <a:rPr lang="en-US" altLang="zh-CN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Al(OH)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zh-CN" altLang="zh-CN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所吸附</a:t>
              </a:r>
              <a:r>
                <a:rPr lang="zh-CN" altLang="en-US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为 </a:t>
              </a: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Al(OH)</a:t>
              </a:r>
              <a:r>
                <a:rPr lang="en-US" altLang="zh-CN" baseline="-25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zh-CN" altLang="en-US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（表面吸附</a:t>
              </a: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Na</a:t>
              </a:r>
              <a:r>
                <a:rPr lang="en-US" altLang="zh-CN" baseline="-25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</a:t>
              </a:r>
              <a:r>
                <a:rPr lang="en-US" altLang="zh-CN" baseline="-25000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r>
                <a:rPr lang="zh-CN" altLang="en-US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zh-CN" altLang="en-US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</a:t>
              </a:r>
              <a:r>
                <a:rPr lang="zh-CN" altLang="zh-CN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铝的碱式盐</a:t>
              </a:r>
              <a:r>
                <a:rPr lang="zh-CN" altLang="en-US" dirty="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为</a:t>
              </a:r>
              <a:endPara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217" y="2040302"/>
              <a:ext cx="1096055" cy="24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23527" y="2379064"/>
            <a:ext cx="850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分析   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吸附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Al(OH)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  NaAlO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+ 2H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生成碱式盐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Al(OH)SO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+ 3NaOH = Na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NaAlO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+ 2H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</a:p>
        </p:txBody>
      </p:sp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7" y="3491213"/>
            <a:ext cx="4103914" cy="120889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3" y="3360584"/>
            <a:ext cx="4495800" cy="133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29" y="4722692"/>
            <a:ext cx="837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亚硫酸根存在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若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=V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则为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Al(OH)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吸附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若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明显大于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则为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铝的碱式盐中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线形标注 2 4"/>
          <p:cNvSpPr/>
          <p:nvPr/>
        </p:nvSpPr>
        <p:spPr>
          <a:xfrm>
            <a:off x="6870587" y="3155305"/>
            <a:ext cx="1293699" cy="3452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275"/>
              <a:gd name="adj6" fmla="val -2859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Al(OH)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线形标注 2 10"/>
          <p:cNvSpPr/>
          <p:nvPr/>
        </p:nvSpPr>
        <p:spPr>
          <a:xfrm>
            <a:off x="2013857" y="3150650"/>
            <a:ext cx="3407229" cy="3452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9346"/>
              <a:gd name="adj6" fmla="val -535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铝的碱式盐中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?  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Al(OH)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?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吸附</a:t>
            </a: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AppData\Roaming\Tencent\Users\1144023212\QQ\WinTemp\RichOle\@YMJ6B(8H~~6KB]KS4}Z2$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03649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C:\Users\DELL\AppData\Roaming\Tencent\Users\1144023212\QQ\WinTemp\RichOle\D0O)HP95ORX4LCD)4`VSYK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4" y="163765"/>
            <a:ext cx="7848600" cy="29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箭头连接符 3"/>
          <p:cNvCxnSpPr/>
          <p:nvPr/>
        </p:nvCxnSpPr>
        <p:spPr>
          <a:xfrm>
            <a:off x="4075517" y="1587725"/>
            <a:ext cx="0" cy="2304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5182767" y="2059552"/>
            <a:ext cx="18002" cy="18324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5882447" y="2739853"/>
            <a:ext cx="269432" cy="975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766315" y="3994989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溶解性、氧化还原性、在水溶液中的酸碱性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83755" y="4581128"/>
            <a:ext cx="5591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两种盐溶液中阴阳离子的性质和反应条件。</a:t>
            </a:r>
          </a:p>
        </p:txBody>
      </p:sp>
      <p:sp>
        <p:nvSpPr>
          <p:cNvPr id="10" name="线形标注 2 9"/>
          <p:cNvSpPr/>
          <p:nvPr/>
        </p:nvSpPr>
        <p:spPr>
          <a:xfrm flipH="1">
            <a:off x="261257" y="3227448"/>
            <a:ext cx="1458686" cy="48759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1701"/>
              <a:gd name="adj6" fmla="val -1213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实验回顾</a:t>
            </a: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17" y="784578"/>
            <a:ext cx="8709608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小结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】</a:t>
            </a:r>
          </a:p>
          <a:p>
            <a:pPr>
              <a:lnSpc>
                <a:spcPts val="2880"/>
              </a:lnSpc>
            </a:pP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性质小结  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盐和盐之间能发生复分解（含水解、络合等）反应、氧化还原反应。     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288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有较强的还原性，且是弱酸的阴离子，能发生水解；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288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Ag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Al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都是弱碱的阳离子，能发生水解，且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有氧化性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反应，复分解反应速率快生成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鉴别方法小结 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用到了定量分析法</a:t>
            </a:r>
            <a:endParaRPr lang="en-US" altLang="zh-CN" baseline="-25000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847" y="548680"/>
            <a:ext cx="8712968" cy="325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本次讨论的原因</a:t>
            </a:r>
            <a:endParaRPr lang="en-US" altLang="zh-CN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硫元素是典型的非金属元素之一，其单质和化合物都是中学常见的物质，也是中学阶段经常研究的物质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中学阶段学习的理论知识如各种平衡、能量变化以及研究物质性质的方法，都可以以硫及其化合物作为典型例子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以硫及其化合物，特别是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+4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价硫的化合物作为知识 载体，经常在高考题中出现</a:t>
            </a:r>
          </a:p>
        </p:txBody>
      </p:sp>
    </p:spTree>
    <p:extLst>
      <p:ext uri="{BB962C8B-B14F-4D97-AF65-F5344CB8AC3E}">
        <p14:creationId xmlns:p14="http://schemas.microsoft.com/office/powerpoint/2010/main" val="135306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69650"/>
            <a:ext cx="8496944" cy="280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学习目标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 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会描述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、亚硫酸盐的物理性质（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在水中、氨水中的溶解性。硫酸银、亚硫酸银的颜色和在水中、氨水中的溶解性）</a:t>
            </a: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会描述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、亚硫酸盐的化学性质（如氧化性、还原性、漂白性、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SO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的络合性、盐类的水解等）</a:t>
            </a: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了解探究题的结构及解题思路</a:t>
            </a: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AppData\Roaming\Tencent\Users\1144023212\QQ\WinTemp\RichOle\KUHP@6[_K58H5`PLXWR2`X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39" y="1272887"/>
            <a:ext cx="7111415" cy="176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469630" y="583378"/>
            <a:ext cx="1404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气体发</a:t>
            </a:r>
            <a:endParaRPr lang="en-US" altLang="zh-CN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生装置</a:t>
            </a:r>
          </a:p>
        </p:txBody>
      </p:sp>
      <p:sp>
        <p:nvSpPr>
          <p:cNvPr id="4" name="矩形 3"/>
          <p:cNvSpPr/>
          <p:nvPr/>
        </p:nvSpPr>
        <p:spPr>
          <a:xfrm>
            <a:off x="4427009" y="592007"/>
            <a:ext cx="1004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除杂净</a:t>
            </a:r>
            <a:endParaRPr lang="en-US" altLang="zh-CN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化装置</a:t>
            </a:r>
          </a:p>
        </p:txBody>
      </p:sp>
      <p:sp>
        <p:nvSpPr>
          <p:cNvPr id="5" name="矩形 4"/>
          <p:cNvSpPr/>
          <p:nvPr/>
        </p:nvSpPr>
        <p:spPr>
          <a:xfrm>
            <a:off x="5681933" y="614795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探究</a:t>
            </a:r>
            <a:endParaRPr lang="en-US" altLang="zh-CN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装置</a:t>
            </a:r>
          </a:p>
        </p:txBody>
      </p:sp>
      <p:sp>
        <p:nvSpPr>
          <p:cNvPr id="6" name="矩形 5"/>
          <p:cNvSpPr/>
          <p:nvPr/>
        </p:nvSpPr>
        <p:spPr>
          <a:xfrm>
            <a:off x="6922025" y="768683"/>
            <a:ext cx="1692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尾气吸收</a:t>
            </a:r>
          </a:p>
        </p:txBody>
      </p:sp>
      <p:sp>
        <p:nvSpPr>
          <p:cNvPr id="7" name="矩形 6"/>
          <p:cNvSpPr/>
          <p:nvPr/>
        </p:nvSpPr>
        <p:spPr>
          <a:xfrm>
            <a:off x="5372879" y="3011361"/>
            <a:ext cx="3263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无色溶液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白色沉淀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882" y="44624"/>
            <a:ext cx="84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北京市</a:t>
            </a:r>
            <a:r>
              <a:rPr lang="en-US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2019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年第</a:t>
            </a:r>
            <a:r>
              <a:rPr lang="en-US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28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题   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溶液的反应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的多样性探究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157" y="3201080"/>
            <a:ext cx="8709608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性质分析</a:t>
            </a:r>
            <a:endParaRPr lang="en-US" altLang="zh-CN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2880"/>
              </a:lnSpc>
            </a:pPr>
            <a:r>
              <a:rPr lang="en-US" altLang="zh-CN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有还原性，溶于水呈酸性，有可能被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氧化、也有可能被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氧化成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，生成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</a:p>
          <a:p>
            <a:pPr>
              <a:lnSpc>
                <a:spcPts val="288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由于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属于酸性氧化物，可以和盐溶液反应生成新盐，通入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溶液后有可能生成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4795"/>
            <a:ext cx="23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重难点解析</a:t>
            </a:r>
            <a:r>
              <a:rPr lang="en-US" altLang="zh-CN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endParaRPr lang="zh-CN" altLang="en-US" dirty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4" y="76199"/>
            <a:ext cx="6150429" cy="158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预测：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沉淀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可能为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    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</a:p>
          <a:p>
            <a:pPr>
              <a:lnSpc>
                <a:spcPts val="3000"/>
              </a:lnSpc>
            </a:pP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                     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的混合物</a:t>
            </a:r>
          </a:p>
          <a:p>
            <a:pPr>
              <a:lnSpc>
                <a:spcPts val="3000"/>
              </a:lnSpc>
            </a:pP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资料：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微溶于水；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难溶于水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741758"/>
            <a:ext cx="86933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验证方法分析</a:t>
            </a:r>
            <a:endParaRPr lang="en-US" altLang="zh-CN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从溶解性差异验证：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微溶于水；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难溶于水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。将沉淀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放入蒸馏水中，振荡、静置，取上层清液加入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BaCl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溶液，有白色沉淀的含有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从还原性差异验证：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有还原性，可以使用氧化剂将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+4S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氧化成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+6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，加以验证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从酸根对应酸的稳定性差异验证：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不稳定，易分解产生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气体，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稳定，难分解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4191071"/>
            <a:ext cx="86933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验证操作分析：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由于是验证难溶于水固体的成份，可能是两种物质的混合物，也可能是纯净物，所以最好把固体溶解成溶液，再验证</a:t>
            </a:r>
            <a:endParaRPr lang="en-US" altLang="zh-CN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5" y="585938"/>
            <a:ext cx="8650741" cy="106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173" y="272172"/>
            <a:ext cx="2337026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试题中所给方法</a:t>
            </a:r>
            <a:endParaRPr lang="en-US" altLang="zh-CN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457" y="1734477"/>
            <a:ext cx="1273630" cy="43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沉淀溶解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5371" y="1712475"/>
            <a:ext cx="1611087" cy="43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产生钡盐沉淀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546" y="1542117"/>
            <a:ext cx="1611087" cy="82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钡盐沉淀在盐酸中溶解差异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574" y="2884719"/>
            <a:ext cx="874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①写出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溶于氨水的离子方程式：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b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</a:b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②加入盐酸后沉淀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大部分溶解，剩余少量沉淀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。推断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中主要是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，进而推断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中含有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。向滤液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E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中加入一种试剂，可进一步证实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中含有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。所用试剂及现象是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线形标注 2 6"/>
          <p:cNvSpPr/>
          <p:nvPr/>
        </p:nvSpPr>
        <p:spPr>
          <a:xfrm flipH="1">
            <a:off x="1774380" y="2241061"/>
            <a:ext cx="2100943" cy="6130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7360"/>
              <a:gd name="adj6" fmla="val -541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模仿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AgOH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溶解在氨水中反应</a:t>
            </a:r>
          </a:p>
        </p:txBody>
      </p:sp>
      <p:sp>
        <p:nvSpPr>
          <p:cNvPr id="8" name="线形标注 2 7"/>
          <p:cNvSpPr/>
          <p:nvPr/>
        </p:nvSpPr>
        <p:spPr>
          <a:xfrm>
            <a:off x="3233058" y="4114801"/>
            <a:ext cx="5551714" cy="947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996"/>
              <a:gd name="adj6" fmla="val -323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若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中有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则滤液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E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中含有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（溶解），要检验有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+4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价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，可加入氧化剂将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+4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价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氧化为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+6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价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，与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Ba</a:t>
            </a:r>
            <a:r>
              <a:rPr lang="en-US" altLang="zh-CN" baseline="30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2+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结合生成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BaSO</a:t>
            </a:r>
            <a:r>
              <a:rPr lang="en-US" altLang="zh-CN" baseline="-25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白色沉淀即可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9" y="163285"/>
            <a:ext cx="83928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dirty="0">
                <a:latin typeface="宋体" pitchFamily="2" charset="-122"/>
                <a:ea typeface="宋体" pitchFamily="2" charset="-122"/>
              </a:rPr>
              <a:t>根据沉淀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的存在，推测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的产生有两个途径：</a:t>
            </a:r>
            <a:br>
              <a:rPr lang="en-US" altLang="zh-CN" dirty="0">
                <a:latin typeface="宋体" pitchFamily="2" charset="-122"/>
                <a:ea typeface="宋体" pitchFamily="2" charset="-122"/>
              </a:rPr>
            </a:br>
            <a:r>
              <a:rPr lang="zh-CN" altLang="zh-CN" dirty="0">
                <a:latin typeface="宋体" pitchFamily="2" charset="-122"/>
                <a:ea typeface="宋体" pitchFamily="2" charset="-122"/>
              </a:rPr>
              <a:t>途径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：实验一中，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在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溶液中被氧化生成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，随沉淀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进入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。</a:t>
            </a:r>
            <a:br>
              <a:rPr lang="en-US" altLang="zh-CN" dirty="0">
                <a:latin typeface="宋体" pitchFamily="2" charset="-122"/>
                <a:ea typeface="宋体" pitchFamily="2" charset="-122"/>
              </a:rPr>
            </a:br>
            <a:r>
              <a:rPr lang="zh-CN" altLang="zh-CN" dirty="0">
                <a:latin typeface="宋体" pitchFamily="2" charset="-122"/>
                <a:ea typeface="宋体" pitchFamily="2" charset="-122"/>
              </a:rPr>
              <a:t>途径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：实验二中，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被氧化为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进入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。</a:t>
            </a:r>
            <a:br>
              <a:rPr lang="en-US" altLang="zh-CN" dirty="0">
                <a:latin typeface="宋体" pitchFamily="2" charset="-122"/>
                <a:ea typeface="宋体" pitchFamily="2" charset="-122"/>
              </a:rPr>
            </a:br>
            <a:r>
              <a:rPr lang="zh-CN" altLang="zh-CN" dirty="0">
                <a:latin typeface="宋体" pitchFamily="2" charset="-122"/>
                <a:ea typeface="宋体" pitchFamily="2" charset="-122"/>
              </a:rPr>
              <a:t>实验三：探究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的产生途径</a:t>
            </a:r>
            <a:br>
              <a:rPr lang="en-US" altLang="zh-CN" dirty="0">
                <a:latin typeface="宋体" pitchFamily="2" charset="-122"/>
                <a:ea typeface="宋体" pitchFamily="2" charset="-122"/>
              </a:rPr>
            </a:br>
            <a:r>
              <a:rPr lang="zh-CN" altLang="zh-CN" dirty="0">
                <a:latin typeface="宋体" pitchFamily="2" charset="-122"/>
                <a:ea typeface="宋体" pitchFamily="2" charset="-122"/>
              </a:rPr>
              <a:t>①向溶液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中滴入过量盐酸，产生白色沉淀，证明溶液中含有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________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：取上层清液继续滴加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BaCl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溶液，未出现白色沉淀，可判断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中不含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。做出判断的理由：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_______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。</a:t>
            </a:r>
            <a:br>
              <a:rPr lang="en-US" altLang="zh-CN" dirty="0">
                <a:latin typeface="宋体" pitchFamily="2" charset="-122"/>
                <a:ea typeface="宋体" pitchFamily="2" charset="-122"/>
              </a:rPr>
            </a:br>
            <a:r>
              <a:rPr lang="zh-CN" altLang="zh-CN" dirty="0">
                <a:latin typeface="宋体" pitchFamily="2" charset="-122"/>
                <a:ea typeface="宋体" pitchFamily="2" charset="-122"/>
              </a:rPr>
              <a:t>②实验三的结论：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__________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线形标注 2 2"/>
          <p:cNvSpPr/>
          <p:nvPr/>
        </p:nvSpPr>
        <p:spPr>
          <a:xfrm>
            <a:off x="4245429" y="1781742"/>
            <a:ext cx="4702628" cy="6130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7360"/>
              <a:gd name="adj6" fmla="val -541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由于已确定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中有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，则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中一定有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HNO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可能有过量的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、微溶的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en-US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0429" y="414745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途径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不产生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       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途径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产生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endParaRPr lang="zh-CN" altLang="en-US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0029" y="2468986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742" y="3635045"/>
            <a:ext cx="70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溶解度大于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，没有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沉淀时，必定没有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" y="185051"/>
            <a:ext cx="8839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根据物质性质分析，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与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溶液应该可以发生氧化还原反应。将实验一所得混合物放置一段时间，有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生成</a:t>
            </a:r>
            <a:endParaRPr lang="en-US" altLang="zh-CN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）根据上述实验所得结论：</a:t>
            </a:r>
            <a:r>
              <a:rPr lang="en-US" altLang="zh-CN" u="sng" dirty="0">
                <a:latin typeface="宋体" pitchFamily="2" charset="-122"/>
                <a:ea typeface="宋体" pitchFamily="2" charset="-122"/>
              </a:rPr>
              <a:t>                                             </a:t>
            </a:r>
            <a:r>
              <a:rPr lang="zh-CN" altLang="en-US" sz="800" dirty="0"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u="sng" dirty="0">
                <a:latin typeface="宋体" pitchFamily="2" charset="-122"/>
                <a:ea typeface="宋体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u="sng" dirty="0">
                <a:latin typeface="宋体" pitchFamily="2" charset="-122"/>
                <a:ea typeface="宋体" pitchFamily="2" charset="-122"/>
              </a:rPr>
              <a:t>                                                                    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u="sng" dirty="0">
                <a:latin typeface="宋体" pitchFamily="2" charset="-122"/>
                <a:ea typeface="宋体" pitchFamily="2" charset="-122"/>
              </a:rPr>
              <a:t>       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15" y="975521"/>
            <a:ext cx="883919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分析：</a:t>
            </a:r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根据前面分析开始混合时发生反应 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+ 2Ag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H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 = 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↓ + 2H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（快）</a:t>
            </a:r>
            <a:endParaRPr lang="en-US" altLang="zh-CN" baseline="30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混合物放置一段时间后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将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氧化为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，反应为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2Ag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 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H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 = 2Ag</a:t>
            </a:r>
            <a:r>
              <a:rPr lang="en-US" altLang="zh-CN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+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 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+ 2H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   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（慢）</a:t>
            </a:r>
            <a:endParaRPr lang="en-US" altLang="zh-CN" baseline="30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线形标注 2 3"/>
          <p:cNvSpPr/>
          <p:nvPr/>
        </p:nvSpPr>
        <p:spPr>
          <a:xfrm flipH="1">
            <a:off x="380995" y="3188057"/>
            <a:ext cx="6705604" cy="192478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264"/>
              <a:gd name="adj6" fmla="val 538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实验回顾</a:t>
            </a:r>
            <a:endParaRPr lang="en-US" altLang="zh-CN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>
                <a:latin typeface="宋体" pitchFamily="2" charset="-122"/>
                <a:ea typeface="宋体" pitchFamily="2" charset="-122"/>
                <a:sym typeface="Wingdings" pitchFamily="2" charset="2"/>
              </a:rPr>
              <a:t>（</a:t>
            </a:r>
            <a:r>
              <a:rPr lang="en-US" altLang="zh-CN" dirty="0">
                <a:latin typeface="宋体" pitchFamily="2" charset="-122"/>
                <a:ea typeface="宋体" pitchFamily="2" charset="-122"/>
                <a:sym typeface="Wingdings" pitchFamily="2" charset="2"/>
              </a:rPr>
              <a:t>1</a:t>
            </a:r>
            <a:r>
              <a:rPr lang="zh-CN" altLang="en-US" dirty="0">
                <a:latin typeface="宋体" pitchFamily="2" charset="-122"/>
                <a:ea typeface="宋体" pitchFamily="2" charset="-122"/>
                <a:sym typeface="Wingdings" pitchFamily="2" charset="2"/>
              </a:rPr>
              <a:t>）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探究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产生的原因：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溶液</a:t>
            </a:r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（酸性环境）反应生成不产生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，在碱性（氨水）环境中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易被氧化成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endParaRPr lang="zh-CN" altLang="en-US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en-US" dirty="0">
                <a:latin typeface="宋体" pitchFamily="2" charset="-122"/>
                <a:ea typeface="宋体" pitchFamily="2" charset="-122"/>
                <a:sym typeface="Wingdings" pitchFamily="2" charset="2"/>
              </a:rPr>
              <a:t>探究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与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溶液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反应产物：</a:t>
            </a:r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先生成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，放置一段时间发生氧化还原反应生成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zh-CN" altLang="zh-CN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endParaRPr lang="zh-CN" altLang="en-US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702435"/>
            <a:ext cx="705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溶液</a:t>
            </a:r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反应生成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的速率大于</a:t>
            </a:r>
            <a:r>
              <a:rPr lang="zh-CN" altLang="zh-CN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生成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zh-CN" altLang="zh-CN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的速率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1658" y="2287971"/>
            <a:ext cx="374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碱性溶液中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更易被氧化成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endParaRPr lang="zh-CN" altLang="en-US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6343" y="2222016"/>
            <a:ext cx="177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对应（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）探究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8997" y="2635680"/>
            <a:ext cx="177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对应（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）探究</a:t>
            </a: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17" y="262063"/>
            <a:ext cx="8709608" cy="471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小结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】</a:t>
            </a: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性质小结</a:t>
            </a:r>
            <a:r>
              <a:rPr lang="en-US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有还原性，溶于水呈酸性，有可能被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氧化、也有可能被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氧化成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，生成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由于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属于酸性氧化物，可以和盐溶液反应生成新盐，通入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溶液后有可能生成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与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AgNO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反应，复分解的速率快于氧化还原速率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鉴别方法小结  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找出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性质差异进行鉴别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从溶解性差异验证：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微溶于水；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难溶于水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。将沉淀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放入蒸馏水中，振荡、静置，取上层清液加入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BaCl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溶液，有白色沉淀的含有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从还原性差异验证：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2-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有还原性，可以使用氧化剂将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+4S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氧化成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+6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，加以验证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从酸根对应酸的稳定性差异验证：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不稳定，易分解产生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气体，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稳定，难分解</a:t>
            </a:r>
            <a:endParaRPr lang="en-US" altLang="zh-CN" baseline="-25000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1813</Words>
  <Application>Microsoft Office PowerPoint</Application>
  <PresentationFormat>全屏显示(16:9)</PresentationFormat>
  <Paragraphs>109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楷体</vt:lpstr>
      <vt:lpstr>隶书</vt:lpstr>
      <vt:lpstr>宋体</vt:lpstr>
      <vt:lpstr>微软雅黑</vt:lpstr>
      <vt:lpstr>Arial</vt:lpstr>
      <vt:lpstr>Calibri</vt:lpstr>
      <vt:lpstr>Times New Roman</vt:lpstr>
      <vt:lpstr>1_Office 主题​​</vt:lpstr>
      <vt:lpstr>讨论：以+4价S为知识载体        的高考实验探究题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chen ruixue</cp:lastModifiedBy>
  <cp:revision>37</cp:revision>
  <dcterms:created xsi:type="dcterms:W3CDTF">2020-02-01T11:21:51Z</dcterms:created>
  <dcterms:modified xsi:type="dcterms:W3CDTF">2020-02-05T15:18:03Z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