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4" r:id="rId5"/>
    <p:sldId id="297" r:id="rId6"/>
    <p:sldId id="286" r:id="rId7"/>
    <p:sldId id="287" r:id="rId8"/>
    <p:sldId id="295" r:id="rId9"/>
    <p:sldId id="296" r:id="rId10"/>
    <p:sldId id="318" r:id="rId11"/>
    <p:sldId id="339" r:id="rId12"/>
    <p:sldId id="277" r:id="rId13"/>
    <p:sldId id="279" r:id="rId14"/>
    <p:sldId id="278" r:id="rId15"/>
    <p:sldId id="338" r:id="rId16"/>
    <p:sldId id="285" r:id="rId17"/>
    <p:sldId id="280" r:id="rId18"/>
    <p:sldId id="281" r:id="rId19"/>
    <p:sldId id="282" r:id="rId20"/>
    <p:sldId id="319" r:id="rId21"/>
    <p:sldId id="320" r:id="rId22"/>
    <p:sldId id="321" r:id="rId23"/>
    <p:sldId id="271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tiff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5.xml"/><Relationship Id="rId2" Type="http://schemas.openxmlformats.org/officeDocument/2006/relationships/image" Target="../media/image17.jpeg"/><Relationship Id="rId1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-635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郑  建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ctrTitle" idx="13"/>
          </p:nvPr>
        </p:nvSpPr>
        <p:spPr>
          <a:xfrm>
            <a:off x="3407488" y="2001797"/>
            <a:ext cx="5412105" cy="1139906"/>
          </a:xfrm>
        </p:spPr>
        <p:txBody>
          <a:bodyPr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基础实验与定量实验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36220" y="859790"/>
          <a:ext cx="6342380" cy="2715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655"/>
                <a:gridCol w="2727325"/>
                <a:gridCol w="2946400"/>
              </a:tblGrid>
              <a:tr h="811530"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物质（括号内为杂质）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除杂试剂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73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FeCl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溶液（FeCl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）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Fe粉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09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B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NaCl溶液（MgCl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）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NaOH溶液、稀HCl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45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C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Cl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（HCl）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O、浓H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SO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4</a:t>
                      </a:r>
                      <a:endParaRPr lang="en-US" altLang="en-US" sz="1800" b="0" baseline="-2500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09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D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NO（NO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）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O、无水CaCl</a:t>
                      </a:r>
                      <a:r>
                        <a:rPr lang="en-US" sz="18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800" b="0" baseline="-2500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7722" y="106854"/>
            <a:ext cx="84486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1.2019年北京理综10题</a:t>
            </a:r>
            <a:endParaRPr lang="zh-CN" altLang="en-US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+mj-ea"/>
                <a:cs typeface="Times New Roman" panose="02020603050405020304" charset="0"/>
                <a:sym typeface="+mn-ea"/>
              </a:rPr>
              <a:t>下列除杂试剂选用正确且除杂过程不涉及氧化还原反应的是</a:t>
            </a:r>
            <a:endParaRPr lang="en-US" altLang="zh-CN" dirty="0" smtClean="0">
              <a:solidFill>
                <a:schemeClr val="tx1"/>
              </a:solidFill>
              <a:latin typeface="+mj-ea"/>
              <a:cs typeface="Times New Roman" panose="020206030504050203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23685" y="1715770"/>
            <a:ext cx="2269490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氧化还原角度除杂</a:t>
            </a:r>
            <a:endParaRPr lang="zh-CN" altLang="zh-CN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23685" y="2235835"/>
            <a:ext cx="2269490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物质类别角度除杂</a:t>
            </a:r>
            <a:endParaRPr lang="zh-CN" altLang="zh-CN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23685" y="2684780"/>
            <a:ext cx="183007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物理性质角度（溶解度）除杂</a:t>
            </a:r>
            <a:endParaRPr lang="zh-CN" altLang="zh-CN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23685" y="3329940"/>
            <a:ext cx="2172335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氧化还原角度除杂</a:t>
            </a:r>
            <a:endParaRPr lang="zh-CN" altLang="zh-CN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6220" y="3767455"/>
            <a:ext cx="1109345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答案：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endParaRPr lang="en-US" altLang="zh-CN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30530" y="3990975"/>
            <a:ext cx="7848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② 氯化产物冷却至室温，经过滤得到粗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TiCl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混合液，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则滤渣中含有_________。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2" y="174799"/>
            <a:ext cx="84486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2.2017年北京理综26题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（节选）：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TiCl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是由钛精矿（主要成分为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TiO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）制备钛(Ti)的重要中间产物，制备纯的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TiCl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流程示意图如下：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155" y="2385060"/>
            <a:ext cx="6574790" cy="160591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74090" y="756920"/>
            <a:ext cx="5180965" cy="645160"/>
            <a:chOff x="1534" y="1192"/>
            <a:chExt cx="8159" cy="101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" y="1192"/>
              <a:ext cx="6726" cy="1012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534" y="1192"/>
              <a:ext cx="159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主要成分:</a:t>
              </a:r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TiO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2</a:t>
              </a:r>
              <a:endPara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30530" y="1403350"/>
            <a:ext cx="7548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(1)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① 氯化反应的尾气须处理后排放，尾气中的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HCl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和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Cl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经吸收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可得粗盐酸、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FeCl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溶液，则尾气的吸收液依次是_____________。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28665" y="1776095"/>
            <a:ext cx="25457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蒸馏水、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NaOH</a:t>
            </a:r>
            <a:endParaRPr lang="en-US" altLang="zh-CN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219200" y="1508125"/>
            <a:ext cx="4864735" cy="774700"/>
            <a:chOff x="1920" y="2375"/>
            <a:chExt cx="7661" cy="1220"/>
          </a:xfrm>
        </p:grpSpPr>
        <p:sp>
          <p:nvSpPr>
            <p:cNvPr id="10" name="圆角矩形 9"/>
            <p:cNvSpPr/>
            <p:nvPr/>
          </p:nvSpPr>
          <p:spPr>
            <a:xfrm>
              <a:off x="8140" y="2375"/>
              <a:ext cx="1441" cy="610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920" y="2985"/>
              <a:ext cx="1209" cy="610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169" y="2985"/>
              <a:ext cx="1869" cy="610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750" y="2985"/>
              <a:ext cx="792" cy="610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1400" y="4079875"/>
            <a:ext cx="1917065" cy="833120"/>
            <a:chOff x="1640" y="6425"/>
            <a:chExt cx="3019" cy="1312"/>
          </a:xfrm>
        </p:grpSpPr>
        <p:sp>
          <p:nvSpPr>
            <p:cNvPr id="16" name="圆角矩形 15"/>
            <p:cNvSpPr/>
            <p:nvPr/>
          </p:nvSpPr>
          <p:spPr>
            <a:xfrm>
              <a:off x="3867" y="6425"/>
              <a:ext cx="792" cy="610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640" y="7127"/>
              <a:ext cx="792" cy="610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4356100" y="3215640"/>
            <a:ext cx="2857500" cy="32448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539365" y="2942590"/>
            <a:ext cx="1816735" cy="5975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52980" y="4406265"/>
            <a:ext cx="2540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AlCl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FeCl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MgCl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540000" y="3540125"/>
            <a:ext cx="4673600" cy="3873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7420" y="4079875"/>
            <a:ext cx="24358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滤液：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SiCl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TiCl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AlCl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FeCl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3" grpId="0" animBg="1"/>
      <p:bldP spid="21" grpId="0" animBg="1"/>
      <p:bldP spid="2" grpId="0" bldLvl="0" animBg="1"/>
      <p:bldP spid="23" grpId="1" animBg="1"/>
      <p:bldP spid="21" grpId="1" animBg="1"/>
      <p:bldP spid="2" grpId="1" animBg="1"/>
      <p:bldP spid="25" grpId="0"/>
      <p:bldP spid="25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" name="组合 26"/>
          <p:cNvGrpSpPr/>
          <p:nvPr/>
        </p:nvGrpSpPr>
        <p:grpSpPr>
          <a:xfrm>
            <a:off x="974090" y="756920"/>
            <a:ext cx="5180965" cy="645160"/>
            <a:chOff x="1534" y="1192"/>
            <a:chExt cx="8159" cy="101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67" y="1192"/>
              <a:ext cx="6726" cy="1012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534" y="1192"/>
              <a:ext cx="159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主要成</a:t>
              </a:r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分:</a:t>
              </a:r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TiO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2</a:t>
              </a:r>
              <a:endPara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1402080"/>
            <a:ext cx="6574790" cy="16059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8140" y="3007995"/>
            <a:ext cx="624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(2) 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精制过程：粗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TiCl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经两步蒸馏得纯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TiCl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。示意图如下：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45" descr="E:\hanyanjun\试卷录入\2017高考录排\北京卷\理综（北京卷）\图\t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45" y="3449955"/>
            <a:ext cx="3002280" cy="1505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5454650" y="3603625"/>
            <a:ext cx="24688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物质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zh-CN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是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___________，</a:t>
            </a:r>
            <a:endParaRPr lang="zh-CN" altLang="en-US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应控制在__________</a:t>
            </a:r>
            <a:endParaRPr lang="zh-CN" altLang="en-US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5175" y="3464560"/>
            <a:ext cx="2078990" cy="1337310"/>
            <a:chOff x="1205" y="5456"/>
            <a:chExt cx="3274" cy="2106"/>
          </a:xfrm>
        </p:grpSpPr>
        <p:sp>
          <p:nvSpPr>
            <p:cNvPr id="14" name="圆角矩形 13"/>
            <p:cNvSpPr/>
            <p:nvPr/>
          </p:nvSpPr>
          <p:spPr>
            <a:xfrm>
              <a:off x="3687" y="5977"/>
              <a:ext cx="792" cy="610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05" y="5456"/>
              <a:ext cx="2649" cy="2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TiCl</a:t>
              </a:r>
              <a:r>
                <a:rPr lang="en-US" altLang="zh-CN" b="1" baseline="-2500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4</a:t>
              </a:r>
              <a:r>
                <a:rPr lang="zh-CN" altLang="en-US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、</a:t>
              </a:r>
              <a:endPara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SiCl</a:t>
              </a:r>
              <a:r>
                <a:rPr lang="en-US" altLang="zh-CN" b="1" baseline="-2500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4</a:t>
              </a:r>
              <a:r>
                <a:rPr lang="zh-CN" altLang="en-US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、</a:t>
              </a:r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AlCl</a:t>
              </a:r>
              <a:r>
                <a:rPr lang="en-US" altLang="zh-CN" b="1" baseline="-2500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、</a:t>
              </a:r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FeCl</a:t>
              </a:r>
              <a:r>
                <a:rPr lang="en-US" altLang="zh-CN" b="1" baseline="-2500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、</a:t>
              </a:r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2447290" y="1990725"/>
            <a:ext cx="3708400" cy="3111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596005" y="3350895"/>
            <a:ext cx="496570" cy="3111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897755" y="3350895"/>
            <a:ext cx="496570" cy="3111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897755" y="4544695"/>
            <a:ext cx="496570" cy="3111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4940" y="3603625"/>
            <a:ext cx="83756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SiCl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endParaRPr lang="zh-CN" altLang="en-US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02425" y="4182745"/>
            <a:ext cx="125984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136-181℃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4065" y="2988945"/>
            <a:ext cx="502920" cy="387350"/>
          </a:xfrm>
          <a:prstGeom prst="roundRect">
            <a:avLst/>
          </a:prstGeom>
          <a:noFill/>
          <a:ln w="254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47722" y="174799"/>
            <a:ext cx="84486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2.2017年北京理综26题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（节选）：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TiCl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是由钛精矿（主要成分为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TiO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）制备钛(Ti)的重要中间产物，制备纯的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TiCl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流程示意图如下：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17" grpId="1" animBg="1"/>
      <p:bldP spid="18" grpId="0" animBg="1"/>
      <p:bldP spid="19" grpId="0" animBg="1"/>
      <p:bldP spid="18" grpId="1" animBg="1"/>
      <p:bldP spid="19" grpId="1" animBg="1"/>
      <p:bldP spid="16" grpId="0" animBg="1"/>
      <p:bldP spid="16" grpId="1" animBg="1"/>
      <p:bldP spid="20" grpId="0"/>
      <p:bldP spid="21" grpId="0"/>
      <p:bldP spid="20" grpId="1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706755" y="263525"/>
            <a:ext cx="8235315" cy="922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【小结】分离与提纯方法的选择</a:t>
            </a:r>
            <a:endParaRPr lang="zh-CN" altLang="zh-CN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endParaRPr lang="zh-CN" altLang="zh-CN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     分析混合物各物质间</a:t>
            </a:r>
            <a:r>
              <a:rPr lang="zh-CN" altLang="zh-CN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物理性质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和</a:t>
            </a:r>
            <a:r>
              <a:rPr lang="zh-CN" altLang="zh-CN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化学性质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的差异，选择分离与提纯方法</a:t>
            </a:r>
            <a:endParaRPr lang="zh-CN" altLang="zh-CN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15995" y="1304925"/>
            <a:ext cx="2732405" cy="972185"/>
            <a:chOff x="3454" y="1799"/>
            <a:chExt cx="4303" cy="1531"/>
          </a:xfrm>
        </p:grpSpPr>
        <p:sp>
          <p:nvSpPr>
            <p:cNvPr id="11" name="左大括号 10"/>
            <p:cNvSpPr/>
            <p:nvPr/>
          </p:nvSpPr>
          <p:spPr>
            <a:xfrm rot="5400000">
              <a:off x="4279" y="1424"/>
              <a:ext cx="360" cy="1110"/>
            </a:xfrm>
            <a:prstGeom prst="leftBrac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2" name="左大括号 11"/>
            <p:cNvSpPr/>
            <p:nvPr/>
          </p:nvSpPr>
          <p:spPr>
            <a:xfrm rot="5400000">
              <a:off x="6069" y="1424"/>
              <a:ext cx="360" cy="1110"/>
            </a:xfrm>
            <a:prstGeom prst="leftBrac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54" y="1878"/>
              <a:ext cx="2240" cy="145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熔点、沸点</a:t>
              </a:r>
              <a:endPara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溶解度等</a:t>
              </a:r>
              <a:endPara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559" y="1878"/>
              <a:ext cx="2198" cy="145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物质类别</a:t>
              </a:r>
              <a:endPara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元素价态</a:t>
              </a:r>
              <a:endParaRPr lang="zh-CN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1"/>
          <p:cNvSpPr txBox="1"/>
          <p:nvPr/>
        </p:nvSpPr>
        <p:spPr>
          <a:xfrm>
            <a:off x="221615" y="1053465"/>
            <a:ext cx="875919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学习目标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能用定性或定量方法研究化学问题</a:t>
            </a:r>
            <a:endParaRPr lang="en-US" altLang="zh-CN" sz="2000" dirty="0" smtClean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2.</a:t>
            </a:r>
            <a:r>
              <a:rPr lang="zh-CN" altLang="en-US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能依据实验试题要求做到：</a:t>
            </a:r>
            <a:endParaRPr lang="zh-CN" altLang="en-US" sz="2000" dirty="0" smtClean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</a:t>
            </a:r>
            <a:r>
              <a:rPr lang="en-US" altLang="zh-CN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i</a:t>
            </a:r>
            <a:r>
              <a:rPr lang="zh-CN" altLang="en-US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：描述实验现象和收集有关数据</a:t>
            </a:r>
            <a:endParaRPr lang="zh-CN" altLang="en-US" sz="2000" dirty="0" smtClean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ii</a:t>
            </a:r>
            <a:r>
              <a:rPr lang="zh-CN" altLang="en-US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：分析现象和处理数据并得出合理结论</a:t>
            </a:r>
            <a:endParaRPr lang="zh-CN" altLang="en-US" sz="2000" dirty="0" smtClean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21928" y="500435"/>
            <a:ext cx="849694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第二部分：定量实验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7"/>
          <p:cNvSpPr txBox="1"/>
          <p:nvPr/>
        </p:nvSpPr>
        <p:spPr>
          <a:xfrm>
            <a:off x="358517" y="44624"/>
            <a:ext cx="84486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1.2014年北京理综27题 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碳、硫的含量影响钢铁性能。碳、硫含量的一种测定方法是将钢样中碳、硫转化为气体，再用测碳、测硫装置进行测定：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1200" y="808355"/>
            <a:ext cx="7742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（1）采用装置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，在高温下将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克钢样中碳、硫转化为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-2147482411" descr="12-2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7465" y="1295400"/>
            <a:ext cx="3988435" cy="1014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55040" y="2371090"/>
            <a:ext cx="78524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① 分析气体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的成分是__________。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②若钢样中硫以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FeS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形式存在，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中反应：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3FeS+5O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=  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__________+3__________。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0410" y="2466975"/>
            <a:ext cx="1746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3380" y="3619500"/>
            <a:ext cx="711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47820" y="3583940"/>
            <a:ext cx="798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40735" y="3583940"/>
            <a:ext cx="807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高温</a:t>
            </a:r>
            <a:endParaRPr lang="zh-CN" altLang="en-US" sz="120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2" grpId="0"/>
      <p:bldP spid="11" grpId="1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88595" y="528955"/>
            <a:ext cx="85966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（2）将气体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通入测硫装置中（如图），采用滴定法测定硫的含量。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①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氧化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的化学反应方程式________________________。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②用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NaOH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溶液滴定生成的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，消耗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z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ml NaOH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溶液。若消耗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1ml NaOH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溶液相当于硫的质量为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克，则该钢样中硫的质量分数：__________。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30" descr="12-3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9880" y="2835910"/>
            <a:ext cx="2049780" cy="211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5795645" y="3510280"/>
            <a:ext cx="1746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6985" y="1214755"/>
            <a:ext cx="2207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+ SO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 H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095" y="3061970"/>
            <a:ext cx="420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S        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——        NaOH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6095" y="3510280"/>
            <a:ext cx="3891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y g                        1ml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095" y="4001770"/>
            <a:ext cx="3891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a  g                      z ml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5925" y="4539615"/>
            <a:ext cx="134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a =  zy g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24145" y="2268220"/>
            <a:ext cx="134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zy /x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/>
      <p:bldP spid="13" grpId="1"/>
      <p:bldP spid="15" grpId="0"/>
      <p:bldP spid="17" grpId="0"/>
      <p:bldP spid="18" grpId="0"/>
      <p:bldP spid="19" grpId="0"/>
      <p:bldP spid="15" grpId="1"/>
      <p:bldP spid="17" grpId="1"/>
      <p:bldP spid="18" grpId="1"/>
      <p:bldP spid="19" grpId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88595" y="528955"/>
            <a:ext cx="85966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（3）将气体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通入测碳装置中（如下图），采用重量法测定碳的含量。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①气体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通过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和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的目的是____________________________________。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②计算钢样中碳的质量分数，应测量的数据是_________________。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-2147482409" descr="12-4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6070" y="2702560"/>
            <a:ext cx="5115560" cy="1640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151255" y="3785235"/>
            <a:ext cx="212344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Cr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7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—</a:t>
            </a:r>
            <a:r>
              <a:rPr lang="zh-CN" altLang="en-US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浓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endParaRPr lang="en-US" altLang="zh-CN" b="1" baseline="-250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6755" y="2541905"/>
            <a:ext cx="1746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endParaRPr lang="en-US" altLang="zh-CN" b="1" baseline="-25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53640" y="2541905"/>
            <a:ext cx="1648460" cy="2139315"/>
            <a:chOff x="3864" y="4003"/>
            <a:chExt cx="2596" cy="3369"/>
          </a:xfrm>
        </p:grpSpPr>
        <p:sp>
          <p:nvSpPr>
            <p:cNvPr id="13" name="圆角矩形 12"/>
            <p:cNvSpPr/>
            <p:nvPr/>
          </p:nvSpPr>
          <p:spPr>
            <a:xfrm>
              <a:off x="3864" y="4003"/>
              <a:ext cx="2596" cy="2838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87" y="6792"/>
              <a:ext cx="22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氧化性试剂</a:t>
              </a:r>
              <a:endPara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351530" y="1221105"/>
            <a:ext cx="5434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除去混合气体中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，排除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对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测定的干扰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14925" y="1780540"/>
            <a:ext cx="295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实验前后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吸收瓶的质量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1745" y="4649470"/>
            <a:ext cx="1816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分离、除杂装置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4100" y="4649470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性质检验装置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5" grpId="1"/>
      <p:bldP spid="4" grpId="1"/>
      <p:bldP spid="15" grpId="0"/>
      <p:bldP spid="15" grpId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7"/>
          <p:cNvSpPr txBox="1"/>
          <p:nvPr/>
        </p:nvSpPr>
        <p:spPr>
          <a:xfrm>
            <a:off x="358517" y="44624"/>
            <a:ext cx="84486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2.2019年北京理综26题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（节选）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化学小组用如下方法测定经处理后的废水中苯酚的含量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废水中不含干扰测定的物质）。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775" y="689610"/>
            <a:ext cx="861631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Ⅰ．用已准确称量的KBrO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固体配制一定体积的a mol·L</a:t>
            </a:r>
            <a:r>
              <a:rPr baseline="30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−1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KBrO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标准溶液；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Ⅱ．取v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mL上述溶液，加入过量KBr，加H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酸化，溶液颜色呈棕黄色；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Ⅲ．向Ⅱ所得溶液中加入v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mL废水；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Ⅳ．向Ⅲ中加入过量KI；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Ⅴ．用b mol·L</a:t>
            </a:r>
            <a:r>
              <a:rPr baseline="30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−1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Na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标准溶液滴定Ⅳ中溶液至浅黄色时，滴加2滴淀粉溶液，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继续滴定至终点，共消耗Na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溶液v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mL。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已知：I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+2Na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=2NaI+ Na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6      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Na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和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Na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</a:t>
            </a:r>
            <a:r>
              <a:rPr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6</a:t>
            </a:r>
            <a:r>
              <a:rPr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溶液颜色均为无色</a:t>
            </a:r>
            <a:endParaRPr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18960" y="1215390"/>
            <a:ext cx="1487170" cy="368300"/>
            <a:chOff x="10896" y="1914"/>
            <a:chExt cx="2342" cy="580"/>
          </a:xfrm>
        </p:grpSpPr>
        <p:sp>
          <p:nvSpPr>
            <p:cNvPr id="13" name="圆角矩形 12"/>
            <p:cNvSpPr/>
            <p:nvPr/>
          </p:nvSpPr>
          <p:spPr>
            <a:xfrm>
              <a:off x="10896" y="1938"/>
              <a:ext cx="1343" cy="531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340" y="1914"/>
              <a:ext cx="8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Br</a:t>
              </a:r>
              <a:r>
                <a:rPr lang="en-US" b="1" baseline="-2500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</a:t>
              </a:r>
              <a:endParaRPr lang="en-US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125345" y="1583690"/>
            <a:ext cx="3731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BrO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b="1" baseline="50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+ 5Br</a:t>
            </a:r>
            <a:r>
              <a:rPr lang="en-US" altLang="zh-CN" b="1" baseline="50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+ 6H</a:t>
            </a:r>
            <a:r>
              <a:rPr lang="en-US" altLang="zh-CN" b="1" baseline="50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+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= 3Br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+ 3H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</a:t>
            </a:r>
            <a:endParaRPr lang="en-US" altLang="zh-CN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80180" y="2024380"/>
            <a:ext cx="3118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Br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过量，保证苯酚反应完全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5225" y="3315970"/>
            <a:ext cx="2170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Br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+ 2I</a:t>
            </a:r>
            <a:r>
              <a:rPr lang="en-US" altLang="zh-CN" b="1" baseline="50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 I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+ 2Br</a:t>
            </a:r>
            <a:r>
              <a:rPr lang="en-US" altLang="zh-CN" b="1" baseline="50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</a:t>
            </a:r>
            <a:endParaRPr lang="en-US" altLang="zh-CN" b="1" baseline="50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-2147482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9055" y="2392680"/>
            <a:ext cx="2969260" cy="1021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7"/>
          <p:cNvSpPr txBox="1"/>
          <p:nvPr/>
        </p:nvSpPr>
        <p:spPr>
          <a:xfrm>
            <a:off x="456565" y="182880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实验原理：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图片 -2147482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0" y="132080"/>
            <a:ext cx="313690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583180" y="2012950"/>
            <a:ext cx="460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Br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反应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)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baseline="50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 Br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（总）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       Br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（剩余）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25170" y="2381250"/>
            <a:ext cx="3876040" cy="1731645"/>
            <a:chOff x="1142" y="3750"/>
            <a:chExt cx="6104" cy="2727"/>
          </a:xfrm>
        </p:grpSpPr>
        <p:cxnSp>
          <p:nvCxnSpPr>
            <p:cNvPr id="14" name="直接箭头连接符 13"/>
            <p:cNvCxnSpPr/>
            <p:nvPr/>
          </p:nvCxnSpPr>
          <p:spPr>
            <a:xfrm flipH="1">
              <a:off x="5565" y="3750"/>
              <a:ext cx="837" cy="78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142" y="4531"/>
              <a:ext cx="587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BrO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3</a:t>
              </a:r>
              <a:r>
                <a:rPr lang="en-US" altLang="zh-CN" b="1" baseline="50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-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+ 5Br</a:t>
              </a:r>
              <a:r>
                <a:rPr lang="en-US" altLang="zh-CN" b="1" baseline="50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-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+ 6H</a:t>
              </a:r>
              <a:r>
                <a:rPr lang="en-US" altLang="zh-CN" b="1" baseline="50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+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= 3Br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+ 3H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O</a:t>
              </a:r>
              <a:endParaRPr lang="en-US" altLang="zh-CN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42" y="5111"/>
              <a:ext cx="54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  1                                    3</a:t>
              </a:r>
              <a:endParaRPr lang="en-US" altLang="zh-CN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42" y="5897"/>
              <a:ext cx="61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 av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1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10</a:t>
              </a:r>
              <a:r>
                <a:rPr lang="en-US" altLang="zh-CN" b="1" baseline="30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-3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                      3av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1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10</a:t>
              </a:r>
              <a:r>
                <a:rPr lang="en-US" altLang="zh-CN" b="1" baseline="30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-3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                       </a:t>
              </a:r>
              <a:endParaRPr lang="en-US" altLang="zh-CN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03240" y="2360295"/>
            <a:ext cx="3446145" cy="2208530"/>
            <a:chOff x="8824" y="3717"/>
            <a:chExt cx="5427" cy="3478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8824" y="3717"/>
              <a:ext cx="1019" cy="66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9649" y="3851"/>
              <a:ext cx="34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Br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+ 2I</a:t>
              </a:r>
              <a:r>
                <a:rPr lang="en-US" altLang="zh-CN" b="1" baseline="50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 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= I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+ 2Br</a:t>
              </a:r>
              <a:r>
                <a:rPr lang="en-US" altLang="zh-CN" b="1" baseline="50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</a:t>
              </a:r>
              <a:endParaRPr lang="en-US" altLang="zh-CN" b="1" baseline="5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93" y="4531"/>
              <a:ext cx="535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+2Na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=2NaI+ Na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   </a:t>
              </a:r>
              <a:endParaRPr lang="en-US" altLang="zh-CN" b="1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011" y="5317"/>
              <a:ext cx="42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Br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—— I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——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Na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</a:t>
              </a:r>
              <a:r>
                <a:rPr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endParaRPr lang="en-US" altLang="zh-CN" b="1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24" y="6035"/>
              <a:ext cx="45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1              1             2</a:t>
              </a:r>
              <a:endParaRPr lang="en-US" altLang="zh-CN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26" y="6615"/>
              <a:ext cx="53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0.5bv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</a:t>
              </a:r>
              <a:r>
                <a:rPr lang="en-US" altLang="zh-CN" b="1" baseline="30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-3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     bv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10</a:t>
              </a:r>
              <a:r>
                <a:rPr lang="en-US" altLang="zh-CN" b="1" baseline="30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-3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zh-CN" b="1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23365" y="955675"/>
            <a:ext cx="4847590" cy="684530"/>
            <a:chOff x="2399" y="1505"/>
            <a:chExt cx="7634" cy="1078"/>
          </a:xfrm>
        </p:grpSpPr>
        <p:sp>
          <p:nvSpPr>
            <p:cNvPr id="19" name="文本框 18"/>
            <p:cNvSpPr txBox="1"/>
            <p:nvPr/>
          </p:nvSpPr>
          <p:spPr>
            <a:xfrm>
              <a:off x="4450" y="1505"/>
              <a:ext cx="256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  1            3</a:t>
              </a:r>
              <a:endParaRPr lang="en-US" altLang="zh-CN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399" y="2003"/>
              <a:ext cx="76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                                 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（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3av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1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10</a:t>
              </a:r>
              <a:r>
                <a:rPr lang="en-US" altLang="zh-CN" b="1" baseline="30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-3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-0.5bv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10</a:t>
              </a:r>
              <a:r>
                <a:rPr lang="en-US" altLang="zh-CN" b="1" baseline="30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-3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）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                    </a:t>
              </a:r>
              <a:endParaRPr lang="en-US" altLang="zh-CN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40130" y="4441190"/>
            <a:ext cx="640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由于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Br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具有</a:t>
            </a:r>
            <a:r>
              <a:rPr 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挥发性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，</a:t>
            </a:r>
            <a:endParaRPr lang="zh-CN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Ⅱ~Ⅳ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中反应须在密闭容器中进行，否则会造成测定结果偏高</a:t>
            </a:r>
            <a:endParaRPr lang="zh-CN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9535" y="1211580"/>
            <a:ext cx="3093720" cy="684530"/>
            <a:chOff x="719" y="6830"/>
            <a:chExt cx="4872" cy="1078"/>
          </a:xfrm>
        </p:grpSpPr>
        <p:graphicFrame>
          <p:nvGraphicFramePr>
            <p:cNvPr id="21" name="对象 -2147482535" descr="学科网(www.zxxk.com)--教育资源门户，提供试卷、教案、课件、论文、素材以及各类教学资源下载，还有大量而丰富的教学相关资讯！"/>
            <p:cNvGraphicFramePr>
              <a:graphicFrameLocks noChangeAspect="1"/>
            </p:cNvGraphicFramePr>
            <p:nvPr/>
          </p:nvGraphicFramePr>
          <p:xfrm>
            <a:off x="3489" y="6830"/>
            <a:ext cx="2102" cy="1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850900" imgH="431800" progId="Equation.DSMT4">
                    <p:embed/>
                  </p:oleObj>
                </mc:Choice>
                <mc:Fallback>
                  <p:oleObj name="" r:id="rId2" imgW="850900" imgH="4318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89" y="6830"/>
                          <a:ext cx="2102" cy="10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719" y="7079"/>
              <a:ext cx="31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>
                  <a:latin typeface="Times New Roman" panose="02020603050405020304" charset="0"/>
                  <a:ea typeface="黑体" panose="02010609060101010101" charset="-122"/>
                </a:rPr>
                <a:t>废水中苯酚浓度：</a:t>
              </a:r>
              <a:endParaRPr lang="zh-CN" altLang="en-US">
                <a:latin typeface="Times New Roman" panose="0202060305040502030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3518" y="377245"/>
            <a:ext cx="849694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第一部分：基础实验（物质的检验、分离与提纯）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43518" y="930330"/>
            <a:ext cx="849694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第二部分：定量实验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1"/>
          <p:cNvSpPr txBox="1"/>
          <p:nvPr/>
        </p:nvSpPr>
        <p:spPr>
          <a:xfrm>
            <a:off x="384810" y="394335"/>
            <a:ext cx="82778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【小结】</a:t>
            </a:r>
            <a:endParaRPr lang="zh-CN" sz="2000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看懂定量实验原理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2.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依据化学方程式找出已知量与未知量之间的关系进行定量计算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1"/>
          <p:cNvSpPr txBox="1"/>
          <p:nvPr/>
        </p:nvSpPr>
        <p:spPr>
          <a:xfrm>
            <a:off x="243205" y="808990"/>
            <a:ext cx="87591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学习目标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能综合运用各类物质性质，进行常见物质（包括离子）的</a:t>
            </a:r>
            <a:endParaRPr lang="zh-CN" altLang="en-US" sz="2000" dirty="0" smtClean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检验、分离和提纯</a:t>
            </a:r>
            <a:endParaRPr lang="zh-CN" altLang="en-US" sz="2000" dirty="0" smtClean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43518" y="255960"/>
            <a:ext cx="849694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第一部分：基础实验（物质的检验、分离与提纯）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1"/>
          <p:cNvSpPr txBox="1"/>
          <p:nvPr/>
        </p:nvSpPr>
        <p:spPr>
          <a:xfrm>
            <a:off x="243205" y="1638300"/>
            <a:ext cx="75565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环节一：梳理常见微粒的检验思路（以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2+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的检验为例）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81635" y="847090"/>
            <a:ext cx="8526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物质检验是开展探究实验的基础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。借助检测混合体系中的某些成分来展开对陌生反应的探究，反应规律的探究，反应过程的探究等。</a:t>
            </a:r>
            <a:endParaRPr lang="en-US" altLang="zh-CN" sz="1800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97230" y="3385820"/>
            <a:ext cx="5791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</a:t>
            </a:r>
            <a:r>
              <a:rPr lang="en-US" altLang="zh-CN" baseline="50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2+</a:t>
            </a:r>
            <a:endParaRPr lang="en-US" altLang="zh-CN" baseline="50000" dirty="0" smtClean="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991610" y="3385820"/>
            <a:ext cx="40697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3.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滴加酸性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KMnO</a:t>
            </a:r>
            <a:r>
              <a:rPr lang="en-US" altLang="zh-CN" baseline="-25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，紫色褪去。</a:t>
            </a:r>
            <a:endParaRPr lang="zh-CN" altLang="en-US" baseline="-25000" dirty="0" smtClean="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999865" y="4004945"/>
            <a:ext cx="4893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4.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先滴加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KSCN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无现象，再滴加少量氯水，</a:t>
            </a:r>
            <a:endParaRPr lang="zh-CN" altLang="en-US" dirty="0" smtClean="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溶液变红</a:t>
            </a:r>
            <a:endParaRPr lang="zh-CN" altLang="en-US" baseline="-25000" dirty="0" smtClean="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6350" y="2835275"/>
            <a:ext cx="1174115" cy="1814830"/>
            <a:chOff x="2010" y="4465"/>
            <a:chExt cx="1849" cy="2858"/>
          </a:xfrm>
        </p:grpSpPr>
        <p:sp>
          <p:nvSpPr>
            <p:cNvPr id="8" name="左大括号 7"/>
            <p:cNvSpPr/>
            <p:nvPr/>
          </p:nvSpPr>
          <p:spPr>
            <a:xfrm>
              <a:off x="2010" y="5032"/>
              <a:ext cx="483" cy="167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2617" y="4465"/>
              <a:ext cx="12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直接</a:t>
              </a:r>
              <a:endPara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检验</a:t>
              </a:r>
              <a:endPara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2617" y="6307"/>
              <a:ext cx="12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间接检验</a:t>
              </a:r>
              <a:endPara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84575" y="1984375"/>
            <a:ext cx="5095875" cy="1464945"/>
            <a:chOff x="5645" y="3125"/>
            <a:chExt cx="8025" cy="2307"/>
          </a:xfrm>
        </p:grpSpPr>
        <p:sp>
          <p:nvSpPr>
            <p:cNvPr id="10" name="TextBox 1"/>
            <p:cNvSpPr txBox="1"/>
            <p:nvPr/>
          </p:nvSpPr>
          <p:spPr>
            <a:xfrm>
              <a:off x="6286" y="3125"/>
              <a:ext cx="6409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1.</a:t>
              </a: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滴加</a:t>
              </a:r>
              <a:r>
                <a:rPr lang="en-US" altLang="zh-CN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K</a:t>
              </a:r>
              <a:r>
                <a:rPr lang="en-US" altLang="zh-CN" baseline="-25000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3</a:t>
              </a:r>
              <a:r>
                <a:rPr lang="en-US" altLang="zh-CN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[Fe(CN)</a:t>
              </a:r>
              <a:r>
                <a:rPr lang="en-US" altLang="zh-CN" baseline="-25000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6</a:t>
              </a:r>
              <a:r>
                <a:rPr lang="en-US" altLang="zh-CN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]</a:t>
              </a: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产生蓝色沉淀</a:t>
              </a:r>
              <a:endParaRPr lang="zh-CN" altLang="en-US" baseline="-25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6286" y="3980"/>
              <a:ext cx="738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2.</a:t>
              </a: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滴加</a:t>
              </a:r>
              <a:r>
                <a:rPr lang="en-US" altLang="zh-CN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NaOH</a:t>
              </a: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产生白色沉淀，</a:t>
              </a:r>
              <a:endPara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   迅速变为灰绿色、最终变为红褐色。</a:t>
              </a:r>
              <a:endParaRPr lang="zh-CN" altLang="en-US" baseline="-25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9" name="左大括号 18"/>
            <p:cNvSpPr/>
            <p:nvPr/>
          </p:nvSpPr>
          <p:spPr>
            <a:xfrm>
              <a:off x="5645" y="3488"/>
              <a:ext cx="483" cy="11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51100" y="2221865"/>
            <a:ext cx="1237615" cy="1557655"/>
            <a:chOff x="3860" y="3499"/>
            <a:chExt cx="1949" cy="2453"/>
          </a:xfrm>
        </p:grpSpPr>
        <p:sp>
          <p:nvSpPr>
            <p:cNvPr id="17" name="TextBox 1"/>
            <p:cNvSpPr txBox="1"/>
            <p:nvPr/>
          </p:nvSpPr>
          <p:spPr>
            <a:xfrm>
              <a:off x="4567" y="3499"/>
              <a:ext cx="12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物质类别</a:t>
              </a:r>
              <a:endPara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8" name="左大括号 17"/>
            <p:cNvSpPr/>
            <p:nvPr/>
          </p:nvSpPr>
          <p:spPr>
            <a:xfrm>
              <a:off x="3860" y="3980"/>
              <a:ext cx="483" cy="169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4567" y="4936"/>
              <a:ext cx="12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元素价态</a:t>
              </a:r>
              <a:endPara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4" name="TextBox 1"/>
          <p:cNvSpPr txBox="1"/>
          <p:nvPr/>
        </p:nvSpPr>
        <p:spPr>
          <a:xfrm>
            <a:off x="396553" y="55"/>
            <a:ext cx="849694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第一部分：基础实验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43205" y="425450"/>
            <a:ext cx="17227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一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物质检验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  <p:bldP spid="7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"/>
          <p:cNvSpPr txBox="1"/>
          <p:nvPr/>
        </p:nvSpPr>
        <p:spPr>
          <a:xfrm>
            <a:off x="187960" y="1633220"/>
            <a:ext cx="75565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【小结】梳理常见微粒的检验思路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55650" y="2296160"/>
            <a:ext cx="76333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关注体系内的微粒种类，多角度利用某种微粒化学性质，选择合适检验试剂，使所检测的体系（一般是溶液体系）产生</a:t>
            </a:r>
            <a:r>
              <a:rPr lang="en-US" altLang="zh-CN" sz="2000" dirty="0" smtClean="0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“</a:t>
            </a:r>
            <a:r>
              <a:rPr lang="zh-CN" altLang="en-US" sz="2000" dirty="0" smtClean="0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特征现象</a:t>
            </a:r>
            <a:r>
              <a:rPr lang="en-US" altLang="zh-CN" sz="2000" dirty="0" smtClean="0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”</a:t>
            </a:r>
            <a:endParaRPr lang="en-US" altLang="zh-CN" sz="2000" baseline="-25000" dirty="0" smtClean="0">
              <a:solidFill>
                <a:srgbClr val="FF0000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49300" y="820420"/>
            <a:ext cx="64331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例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：检测久置的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FeCl</a:t>
            </a:r>
            <a:r>
              <a:rPr lang="en-US" altLang="zh-CN" baseline="-25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溶液（含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FeCl</a:t>
            </a:r>
            <a:r>
              <a:rPr lang="en-US" altLang="zh-CN" baseline="-25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）中是否含有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</a:t>
            </a:r>
            <a:r>
              <a:rPr lang="en-US" altLang="zh-CN" baseline="50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2+</a:t>
            </a:r>
            <a:endParaRPr lang="en-US" altLang="zh-CN" baseline="50000" dirty="0" smtClean="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5650" y="377190"/>
            <a:ext cx="70745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例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：检测久置的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FeSO</a:t>
            </a:r>
            <a:r>
              <a:rPr lang="en-US" altLang="zh-CN" baseline="-25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溶液（含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</a:t>
            </a:r>
            <a:r>
              <a:rPr lang="en-US" altLang="zh-CN" baseline="-25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)</a:t>
            </a:r>
            <a:r>
              <a:rPr lang="en-US" altLang="zh-CN" baseline="-25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）中是否含有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</a:t>
            </a:r>
            <a:r>
              <a:rPr lang="en-US" altLang="zh-CN" baseline="50000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2+</a:t>
            </a:r>
            <a:endParaRPr lang="en-US" altLang="zh-CN" baseline="50000" dirty="0" smtClean="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544" descr="1563122399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1765935"/>
            <a:ext cx="6515735" cy="843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"/>
          <p:cNvSpPr txBox="1"/>
          <p:nvPr/>
        </p:nvSpPr>
        <p:spPr>
          <a:xfrm>
            <a:off x="2010410" y="2315210"/>
            <a:ext cx="1997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b="1" baseline="30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2-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Ag(NH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b="1" baseline="30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+</a:t>
            </a:r>
            <a:endParaRPr lang="zh-CN" altLang="en-US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NH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、SO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b="1" baseline="30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2-</a:t>
            </a:r>
            <a:endParaRPr lang="zh-CN" altLang="en-US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281805" y="2409825"/>
            <a:ext cx="1997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Ba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Ba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endParaRPr lang="zh-CN" altLang="en-US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672070" y="2315210"/>
            <a:ext cx="933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Ba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606665" y="1120775"/>
            <a:ext cx="1530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Ba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2+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、SO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</a:t>
            </a:r>
            <a:r>
              <a:rPr lang="en-US" altLang="zh-CN" b="1" baseline="50000" dirty="0" smtClean="0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Cl</a:t>
            </a:r>
            <a:r>
              <a:rPr lang="en-US" altLang="zh-CN" b="1" baseline="50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</a:t>
            </a:r>
            <a:endParaRPr lang="en-US" altLang="zh-CN" b="1" baseline="50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68630" y="0"/>
            <a:ext cx="530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</a:rPr>
              <a:t>环节二：高考试题、模拟题中的物质检验</a:t>
            </a:r>
            <a:endParaRPr lang="zh-CN" altLang="en-US" sz="2000" dirty="0" smtClean="0">
              <a:solidFill>
                <a:srgbClr val="FF0000"/>
              </a:solidFill>
              <a:latin typeface="+mn-ea"/>
              <a:ea typeface="+mn-ea"/>
              <a:cs typeface="Times New Roman" panose="0202060305040502030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42570" y="2960370"/>
            <a:ext cx="88163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①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写出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Ag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SO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溶于氨水的离子方程式：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__________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。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②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加入盐酸后沉淀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D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大部分溶解，剩余少量沉淀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F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。推断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D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中主要是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BaSO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，进而推断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B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中含有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Ag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SO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。向滤液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E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中加入一种试剂，可进一步证实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B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中含有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Ag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SO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。所用试剂及现象是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__________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dirty="0" smtClean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281805" y="2907030"/>
            <a:ext cx="47771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Ag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+4NH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·H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O=2 Ag(NH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 baseline="30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+SO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b="1" baseline="30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2-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+4H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endParaRPr lang="zh-CN" altLang="en-US" b="1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149350" y="4213225"/>
            <a:ext cx="5285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①滴入品红、品红褪色，加热溶液，颜色复现</a:t>
            </a:r>
            <a:endParaRPr lang="zh-CN" altLang="en-US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149350" y="4537710"/>
            <a:ext cx="342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②滴入过量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NaOH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、有白色沉淀</a:t>
            </a:r>
            <a:endParaRPr lang="zh-CN" altLang="en-US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575175" y="4537710"/>
            <a:ext cx="342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③滴入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、有白色沉淀</a:t>
            </a:r>
            <a:endParaRPr lang="zh-CN" altLang="en-US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98450" y="553085"/>
            <a:ext cx="62718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1.2019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年北京理综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28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题节选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已知：沉淀B可能为Ag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、Ag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或两者混合物。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（资料：Ag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微溶于水；Ag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难溶于水）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4" grpId="0"/>
      <p:bldP spid="14" grpId="1"/>
      <p:bldP spid="13" grpId="0"/>
      <p:bldP spid="13" grpId="1"/>
      <p:bldP spid="15" grpId="0"/>
      <p:bldP spid="18" grpId="0"/>
      <p:bldP spid="19" grpId="0"/>
      <p:bldP spid="15" grpId="1"/>
      <p:bldP spid="18" grpId="1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1"/>
          <p:cNvSpPr txBox="1"/>
          <p:nvPr/>
        </p:nvSpPr>
        <p:spPr>
          <a:xfrm>
            <a:off x="327660" y="459105"/>
            <a:ext cx="8101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2017年朝阳二模28题（节选）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           溶解银镜：向含银镜的试管中加入5mL Fe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(SO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baseline="-25000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溶液。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359535" y="1415415"/>
          <a:ext cx="6842760" cy="919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960"/>
                <a:gridCol w="5892800"/>
              </a:tblGrid>
              <a:tr h="3581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ea typeface="黑体" panose="02010609060101010101" charset="-122"/>
                          <a:cs typeface="楷体" panose="02010609060101010101" charset="-122"/>
                        </a:rPr>
                        <a:t>试剂</a:t>
                      </a:r>
                      <a:endParaRPr lang="en-US" altLang="en-US" sz="1800" b="0">
                        <a:latin typeface="Times New Roman" panose="02020603050405020304" charset="0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0.05 mol/L Fe</a:t>
                      </a:r>
                      <a:r>
                        <a:rPr lang="en-US" sz="1800" b="0" baseline="-2500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800" b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(SO</a:t>
                      </a:r>
                      <a:r>
                        <a:rPr lang="en-US" sz="1800" b="0" baseline="-2500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800" b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)</a:t>
                      </a:r>
                      <a:r>
                        <a:rPr lang="en-US" sz="1800" b="0" baseline="-2500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3</a:t>
                      </a:r>
                      <a:endParaRPr lang="en-US" altLang="en-US" sz="1800" b="0" baseline="-2500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3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ea typeface="黑体" panose="02010609060101010101" charset="-122"/>
                          <a:cs typeface="楷体" panose="02010609060101010101" charset="-122"/>
                        </a:rPr>
                        <a:t>现象</a:t>
                      </a:r>
                      <a:endParaRPr lang="en-US" altLang="en-US" sz="1800" b="0">
                        <a:latin typeface="Times New Roman" panose="02020603050405020304" charset="0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ea typeface="黑体" panose="02010609060101010101" charset="-122"/>
                          <a:cs typeface="楷体" panose="02010609060101010101" charset="-122"/>
                        </a:rPr>
                        <a:t>银镜消失较慢；溶液黄色明显变浅；产生较多白色沉淀</a:t>
                      </a:r>
                      <a:endParaRPr lang="en-US" altLang="en-US" sz="1800" b="0">
                        <a:latin typeface="Times New Roman" panose="02020603050405020304" charset="0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68630" y="2411095"/>
            <a:ext cx="85121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33375" indent="-333375"/>
            <a:r>
              <a:rPr lang="zh-CN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>
                <a:latin typeface="Times New Roman" panose="02020603050405020304" charset="0"/>
                <a:cs typeface="Times New Roman" panose="02020603050405020304" charset="0"/>
              </a:rPr>
              <a:t>）确认白色沉淀为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Ag</a:t>
            </a:r>
            <a:r>
              <a:rPr lang="en-US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>
                <a:latin typeface="Times New Roman" panose="02020603050405020304" charset="0"/>
                <a:cs typeface="Times New Roman" panose="02020603050405020304" charset="0"/>
              </a:rPr>
              <a:t>（微溶），检验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Ag</a:t>
            </a:r>
            <a:r>
              <a:rPr lang="en-US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>
                <a:latin typeface="Times New Roman" panose="02020603050405020304" charset="0"/>
                <a:cs typeface="Times New Roman" panose="02020603050405020304" charset="0"/>
              </a:rPr>
              <a:t>固体中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baseline="30000">
                <a:latin typeface="Times New Roman" panose="02020603050405020304" charset="0"/>
                <a:cs typeface="Times New Roman" panose="02020603050405020304" charset="0"/>
              </a:rPr>
              <a:t>2-</a:t>
            </a:r>
            <a:r>
              <a:rPr lang="zh-CN">
                <a:latin typeface="Times New Roman" panose="02020603050405020304" charset="0"/>
                <a:cs typeface="Times New Roman" panose="02020603050405020304" charset="0"/>
              </a:rPr>
              <a:t>的方法是</a:t>
            </a:r>
            <a:r>
              <a:rPr lang="en-US" u="sng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zh-CN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68630" y="0"/>
            <a:ext cx="530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</a:rPr>
              <a:t>环节二：高考试题、模拟题中的物质检验</a:t>
            </a:r>
            <a:endParaRPr lang="zh-CN" altLang="en-US" sz="2000" dirty="0" smtClean="0">
              <a:solidFill>
                <a:srgbClr val="FF0000"/>
              </a:solidFill>
              <a:latin typeface="+mn-ea"/>
              <a:ea typeface="+mn-ea"/>
              <a:cs typeface="Times New Roman" panose="0202060305040502030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08990" y="3114040"/>
            <a:ext cx="3549650" cy="552450"/>
            <a:chOff x="1274" y="4904"/>
            <a:chExt cx="5590" cy="870"/>
          </a:xfrm>
        </p:grpSpPr>
        <p:sp>
          <p:nvSpPr>
            <p:cNvPr id="7" name="文本框 6"/>
            <p:cNvSpPr txBox="1"/>
            <p:nvPr/>
          </p:nvSpPr>
          <p:spPr>
            <a:xfrm>
              <a:off x="1274" y="5194"/>
              <a:ext cx="149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333375" indent="-333375"/>
              <a:r>
                <a:rPr 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Ag</a:t>
              </a:r>
              <a:r>
                <a:rPr lang="en-US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</a:t>
              </a:r>
              <a:r>
                <a:rPr 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SO</a:t>
              </a:r>
              <a:r>
                <a:rPr lang="en-US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4</a:t>
              </a:r>
              <a:endPara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2771" y="5484"/>
              <a:ext cx="147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524" y="4904"/>
              <a:ext cx="240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333375" indent="-333375"/>
              <a:r>
                <a:rPr 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   BaCl</a:t>
              </a:r>
              <a:r>
                <a:rPr lang="en-US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</a:t>
              </a:r>
              <a:endPara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368" y="5194"/>
              <a:ext cx="249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333375" indent="-333375"/>
              <a:r>
                <a:rPr 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AgCl + BaSO</a:t>
              </a:r>
              <a:r>
                <a:rPr lang="en-US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4</a:t>
              </a:r>
              <a:endPara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424680" y="3298190"/>
            <a:ext cx="1482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33375" indent="-333375"/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有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AgCl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干扰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8630" y="3666490"/>
            <a:ext cx="3956050" cy="1566545"/>
            <a:chOff x="738" y="5774"/>
            <a:chExt cx="6230" cy="2467"/>
          </a:xfrm>
        </p:grpSpPr>
        <p:cxnSp>
          <p:nvCxnSpPr>
            <p:cNvPr id="14" name="直接箭头连接符 13"/>
            <p:cNvCxnSpPr/>
            <p:nvPr/>
          </p:nvCxnSpPr>
          <p:spPr>
            <a:xfrm flipH="1">
              <a:off x="1848" y="5774"/>
              <a:ext cx="21" cy="147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38" y="5866"/>
              <a:ext cx="117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333375" indent="-333375"/>
              <a:r>
                <a:rPr lang="zh-CN" alt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过量</a:t>
              </a:r>
              <a:endPara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 marL="333375" indent="-333375"/>
              <a:r>
                <a:rPr lang="en-US" altLang="zh-CN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HCl</a:t>
              </a:r>
              <a:endPara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75" y="7159"/>
              <a:ext cx="251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333375" indent="-333375"/>
              <a:r>
                <a:rPr 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AgCl + </a:t>
              </a:r>
              <a:r>
                <a:rPr 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SO</a:t>
              </a:r>
              <a:r>
                <a:rPr lang="en-US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4</a:t>
              </a:r>
              <a:r>
                <a:rPr lang="en-US" baseline="50000">
                  <a:solidFill>
                    <a:srgbClr val="000000"/>
                  </a:solidFill>
                  <a:uFillTx/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2-</a:t>
              </a:r>
              <a:endParaRPr lang="en-US" baseline="50000">
                <a:solidFill>
                  <a:srgbClr val="00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 marL="333375" indent="-333375"/>
              <a:r>
                <a:rPr lang="zh-CN" alt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过量</a:t>
              </a:r>
              <a:r>
                <a:rPr lang="en-US" altLang="zh-CN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HCl</a:t>
              </a:r>
              <a:endPara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939" y="6789"/>
              <a:ext cx="2401" cy="1452"/>
              <a:chOff x="2939" y="6789"/>
              <a:chExt cx="2401" cy="1452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 flipV="1">
                <a:off x="2939" y="7663"/>
                <a:ext cx="2377" cy="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3056" y="6789"/>
                <a:ext cx="2284" cy="14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marL="333375" indent="-333375">
                  <a:lnSpc>
                    <a:spcPct val="150000"/>
                  </a:lnSpc>
                </a:pPr>
                <a:r>
                  <a:rPr lang="zh-CN" altLang="en-US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取清液滴加</a:t>
                </a:r>
                <a:endParaRPr lang="zh-CN" alt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  <a:p>
                <a:pPr marL="333375" indent="-333375">
                  <a:lnSpc>
                    <a:spcPct val="150000"/>
                  </a:lnSpc>
                </a:pPr>
                <a:r>
                  <a:rPr lang="en-US" altLang="zh-CN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BaCl</a:t>
                </a:r>
                <a:r>
                  <a:rPr lang="en-US" altLang="zh-CN" baseline="-25000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2</a:t>
                </a:r>
                <a:endParaRPr lang="en-US" altLang="zh-CN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620" y="7377"/>
              <a:ext cx="13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333375" indent="-333375"/>
              <a:r>
                <a:rPr 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BaSO</a:t>
              </a:r>
              <a:r>
                <a:rPr lang="en-US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4</a:t>
              </a:r>
              <a:endPara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602740" y="3676650"/>
            <a:ext cx="3749040" cy="707390"/>
            <a:chOff x="2524" y="5769"/>
            <a:chExt cx="5904" cy="1114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2524" y="5866"/>
              <a:ext cx="1437" cy="60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4241" y="5769"/>
              <a:ext cx="2947" cy="828"/>
              <a:chOff x="4349" y="5769"/>
              <a:chExt cx="2947" cy="828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349" y="5769"/>
                <a:ext cx="2947" cy="7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marL="333375" indent="-333375">
                  <a:lnSpc>
                    <a:spcPct val="150000"/>
                  </a:lnSpc>
                </a:pPr>
                <a:r>
                  <a:rPr lang="en-US" altLang="zh-CN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Ba(NO</a:t>
                </a:r>
                <a:r>
                  <a:rPr lang="en-US" altLang="zh-CN" baseline="-25000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3</a:t>
                </a:r>
                <a:r>
                  <a:rPr lang="en-US" altLang="zh-CN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-25000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2</a:t>
                </a:r>
                <a:r>
                  <a:rPr lang="zh-CN" altLang="en-US" baseline="-25000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、</a:t>
                </a:r>
                <a:r>
                  <a:rPr lang="en-US" altLang="zh-CN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HNO</a:t>
                </a:r>
                <a:r>
                  <a:rPr lang="en-US" altLang="zh-CN" baseline="-25000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3</a:t>
                </a:r>
                <a:endParaRPr lang="en-US" altLang="zh-CN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 flipV="1">
                <a:off x="4349" y="6589"/>
                <a:ext cx="2253" cy="8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/>
            <p:cNvSpPr txBox="1"/>
            <p:nvPr/>
          </p:nvSpPr>
          <p:spPr>
            <a:xfrm>
              <a:off x="7080" y="6303"/>
              <a:ext cx="13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333375" indent="-333375"/>
              <a:r>
                <a:rPr lang="en-US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BaSO</a:t>
              </a:r>
              <a:r>
                <a:rPr lang="en-US" baseline="-25000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4</a:t>
              </a:r>
              <a:endParaRPr lang="en-US" alt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424680" y="4684395"/>
            <a:ext cx="1482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33375" indent="-333375"/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除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AgCl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干扰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51780" y="4015740"/>
            <a:ext cx="1482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33375" indent="-333375"/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避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AgCl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干扰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52195" y="2779395"/>
            <a:ext cx="66782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33375" indent="-333375"/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先将白色固体溶于水，获得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Ag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SO</a:t>
            </a:r>
            <a:r>
              <a:rPr lang="en-US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浊液，静置，取上清液检测</a:t>
            </a:r>
            <a:endParaRPr lang="en-US" altLang="zh-CN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2" grpId="1"/>
      <p:bldP spid="3" grpId="0"/>
      <p:bldP spid="3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 28"/>
          <p:cNvSpPr txBox="1"/>
          <p:nvPr/>
        </p:nvSpPr>
        <p:spPr>
          <a:xfrm>
            <a:off x="494030" y="418465"/>
            <a:ext cx="800798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33375" indent="-333375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【小结】物质检验</a:t>
            </a:r>
            <a:endParaRPr lang="zh-CN" altLang="en-US" sz="20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33375" indent="-333375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关注体系内的微粒种类，通过物质相似的性质发现干扰，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33375" indent="-333375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借助物质性质差异排除干扰，或者更换检测试剂避开干扰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1"/>
          <p:cNvSpPr txBox="1"/>
          <p:nvPr/>
        </p:nvSpPr>
        <p:spPr>
          <a:xfrm>
            <a:off x="396553" y="55"/>
            <a:ext cx="849694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第一部分：基础实验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72415" y="505460"/>
            <a:ext cx="28016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二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物质分离与提纯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TABLE_BEAUTIFY" val="smartTable{b958f0a1-3b48-478a-ba2b-c65ad44738f0}"/>
</p:tagLst>
</file>

<file path=ppt/tags/tag153.xml><?xml version="1.0" encoding="utf-8"?>
<p:tagLst xmlns:p="http://schemas.openxmlformats.org/presentationml/2006/main">
  <p:tag name="KSO_WM_UNIT_TABLE_BEAUTIFY" val="smartTable{c85b6013-ed92-49a8-a485-cb131037e244}"/>
</p:tagLst>
</file>

<file path=ppt/tags/tag154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3715</Words>
  <Application>WPS 演示</Application>
  <PresentationFormat>全屏显示(16:9)</PresentationFormat>
  <Paragraphs>337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Time New Romans</vt:lpstr>
      <vt:lpstr>Segoe Print</vt:lpstr>
      <vt:lpstr>Calibri</vt:lpstr>
      <vt:lpstr>隶书</vt:lpstr>
      <vt:lpstr>Arial Unicode MS</vt:lpstr>
      <vt:lpstr>Calibri Light</vt:lpstr>
      <vt:lpstr>仿宋</vt:lpstr>
      <vt:lpstr>黑体</vt:lpstr>
      <vt:lpstr>1_Office 主题​​</vt:lpstr>
      <vt:lpstr>Equation.DSMT4</vt:lpstr>
      <vt:lpstr>基础实验与定量实验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树虎</cp:lastModifiedBy>
  <cp:revision>14</cp:revision>
  <dcterms:created xsi:type="dcterms:W3CDTF">2020-02-01T11:21:00Z</dcterms:created>
  <dcterms:modified xsi:type="dcterms:W3CDTF">2020-02-06T15:14:48Z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