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3"/>
  </p:notesMasterIdLst>
  <p:sldIdLst>
    <p:sldId id="265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1" r:id="rId20"/>
    <p:sldId id="289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1914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C905DB6-5C22-45C8-8A44-EB5EC94D7A1F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AB59447-FCF8-4EF2-A159-5D4107E80E6B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39F8833-F677-4071-8609-C897E737C775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952FA5D-4509-4883-8415-7A3F2CF1D5EF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5486418-37D2-40FF-BD10-90D723E98EF6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对</a:t>
            </a:r>
            <a:r>
              <a:rPr lang="en-US" altLang="zh-CN" smtClean="0">
                <a:latin typeface="Arial" charset="0"/>
                <a:ea typeface="宋体" charset="-122"/>
              </a:rPr>
              <a:t>C</a:t>
            </a:r>
            <a:r>
              <a:rPr lang="zh-CN" altLang="en-US" smtClean="0">
                <a:latin typeface="Arial" charset="0"/>
                <a:ea typeface="宋体" charset="-122"/>
              </a:rPr>
              <a:t>不理解，数值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B32DACC-C106-4449-878C-1EC27FE282F8}" type="slidenum">
              <a:rPr lang="en-US" altLang="zh-CN" smtClean="0"/>
              <a:pPr eaLnBrk="1" hangingPunct="1"/>
              <a:t>16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学生对于</a:t>
            </a:r>
            <a:r>
              <a:rPr lang="en-US" altLang="zh-CN" smtClean="0">
                <a:latin typeface="Arial" charset="0"/>
                <a:ea typeface="宋体" charset="-122"/>
              </a:rPr>
              <a:t>D</a:t>
            </a:r>
            <a:r>
              <a:rPr lang="zh-CN" altLang="en-US" smtClean="0">
                <a:latin typeface="Arial" charset="0"/>
                <a:ea typeface="宋体" charset="-122"/>
              </a:rPr>
              <a:t>不理解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AB6D20D-6376-4113-9BA3-93AFB7AED181}" type="slidenum">
              <a:rPr lang="en-US" altLang="zh-CN" smtClean="0"/>
              <a:pPr eaLnBrk="1" hangingPunct="1"/>
              <a:t>19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50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63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4584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616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5543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094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162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578308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51889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1574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299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4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bg2"/>
          </a:solidFill>
          <a:latin typeface="Segoe Light"/>
          <a:cs typeface="Arial" pitchFamily="34" charset="0"/>
        </a:defRPr>
      </a:lvl9pPr>
    </p:titleStyle>
    <p:bodyStyle>
      <a:lvl1pPr marL="288925" indent="-2889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300">
          <a:solidFill>
            <a:schemeClr val="bg1"/>
          </a:solidFill>
          <a:latin typeface="+mn-lt"/>
          <a:ea typeface="+mn-ea"/>
          <a:cs typeface="+mn-cs"/>
        </a:defRPr>
      </a:lvl1pPr>
      <a:lvl2pPr marL="519113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2pPr>
      <a:lvl3pPr marL="712788" indent="-1920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3pPr>
      <a:lvl4pPr marL="954088" indent="-2413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4pPr>
      <a:lvl5pPr marL="11842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5pPr>
      <a:lvl6pPr marL="16414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6pPr>
      <a:lvl7pPr marL="20986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7pPr>
      <a:lvl8pPr marL="25558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8pPr>
      <a:lvl9pPr marL="3013075" indent="-2286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化学反应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速率与限度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  曹永红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30630" y="580687"/>
            <a:ext cx="755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CC"/>
                </a:solidFill>
                <a:ea typeface="黑体" pitchFamily="49" charset="-122"/>
              </a:rPr>
              <a:t>2.</a:t>
            </a:r>
            <a:r>
              <a:rPr lang="zh-CN" altLang="en-US" sz="3200" b="1" dirty="0" smtClean="0">
                <a:solidFill>
                  <a:srgbClr val="0000CC"/>
                </a:solidFill>
                <a:ea typeface="黑体" pitchFamily="49" charset="-122"/>
              </a:rPr>
              <a:t>化学反应</a:t>
            </a:r>
            <a:r>
              <a:rPr lang="zh-CN" altLang="en-US" sz="3200" b="1" dirty="0">
                <a:solidFill>
                  <a:srgbClr val="0000CC"/>
                </a:solidFill>
                <a:ea typeface="黑体" pitchFamily="49" charset="-122"/>
              </a:rPr>
              <a:t>的限度</a:t>
            </a:r>
            <a:r>
              <a:rPr lang="en-US" altLang="zh-CN" sz="3200" b="1" dirty="0">
                <a:solidFill>
                  <a:srgbClr val="0000CC"/>
                </a:solidFill>
                <a:ea typeface="黑体" pitchFamily="49" charset="-122"/>
              </a:rPr>
              <a:t>( </a:t>
            </a:r>
            <a:r>
              <a:rPr lang="zh-CN" altLang="en-US" sz="3200" b="1" dirty="0">
                <a:solidFill>
                  <a:srgbClr val="0000CC"/>
                </a:solidFill>
                <a:ea typeface="黑体" pitchFamily="49" charset="-122"/>
              </a:rPr>
              <a:t>化学平衡状态</a:t>
            </a:r>
            <a:r>
              <a:rPr lang="en-US" altLang="zh-CN" sz="3200" b="1" dirty="0">
                <a:solidFill>
                  <a:srgbClr val="0000CC"/>
                </a:solidFill>
                <a:ea typeface="黑体" pitchFamily="49" charset="-122"/>
              </a:rPr>
              <a:t>)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" y="2625328"/>
            <a:ext cx="92170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一定条件下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可逆反应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 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逆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反应物和生成物的浓度不再改变，达到表面静止的一种“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平衡状态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”，这就是这个反应所能达到的限度。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4427537" y="1357312"/>
            <a:ext cx="4498749" cy="1021050"/>
          </a:xfrm>
          <a:prstGeom prst="wedgeRectCallout">
            <a:avLst>
              <a:gd name="adj1" fmla="val -80817"/>
              <a:gd name="adj2" fmla="val -713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黑体" pitchFamily="49" charset="-122"/>
              </a:rPr>
              <a:t>不是可逆反应不存在限度问题，可以全部转化</a:t>
            </a:r>
          </a:p>
          <a:p>
            <a:pPr algn="ctr">
              <a:defRPr/>
            </a:pPr>
            <a:endParaRPr lang="en-US" altLang="zh-CN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15686" y="1811276"/>
            <a:ext cx="309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12122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utoUpdateAnimBg="0"/>
      <p:bldP spid="113672" grpId="0" autoUpdateAnimBg="0"/>
      <p:bldP spid="113673" grpId="0" animBg="1"/>
      <p:bldP spid="113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50825" y="195262"/>
            <a:ext cx="612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32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(2)</a:t>
            </a:r>
            <a:r>
              <a:rPr kumimoji="1" lang="zh-CN" altLang="en-US" sz="32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化学平衡状态特征：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7338" y="844154"/>
            <a:ext cx="8532812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en-US" altLang="zh-CN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“</a:t>
            </a:r>
            <a:r>
              <a:rPr kumimoji="1" lang="zh-CN" alt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逆”、“动”、“等”、“定”、“变”</a:t>
            </a:r>
          </a:p>
          <a:p>
            <a:pPr algn="just">
              <a:lnSpc>
                <a:spcPct val="120000"/>
              </a:lnSpc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①逆：可逆反应；</a:t>
            </a:r>
          </a:p>
          <a:p>
            <a:pPr algn="just">
              <a:lnSpc>
                <a:spcPct val="120000"/>
              </a:lnSpc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②动：动态平衡；</a:t>
            </a:r>
          </a:p>
          <a:p>
            <a:pPr algn="just">
              <a:lnSpc>
                <a:spcPct val="120000"/>
              </a:lnSpc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③等：平衡时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itchFamily="18" charset="0"/>
              </a:rPr>
              <a:t>v</a:t>
            </a:r>
            <a:r>
              <a:rPr kumimoji="1" lang="zh-CN" altLang="en-US" sz="2800" b="1" baseline="-250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正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＝</a:t>
            </a:r>
            <a:r>
              <a:rPr lang="en-US" altLang="zh-CN" sz="2800" b="1" i="1" dirty="0">
                <a:latin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itchFamily="18" charset="0"/>
              </a:rPr>
              <a:t>v</a:t>
            </a:r>
            <a:r>
              <a:rPr kumimoji="1" lang="zh-CN" altLang="en-US" sz="2800" b="1" baseline="-250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逆 </a:t>
            </a:r>
            <a:r>
              <a:rPr kumimoji="1"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&gt;0  </a:t>
            </a: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同一物质</a:t>
            </a: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)</a:t>
            </a:r>
          </a:p>
          <a:p>
            <a:pPr algn="just">
              <a:lnSpc>
                <a:spcPct val="120000"/>
              </a:lnSpc>
              <a:defRPr/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④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定：平衡时反应物和生成物的浓度保持不变</a:t>
            </a:r>
          </a:p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⑤变：</a:t>
            </a:r>
            <a:r>
              <a:rPr kumimoji="1"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改变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外界条件时，平衡会发生</a:t>
            </a:r>
            <a:r>
              <a:rPr kumimoji="1"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改变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。（旧的平衡将被破坏，并在新的条件下建立新的平衡。）      </a:t>
            </a:r>
          </a:p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477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0361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ea typeface="黑体" pitchFamily="49" charset="-122"/>
              </a:rPr>
              <a:t>（</a:t>
            </a:r>
            <a:r>
              <a:rPr kumimoji="1" lang="en-US" altLang="zh-CN" sz="3200" b="1" dirty="0">
                <a:solidFill>
                  <a:srgbClr val="0000CC"/>
                </a:solidFill>
                <a:ea typeface="黑体" pitchFamily="49" charset="-122"/>
              </a:rPr>
              <a:t>3</a:t>
            </a:r>
            <a:r>
              <a:rPr kumimoji="1" lang="zh-CN" altLang="en-US" sz="3200" b="1" dirty="0">
                <a:solidFill>
                  <a:srgbClr val="0000CC"/>
                </a:solidFill>
                <a:ea typeface="黑体" pitchFamily="49" charset="-122"/>
              </a:rPr>
              <a:t>）如何判断化学平衡状态</a:t>
            </a:r>
            <a:r>
              <a:rPr kumimoji="1" lang="en-US" altLang="zh-CN" sz="3200" b="1" dirty="0">
                <a:solidFill>
                  <a:srgbClr val="0000CC"/>
                </a:solidFill>
                <a:ea typeface="黑体" pitchFamily="49" charset="-122"/>
              </a:rPr>
              <a:t>(</a:t>
            </a:r>
            <a:r>
              <a:rPr kumimoji="1" lang="zh-CN" altLang="en-US" sz="3200" b="1" dirty="0">
                <a:solidFill>
                  <a:srgbClr val="0000CC"/>
                </a:solidFill>
                <a:ea typeface="黑体" pitchFamily="49" charset="-122"/>
              </a:rPr>
              <a:t>平衡的标志）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23850" y="951310"/>
            <a:ext cx="80645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速率（有正有逆）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   同一物质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800" b="1" i="1" dirty="0">
                <a:latin typeface="Times New Roman" pitchFamily="18" charset="0"/>
              </a:rPr>
              <a:t> v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正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)= </a:t>
            </a:r>
            <a:r>
              <a:rPr lang="en-US" altLang="zh-CN" sz="2800" b="1" i="1" dirty="0">
                <a:latin typeface="Times New Roman" pitchFamily="18" charset="0"/>
              </a:rPr>
              <a:t>v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逆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不同物质：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速率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之比</a:t>
            </a:r>
            <a:r>
              <a:rPr kumimoji="1"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系数之比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58776" y="2733675"/>
            <a:ext cx="8785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某些物理量（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变量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平衡前在变，平衡后不变。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如：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质量、物质的量、浓度、百分含量、</a:t>
            </a:r>
            <a:r>
              <a:rPr lang="zh-CN" altLang="en-US" sz="2800" b="1" u="sng" dirty="0">
                <a:latin typeface="黑体" pitchFamily="49" charset="-122"/>
                <a:ea typeface="黑体" pitchFamily="49" charset="-122"/>
              </a:rPr>
              <a:t>颜色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等。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508626" y="3436144"/>
            <a:ext cx="28797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ea typeface="华文中宋" pitchFamily="2" charset="-122"/>
              </a:rPr>
              <a:t>有颜色体系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6445252" y="4020919"/>
            <a:ext cx="0" cy="59412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250032"/>
            <a:ext cx="2951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2077" y="296198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平衡的标志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kumimoji="1" lang="zh-CN" altLang="en-US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848916"/>
            <a:ext cx="5570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对于反应前后</a:t>
            </a: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气体</a:t>
            </a:r>
            <a:r>
              <a:rPr kumimoji="1" lang="zh-CN" altLang="en-US" sz="2800" b="1" dirty="0">
                <a:solidFill>
                  <a:srgbClr val="CC0066"/>
                </a:solidFill>
                <a:latin typeface="黑体" pitchFamily="49" charset="-122"/>
                <a:ea typeface="黑体" pitchFamily="49" charset="-122"/>
              </a:rPr>
              <a:t>系数不等</a:t>
            </a:r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的反应</a:t>
            </a:r>
            <a:endParaRPr kumimoji="1" lang="en-US" altLang="zh-CN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（一定条件，</a:t>
            </a:r>
            <a:r>
              <a:rPr kumimoji="1" lang="zh-CN" altLang="en-US" sz="2800" b="1" dirty="0">
                <a:solidFill>
                  <a:srgbClr val="CC0066"/>
                </a:solidFill>
                <a:latin typeface="黑体" pitchFamily="49" charset="-122"/>
                <a:ea typeface="黑体" pitchFamily="49" charset="-122"/>
              </a:rPr>
              <a:t>恒容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密闭容器）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92275" y="2032397"/>
            <a:ext cx="6084888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aA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(g)+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bB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(g)        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cC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(g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)+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dD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(g) </a:t>
            </a:r>
          </a:p>
          <a:p>
            <a:pPr eaLnBrk="1" hangingPunct="1">
              <a:spcBef>
                <a:spcPct val="1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              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a+b≠c+d</a:t>
            </a:r>
            <a:endParaRPr kumimoji="1"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986213" y="2193131"/>
            <a:ext cx="996950" cy="171450"/>
            <a:chOff x="2736" y="3840"/>
            <a:chExt cx="628" cy="144"/>
          </a:xfrm>
        </p:grpSpPr>
        <p:grpSp>
          <p:nvGrpSpPr>
            <p:cNvPr id="18441" name="Group 7"/>
            <p:cNvGrpSpPr>
              <a:grpSpLocks/>
            </p:cNvGrpSpPr>
            <p:nvPr/>
          </p:nvGrpSpPr>
          <p:grpSpPr bwMode="auto">
            <a:xfrm>
              <a:off x="2736" y="3840"/>
              <a:ext cx="624" cy="48"/>
              <a:chOff x="2640" y="2832"/>
              <a:chExt cx="624" cy="48"/>
            </a:xfrm>
          </p:grpSpPr>
          <p:sp>
            <p:nvSpPr>
              <p:cNvPr id="18445" name="Line 8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8446" name="Line 9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442" name="Group 10"/>
            <p:cNvGrpSpPr>
              <a:grpSpLocks/>
            </p:cNvGrpSpPr>
            <p:nvPr/>
          </p:nvGrpSpPr>
          <p:grpSpPr bwMode="auto">
            <a:xfrm rot="10800000">
              <a:off x="2740" y="3936"/>
              <a:ext cx="624" cy="48"/>
              <a:chOff x="2640" y="2832"/>
              <a:chExt cx="624" cy="48"/>
            </a:xfrm>
          </p:grpSpPr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323850" y="2955132"/>
            <a:ext cx="5211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混合气的总压强或总物质的量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323850" y="3594012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混合气的平均分子量</a:t>
            </a:r>
          </a:p>
        </p:txBody>
      </p:sp>
    </p:spTree>
    <p:extLst>
      <p:ext uri="{BB962C8B-B14F-4D97-AF65-F5344CB8AC3E}">
        <p14:creationId xmlns:p14="http://schemas.microsoft.com/office/powerpoint/2010/main" val="42922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/>
      <p:bldP spid="151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1" y="800101"/>
            <a:ext cx="820261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例１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】 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在一定温度下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可逆反应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)+3B(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          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2C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达到平衡的标志是　　　　　　　　　　　　　　（　　　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A.C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的生成速率与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分解的速率相等     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单位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时间生成</a:t>
            </a:r>
            <a:r>
              <a:rPr kumimoji="1" lang="en-US" altLang="zh-CN" sz="2800" b="1" i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molA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同时生成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en-US" altLang="zh-CN" sz="2800" b="1" i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molB</a:t>
            </a:r>
            <a:endParaRPr kumimoji="1"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单位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时间生成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的速率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与生成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的速率           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相等 （数值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D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单位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时间生成</a:t>
            </a:r>
            <a:r>
              <a:rPr kumimoji="1" lang="en-US" altLang="zh-CN" sz="2800" b="1" i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molA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同时生成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800" b="1" i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molC</a:t>
            </a:r>
            <a:endParaRPr kumimoji="1"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591356" y="1632517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AD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00113" y="357188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1946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0114" y="303610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怎样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理解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kumimoji="1" lang="en-US" altLang="zh-CN" sz="2800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正</a:t>
            </a:r>
            <a:r>
              <a:rPr kumimoji="1" lang="en-US" altLang="zh-CN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)=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kumimoji="1" lang="en-US" altLang="zh-CN" sz="2800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逆</a:t>
            </a:r>
            <a:r>
              <a:rPr kumimoji="1" lang="en-US" altLang="zh-CN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？ 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8330522" y="1011521"/>
            <a:ext cx="634092" cy="142875"/>
            <a:chOff x="2736" y="3840"/>
            <a:chExt cx="628" cy="144"/>
          </a:xfrm>
        </p:grpSpPr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736" y="3840"/>
              <a:ext cx="624" cy="48"/>
              <a:chOff x="2640" y="2832"/>
              <a:chExt cx="624" cy="48"/>
            </a:xfrm>
          </p:grpSpPr>
          <p:sp>
            <p:nvSpPr>
              <p:cNvPr id="19467" name="Line 8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468" name="Line 9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9464" name="Group 10"/>
            <p:cNvGrpSpPr>
              <a:grpSpLocks/>
            </p:cNvGrpSpPr>
            <p:nvPr/>
          </p:nvGrpSpPr>
          <p:grpSpPr bwMode="auto">
            <a:xfrm rot="10800000">
              <a:off x="2740" y="3936"/>
              <a:ext cx="624" cy="48"/>
              <a:chOff x="2640" y="2832"/>
              <a:chExt cx="624" cy="48"/>
            </a:xfrm>
          </p:grpSpPr>
          <p:sp>
            <p:nvSpPr>
              <p:cNvPr id="19465" name="Line 11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466" name="Line 12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0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2288" y="897731"/>
            <a:ext cx="8153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2】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下列说法可以证明反应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</a:t>
            </a:r>
            <a:r>
              <a:rPr kumimoji="1" lang="en-US" altLang="zh-CN" sz="2800" b="1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+3H</a:t>
            </a:r>
            <a:r>
              <a:rPr kumimoji="1" lang="en-US" altLang="zh-CN" sz="2800" b="1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 2NH</a:t>
            </a:r>
            <a:r>
              <a:rPr kumimoji="1" lang="en-US" altLang="zh-CN" sz="2800" b="1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已达平衡状态的是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         )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A.1molN≡N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键断裂的同时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3molH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键形成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B.1molN≡N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键断裂的同时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3molH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C.1molN≡N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键断裂的同时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6molN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D.1molN≡N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键断裂的同时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6molN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键形成  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181600" y="125730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3300"/>
                </a:solidFill>
                <a:latin typeface="Times New Roman" pitchFamily="18" charset="0"/>
              </a:rPr>
              <a:t>AC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462486" y="1059656"/>
            <a:ext cx="996950" cy="171450"/>
            <a:chOff x="2736" y="3840"/>
            <a:chExt cx="628" cy="144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2736" y="3840"/>
              <a:ext cx="624" cy="48"/>
              <a:chOff x="2640" y="2832"/>
              <a:chExt cx="624" cy="48"/>
            </a:xfrm>
          </p:grpSpPr>
          <p:sp>
            <p:nvSpPr>
              <p:cNvPr id="20489" name="Line 6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490" name="Line 7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0486" name="Group 8"/>
            <p:cNvGrpSpPr>
              <a:grpSpLocks/>
            </p:cNvGrpSpPr>
            <p:nvPr/>
          </p:nvGrpSpPr>
          <p:grpSpPr bwMode="auto">
            <a:xfrm rot="10800000">
              <a:off x="2740" y="3936"/>
              <a:ext cx="624" cy="48"/>
              <a:chOff x="2640" y="2832"/>
              <a:chExt cx="624" cy="48"/>
            </a:xfrm>
          </p:grpSpPr>
          <p:sp>
            <p:nvSpPr>
              <p:cNvPr id="20487" name="Line 9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488" name="Line 10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4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6268" y="781068"/>
            <a:ext cx="82804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3】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下列说法中可以充分说明反应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: </a:t>
            </a:r>
            <a:endParaRPr kumimoji="1" lang="en-US" altLang="zh-CN" sz="2800" b="1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)+Q(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      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R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)+S(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在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恒温下已达平衡状态的是（　　　）</a:t>
            </a:r>
            <a:r>
              <a:rPr kumimoji="1"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A) P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Q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R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S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的浓度不再变化</a:t>
            </a: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 </a:t>
            </a:r>
            <a:endParaRPr kumimoji="1" lang="zh-CN" altLang="en-US" sz="28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B) 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Q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R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S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的分子数比为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1:1:1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C)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反应容器内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Q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R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S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共存      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D)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反应容器内总物质的量不随时间而变化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422978" y="1754633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A</a:t>
            </a:r>
          </a:p>
        </p:txBody>
      </p:sp>
      <p:sp>
        <p:nvSpPr>
          <p:cNvPr id="2150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250032"/>
            <a:ext cx="8642350" cy="52322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怎样理解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反应混合物中各组分的浓度保持不变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340428" y="1583182"/>
            <a:ext cx="996950" cy="171450"/>
            <a:chOff x="2736" y="3840"/>
            <a:chExt cx="628" cy="144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736" y="3840"/>
              <a:ext cx="624" cy="48"/>
              <a:chOff x="2640" y="2832"/>
              <a:chExt cx="624" cy="48"/>
            </a:xfrm>
          </p:grpSpPr>
          <p:sp>
            <p:nvSpPr>
              <p:cNvPr id="21514" name="Line 7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515" name="Line 8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1511" name="Group 9"/>
            <p:cNvGrpSpPr>
              <a:grpSpLocks/>
            </p:cNvGrpSpPr>
            <p:nvPr/>
          </p:nvGrpSpPr>
          <p:grpSpPr bwMode="auto">
            <a:xfrm rot="10800000">
              <a:off x="2740" y="3936"/>
              <a:ext cx="624" cy="48"/>
              <a:chOff x="2640" y="2832"/>
              <a:chExt cx="624" cy="48"/>
            </a:xfrm>
          </p:grpSpPr>
          <p:sp>
            <p:nvSpPr>
              <p:cNvPr id="21512" name="Line 10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513" name="Line 11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6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488157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①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单位时间内生成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2n </a:t>
            </a:r>
            <a:r>
              <a:rPr kumimoji="1" lang="en-US" altLang="zh-CN" sz="2400" b="1" dirty="0" err="1">
                <a:latin typeface="黑体" pitchFamily="49" charset="-122"/>
                <a:ea typeface="黑体" pitchFamily="49" charset="-122"/>
              </a:rPr>
              <a:t>mol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NH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的同时，消耗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400" b="1" dirty="0" err="1">
                <a:latin typeface="黑体" pitchFamily="49" charset="-122"/>
                <a:ea typeface="黑体" pitchFamily="49" charset="-122"/>
              </a:rPr>
              <a:t>mol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N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956072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②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单位时间内生成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2n </a:t>
            </a:r>
            <a:r>
              <a:rPr kumimoji="1" lang="en-US" altLang="zh-CN" sz="2400" b="1" dirty="0" err="1">
                <a:latin typeface="黑体" pitchFamily="49" charset="-122"/>
                <a:ea typeface="黑体" pitchFamily="49" charset="-122"/>
              </a:rPr>
              <a:t>mol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NH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的同时，生成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n </a:t>
            </a:r>
            <a:r>
              <a:rPr kumimoji="1" lang="en-US" altLang="zh-CN" sz="2400" b="1" dirty="0" err="1">
                <a:latin typeface="黑体" pitchFamily="49" charset="-122"/>
                <a:ea typeface="黑体" pitchFamily="49" charset="-122"/>
              </a:rPr>
              <a:t>mol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N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413272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③3molH—H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断裂的同时有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6molN—H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断裂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1859757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④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反应速率 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N</a:t>
            </a:r>
            <a:r>
              <a:rPr kumimoji="1" lang="en-US" altLang="zh-CN" sz="2400" b="1" baseline="-250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与 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en-US" altLang="zh-CN" sz="2400" b="1" baseline="-250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的比为 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en-US" altLang="zh-CN" sz="2400" b="1">
                <a:latin typeface="黑体" pitchFamily="49" charset="-122"/>
                <a:ea typeface="黑体" pitchFamily="49" charset="-122"/>
                <a:cs typeface="Times New Roman" pitchFamily="18" charset="0"/>
              </a:rPr>
              <a:t>:3 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时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" y="2316957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⑤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当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n(H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)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: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 n (N</a:t>
            </a:r>
            <a:r>
              <a:rPr kumimoji="1" lang="en-US" altLang="zh-CN" sz="2400" b="1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) = 3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: </a:t>
            </a: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1 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42155" y="2779643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⑥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某物质的质量分数不再变化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04800" y="3288506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⑦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容器内的压强不再变化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800" y="3745707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⑧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混合气的平均分子量不再变化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4800" y="4260057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黑体" pitchFamily="49" charset="-122"/>
                <a:ea typeface="黑体" pitchFamily="49" charset="-122"/>
              </a:rPr>
              <a:t>⑨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混合气的密度不再改变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47591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黑体" pitchFamily="49" charset="-122"/>
                <a:ea typeface="黑体" pitchFamily="49" charset="-122"/>
              </a:rPr>
              <a:t>⑩</a:t>
            </a:r>
            <a:r>
              <a:rPr kumimoji="1" lang="zh-CN" altLang="en-US" sz="2400" b="1" dirty="0">
                <a:latin typeface="黑体" pitchFamily="49" charset="-122"/>
                <a:ea typeface="黑体" pitchFamily="49" charset="-122"/>
              </a:rPr>
              <a:t>混合气的颜色不再改变</a:t>
            </a:r>
          </a:p>
        </p:txBody>
      </p:sp>
      <p:grpSp>
        <p:nvGrpSpPr>
          <p:cNvPr id="157708" name="Group 12"/>
          <p:cNvGrpSpPr>
            <a:grpSpLocks/>
          </p:cNvGrpSpPr>
          <p:nvPr/>
        </p:nvGrpSpPr>
        <p:grpSpPr bwMode="auto">
          <a:xfrm>
            <a:off x="2257426" y="70247"/>
            <a:ext cx="5257800" cy="502444"/>
            <a:chOff x="1344" y="713"/>
            <a:chExt cx="3312" cy="422"/>
          </a:xfrm>
        </p:grpSpPr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1344" y="730"/>
              <a:ext cx="33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 dirty="0">
                  <a:latin typeface="黑体" pitchFamily="49" charset="-122"/>
                  <a:ea typeface="黑体" pitchFamily="49" charset="-122"/>
                </a:rPr>
                <a:t>N</a:t>
              </a:r>
              <a:r>
                <a:rPr kumimoji="1" lang="en-US" altLang="zh-CN" sz="2400" b="1" baseline="-25000" dirty="0">
                  <a:latin typeface="黑体" pitchFamily="49" charset="-122"/>
                  <a:ea typeface="黑体" pitchFamily="49" charset="-122"/>
                </a:rPr>
                <a:t>2</a:t>
              </a:r>
              <a:r>
                <a:rPr kumimoji="1" lang="en-US" altLang="zh-CN" sz="2400" b="1" dirty="0">
                  <a:latin typeface="黑体" pitchFamily="49" charset="-122"/>
                  <a:ea typeface="黑体" pitchFamily="49" charset="-122"/>
                </a:rPr>
                <a:t>+3H</a:t>
              </a:r>
              <a:r>
                <a:rPr kumimoji="1" lang="en-US" altLang="zh-CN" sz="2400" b="1" baseline="-25000" dirty="0">
                  <a:latin typeface="黑体" pitchFamily="49" charset="-122"/>
                  <a:ea typeface="黑体" pitchFamily="49" charset="-122"/>
                </a:rPr>
                <a:t>2 </a:t>
              </a:r>
              <a:r>
                <a:rPr kumimoji="1" lang="en-US" altLang="zh-CN" sz="2400" b="1" dirty="0">
                  <a:latin typeface="黑体" pitchFamily="49" charset="-122"/>
                  <a:ea typeface="黑体" pitchFamily="49" charset="-122"/>
                </a:rPr>
                <a:t>             </a:t>
              </a:r>
              <a:r>
                <a:rPr kumimoji="1" lang="en-US" altLang="zh-CN" sz="2400" b="1" dirty="0" smtClean="0">
                  <a:latin typeface="黑体" pitchFamily="49" charset="-122"/>
                  <a:ea typeface="黑体" pitchFamily="49" charset="-122"/>
                </a:rPr>
                <a:t>2NH</a:t>
              </a:r>
              <a:r>
                <a:rPr kumimoji="1"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3</a:t>
              </a:r>
              <a:endParaRPr kumimoji="1" lang="en-US" altLang="zh-CN" sz="2400" b="1" baseline="-250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254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" y="713"/>
              <a:ext cx="105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8034716" y="544968"/>
            <a:ext cx="95688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恒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容</a:t>
            </a:r>
            <a:endParaRPr kumimoji="1" lang="en-US" altLang="zh-CN" sz="24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kumimoji="1"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密闭</a:t>
            </a:r>
            <a:endParaRPr kumimoji="1" lang="en-US" altLang="zh-CN" sz="24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kumimoji="1"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容器</a:t>
            </a:r>
            <a:endParaRPr kumimoji="1" lang="zh-CN" altLang="en-US" sz="24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6045427" y="90487"/>
            <a:ext cx="3240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判断哪些是平衡标志：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4372" y="4021592"/>
            <a:ext cx="285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答案：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②③⑥⑦⑧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gray">
          <a:xfrm>
            <a:off x="304800" y="27349"/>
            <a:ext cx="1894114" cy="517619"/>
          </a:xfrm>
          <a:prstGeom prst="roundRect">
            <a:avLst>
              <a:gd name="adj" fmla="val 10889"/>
            </a:avLst>
          </a:prstGeom>
          <a:solidFill>
            <a:srgbClr val="0000CC"/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st="135002" dir="2928844" algn="ctr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5pPr>
          </a:lstStyle>
          <a:p>
            <a:pPr lvl="0" algn="ctr" eaLnBrk="1" latinLnBrk="1" hangingPunct="1">
              <a:spcBef>
                <a:spcPct val="0"/>
              </a:spcBef>
            </a:pPr>
            <a:r>
              <a:rPr lang="zh-CN" altLang="en-US" sz="2800" dirty="0">
                <a:solidFill>
                  <a:schemeClr val="lt1"/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2332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1"/>
          <p:cNvSpPr>
            <a:spLocks noChangeArrowheads="1"/>
          </p:cNvSpPr>
          <p:nvPr/>
        </p:nvSpPr>
        <p:spPr bwMode="auto">
          <a:xfrm>
            <a:off x="3414546" y="-68072"/>
            <a:ext cx="5729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 smtClean="0">
                <a:latin typeface="Comic Sans MS" pitchFamily="66" charset="0"/>
                <a:ea typeface="黑体" pitchFamily="49" charset="-122"/>
              </a:rPr>
              <a:t>N</a:t>
            </a:r>
            <a:r>
              <a:rPr lang="en-US" altLang="zh-CN" sz="2400" b="1" kern="1200" baseline="-25000" dirty="0" smtClean="0">
                <a:latin typeface="Comic Sans MS" pitchFamily="66" charset="0"/>
                <a:ea typeface="黑体" pitchFamily="49" charset="-122"/>
              </a:rPr>
              <a:t>2</a:t>
            </a:r>
            <a:r>
              <a:rPr lang="en-US" altLang="zh-CN" sz="2400" b="1" kern="1200" dirty="0" smtClean="0">
                <a:latin typeface="Comic Sans MS" pitchFamily="66" charset="0"/>
                <a:ea typeface="黑体" pitchFamily="49" charset="-122"/>
              </a:rPr>
              <a:t>+3H</a:t>
            </a:r>
            <a:r>
              <a:rPr lang="en-US" altLang="zh-CN" sz="2400" b="1" kern="1200" baseline="-25000" dirty="0" smtClean="0">
                <a:latin typeface="Comic Sans MS" pitchFamily="66" charset="0"/>
                <a:ea typeface="黑体" pitchFamily="49" charset="-122"/>
              </a:rPr>
              <a:t>2</a:t>
            </a:r>
            <a:r>
              <a:rPr lang="en-US" altLang="zh-CN" sz="2400" b="1" kern="1200" dirty="0" smtClean="0">
                <a:latin typeface="Comic Sans MS" pitchFamily="66" charset="0"/>
                <a:ea typeface="黑体" pitchFamily="49" charset="-122"/>
              </a:rPr>
              <a:t> </a:t>
            </a:r>
            <a:r>
              <a:rPr lang="en-US" altLang="en-US" sz="2400" b="1" kern="1200" dirty="0" smtClean="0">
                <a:latin typeface="Comic Sans MS" pitchFamily="66" charset="0"/>
                <a:ea typeface="黑体" pitchFamily="49" charset="-122"/>
              </a:rPr>
              <a:t>→</a:t>
            </a:r>
            <a:r>
              <a:rPr lang="en-US" altLang="zh-CN" sz="2400" b="1" kern="1200" dirty="0" smtClean="0">
                <a:latin typeface="Comic Sans MS" pitchFamily="66" charset="0"/>
                <a:ea typeface="黑体" pitchFamily="49" charset="-122"/>
              </a:rPr>
              <a:t> 2NH</a:t>
            </a:r>
            <a:r>
              <a:rPr lang="en-US" altLang="zh-CN" sz="2400" b="1" kern="1200" baseline="-25000" dirty="0" smtClean="0">
                <a:latin typeface="Comic Sans MS" pitchFamily="66" charset="0"/>
                <a:ea typeface="黑体" pitchFamily="49" charset="-122"/>
              </a:rPr>
              <a:t>3</a:t>
            </a:r>
            <a:r>
              <a:rPr lang="en-US" altLang="zh-CN" sz="2400" b="1" kern="1200" dirty="0" smtClean="0">
                <a:latin typeface="Comic Sans MS" pitchFamily="66" charset="0"/>
                <a:ea typeface="黑体" pitchFamily="49" charset="-122"/>
              </a:rPr>
              <a:t>  </a:t>
            </a:r>
            <a:r>
              <a:rPr lang="zh-CN" altLang="en-US" sz="2800" b="1" kern="1200" dirty="0" smtClean="0">
                <a:latin typeface="Times New Roman" pitchFamily="18" charset="0"/>
                <a:ea typeface="黑体" pitchFamily="49" charset="-122"/>
              </a:rPr>
              <a:t>（合成氨工业）   </a:t>
            </a:r>
          </a:p>
        </p:txBody>
      </p:sp>
      <p:pic>
        <p:nvPicPr>
          <p:cNvPr id="21507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45" y="111752"/>
            <a:ext cx="381000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Group 383"/>
          <p:cNvGraphicFramePr>
            <a:graphicFrameLocks noGrp="1"/>
          </p:cNvGraphicFramePr>
          <p:nvPr/>
        </p:nvGraphicFramePr>
        <p:xfrm>
          <a:off x="1730378" y="446485"/>
          <a:ext cx="7032625" cy="1496616"/>
        </p:xfrm>
        <a:graphic>
          <a:graphicData uri="http://schemas.openxmlformats.org/drawingml/2006/table">
            <a:tbl>
              <a:tblPr/>
              <a:tblGrid>
                <a:gridCol w="1476375"/>
                <a:gridCol w="833438"/>
                <a:gridCol w="949325"/>
                <a:gridCol w="1028700"/>
                <a:gridCol w="857250"/>
                <a:gridCol w="944562"/>
                <a:gridCol w="942975"/>
              </a:tblGrid>
              <a:tr h="46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7.5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NH</a:t>
                      </a:r>
                      <a:r>
                        <a:rPr kumimoji="0" lang="en-US" altLang="zh-CN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3.8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3.8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7" name="Text Box 183"/>
          <p:cNvSpPr txBox="1">
            <a:spLocks noChangeArrowheads="1"/>
          </p:cNvSpPr>
          <p:nvPr/>
        </p:nvSpPr>
        <p:spPr bwMode="auto">
          <a:xfrm>
            <a:off x="1654626" y="630823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200" dirty="0" smtClean="0">
                <a:solidFill>
                  <a:srgbClr val="000000"/>
                </a:solidFill>
                <a:ea typeface="宋体" pitchFamily="2" charset="-122"/>
              </a:rPr>
              <a:t>物质的量</a:t>
            </a:r>
          </a:p>
        </p:txBody>
      </p:sp>
      <p:sp>
        <p:nvSpPr>
          <p:cNvPr id="20528" name="Rectangle 184"/>
          <p:cNvSpPr>
            <a:spLocks noChangeArrowheads="1"/>
          </p:cNvSpPr>
          <p:nvPr/>
        </p:nvSpPr>
        <p:spPr bwMode="auto">
          <a:xfrm>
            <a:off x="2410050" y="424542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200" dirty="0" smtClean="0">
                <a:latin typeface="宋体" pitchFamily="2" charset="-122"/>
                <a:ea typeface="宋体" pitchFamily="2" charset="-122"/>
              </a:rPr>
              <a:t>时间</a:t>
            </a:r>
            <a:r>
              <a:rPr lang="en-US" altLang="zh-CN" sz="1600" b="1" kern="12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600" b="1" kern="1200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en-US" altLang="zh-CN" sz="1600" b="1" kern="1200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1600" b="1" kern="12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0529" name="Line 128"/>
          <p:cNvSpPr>
            <a:spLocks noChangeShapeType="1"/>
          </p:cNvSpPr>
          <p:nvPr/>
        </p:nvSpPr>
        <p:spPr bwMode="auto">
          <a:xfrm flipH="1" flipV="1">
            <a:off x="1730827" y="457200"/>
            <a:ext cx="1478386" cy="455026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solidFill>
                <a:srgbClr val="125CA7"/>
              </a:solidFill>
              <a:latin typeface="Arial" pitchFamily="34" charset="0"/>
              <a:ea typeface="+mn-ea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344488" y="1948544"/>
            <a:ext cx="8472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请描述</a:t>
            </a:r>
            <a:r>
              <a:rPr lang="en-US" altLang="zh-CN" sz="2400" b="1" kern="1200" dirty="0">
                <a:latin typeface="黑体" pitchFamily="49" charset="-122"/>
                <a:ea typeface="黑体" pitchFamily="49" charset="-122"/>
              </a:rPr>
              <a:t>200℃ 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0-20min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之间，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各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物质物质的量的变化情况</a:t>
            </a:r>
          </a:p>
        </p:txBody>
      </p:sp>
      <p:sp>
        <p:nvSpPr>
          <p:cNvPr id="86" name="Rectangle 93"/>
          <p:cNvSpPr>
            <a:spLocks noChangeArrowheads="1"/>
          </p:cNvSpPr>
          <p:nvPr/>
        </p:nvSpPr>
        <p:spPr bwMode="auto">
          <a:xfrm>
            <a:off x="344491" y="2410209"/>
            <a:ext cx="8679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b="1" kern="12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请描述</a:t>
            </a:r>
            <a:r>
              <a:rPr lang="en-US" altLang="zh-CN" sz="2400" b="1" kern="1200" dirty="0">
                <a:latin typeface="黑体" pitchFamily="49" charset="-122"/>
                <a:ea typeface="黑体" pitchFamily="49" charset="-122"/>
              </a:rPr>
              <a:t>200℃ 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40-60min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之间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，各物质物质的量的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变化情况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800100"/>
            <a:ext cx="1393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200℃</a:t>
            </a:r>
            <a:endParaRPr lang="zh-CN" altLang="en-US" sz="32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607806"/>
            <a:ext cx="1393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500℃</a:t>
            </a:r>
            <a:endParaRPr lang="zh-CN" altLang="en-US" sz="32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5" name="Group 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79353"/>
              </p:ext>
            </p:extLst>
          </p:nvPr>
        </p:nvGraphicFramePr>
        <p:xfrm>
          <a:off x="1730828" y="3563075"/>
          <a:ext cx="7032625" cy="1496616"/>
        </p:xfrm>
        <a:graphic>
          <a:graphicData uri="http://schemas.openxmlformats.org/drawingml/2006/table">
            <a:tbl>
              <a:tblPr/>
              <a:tblGrid>
                <a:gridCol w="1476375"/>
                <a:gridCol w="833438"/>
                <a:gridCol w="949325"/>
                <a:gridCol w="1028700"/>
                <a:gridCol w="857250"/>
                <a:gridCol w="944562"/>
                <a:gridCol w="942975"/>
              </a:tblGrid>
              <a:tr h="46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2.5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2.3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7.5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6.6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6.6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NH</a:t>
                      </a:r>
                      <a:r>
                        <a:rPr kumimoji="0" lang="en-US" altLang="zh-CN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3.6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3.6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183"/>
          <p:cNvSpPr txBox="1">
            <a:spLocks noChangeArrowheads="1"/>
          </p:cNvSpPr>
          <p:nvPr/>
        </p:nvSpPr>
        <p:spPr bwMode="auto">
          <a:xfrm>
            <a:off x="1730828" y="3750647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200" dirty="0" smtClean="0">
                <a:solidFill>
                  <a:srgbClr val="000000"/>
                </a:solidFill>
                <a:ea typeface="宋体" pitchFamily="2" charset="-122"/>
              </a:rPr>
              <a:t>物质的量</a:t>
            </a:r>
          </a:p>
        </p:txBody>
      </p:sp>
      <p:sp>
        <p:nvSpPr>
          <p:cNvPr id="17" name="Rectangle 184"/>
          <p:cNvSpPr>
            <a:spLocks noChangeArrowheads="1"/>
          </p:cNvSpPr>
          <p:nvPr/>
        </p:nvSpPr>
        <p:spPr bwMode="auto">
          <a:xfrm>
            <a:off x="2410050" y="3558918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200" dirty="0" smtClean="0">
                <a:latin typeface="宋体" pitchFamily="2" charset="-122"/>
                <a:ea typeface="宋体" pitchFamily="2" charset="-122"/>
              </a:rPr>
              <a:t>时间</a:t>
            </a:r>
            <a:r>
              <a:rPr lang="en-US" altLang="zh-CN" sz="1600" b="1" kern="12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600" b="1" kern="1200" dirty="0" smtClean="0">
                <a:latin typeface="宋体" pitchFamily="2" charset="-122"/>
                <a:ea typeface="宋体" pitchFamily="2" charset="-122"/>
              </a:rPr>
              <a:t>分</a:t>
            </a:r>
            <a:r>
              <a:rPr lang="en-US" altLang="zh-CN" sz="1600" b="1" kern="1200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en-US" altLang="zh-CN" sz="1600" b="1" kern="12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18" name="Line 128"/>
          <p:cNvSpPr>
            <a:spLocks noChangeShapeType="1"/>
          </p:cNvSpPr>
          <p:nvPr/>
        </p:nvSpPr>
        <p:spPr bwMode="auto">
          <a:xfrm flipH="1" flipV="1">
            <a:off x="1828802" y="3582947"/>
            <a:ext cx="1380412" cy="419466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solidFill>
                <a:srgbClr val="125CA7"/>
              </a:solidFill>
              <a:latin typeface="Arial" pitchFamily="34" charset="0"/>
              <a:ea typeface="+mn-ea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15087"/>
              </p:ext>
            </p:extLst>
          </p:nvPr>
        </p:nvGraphicFramePr>
        <p:xfrm>
          <a:off x="4996542" y="3565030"/>
          <a:ext cx="3733800" cy="1502483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1502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019800" y="446486"/>
          <a:ext cx="2743200" cy="1496615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496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ectangle 93"/>
          <p:cNvSpPr>
            <a:spLocks noChangeArrowheads="1"/>
          </p:cNvSpPr>
          <p:nvPr/>
        </p:nvSpPr>
        <p:spPr bwMode="auto">
          <a:xfrm>
            <a:off x="381358" y="2956876"/>
            <a:ext cx="8799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3.500℃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下重做实验，数据如下，从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实验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数据得到</a:t>
            </a:r>
            <a:r>
              <a:rPr lang="zh-CN" altLang="en-US" sz="2400" b="1" kern="1200" dirty="0">
                <a:latin typeface="黑体" pitchFamily="49" charset="-122"/>
                <a:ea typeface="黑体" pitchFamily="49" charset="-122"/>
              </a:rPr>
              <a:t>什么信息？</a:t>
            </a:r>
            <a:endParaRPr lang="zh-CN" altLang="en-US" sz="2400" b="1" kern="12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gray">
          <a:xfrm>
            <a:off x="87086" y="65314"/>
            <a:ext cx="1894114" cy="517619"/>
          </a:xfrm>
          <a:prstGeom prst="roundRect">
            <a:avLst>
              <a:gd name="adj" fmla="val 10889"/>
            </a:avLst>
          </a:prstGeom>
          <a:solidFill>
            <a:srgbClr val="0000CC"/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st="135002" dir="2928844" algn="ctr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5pPr>
          </a:lstStyle>
          <a:p>
            <a:pPr lvl="0" algn="ctr" eaLnBrk="1" latinLnBrk="1" hangingPunct="1">
              <a:spcBef>
                <a:spcPct val="0"/>
              </a:spcBef>
            </a:pPr>
            <a:r>
              <a:rPr lang="zh-CN" altLang="en-US" sz="2800" dirty="0">
                <a:solidFill>
                  <a:schemeClr val="lt1"/>
                </a:solidFill>
                <a:latin typeface="黑体" pitchFamily="49" charset="-122"/>
                <a:ea typeface="黑体" pitchFamily="49" charset="-122"/>
              </a:rPr>
              <a:t>学以致用</a:t>
            </a:r>
          </a:p>
        </p:txBody>
      </p:sp>
    </p:spTree>
    <p:extLst>
      <p:ext uri="{BB962C8B-B14F-4D97-AF65-F5344CB8AC3E}">
        <p14:creationId xmlns:p14="http://schemas.microsoft.com/office/powerpoint/2010/main" val="2857168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0527" grpId="0"/>
      <p:bldP spid="20528" grpId="0"/>
      <p:bldP spid="20529" grpId="0" animBg="1"/>
      <p:bldP spid="83" grpId="0"/>
      <p:bldP spid="86" grpId="0"/>
      <p:bldP spid="13" grpId="0"/>
      <p:bldP spid="14" grpId="0"/>
      <p:bldP spid="16" grpId="0"/>
      <p:bldP spid="17" grpId="0"/>
      <p:bldP spid="18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64466" y="1180438"/>
            <a:ext cx="7272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控制化学反应条件的意义：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64468" y="1929171"/>
            <a:ext cx="845978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对有利的或我们需要的化学反应，要想办法增大反应速率以提高生产或工作效率，并要采取措施促进反应的完成程度以提高原料的利用率或转化率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有害的或我们不希望发生的化学反应，要设法降低反应速率。</a:t>
            </a:r>
          </a:p>
        </p:txBody>
      </p:sp>
      <p:sp>
        <p:nvSpPr>
          <p:cNvPr id="4" name="圆角矩形 3"/>
          <p:cNvSpPr/>
          <p:nvPr/>
        </p:nvSpPr>
        <p:spPr bwMode="gray">
          <a:xfrm>
            <a:off x="296863" y="228600"/>
            <a:ext cx="2816452" cy="628536"/>
          </a:xfrm>
          <a:prstGeom prst="roundRect">
            <a:avLst>
              <a:gd name="adj" fmla="val 10889"/>
            </a:avLst>
          </a:prstGeom>
          <a:solidFill>
            <a:srgbClr val="0000CC"/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st="135002" dir="2928844" algn="ctr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2400" b="1" i="0" u="none" baseline="0">
                <a:solidFill>
                  <a:schemeClr val="dk1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defRPr>
            </a:lvl5pPr>
          </a:lstStyle>
          <a:p>
            <a:pPr lvl="0" algn="ctr" eaLnBrk="1" latinLnBrk="1" hangingPunct="1">
              <a:spcBef>
                <a:spcPct val="0"/>
              </a:spcBef>
            </a:pPr>
            <a:r>
              <a:rPr lang="zh-CN" altLang="en-US" sz="3200" dirty="0" smtClean="0">
                <a:solidFill>
                  <a:schemeClr val="lt1"/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3200" dirty="0">
              <a:solidFill>
                <a:schemeClr val="lt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3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287" y="91767"/>
            <a:ext cx="7418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化学反应速率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412" y="669003"/>
            <a:ext cx="8351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定义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用单位时间内反应物浓度的减少量或生成物浓度的增加量（均取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正值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）来表示。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750" y="3309401"/>
            <a:ext cx="7777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浓度单位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常用</a:t>
            </a:r>
            <a:r>
              <a:rPr kumimoji="1" lang="en-US" altLang="zh-CN" sz="2800" b="1" dirty="0" err="1" smtClean="0">
                <a:latin typeface="黑体" pitchFamily="49" charset="-122"/>
                <a:ea typeface="黑体" pitchFamily="49" charset="-122"/>
              </a:rPr>
              <a:t>mol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/L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时间单位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常用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min 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s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9755" y="3903507"/>
            <a:ext cx="77771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化学反应速率的单位：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mol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/(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L·min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mol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/(L·s)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9250" y="2427236"/>
            <a:ext cx="4176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表达式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015989" y="2249659"/>
            <a:ext cx="2514600" cy="1112838"/>
            <a:chOff x="384" y="2448"/>
            <a:chExt cx="1584" cy="701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384" y="2592"/>
              <a:ext cx="4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latin typeface="Times New Roman" pitchFamily="18" charset="0"/>
                </a:rPr>
                <a:t>v </a:t>
              </a:r>
              <a:r>
                <a:rPr kumimoji="1" lang="en-US" altLang="zh-CN" sz="3200" b="1" i="1" dirty="0">
                  <a:latin typeface="Times New Roman" pitchFamily="18" charset="0"/>
                </a:rPr>
                <a:t> </a:t>
              </a:r>
              <a:r>
                <a:rPr kumimoji="1" lang="en-US" altLang="zh-CN" sz="2800" b="1" dirty="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296" y="2448"/>
              <a:ext cx="4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△</a:t>
              </a:r>
              <a:r>
                <a:rPr kumimoji="1" lang="en-US" altLang="zh-CN" sz="3200" b="1" i="1">
                  <a:latin typeface="Times New Roman" pitchFamily="18" charset="0"/>
                </a:rPr>
                <a:t>c</a:t>
              </a:r>
              <a:endParaRPr kumimoji="1" lang="en-US" altLang="zh-CN" sz="2800" b="1">
                <a:latin typeface="Times New Roman" pitchFamily="18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344" y="2784"/>
              <a:ext cx="4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△</a:t>
              </a:r>
              <a:r>
                <a:rPr kumimoji="1" lang="en-US" altLang="zh-CN" sz="3200" b="1" i="1">
                  <a:latin typeface="Times New Roman" pitchFamily="18" charset="0"/>
                </a:rPr>
                <a:t>t</a:t>
              </a:r>
              <a:r>
                <a:rPr kumimoji="1" lang="en-US" altLang="zh-CN" sz="2800" b="1" baseline="-25000">
                  <a:latin typeface="Times New Roman" pitchFamily="18" charset="0"/>
                </a:rPr>
                <a:t> </a:t>
              </a:r>
              <a:r>
                <a:rPr kumimoji="1" lang="en-US" altLang="zh-CN" sz="2800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200" y="2832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637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0"/>
            <a:ext cx="5219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3200" b="1"/>
          </a:p>
        </p:txBody>
      </p:sp>
      <p:grpSp>
        <p:nvGrpSpPr>
          <p:cNvPr id="120837" name="Group 5"/>
          <p:cNvGrpSpPr>
            <a:grpSpLocks/>
          </p:cNvGrpSpPr>
          <p:nvPr/>
        </p:nvGrpSpPr>
        <p:grpSpPr bwMode="auto">
          <a:xfrm>
            <a:off x="3271839" y="2114549"/>
            <a:ext cx="1089025" cy="1665685"/>
            <a:chOff x="2061" y="1776"/>
            <a:chExt cx="686" cy="1399"/>
          </a:xfrm>
        </p:grpSpPr>
        <p:sp>
          <p:nvSpPr>
            <p:cNvPr id="5143" name="Text Box 6"/>
            <p:cNvSpPr txBox="1">
              <a:spLocks noChangeArrowheads="1"/>
            </p:cNvSpPr>
            <p:nvPr/>
          </p:nvSpPr>
          <p:spPr bwMode="auto">
            <a:xfrm>
              <a:off x="2061" y="1776"/>
              <a:ext cx="63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始</a:t>
              </a:r>
              <a:r>
                <a:rPr lang="zh-CN" altLang="en-US" sz="2800" dirty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  <p:sp>
          <p:nvSpPr>
            <p:cNvPr id="5144" name="Text Box 7"/>
            <p:cNvSpPr txBox="1">
              <a:spLocks noChangeArrowheads="1"/>
            </p:cNvSpPr>
            <p:nvPr/>
          </p:nvSpPr>
          <p:spPr bwMode="auto">
            <a:xfrm>
              <a:off x="2112" y="2736"/>
              <a:ext cx="63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末</a:t>
              </a:r>
              <a:r>
                <a:rPr lang="zh-CN" altLang="en-US" sz="2800" dirty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  <p:sp>
          <p:nvSpPr>
            <p:cNvPr id="5145" name="Text Box 8"/>
            <p:cNvSpPr txBox="1">
              <a:spLocks noChangeArrowheads="1"/>
            </p:cNvSpPr>
            <p:nvPr/>
          </p:nvSpPr>
          <p:spPr bwMode="auto">
            <a:xfrm>
              <a:off x="2064" y="2256"/>
              <a:ext cx="63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变</a:t>
              </a:r>
              <a:r>
                <a:rPr lang="zh-CN" altLang="en-US" sz="2800" dirty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</p:grp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4464050" y="2140742"/>
            <a:ext cx="4473474" cy="561975"/>
            <a:chOff x="1701" y="2659"/>
            <a:chExt cx="3144" cy="472"/>
          </a:xfrm>
        </p:grpSpPr>
        <p:sp>
          <p:nvSpPr>
            <p:cNvPr id="5140" name="Text Box 10"/>
            <p:cNvSpPr txBox="1">
              <a:spLocks noChangeArrowheads="1"/>
            </p:cNvSpPr>
            <p:nvPr/>
          </p:nvSpPr>
          <p:spPr bwMode="auto">
            <a:xfrm>
              <a:off x="1701" y="2659"/>
              <a:ext cx="68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黑体" pitchFamily="49" charset="-122"/>
                  <a:ea typeface="黑体" pitchFamily="49" charset="-122"/>
                </a:rPr>
                <a:t>1mol</a:t>
              </a:r>
            </a:p>
          </p:txBody>
        </p:sp>
        <p:sp>
          <p:nvSpPr>
            <p:cNvPr id="5141" name="Text Box 11"/>
            <p:cNvSpPr txBox="1">
              <a:spLocks noChangeArrowheads="1"/>
            </p:cNvSpPr>
            <p:nvPr/>
          </p:nvSpPr>
          <p:spPr bwMode="auto">
            <a:xfrm>
              <a:off x="2608" y="2659"/>
              <a:ext cx="77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latin typeface="黑体" pitchFamily="49" charset="-122"/>
                  <a:ea typeface="黑体" pitchFamily="49" charset="-122"/>
                </a:rPr>
                <a:t> 3mol</a:t>
              </a:r>
              <a:endParaRPr lang="en-US" altLang="zh-CN" sz="28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42" name="Text Box 12"/>
            <p:cNvSpPr txBox="1">
              <a:spLocks noChangeArrowheads="1"/>
            </p:cNvSpPr>
            <p:nvPr/>
          </p:nvSpPr>
          <p:spPr bwMode="auto">
            <a:xfrm>
              <a:off x="4074" y="2692"/>
              <a:ext cx="77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latin typeface="黑体" pitchFamily="49" charset="-122"/>
                  <a:ea typeface="黑体" pitchFamily="49" charset="-122"/>
                </a:rPr>
                <a:t>0 </a:t>
              </a:r>
              <a:endParaRPr lang="en-US" altLang="zh-CN" sz="28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0845" name="Group 13"/>
          <p:cNvGrpSpPr>
            <a:grpSpLocks/>
          </p:cNvGrpSpPr>
          <p:nvPr/>
        </p:nvGrpSpPr>
        <p:grpSpPr bwMode="auto">
          <a:xfrm>
            <a:off x="4343400" y="2686047"/>
            <a:ext cx="5111750" cy="522685"/>
            <a:chOff x="1610" y="3612"/>
            <a:chExt cx="3220" cy="439"/>
          </a:xfrm>
        </p:grpSpPr>
        <p:sp>
          <p:nvSpPr>
            <p:cNvPr id="5137" name="Text Box 14"/>
            <p:cNvSpPr txBox="1">
              <a:spLocks noChangeArrowheads="1"/>
            </p:cNvSpPr>
            <p:nvPr/>
          </p:nvSpPr>
          <p:spPr bwMode="auto">
            <a:xfrm>
              <a:off x="3742" y="3612"/>
              <a:ext cx="108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0.4mol</a:t>
              </a:r>
            </a:p>
          </p:txBody>
        </p:sp>
        <p:sp>
          <p:nvSpPr>
            <p:cNvPr id="5138" name="Text Box 15"/>
            <p:cNvSpPr txBox="1">
              <a:spLocks noChangeArrowheads="1"/>
            </p:cNvSpPr>
            <p:nvPr/>
          </p:nvSpPr>
          <p:spPr bwMode="auto">
            <a:xfrm>
              <a:off x="2653" y="3612"/>
              <a:ext cx="90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黑体" pitchFamily="49" charset="-122"/>
                  <a:ea typeface="黑体" pitchFamily="49" charset="-122"/>
                </a:rPr>
                <a:t>0.6mol</a:t>
              </a:r>
            </a:p>
          </p:txBody>
        </p:sp>
        <p:sp>
          <p:nvSpPr>
            <p:cNvPr id="5139" name="Text Box 16"/>
            <p:cNvSpPr txBox="1">
              <a:spLocks noChangeArrowheads="1"/>
            </p:cNvSpPr>
            <p:nvPr/>
          </p:nvSpPr>
          <p:spPr bwMode="auto">
            <a:xfrm>
              <a:off x="1610" y="3612"/>
              <a:ext cx="99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黑体" pitchFamily="49" charset="-122"/>
                  <a:ea typeface="黑体" pitchFamily="49" charset="-122"/>
                </a:rPr>
                <a:t>0.2mol</a:t>
              </a:r>
            </a:p>
          </p:txBody>
        </p:sp>
      </p:grp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323850" y="3813573"/>
            <a:ext cx="88201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latin typeface="Times New Roman" pitchFamily="18" charset="0"/>
              </a:rPr>
              <a:t>v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(H</a:t>
            </a:r>
            <a:r>
              <a:rPr lang="en-US" altLang="zh-CN" sz="2800" b="1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)=0.3mol/(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  <a:cs typeface="Arial" charset="0"/>
              </a:rPr>
              <a:t>·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min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 </a:t>
            </a:r>
            <a:r>
              <a:rPr lang="en-US" altLang="zh-CN" sz="2800" b="1" i="1" dirty="0">
                <a:latin typeface="Times New Roman" pitchFamily="18" charset="0"/>
              </a:rPr>
              <a:t>v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(NH</a:t>
            </a:r>
            <a:r>
              <a:rPr lang="en-US" altLang="zh-CN" sz="2800" b="1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)=0.2mol/(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L·min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latin typeface="Times New Roman" pitchFamily="18" charset="0"/>
              </a:rPr>
              <a:t>v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(N</a:t>
            </a:r>
            <a:r>
              <a:rPr lang="en-US" altLang="zh-CN" sz="2800" b="1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)=0.1mol/(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L·min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grpSp>
        <p:nvGrpSpPr>
          <p:cNvPr id="120850" name="Group 18"/>
          <p:cNvGrpSpPr>
            <a:grpSpLocks/>
          </p:cNvGrpSpPr>
          <p:nvPr/>
        </p:nvGrpSpPr>
        <p:grpSpPr bwMode="auto">
          <a:xfrm>
            <a:off x="4343400" y="3200405"/>
            <a:ext cx="5000625" cy="528638"/>
            <a:chOff x="1680" y="2251"/>
            <a:chExt cx="3150" cy="444"/>
          </a:xfrm>
        </p:grpSpPr>
        <p:sp>
          <p:nvSpPr>
            <p:cNvPr id="5134" name="Text Box 19"/>
            <p:cNvSpPr txBox="1">
              <a:spLocks noChangeArrowheads="1"/>
            </p:cNvSpPr>
            <p:nvPr/>
          </p:nvSpPr>
          <p:spPr bwMode="auto">
            <a:xfrm>
              <a:off x="3742" y="2251"/>
              <a:ext cx="108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latin typeface="黑体" pitchFamily="49" charset="-122"/>
                  <a:ea typeface="黑体" pitchFamily="49" charset="-122"/>
                </a:rPr>
                <a:t> 0.4mol</a:t>
              </a:r>
              <a:endParaRPr lang="en-US" altLang="zh-CN" sz="28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35" name="Text Box 20"/>
            <p:cNvSpPr txBox="1">
              <a:spLocks noChangeArrowheads="1"/>
            </p:cNvSpPr>
            <p:nvPr/>
          </p:nvSpPr>
          <p:spPr bwMode="auto">
            <a:xfrm>
              <a:off x="2640" y="2256"/>
              <a:ext cx="99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latin typeface="黑体" pitchFamily="49" charset="-122"/>
                  <a:ea typeface="黑体" pitchFamily="49" charset="-122"/>
                </a:rPr>
                <a:t> n(H</a:t>
              </a:r>
              <a:r>
                <a:rPr lang="en-US" altLang="zh-CN" sz="2800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dirty="0">
                  <a:latin typeface="黑体" pitchFamily="49" charset="-122"/>
                  <a:ea typeface="黑体" pitchFamily="49" charset="-122"/>
                </a:rPr>
                <a:t>) </a:t>
              </a:r>
            </a:p>
          </p:txBody>
        </p:sp>
        <p:sp>
          <p:nvSpPr>
            <p:cNvPr id="5136" name="Text Box 21"/>
            <p:cNvSpPr txBox="1">
              <a:spLocks noChangeArrowheads="1"/>
            </p:cNvSpPr>
            <p:nvPr/>
          </p:nvSpPr>
          <p:spPr bwMode="auto">
            <a:xfrm>
              <a:off x="1680" y="2256"/>
              <a:ext cx="81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黑体" pitchFamily="49" charset="-122"/>
                  <a:ea typeface="黑体" pitchFamily="49" charset="-122"/>
                </a:rPr>
                <a:t>n(N</a:t>
              </a:r>
              <a:r>
                <a:rPr lang="en-US" altLang="zh-CN" sz="2800" baseline="-2500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</p:grpSp>
      <p:grpSp>
        <p:nvGrpSpPr>
          <p:cNvPr id="120854" name="Group 22"/>
          <p:cNvGrpSpPr>
            <a:grpSpLocks/>
          </p:cNvGrpSpPr>
          <p:nvPr/>
        </p:nvGrpSpPr>
        <p:grpSpPr bwMode="auto">
          <a:xfrm>
            <a:off x="228600" y="2343149"/>
            <a:ext cx="3276600" cy="1094185"/>
            <a:chOff x="192" y="2035"/>
            <a:chExt cx="1776" cy="919"/>
          </a:xfrm>
        </p:grpSpPr>
        <p:sp>
          <p:nvSpPr>
            <p:cNvPr id="5132" name="Text Box 23"/>
            <p:cNvSpPr txBox="1">
              <a:spLocks noChangeArrowheads="1"/>
            </p:cNvSpPr>
            <p:nvPr/>
          </p:nvSpPr>
          <p:spPr bwMode="auto">
            <a:xfrm>
              <a:off x="192" y="2035"/>
              <a:ext cx="17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n(N</a:t>
              </a:r>
              <a:r>
                <a:rPr lang="en-US" altLang="zh-CN" sz="2800" b="1" baseline="-25000" dirty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)= 0.8mol</a:t>
              </a:r>
            </a:p>
          </p:txBody>
        </p:sp>
        <p:sp>
          <p:nvSpPr>
            <p:cNvPr id="5133" name="Rectangle 24"/>
            <p:cNvSpPr>
              <a:spLocks noChangeArrowheads="1"/>
            </p:cNvSpPr>
            <p:nvPr/>
          </p:nvSpPr>
          <p:spPr bwMode="auto">
            <a:xfrm>
              <a:off x="192" y="2515"/>
              <a:ext cx="17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黑体" pitchFamily="49" charset="-122"/>
                  <a:ea typeface="黑体" pitchFamily="49" charset="-122"/>
                </a:rPr>
                <a:t>n(H</a:t>
              </a:r>
              <a:r>
                <a:rPr lang="en-US" altLang="zh-CN" sz="2800" b="1" baseline="-2500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="1">
                  <a:latin typeface="黑体" pitchFamily="49" charset="-122"/>
                  <a:ea typeface="黑体" pitchFamily="49" charset="-122"/>
                </a:rPr>
                <a:t>)= 2.4mol</a:t>
              </a:r>
            </a:p>
          </p:txBody>
        </p:sp>
      </p:grp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0" y="0"/>
            <a:ext cx="7704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简单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计算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6868" y="509739"/>
            <a:ext cx="8997131" cy="1384995"/>
            <a:chOff x="146868" y="509739"/>
            <a:chExt cx="8997131" cy="1384995"/>
          </a:xfrm>
        </p:grpSpPr>
        <p:sp>
          <p:nvSpPr>
            <p:cNvPr id="120835" name="Text Box 3"/>
            <p:cNvSpPr txBox="1">
              <a:spLocks noChangeArrowheads="1"/>
            </p:cNvSpPr>
            <p:nvPr/>
          </p:nvSpPr>
          <p:spPr bwMode="auto">
            <a:xfrm>
              <a:off x="146868" y="509739"/>
              <a:ext cx="8997131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在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1L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容器中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发生                反应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，开始时有氮气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1mol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、氢气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3mol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2min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后，生成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0.4mol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的氨。①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2min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后，氮气和氢气各剩余多少？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②</a:t>
              </a:r>
              <a:r>
                <a:rPr lang="en-US" altLang="zh-CN" sz="2800" b="1" i="1" dirty="0">
                  <a:latin typeface="Times New Roman" pitchFamily="18" charset="0"/>
                </a:rPr>
                <a:t> v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(H</a:t>
              </a:r>
              <a:r>
                <a:rPr lang="en-US" altLang="zh-CN" sz="2800" b="1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)=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？</a:t>
              </a:r>
              <a:r>
                <a:rPr lang="en-US" altLang="zh-CN" sz="2800" b="1" i="1" dirty="0">
                  <a:latin typeface="Times New Roman" pitchFamily="18" charset="0"/>
                </a:rPr>
                <a:t> v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(NH</a:t>
              </a:r>
              <a:r>
                <a:rPr lang="en-US" altLang="zh-CN" sz="2800" b="1" baseline="-25000" dirty="0" smtClean="0"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)=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？</a:t>
              </a:r>
              <a:r>
                <a:rPr lang="en-US" altLang="zh-CN" sz="2800" b="1" i="1" dirty="0">
                  <a:latin typeface="Times New Roman" pitchFamily="18" charset="0"/>
                </a:rPr>
                <a:t> v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(N</a:t>
              </a:r>
              <a:r>
                <a:rPr lang="en-US" altLang="zh-CN" sz="2800" b="1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="1" dirty="0">
                  <a:latin typeface="黑体" pitchFamily="49" charset="-122"/>
                  <a:ea typeface="黑体" pitchFamily="49" charset="-122"/>
                </a:rPr>
                <a:t>)=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？</a:t>
              </a:r>
            </a:p>
          </p:txBody>
        </p: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2646459" y="509739"/>
              <a:ext cx="3733823" cy="514528"/>
              <a:chOff x="1344" y="713"/>
              <a:chExt cx="2890" cy="422"/>
            </a:xfrm>
          </p:grpSpPr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1344" y="730"/>
                <a:ext cx="289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1" dirty="0">
                    <a:latin typeface="黑体" pitchFamily="49" charset="-122"/>
                    <a:ea typeface="黑体" pitchFamily="49" charset="-122"/>
                  </a:rPr>
                  <a:t>N</a:t>
                </a:r>
                <a:r>
                  <a:rPr kumimoji="1" lang="en-US" altLang="zh-CN" sz="2400" b="1" baseline="-25000" dirty="0"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kumimoji="1" lang="en-US" altLang="zh-CN" sz="2400" b="1" dirty="0">
                    <a:latin typeface="黑体" pitchFamily="49" charset="-122"/>
                    <a:ea typeface="黑体" pitchFamily="49" charset="-122"/>
                  </a:rPr>
                  <a:t>+3H</a:t>
                </a:r>
                <a:r>
                  <a:rPr kumimoji="1" lang="en-US" altLang="zh-CN" sz="2400" b="1" baseline="-25000" dirty="0">
                    <a:latin typeface="黑体" pitchFamily="49" charset="-122"/>
                    <a:ea typeface="黑体" pitchFamily="49" charset="-122"/>
                  </a:rPr>
                  <a:t>2 </a:t>
                </a:r>
                <a:r>
                  <a:rPr kumimoji="1" lang="en-US" altLang="zh-CN" sz="2400" b="1" dirty="0">
                    <a:latin typeface="黑体" pitchFamily="49" charset="-122"/>
                    <a:ea typeface="黑体" pitchFamily="49" charset="-122"/>
                  </a:rPr>
                  <a:t>        </a:t>
                </a:r>
                <a:r>
                  <a:rPr kumimoji="1" lang="en-US" altLang="zh-CN" sz="2400" b="1" dirty="0" smtClean="0">
                    <a:latin typeface="黑体" pitchFamily="49" charset="-122"/>
                    <a:ea typeface="黑体" pitchFamily="49" charset="-122"/>
                  </a:rPr>
                  <a:t>2NH</a:t>
                </a:r>
                <a:r>
                  <a:rPr kumimoji="1" lang="en-US" altLang="zh-CN" sz="2400" b="1" baseline="-25000" dirty="0" smtClean="0">
                    <a:latin typeface="黑体" pitchFamily="49" charset="-122"/>
                    <a:ea typeface="黑体" pitchFamily="49" charset="-122"/>
                  </a:rPr>
                  <a:t>3</a:t>
                </a:r>
                <a:endParaRPr kumimoji="1" lang="en-US" altLang="zh-CN" sz="2400" b="1" baseline="-25000" dirty="0">
                  <a:latin typeface="黑体" pitchFamily="49" charset="-122"/>
                  <a:ea typeface="黑体" pitchFamily="49" charset="-122"/>
                </a:endParaRPr>
              </a:p>
            </p:txBody>
          </p:sp>
          <p:pic>
            <p:nvPicPr>
              <p:cNvPr id="28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" y="713"/>
                <a:ext cx="105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4625254" y="1802603"/>
            <a:ext cx="4718561" cy="461962"/>
            <a:chOff x="4625254" y="1802603"/>
            <a:chExt cx="4718561" cy="461962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625254" y="1802603"/>
              <a:ext cx="4718561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 dirty="0" smtClean="0">
                  <a:latin typeface="黑体" pitchFamily="49" charset="-122"/>
                  <a:ea typeface="黑体" pitchFamily="49" charset="-122"/>
                </a:rPr>
                <a:t>N</a:t>
              </a:r>
              <a:r>
                <a:rPr kumimoji="1"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2      </a:t>
              </a:r>
              <a:r>
                <a:rPr kumimoji="1" lang="en-US" altLang="zh-CN" sz="2400" b="1" dirty="0" smtClean="0">
                  <a:latin typeface="黑体" pitchFamily="49" charset="-122"/>
                  <a:ea typeface="黑体" pitchFamily="49" charset="-122"/>
                </a:rPr>
                <a:t>+   3H</a:t>
              </a:r>
              <a:r>
                <a:rPr kumimoji="1"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2 </a:t>
              </a:r>
              <a:r>
                <a:rPr kumimoji="1" lang="en-US" altLang="zh-CN" sz="2400" b="1" dirty="0" smtClean="0">
                  <a:latin typeface="黑体" pitchFamily="49" charset="-122"/>
                  <a:ea typeface="黑体" pitchFamily="49" charset="-122"/>
                </a:rPr>
                <a:t>       2NH</a:t>
              </a:r>
              <a:r>
                <a:rPr kumimoji="1"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3</a:t>
              </a:r>
              <a:endParaRPr kumimoji="1" lang="en-US" altLang="zh-CN" sz="2400" b="1" baseline="-250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953" y="1912140"/>
              <a:ext cx="1054268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81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49" grpId="0" autoUpdateAnimBg="0"/>
      <p:bldP spid="1208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0"/>
            <a:ext cx="3581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zh-CN" altLang="en-US" sz="2800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04801" y="772448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③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以上三者数值是否矛盾？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       数值大小有何关系？有何规律？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04801" y="2068470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规律：</a:t>
            </a:r>
            <a:endParaRPr lang="zh-CN" altLang="en-US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04801" y="2697121"/>
            <a:ext cx="84850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）各物质反应速率之比等于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    方程式中各物质化学计量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数之</a:t>
            </a:r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比（系数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之</a:t>
            </a:r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比） </a:t>
            </a:r>
            <a:endParaRPr lang="zh-CN" altLang="en-US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81000" y="3828214"/>
            <a:ext cx="82500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）各变化量之比等于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    方程式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中各物质化学计量数之比（系数之比） </a:t>
            </a:r>
          </a:p>
        </p:txBody>
      </p:sp>
    </p:spTree>
    <p:extLst>
      <p:ext uri="{BB962C8B-B14F-4D97-AF65-F5344CB8AC3E}">
        <p14:creationId xmlns:p14="http://schemas.microsoft.com/office/powerpoint/2010/main" val="2716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 autoUpdateAnimBg="0"/>
      <p:bldP spid="121859" grpId="0" autoUpdateAnimBg="0"/>
      <p:bldP spid="121860" grpId="0" autoUpdateAnimBg="0"/>
      <p:bldP spid="121861" grpId="0" autoUpdateAnimBg="0"/>
      <p:bldP spid="1218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同一反应可以用不同物质来表示反应速率，</a:t>
            </a:r>
            <a:endParaRPr lang="en-US" altLang="zh-CN" sz="2800" b="1" dirty="0">
              <a:solidFill>
                <a:srgbClr val="6600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其数值可能不同但表示的意义相同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zh-CN" altLang="en-US" sz="28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化学反应速率都取</a:t>
            </a:r>
            <a:r>
              <a:rPr lang="zh-CN" altLang="en-US" sz="2800" b="1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正值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且为平均速率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  <a:endParaRPr kumimoji="1" lang="zh-CN" altLang="en-US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(3)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化学反应速率一般不用固体或纯液体表示。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23850" y="195262"/>
            <a:ext cx="882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注意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1465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297271" y="158009"/>
            <a:ext cx="78486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二、影响化学反应速率的因素</a:t>
            </a: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468313" y="707924"/>
            <a:ext cx="5969358" cy="78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1"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内因：反应物的性质（决定因素</a:t>
            </a:r>
            <a:r>
              <a:rPr kumimoji="1" lang="zh-CN" altLang="en-US" sz="28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kumimoji="1"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468313" y="1491853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外因：浓度、温度、压强、催化剂、</a:t>
            </a:r>
          </a:p>
          <a:p>
            <a:pPr eaLnBrk="1" hangingPunct="1"/>
            <a:endParaRPr kumimoji="1"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kumimoji="1"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        其它</a:t>
            </a:r>
            <a:r>
              <a:rPr kumimoji="1" lang="en-US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固体的表面积、反应物的状态等）</a:t>
            </a:r>
          </a:p>
        </p:txBody>
      </p:sp>
    </p:spTree>
    <p:extLst>
      <p:ext uri="{BB962C8B-B14F-4D97-AF65-F5344CB8AC3E}">
        <p14:creationId xmlns:p14="http://schemas.microsoft.com/office/powerpoint/2010/main" val="32492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6" grpId="0" autoUpdateAnimBg="0"/>
      <p:bldP spid="12347" grpId="0" autoUpdateAnimBg="0"/>
      <p:bldP spid="123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" y="209424"/>
            <a:ext cx="92884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温度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其它条件不变时，升高温度，反应速率增大；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降低温度，反应速率减小。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9388" y="2653787"/>
            <a:ext cx="8991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浓度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其他条件不变时，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增大反应物的浓度，反应速率增大；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减小反应物的浓度，反应速率减小。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2031207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催化剂：催化剂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能够改变化学反应速率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9817" y="2664318"/>
            <a:ext cx="52562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注意：加入纯固体或纯液体，</a:t>
            </a:r>
            <a:endParaRPr lang="en-US" altLang="zh-CN" sz="28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不改变浓度，故反应速率不变。</a:t>
            </a:r>
            <a:endParaRPr lang="zh-CN" altLang="en-US" sz="28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7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5" grpId="0" autoUpdateAnimBg="0"/>
      <p:bldP spid="1434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0" y="214991"/>
            <a:ext cx="6804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压强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: 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23851" y="951310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增大压强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276601" y="948929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体积减小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6300788" y="1006079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增大浓度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23850" y="1653779"/>
            <a:ext cx="2808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反应速率增大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267744" y="120604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5148264" y="124303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>
            <a:off x="8207376" y="1275160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1800063" y="227919"/>
            <a:ext cx="4321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（有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气体参加</a:t>
            </a: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的反应）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0" y="2680098"/>
            <a:ext cx="6408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其它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因素：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611188" y="3262312"/>
            <a:ext cx="626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固体的表面积、反应物的状态等</a:t>
            </a:r>
          </a:p>
        </p:txBody>
      </p:sp>
    </p:spTree>
    <p:extLst>
      <p:ext uri="{BB962C8B-B14F-4D97-AF65-F5344CB8AC3E}">
        <p14:creationId xmlns:p14="http://schemas.microsoft.com/office/powerpoint/2010/main" val="17043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utoUpdateAnimBg="0"/>
      <p:bldP spid="126982" grpId="0" autoUpdateAnimBg="0"/>
      <p:bldP spid="126983" grpId="0" autoUpdateAnimBg="0"/>
      <p:bldP spid="126984" grpId="0" autoUpdateAnimBg="0"/>
      <p:bldP spid="126985" grpId="0" autoUpdateAnimBg="0"/>
      <p:bldP spid="126986" grpId="0" animBg="1"/>
      <p:bldP spid="126987" grpId="0" animBg="1"/>
      <p:bldP spid="126988" grpId="0" animBg="1"/>
      <p:bldP spid="126989" grpId="0" autoUpdateAnimBg="0"/>
      <p:bldP spid="126990" grpId="0" autoUpdateAnimBg="0"/>
      <p:bldP spid="1269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86917"/>
            <a:ext cx="6624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ea typeface="黑体" pitchFamily="49" charset="-122"/>
              </a:rPr>
              <a:t>三</a:t>
            </a:r>
            <a:r>
              <a:rPr lang="zh-CN" altLang="en-US" sz="3200" b="1" dirty="0" smtClean="0">
                <a:solidFill>
                  <a:srgbClr val="000000"/>
                </a:solidFill>
                <a:ea typeface="黑体" pitchFamily="49" charset="-122"/>
              </a:rPr>
              <a:t>、</a:t>
            </a:r>
            <a:r>
              <a:rPr lang="zh-CN" altLang="en-US" sz="3200" b="1" dirty="0">
                <a:solidFill>
                  <a:srgbClr val="000000"/>
                </a:solidFill>
                <a:ea typeface="黑体" pitchFamily="49" charset="-122"/>
              </a:rPr>
              <a:t>化学反应的限度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9" y="681037"/>
            <a:ext cx="7559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可逆反应</a:t>
            </a:r>
            <a:endParaRPr lang="zh-CN" altLang="en-US" sz="28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6" y="1113235"/>
            <a:ext cx="81375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定义：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同一条件下，正反应方向和逆反应方向均能进行的化学反应</a:t>
            </a:r>
            <a:r>
              <a:rPr lang="zh-CN" altLang="en-US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800" b="1" dirty="0">
              <a:solidFill>
                <a:srgbClr val="660066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468313" y="2031207"/>
            <a:ext cx="8424862" cy="1815704"/>
            <a:chOff x="204" y="2478"/>
            <a:chExt cx="4445" cy="1525"/>
          </a:xfrm>
        </p:grpSpPr>
        <p:sp>
          <p:nvSpPr>
            <p:cNvPr id="14343" name="Text Box 9"/>
            <p:cNvSpPr txBox="1">
              <a:spLocks noChangeArrowheads="1"/>
            </p:cNvSpPr>
            <p:nvPr/>
          </p:nvSpPr>
          <p:spPr bwMode="auto">
            <a:xfrm>
              <a:off x="204" y="2478"/>
              <a:ext cx="4445" cy="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ea typeface="黑体" pitchFamily="49" charset="-122"/>
                </a:rPr>
                <a:t>①</a:t>
              </a:r>
              <a:r>
                <a:rPr lang="zh-CN" altLang="en-US" sz="2800" b="1" dirty="0">
                  <a:ea typeface="黑体" pitchFamily="49" charset="-122"/>
                </a:rPr>
                <a:t>表示：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ea typeface="黑体" pitchFamily="49" charset="-122"/>
                </a:rPr>
                <a:t>②一般认为向右进行的为正反应；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ea typeface="黑体" pitchFamily="49" charset="-122"/>
                </a:rPr>
                <a:t>   向左进行的为逆反应</a:t>
              </a:r>
            </a:p>
          </p:txBody>
        </p:sp>
        <p:graphicFrame>
          <p:nvGraphicFramePr>
            <p:cNvPr id="1434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6457737"/>
                </p:ext>
              </p:extLst>
            </p:nvPr>
          </p:nvGraphicFramePr>
          <p:xfrm>
            <a:off x="1111" y="2612"/>
            <a:ext cx="726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S ChemDraw Drawing" r:id="rId4" imgW="652708" imgH="149103" progId="ChemDraw.Document.6.0">
                    <p:embed/>
                  </p:oleObj>
                </mc:Choice>
                <mc:Fallback>
                  <p:oleObj name="CS ChemDraw Drawing" r:id="rId4" imgW="652708" imgH="14910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612"/>
                          <a:ext cx="726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4" y="3987525"/>
            <a:ext cx="835342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 sz="28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特点：</a:t>
            </a:r>
            <a:r>
              <a:rPr lang="zh-CN" altLang="zh-CN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同一条件，正逆反应同时发生；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28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2800" b="1" dirty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反应物和生成物同时存在</a:t>
            </a:r>
          </a:p>
        </p:txBody>
      </p:sp>
    </p:spTree>
    <p:extLst>
      <p:ext uri="{BB962C8B-B14F-4D97-AF65-F5344CB8AC3E}">
        <p14:creationId xmlns:p14="http://schemas.microsoft.com/office/powerpoint/2010/main" val="5436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Silverlight_template">
  <a:themeElements>
    <a:clrScheme name="28_Silverlight_template 1">
      <a:dk1>
        <a:srgbClr val="125CA7"/>
      </a:dk1>
      <a:lt1>
        <a:srgbClr val="FFFFFF"/>
      </a:lt1>
      <a:dk2>
        <a:srgbClr val="000000"/>
      </a:dk2>
      <a:lt2>
        <a:srgbClr val="E5F1F7"/>
      </a:lt2>
      <a:accent1>
        <a:srgbClr val="BFE7F7"/>
      </a:accent1>
      <a:accent2>
        <a:srgbClr val="54B0E2"/>
      </a:accent2>
      <a:accent3>
        <a:srgbClr val="AAAAAA"/>
      </a:accent3>
      <a:accent4>
        <a:srgbClr val="DADADA"/>
      </a:accent4>
      <a:accent5>
        <a:srgbClr val="DCF1FA"/>
      </a:accent5>
      <a:accent6>
        <a:srgbClr val="4B9FCD"/>
      </a:accent6>
      <a:hlink>
        <a:srgbClr val="54B0E2"/>
      </a:hlink>
      <a:folHlink>
        <a:srgbClr val="F47E3F"/>
      </a:folHlink>
    </a:clrScheme>
    <a:fontScheme name="28_Silverlight_template">
      <a:majorFont>
        <a:latin typeface="Segoe Light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Silverlight_template 1">
        <a:dk1>
          <a:srgbClr val="125CA7"/>
        </a:dk1>
        <a:lt1>
          <a:srgbClr val="FFFFFF"/>
        </a:lt1>
        <a:dk2>
          <a:srgbClr val="000000"/>
        </a:dk2>
        <a:lt2>
          <a:srgbClr val="E5F1F7"/>
        </a:lt2>
        <a:accent1>
          <a:srgbClr val="BFE7F7"/>
        </a:accent1>
        <a:accent2>
          <a:srgbClr val="54B0E2"/>
        </a:accent2>
        <a:accent3>
          <a:srgbClr val="AAAAAA"/>
        </a:accent3>
        <a:accent4>
          <a:srgbClr val="DADADA"/>
        </a:accent4>
        <a:accent5>
          <a:srgbClr val="DCF1FA"/>
        </a:accent5>
        <a:accent6>
          <a:srgbClr val="4B9FCD"/>
        </a:accent6>
        <a:hlink>
          <a:srgbClr val="54B0E2"/>
        </a:hlink>
        <a:folHlink>
          <a:srgbClr val="F47E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1313</Words>
  <Application>Microsoft Office PowerPoint</Application>
  <PresentationFormat>全屏显示(16:9)</PresentationFormat>
  <Paragraphs>227</Paragraphs>
  <Slides>20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1_Office 主题​​</vt:lpstr>
      <vt:lpstr>28_Silverlight_template</vt:lpstr>
      <vt:lpstr>CS ChemDraw Drawing</vt:lpstr>
      <vt:lpstr>化学反应速率与限度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曹永红</dc:creator>
  <cp:lastModifiedBy>user</cp:lastModifiedBy>
  <cp:revision>37</cp:revision>
  <dcterms:created xsi:type="dcterms:W3CDTF">2020-02-01T11:21:51Z</dcterms:created>
  <dcterms:modified xsi:type="dcterms:W3CDTF">2020-02-06T02:14:51Z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