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0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化学反应速率与限度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赵  玥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归纳小结：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9169" y="1160869"/>
            <a:ext cx="8139178" cy="4042179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1671" y="1005193"/>
            <a:ext cx="8196389" cy="2967873"/>
            <a:chOff x="179" y="1550"/>
            <a:chExt cx="5380" cy="194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1530" y="2071"/>
              <a:ext cx="315" cy="989"/>
            </a:xfrm>
            <a:prstGeom prst="rect">
              <a:avLst/>
            </a:prstGeom>
            <a:noFill/>
            <a:ln w="57150" algn="ctr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300" dirty="0"/>
                <a:t>化学</a:t>
              </a:r>
              <a:endParaRPr lang="en-US" altLang="zh-CN" sz="2300" dirty="0"/>
            </a:p>
            <a:p>
              <a:r>
                <a:rPr lang="zh-CN" altLang="en-US" sz="2300" dirty="0"/>
                <a:t>反应</a:t>
              </a: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978" y="2265"/>
              <a:ext cx="1452" cy="325"/>
              <a:chOff x="2063" y="2293"/>
              <a:chExt cx="1452" cy="325"/>
            </a:xfrm>
          </p:grpSpPr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gray">
              <a:xfrm>
                <a:off x="2063" y="2293"/>
                <a:ext cx="618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/>
                  <a:t>提供</a:t>
                </a:r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gray">
              <a:xfrm flipV="1">
                <a:off x="2930" y="2614"/>
                <a:ext cx="585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79" y="2002"/>
              <a:ext cx="2342" cy="1245"/>
              <a:chOff x="1285" y="2002"/>
              <a:chExt cx="2342" cy="1245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gray">
              <a:xfrm>
                <a:off x="1371" y="2772"/>
                <a:ext cx="680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/>
                  <a:t>能量</a:t>
                </a:r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gray">
              <a:xfrm>
                <a:off x="1285" y="2079"/>
                <a:ext cx="949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sz="2300" dirty="0"/>
                  <a:t>新物质</a:t>
                </a:r>
              </a:p>
            </p:txBody>
          </p:sp>
          <p:sp>
            <p:nvSpPr>
              <p:cNvPr id="30" name="AutoShape 22"/>
              <p:cNvSpPr>
                <a:spLocks/>
              </p:cNvSpPr>
              <p:nvPr/>
            </p:nvSpPr>
            <p:spPr bwMode="gray">
              <a:xfrm>
                <a:off x="3564" y="2002"/>
                <a:ext cx="63" cy="1245"/>
              </a:xfrm>
              <a:prstGeom prst="leftBrace">
                <a:avLst>
                  <a:gd name="adj1" fmla="val 132602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3041" y="1550"/>
              <a:ext cx="2518" cy="1942"/>
              <a:chOff x="4112" y="1550"/>
              <a:chExt cx="2518" cy="1942"/>
            </a:xfrm>
          </p:grpSpPr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gray">
              <a:xfrm>
                <a:off x="5283" y="2206"/>
                <a:ext cx="1347" cy="7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sz="2300" dirty="0" smtClean="0"/>
                  <a:t>浓度、温度、压强、催化剂、表面积等</a:t>
                </a:r>
                <a:endParaRPr lang="zh-CN" altLang="en-US" sz="2300" dirty="0"/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gray">
              <a:xfrm>
                <a:off x="4291" y="1550"/>
                <a:ext cx="992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 smtClean="0"/>
                  <a:t>公式</a:t>
                </a:r>
                <a:endParaRPr lang="zh-CN" altLang="en-US" sz="2300" dirty="0"/>
              </a:p>
            </p:txBody>
          </p:sp>
          <p:sp>
            <p:nvSpPr>
              <p:cNvPr id="27" name="AutoShape 27"/>
              <p:cNvSpPr>
                <a:spLocks/>
              </p:cNvSpPr>
              <p:nvPr/>
            </p:nvSpPr>
            <p:spPr bwMode="gray">
              <a:xfrm>
                <a:off x="4112" y="1629"/>
                <a:ext cx="57" cy="907"/>
              </a:xfrm>
              <a:prstGeom prst="leftBrace">
                <a:avLst>
                  <a:gd name="adj1" fmla="val 132602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gray">
              <a:xfrm>
                <a:off x="4307" y="2292"/>
                <a:ext cx="992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 smtClean="0"/>
                  <a:t>影响因素</a:t>
                </a:r>
                <a:endParaRPr lang="zh-CN" altLang="en-US" sz="2300" dirty="0"/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gray">
              <a:xfrm>
                <a:off x="4654" y="3199"/>
                <a:ext cx="1704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zh-CN" altLang="en-US" sz="2300" smtClean="0"/>
                  <a:t>化学平衡态</a:t>
                </a:r>
                <a:endParaRPr lang="zh-CN" altLang="en-US" sz="2300" dirty="0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 flipH="1">
              <a:off x="945" y="2295"/>
              <a:ext cx="1538" cy="293"/>
              <a:chOff x="1945" y="2323"/>
              <a:chExt cx="1538" cy="293"/>
            </a:xfrm>
          </p:grpSpPr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gray">
              <a:xfrm>
                <a:off x="1945" y="2323"/>
                <a:ext cx="618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/>
                  <a:t>控制</a:t>
                </a:r>
              </a:p>
            </p:txBody>
          </p:sp>
          <p:sp>
            <p:nvSpPr>
              <p:cNvPr id="24" name="Line 31"/>
              <p:cNvSpPr>
                <a:spLocks noChangeShapeType="1"/>
              </p:cNvSpPr>
              <p:nvPr/>
            </p:nvSpPr>
            <p:spPr bwMode="gray">
              <a:xfrm>
                <a:off x="2865" y="2614"/>
                <a:ext cx="61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 flipH="1">
              <a:off x="866" y="2002"/>
              <a:ext cx="2370" cy="1496"/>
              <a:chOff x="1219" y="1998"/>
              <a:chExt cx="2370" cy="1496"/>
            </a:xfrm>
          </p:grpSpPr>
          <p:sp>
            <p:nvSpPr>
              <p:cNvPr id="20" name="Text Box 33"/>
              <p:cNvSpPr txBox="1">
                <a:spLocks noChangeArrowheads="1"/>
              </p:cNvSpPr>
              <p:nvPr/>
            </p:nvSpPr>
            <p:spPr bwMode="gray">
              <a:xfrm>
                <a:off x="1235" y="3201"/>
                <a:ext cx="680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/>
                  <a:t>限度</a:t>
                </a:r>
              </a:p>
            </p:txBody>
          </p:sp>
          <p:sp>
            <p:nvSpPr>
              <p:cNvPr id="21" name="Text Box 34"/>
              <p:cNvSpPr txBox="1">
                <a:spLocks noChangeArrowheads="1"/>
              </p:cNvSpPr>
              <p:nvPr/>
            </p:nvSpPr>
            <p:spPr bwMode="gray">
              <a:xfrm>
                <a:off x="1219" y="1998"/>
                <a:ext cx="680" cy="29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zh-CN" altLang="en-US" sz="2300" dirty="0"/>
                  <a:t>速率</a:t>
                </a:r>
              </a:p>
            </p:txBody>
          </p:sp>
          <p:sp>
            <p:nvSpPr>
              <p:cNvPr id="22" name="AutoShape 35"/>
              <p:cNvSpPr>
                <a:spLocks/>
              </p:cNvSpPr>
              <p:nvPr/>
            </p:nvSpPr>
            <p:spPr bwMode="gray">
              <a:xfrm>
                <a:off x="3532" y="2132"/>
                <a:ext cx="57" cy="907"/>
              </a:xfrm>
              <a:prstGeom prst="leftBrace">
                <a:avLst>
                  <a:gd name="adj1" fmla="val 132602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5" name="Text Box 41"/>
            <p:cNvSpPr txBox="1">
              <a:spLocks noChangeArrowheads="1"/>
            </p:cNvSpPr>
            <p:nvPr/>
          </p:nvSpPr>
          <p:spPr bwMode="gray">
            <a:xfrm>
              <a:off x="3058" y="2558"/>
              <a:ext cx="1469" cy="2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2300" dirty="0" smtClean="0">
                  <a:solidFill>
                    <a:srgbClr val="FF0000"/>
                  </a:solidFill>
                </a:rPr>
                <a:t>（控制变量）</a:t>
              </a:r>
              <a:endParaRPr lang="zh-CN" altLang="en-US" sz="23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6" name="直接连接符 35"/>
          <p:cNvCxnSpPr>
            <a:endCxn id="34" idx="1"/>
          </p:cNvCxnSpPr>
          <p:nvPr/>
        </p:nvCxnSpPr>
        <p:spPr>
          <a:xfrm flipV="1">
            <a:off x="4918745" y="3740725"/>
            <a:ext cx="738894" cy="9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873544" y="811187"/>
            <a:ext cx="2590800" cy="882650"/>
            <a:chOff x="2590800" y="3613150"/>
            <a:chExt cx="2590800" cy="882650"/>
          </a:xfrm>
        </p:grpSpPr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852863" y="4038600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Group 20"/>
            <p:cNvGrpSpPr>
              <a:grpSpLocks/>
            </p:cNvGrpSpPr>
            <p:nvPr/>
          </p:nvGrpSpPr>
          <p:grpSpPr bwMode="auto">
            <a:xfrm>
              <a:off x="2590800" y="3613150"/>
              <a:ext cx="2590800" cy="882650"/>
              <a:chOff x="1632" y="2276"/>
              <a:chExt cx="1632" cy="556"/>
            </a:xfrm>
          </p:grpSpPr>
          <p:sp>
            <p:nvSpPr>
              <p:cNvPr id="42" name="AutoShape 8"/>
              <p:cNvSpPr>
                <a:spLocks noChangeArrowheads="1"/>
              </p:cNvSpPr>
              <p:nvPr/>
            </p:nvSpPr>
            <p:spPr bwMode="auto">
              <a:xfrm>
                <a:off x="2518" y="2391"/>
                <a:ext cx="136" cy="11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43" name="Group 18"/>
              <p:cNvGrpSpPr>
                <a:grpSpLocks/>
              </p:cNvGrpSpPr>
              <p:nvPr/>
            </p:nvGrpSpPr>
            <p:grpSpPr bwMode="auto">
              <a:xfrm>
                <a:off x="1632" y="2276"/>
                <a:ext cx="1632" cy="556"/>
                <a:chOff x="1632" y="2276"/>
                <a:chExt cx="1632" cy="556"/>
              </a:xfrm>
            </p:grpSpPr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32" y="2323"/>
                  <a:ext cx="841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 smtClean="0">
                      <a:cs typeface="Arial" charset="0"/>
                    </a:rPr>
                    <a:t> </a:t>
                  </a:r>
                  <a:r>
                    <a:rPr lang="el-GR" altLang="zh-CN" sz="3200" b="1" dirty="0" smtClean="0">
                      <a:cs typeface="Arial" charset="0"/>
                    </a:rPr>
                    <a:t>ν</a:t>
                  </a:r>
                  <a:r>
                    <a:rPr lang="en-US" altLang="zh-CN" sz="2400" b="1" i="1" baseline="-25000" dirty="0" smtClean="0">
                      <a:cs typeface="Arial" charset="0"/>
                    </a:rPr>
                    <a:t>B   </a:t>
                  </a:r>
                  <a:r>
                    <a:rPr lang="zh-CN" altLang="en-US" sz="3200" b="1" dirty="0" smtClean="0">
                      <a:cs typeface="Arial" charset="0"/>
                    </a:rPr>
                    <a:t>＝</a:t>
                  </a:r>
                  <a:endParaRPr lang="zh-CN" altLang="el-GR" sz="3200" b="1" dirty="0">
                    <a:cs typeface="Arial" charset="0"/>
                  </a:endParaRPr>
                </a:p>
              </p:txBody>
            </p:sp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54" y="2276"/>
                  <a:ext cx="6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dirty="0"/>
                    <a:t>C</a:t>
                  </a:r>
                  <a:r>
                    <a:rPr lang="en-US" altLang="zh-CN" sz="2400" b="1" i="1" baseline="-25000" dirty="0"/>
                    <a:t>B</a:t>
                  </a: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09" y="2467"/>
                  <a:ext cx="22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/>
                    <a:t>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47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神奇的双氧水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3" y="917635"/>
            <a:ext cx="1897982" cy="326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34" y="0"/>
            <a:ext cx="3800594" cy="48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3505200" y="1197428"/>
            <a:ext cx="4572000" cy="1404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5020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7380" y="376009"/>
            <a:ext cx="8641589" cy="331514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哪</a:t>
            </a:r>
            <a:r>
              <a:rPr lang="zh-CN" altLang="en-US" sz="2400" dirty="0" smtClean="0"/>
              <a:t>些因素</a:t>
            </a:r>
            <a:r>
              <a:rPr lang="zh-CN" altLang="en-US" sz="2400" dirty="0" smtClean="0">
                <a:solidFill>
                  <a:srgbClr val="FF0000"/>
                </a:solidFill>
              </a:rPr>
              <a:t>影响</a:t>
            </a:r>
            <a:r>
              <a:rPr lang="zh-CN" altLang="en-US" sz="2400" dirty="0" smtClean="0"/>
              <a:t>双氧水的分解反应速率呢，请设计实验证明？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647" y="873328"/>
            <a:ext cx="8316686" cy="9177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/>
              <a:t>药品：</a:t>
            </a:r>
            <a:r>
              <a:rPr lang="en-US" altLang="zh-CN" sz="1400" dirty="0" smtClean="0"/>
              <a:t>5% H</a:t>
            </a:r>
            <a:r>
              <a:rPr lang="en-US" altLang="zh-CN" sz="1400" baseline="-25000" dirty="0" smtClean="0"/>
              <a:t>2</a:t>
            </a:r>
            <a:r>
              <a:rPr lang="en-US" altLang="zh-CN" sz="1400" dirty="0" smtClean="0"/>
              <a:t>O</a:t>
            </a:r>
            <a:r>
              <a:rPr lang="en-US" altLang="zh-CN" sz="1400" baseline="-25000" dirty="0" smtClean="0"/>
              <a:t>2</a:t>
            </a:r>
            <a:r>
              <a:rPr lang="zh-CN" altLang="en-US" sz="1400" dirty="0" smtClean="0"/>
              <a:t>溶液、</a:t>
            </a:r>
            <a:r>
              <a:rPr lang="en-US" altLang="zh-CN" sz="1400" dirty="0" smtClean="0"/>
              <a:t>10%</a:t>
            </a:r>
            <a:r>
              <a:rPr lang="en-US" altLang="zh-CN" sz="1400" dirty="0"/>
              <a:t>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zh-CN" altLang="en-US" sz="1400" dirty="0"/>
              <a:t>溶液</a:t>
            </a:r>
            <a:r>
              <a:rPr lang="zh-CN" altLang="en-US" sz="1400" dirty="0" smtClean="0"/>
              <a:t>、</a:t>
            </a:r>
            <a:r>
              <a:rPr lang="en-US" altLang="zh-CN" sz="1400" dirty="0" smtClean="0"/>
              <a:t>1mol/L FeCl</a:t>
            </a:r>
            <a:r>
              <a:rPr lang="en-US" altLang="zh-CN" sz="1400" baseline="-25000" dirty="0" smtClean="0"/>
              <a:t>3</a:t>
            </a:r>
            <a:r>
              <a:rPr lang="zh-CN" altLang="en-US" sz="1400" dirty="0" smtClean="0"/>
              <a:t>溶液、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℃冷水、</a:t>
            </a:r>
            <a:r>
              <a:rPr lang="en-US" altLang="zh-CN" sz="1400" dirty="0" smtClean="0"/>
              <a:t>40</a:t>
            </a:r>
            <a:r>
              <a:rPr lang="zh-CN" altLang="en-US" sz="1400" dirty="0" smtClean="0"/>
              <a:t>℃热水、蒸馏水</a:t>
            </a:r>
            <a:endParaRPr lang="en-US" altLang="zh-CN" sz="1400" baseline="-25000" dirty="0" smtClean="0"/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仪器：试管、大烧杯</a:t>
            </a:r>
            <a:endParaRPr lang="zh-CN" altLang="en-US" sz="14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13298" y="1625349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endParaRPr lang="zh-CN" altLang="en-US" sz="24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22647" y="1956863"/>
            <a:ext cx="8318749" cy="1987017"/>
            <a:chOff x="422647" y="2154910"/>
            <a:chExt cx="8318749" cy="1987017"/>
          </a:xfrm>
        </p:grpSpPr>
        <p:graphicFrame>
          <p:nvGraphicFramePr>
            <p:cNvPr id="10" name="内容占位符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4379301"/>
                </p:ext>
              </p:extLst>
            </p:nvPr>
          </p:nvGraphicFramePr>
          <p:xfrm>
            <a:off x="524496" y="2175967"/>
            <a:ext cx="8216900" cy="19659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43380"/>
                  <a:gridCol w="2885457"/>
                  <a:gridCol w="3688063"/>
                </a:tblGrid>
                <a:tr h="370840"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/>
                          <a:t>                实验目的自变量</a:t>
                        </a:r>
                        <a:endParaRPr lang="zh-CN" altLang="en-US" dirty="0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endParaRPr lang="en-US" altLang="zh-CN" dirty="0" smtClean="0"/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>
                            <a:solidFill>
                              <a:schemeClr val="bg1"/>
                            </a:solidFill>
                          </a:rPr>
                          <a:t>                             研究</a:t>
                        </a:r>
                        <a:r>
                          <a:rPr lang="zh-CN" altLang="en-US" u="sng" dirty="0" smtClean="0">
                            <a:solidFill>
                              <a:schemeClr val="bg1"/>
                            </a:solidFill>
                          </a:rPr>
                          <a:t>                                   </a:t>
                        </a:r>
                        <a:r>
                          <a:rPr lang="zh-CN" altLang="en-US" u="none" dirty="0" smtClean="0">
                            <a:solidFill>
                              <a:schemeClr val="bg1"/>
                            </a:solidFill>
                          </a:rPr>
                          <a:t>对</a:t>
                        </a:r>
                        <a:r>
                          <a:rPr kumimoji="0" lang="en-US" altLang="zh-CN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黑体" pitchFamily="49" charset="-122"/>
                            <a:ea typeface="黑体" pitchFamily="49" charset="-122"/>
                            <a:cs typeface="Times New Roman" pitchFamily="18" charset="0"/>
                          </a:rPr>
                          <a:t>H</a:t>
                        </a:r>
                        <a:r>
                          <a:rPr kumimoji="0" lang="en-US" altLang="zh-CN" sz="1600" b="1" i="0" u="none" strike="noStrike" cap="none" normalizeH="0" baseline="-30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黑体" pitchFamily="49" charset="-122"/>
                            <a:ea typeface="黑体" pitchFamily="49" charset="-122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en-US" altLang="zh-CN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黑体" pitchFamily="49" charset="-122"/>
                            <a:ea typeface="黑体" pitchFamily="49" charset="-122"/>
                            <a:cs typeface="Times New Roman" pitchFamily="18" charset="0"/>
                          </a:rPr>
                          <a:t>O</a:t>
                        </a:r>
                        <a:r>
                          <a:rPr kumimoji="0" lang="en-US" altLang="zh-CN" sz="1600" b="1" i="0" u="none" strike="noStrike" cap="none" normalizeH="0" baseline="-3000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黑体" pitchFamily="49" charset="-122"/>
                            <a:ea typeface="黑体" pitchFamily="49" charset="-122"/>
                            <a:cs typeface="Times New Roman" pitchFamily="18" charset="0"/>
                          </a:rPr>
                          <a:t>2</a:t>
                        </a:r>
                        <a:r>
                          <a:rPr kumimoji="0" lang="zh-CN" alt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黑体" pitchFamily="49" charset="-122"/>
                            <a:ea typeface="黑体" pitchFamily="49" charset="-122"/>
                            <a:cs typeface="Times New Roman" pitchFamily="18" charset="0"/>
                          </a:rPr>
                          <a:t>的分解速反应速率的影响</a:t>
                        </a:r>
                        <a:endParaRPr lang="zh-CN" altLang="en-US" u="none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zh-CN" altLang="en-US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marL="0" marR="0" indent="0" algn="ctr" defTabSz="6858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dirty="0" smtClean="0"/>
                          <a:t>浓度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/>
                          <a:t>方案</a:t>
                        </a:r>
                        <a:r>
                          <a:rPr lang="en-US" altLang="zh-CN" dirty="0" smtClean="0"/>
                          <a:t>1</a:t>
                        </a:r>
                        <a:r>
                          <a:rPr lang="zh-CN" altLang="en-US" dirty="0" smtClean="0"/>
                          <a:t>：</a:t>
                        </a:r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/>
                          <a:t>现象及结论</a:t>
                        </a:r>
                        <a:r>
                          <a:rPr lang="en-US" altLang="zh-CN" dirty="0" smtClean="0"/>
                          <a:t>1</a:t>
                        </a:r>
                        <a:r>
                          <a:rPr lang="zh-CN" altLang="en-US" dirty="0" smtClean="0"/>
                          <a:t>：</a:t>
                        </a:r>
                        <a:endParaRPr lang="zh-CN" altLang="en-US" dirty="0"/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 marL="0" marR="0" indent="0" algn="ctr" defTabSz="6858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dirty="0" smtClean="0"/>
                          <a:t>催化剂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/>
                          <a:t>方案</a:t>
                        </a:r>
                        <a:r>
                          <a:rPr lang="en-US" altLang="zh-CN" dirty="0" smtClean="0"/>
                          <a:t>2</a:t>
                        </a:r>
                        <a:r>
                          <a:rPr lang="zh-CN" altLang="en-US" dirty="0" smtClean="0"/>
                          <a:t>：</a:t>
                        </a:r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714375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dirty="0" smtClean="0"/>
                          <a:t>现象及结论</a:t>
                        </a:r>
                        <a:r>
                          <a:rPr lang="en-US" altLang="zh-CN" dirty="0" smtClean="0"/>
                          <a:t>2</a:t>
                        </a:r>
                        <a:r>
                          <a:rPr lang="zh-CN" altLang="en-US" dirty="0" smtClean="0"/>
                          <a:t>：</a:t>
                        </a:r>
                      </a:p>
                    </a:txBody>
                    <a:tcPr/>
                  </a:tc>
                </a:tr>
                <a:tr h="370840"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US" altLang="zh-CN" dirty="0" smtClean="0"/>
                          <a:t>           </a:t>
                        </a:r>
                        <a:r>
                          <a:rPr lang="zh-CN" altLang="en-US" baseline="0" dirty="0" smtClean="0"/>
                          <a:t> </a:t>
                        </a:r>
                        <a:r>
                          <a:rPr lang="zh-CN" altLang="en-US" dirty="0" smtClean="0"/>
                          <a:t>温度</a:t>
                        </a:r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zh-CN" altLang="en-US" dirty="0" smtClean="0"/>
                          <a:t>方案</a:t>
                        </a:r>
                        <a:r>
                          <a:rPr lang="en-US" altLang="zh-CN" dirty="0" smtClean="0"/>
                          <a:t>3</a:t>
                        </a:r>
                        <a:r>
                          <a:rPr lang="zh-CN" altLang="en-US" dirty="0" smtClean="0"/>
                          <a:t>：</a:t>
                        </a:r>
                        <a:endParaRPr lang="zh-CN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714375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dirty="0" smtClean="0"/>
                          <a:t>现象及结论</a:t>
                        </a:r>
                        <a:r>
                          <a:rPr lang="en-US" altLang="zh-CN" dirty="0" smtClean="0"/>
                          <a:t>3</a:t>
                        </a:r>
                        <a:r>
                          <a:rPr lang="zh-CN" altLang="en-US" dirty="0" smtClean="0"/>
                          <a:t>：</a:t>
                        </a:r>
                      </a:p>
                    </a:txBody>
                    <a:tcPr/>
                  </a:tc>
                </a:tr>
              </a:tbl>
            </a:graphicData>
          </a:graphic>
        </p:graphicFrame>
        <p:cxnSp>
          <p:nvCxnSpPr>
            <p:cNvPr id="12" name="直接连接符 11"/>
            <p:cNvCxnSpPr/>
            <p:nvPr/>
          </p:nvCxnSpPr>
          <p:spPr>
            <a:xfrm>
              <a:off x="422647" y="2154910"/>
              <a:ext cx="1776267" cy="7842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椭圆形标注 12"/>
          <p:cNvSpPr/>
          <p:nvPr/>
        </p:nvSpPr>
        <p:spPr>
          <a:xfrm>
            <a:off x="2863840" y="4218452"/>
            <a:ext cx="2284205" cy="796026"/>
          </a:xfrm>
          <a:prstGeom prst="wedgeEllipseCallout">
            <a:avLst>
              <a:gd name="adj1" fmla="val -129514"/>
              <a:gd name="adj2" fmla="val -2507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控制单一变量</a:t>
            </a:r>
            <a:r>
              <a:rPr lang="zh-CN" altLang="en-US" dirty="0" smtClean="0">
                <a:solidFill>
                  <a:srgbClr val="FF0000"/>
                </a:solidFill>
              </a:rPr>
              <a:t>（影响因素）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6401638" y="4127805"/>
            <a:ext cx="2458495" cy="968555"/>
          </a:xfrm>
          <a:prstGeom prst="wedgeEllipseCallout">
            <a:avLst>
              <a:gd name="adj1" fmla="val -169605"/>
              <a:gd name="adj2" fmla="val -1274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观测指标：产生气泡的快慢（因变量）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4582887" y="1338943"/>
            <a:ext cx="2166257" cy="617920"/>
          </a:xfrm>
          <a:prstGeom prst="wedgeEllipseCallout">
            <a:avLst>
              <a:gd name="adj1" fmla="val -161507"/>
              <a:gd name="adj2" fmla="val -1461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调控反应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如何定量比较化学反应速率的大小呢？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400" b="1" dirty="0">
                <a:latin typeface="宋体" charset="-122"/>
              </a:rPr>
              <a:t>通常用单位时间内某种反应物</a:t>
            </a:r>
            <a:r>
              <a:rPr lang="zh-CN" altLang="en-US" sz="1400" b="1" dirty="0">
                <a:solidFill>
                  <a:srgbClr val="FF0000"/>
                </a:solidFill>
                <a:latin typeface="宋体" charset="-122"/>
              </a:rPr>
              <a:t>浓度的减少量</a:t>
            </a:r>
            <a:r>
              <a:rPr lang="zh-CN" altLang="en-US" sz="1400" b="1" dirty="0">
                <a:latin typeface="宋体" charset="-122"/>
              </a:rPr>
              <a:t>或生成物</a:t>
            </a:r>
            <a:r>
              <a:rPr lang="zh-CN" altLang="en-US" sz="1400" b="1" dirty="0">
                <a:solidFill>
                  <a:srgbClr val="FF0000"/>
                </a:solidFill>
                <a:latin typeface="宋体" charset="-122"/>
              </a:rPr>
              <a:t>浓度的增加量</a:t>
            </a:r>
            <a:r>
              <a:rPr lang="en-US" altLang="zh-CN" sz="1400" b="1" dirty="0">
                <a:latin typeface="宋体" charset="-122"/>
              </a:rPr>
              <a:t>(</a:t>
            </a:r>
            <a:r>
              <a:rPr lang="zh-CN" altLang="en-US" sz="1400" b="1" dirty="0">
                <a:latin typeface="宋体" charset="-122"/>
              </a:rPr>
              <a:t>均取正值</a:t>
            </a:r>
            <a:r>
              <a:rPr lang="en-US" altLang="zh-CN" sz="1400" b="1" dirty="0">
                <a:latin typeface="宋体" charset="-122"/>
              </a:rPr>
              <a:t>)</a:t>
            </a:r>
            <a:r>
              <a:rPr lang="zh-CN" altLang="en-US" sz="1400" b="1" dirty="0">
                <a:latin typeface="宋体" charset="-122"/>
              </a:rPr>
              <a:t>来表示</a:t>
            </a:r>
            <a:r>
              <a:rPr lang="zh-CN" altLang="en-US" sz="1400" b="1" dirty="0">
                <a:solidFill>
                  <a:srgbClr val="0000CC"/>
                </a:solidFill>
                <a:latin typeface="黑体" pitchFamily="2" charset="-122"/>
                <a:ea typeface="黑体" pitchFamily="2" charset="-122"/>
              </a:rPr>
              <a:t>化学反应速率</a:t>
            </a:r>
            <a:endParaRPr lang="en-US" altLang="zh-CN" sz="1400" b="1" dirty="0">
              <a:solidFill>
                <a:srgbClr val="0000CC"/>
              </a:solidFill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1400" b="1" dirty="0">
                <a:latin typeface="宋体" charset="-122"/>
              </a:rPr>
              <a:t>表达式：</a:t>
            </a:r>
            <a:endParaRPr lang="zh-CN" altLang="en-US" sz="1400" dirty="0"/>
          </a:p>
          <a:p>
            <a:pPr marL="0" indent="0">
              <a:buNone/>
            </a:pPr>
            <a:endParaRPr lang="zh-CN" altLang="en-US" sz="14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787319" y="1129679"/>
            <a:ext cx="2590800" cy="882650"/>
            <a:chOff x="2590800" y="3613150"/>
            <a:chExt cx="2590800" cy="882650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852863" y="4038600"/>
              <a:ext cx="936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590800" y="3613150"/>
              <a:ext cx="2590800" cy="882650"/>
              <a:chOff x="1632" y="2276"/>
              <a:chExt cx="1632" cy="556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2518" y="2391"/>
                <a:ext cx="136" cy="11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632" y="2276"/>
                <a:ext cx="1632" cy="556"/>
                <a:chOff x="1632" y="2276"/>
                <a:chExt cx="1632" cy="556"/>
              </a:xfrm>
            </p:grpSpPr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32" y="2323"/>
                  <a:ext cx="841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 smtClean="0">
                      <a:cs typeface="Arial" charset="0"/>
                    </a:rPr>
                    <a:t> </a:t>
                  </a:r>
                  <a:r>
                    <a:rPr lang="el-GR" altLang="zh-CN" sz="3200" b="1" dirty="0" smtClean="0">
                      <a:cs typeface="Arial" charset="0"/>
                    </a:rPr>
                    <a:t>ν</a:t>
                  </a:r>
                  <a:r>
                    <a:rPr lang="en-US" altLang="zh-CN" sz="2400" b="1" i="1" baseline="-25000" dirty="0" smtClean="0">
                      <a:cs typeface="Arial" charset="0"/>
                    </a:rPr>
                    <a:t>B   </a:t>
                  </a:r>
                  <a:r>
                    <a:rPr lang="zh-CN" altLang="en-US" sz="3200" b="1" dirty="0" smtClean="0">
                      <a:cs typeface="Arial" charset="0"/>
                    </a:rPr>
                    <a:t>＝</a:t>
                  </a:r>
                  <a:endParaRPr lang="zh-CN" altLang="el-GR" sz="3200" b="1" dirty="0">
                    <a:cs typeface="Arial" charset="0"/>
                  </a:endParaRP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54" y="2276"/>
                  <a:ext cx="6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dirty="0"/>
                    <a:t>C</a:t>
                  </a:r>
                  <a:r>
                    <a:rPr lang="en-US" altLang="zh-CN" sz="2400" b="1" i="1" baseline="-25000" dirty="0"/>
                    <a:t>B</a:t>
                  </a: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09" y="2467"/>
                  <a:ext cx="22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/>
                    <a:t>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632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例题</a:t>
            </a:r>
            <a:r>
              <a:rPr lang="en-US" altLang="zh-CN" sz="2400" dirty="0"/>
              <a:t>1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1382096"/>
            <a:ext cx="7957457" cy="7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7087" y="681812"/>
            <a:ext cx="7935684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1400" dirty="0" smtClean="0"/>
              <a:t>在</a:t>
            </a:r>
            <a:r>
              <a:rPr lang="zh-CN" altLang="zh-CN" sz="1400" dirty="0"/>
              <a:t>一定温度下，</a:t>
            </a:r>
            <a:r>
              <a:rPr lang="en-US" altLang="zh-CN" sz="1400" dirty="0"/>
              <a:t>10 mL 0.40mol/LH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zh-CN" altLang="zh-CN" sz="1400" dirty="0"/>
              <a:t>溶液发生催化分解。不同时刻测得生成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zh-CN" altLang="zh-CN" sz="1400" dirty="0"/>
              <a:t>的体积（已折算为标准状况）如下表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r>
              <a:rPr lang="zh-CN" altLang="zh-CN" sz="1400" dirty="0" smtClean="0"/>
              <a:t>下列</a:t>
            </a:r>
            <a:r>
              <a:rPr lang="zh-CN" altLang="zh-CN" sz="1400" dirty="0"/>
              <a:t>叙述不正确的是（溶液体积变化忽略不计）</a:t>
            </a:r>
          </a:p>
          <a:p>
            <a:pPr marL="0" indent="0">
              <a:buNone/>
            </a:pPr>
            <a:r>
              <a:rPr lang="en-US" altLang="zh-CN" sz="1400" dirty="0"/>
              <a:t>A</a:t>
            </a:r>
            <a:r>
              <a:rPr lang="zh-CN" altLang="zh-CN" sz="1400" dirty="0"/>
              <a:t>．</a:t>
            </a:r>
            <a:r>
              <a:rPr lang="en-US" altLang="zh-CN" sz="1400" dirty="0"/>
              <a:t>0~6 min</a:t>
            </a:r>
            <a:r>
              <a:rPr lang="zh-CN" altLang="zh-CN" sz="1400" dirty="0"/>
              <a:t>的平均反应速率：</a:t>
            </a:r>
            <a:r>
              <a:rPr lang="en-US" altLang="zh-CN" sz="1400" i="1" dirty="0"/>
              <a:t>v</a:t>
            </a:r>
            <a:r>
              <a:rPr lang="en-US" altLang="zh-CN" sz="1400" dirty="0"/>
              <a:t>(H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)≈3.3×10</a:t>
            </a:r>
            <a:r>
              <a:rPr lang="en-US" altLang="zh-CN" sz="1400" baseline="30000" dirty="0"/>
              <a:t>-2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/(</a:t>
            </a:r>
            <a:r>
              <a:rPr lang="en-US" altLang="zh-CN" sz="1400" dirty="0" err="1"/>
              <a:t>L·min</a:t>
            </a:r>
            <a:r>
              <a:rPr lang="en-US" altLang="zh-CN" sz="1400" dirty="0"/>
              <a:t>)</a:t>
            </a:r>
            <a:endParaRPr lang="zh-CN" altLang="zh-CN" sz="1400" dirty="0"/>
          </a:p>
          <a:p>
            <a:pPr marL="0" indent="0">
              <a:buNone/>
            </a:pPr>
            <a:r>
              <a:rPr lang="en-US" altLang="zh-CN" sz="1400" dirty="0"/>
              <a:t>B</a:t>
            </a:r>
            <a:r>
              <a:rPr lang="zh-CN" altLang="zh-CN" sz="1400" dirty="0"/>
              <a:t>．</a:t>
            </a:r>
            <a:r>
              <a:rPr lang="en-US" altLang="zh-CN" sz="1400" dirty="0"/>
              <a:t>6~10 min</a:t>
            </a:r>
            <a:r>
              <a:rPr lang="zh-CN" altLang="zh-CN" sz="1400" dirty="0"/>
              <a:t>的平均反应速率：</a:t>
            </a:r>
            <a:r>
              <a:rPr lang="en-US" altLang="zh-CN" sz="1400" i="1" dirty="0"/>
              <a:t>v</a:t>
            </a:r>
            <a:r>
              <a:rPr lang="en-US" altLang="zh-CN" sz="1400" dirty="0"/>
              <a:t>(H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)&lt;3.3×10</a:t>
            </a:r>
            <a:r>
              <a:rPr lang="en-US" altLang="zh-CN" sz="1400" baseline="30000" dirty="0"/>
              <a:t>-2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/(</a:t>
            </a:r>
            <a:r>
              <a:rPr lang="en-US" altLang="zh-CN" sz="1400" dirty="0" err="1"/>
              <a:t>L·min</a:t>
            </a:r>
            <a:r>
              <a:rPr lang="en-US" altLang="zh-CN" sz="1400" dirty="0"/>
              <a:t>)</a:t>
            </a:r>
            <a:endParaRPr lang="zh-CN" altLang="zh-CN" sz="1400" dirty="0"/>
          </a:p>
          <a:p>
            <a:pPr marL="0" indent="0">
              <a:buNone/>
            </a:pPr>
            <a:r>
              <a:rPr lang="en-US" altLang="zh-CN" sz="1400" dirty="0"/>
              <a:t>C</a:t>
            </a:r>
            <a:r>
              <a:rPr lang="zh-CN" altLang="zh-CN" sz="1400" dirty="0"/>
              <a:t>．反应到</a:t>
            </a:r>
            <a:r>
              <a:rPr lang="en-US" altLang="zh-CN" sz="1400" dirty="0"/>
              <a:t>6 min</a:t>
            </a:r>
            <a:r>
              <a:rPr lang="zh-CN" altLang="zh-CN" sz="1400" dirty="0"/>
              <a:t>时，</a:t>
            </a:r>
            <a:r>
              <a:rPr lang="en-US" altLang="zh-CN" sz="1400" i="1" dirty="0"/>
              <a:t>c</a:t>
            </a:r>
            <a:r>
              <a:rPr lang="en-US" altLang="zh-CN" sz="1400" dirty="0"/>
              <a:t>(H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)=0.30mol/L</a:t>
            </a:r>
            <a:endParaRPr lang="zh-CN" altLang="zh-CN" sz="1400" dirty="0"/>
          </a:p>
          <a:p>
            <a:pPr marL="0" indent="0">
              <a:buNone/>
            </a:pPr>
            <a:r>
              <a:rPr lang="en-US" altLang="zh-CN" sz="1400" dirty="0"/>
              <a:t>D</a:t>
            </a:r>
            <a:r>
              <a:rPr lang="zh-CN" altLang="zh-CN" sz="1400" dirty="0"/>
              <a:t>．反应到</a:t>
            </a:r>
            <a:r>
              <a:rPr lang="en-US" altLang="zh-CN" sz="1400" dirty="0"/>
              <a:t>6 min</a:t>
            </a:r>
            <a:r>
              <a:rPr lang="zh-CN" altLang="zh-CN" sz="1400" dirty="0"/>
              <a:t>时，</a:t>
            </a:r>
            <a:r>
              <a:rPr lang="en-US" altLang="zh-CN" sz="1400" dirty="0"/>
              <a:t>H</a:t>
            </a:r>
            <a:r>
              <a:rPr lang="en-US" altLang="zh-CN" sz="1400" baseline="-25000" dirty="0"/>
              <a:t>2</a:t>
            </a:r>
            <a:r>
              <a:rPr lang="en-US" altLang="zh-CN" sz="1400" dirty="0"/>
              <a:t>O</a:t>
            </a:r>
            <a:r>
              <a:rPr lang="en-US" altLang="zh-CN" sz="1400" baseline="-25000" dirty="0"/>
              <a:t>2</a:t>
            </a:r>
            <a:r>
              <a:rPr lang="zh-CN" altLang="zh-CN" sz="1400" dirty="0"/>
              <a:t>分解了</a:t>
            </a:r>
            <a:r>
              <a:rPr lang="en-US" altLang="zh-CN" sz="1400" dirty="0"/>
              <a:t>50%</a:t>
            </a:r>
            <a:endParaRPr lang="zh-CN" altLang="zh-CN" sz="1400" dirty="0"/>
          </a:p>
          <a:p>
            <a:pPr marL="0" indent="0">
              <a:buNone/>
            </a:pPr>
            <a:endParaRPr lang="zh-CN" altLang="en-US" sz="1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899993" y="2229379"/>
            <a:ext cx="2935288" cy="882650"/>
            <a:chOff x="2498725" y="3613150"/>
            <a:chExt cx="2935288" cy="882650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852864" y="4038600"/>
              <a:ext cx="1225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2498725" y="3613150"/>
              <a:ext cx="2935288" cy="882650"/>
              <a:chOff x="1574" y="2276"/>
              <a:chExt cx="1849" cy="556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>
                <a:off x="2518" y="2391"/>
                <a:ext cx="136" cy="11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7" name="Group 18"/>
              <p:cNvGrpSpPr>
                <a:grpSpLocks/>
              </p:cNvGrpSpPr>
              <p:nvPr/>
            </p:nvGrpSpPr>
            <p:grpSpPr bwMode="auto">
              <a:xfrm>
                <a:off x="1574" y="2276"/>
                <a:ext cx="1849" cy="556"/>
                <a:chOff x="1574" y="2276"/>
                <a:chExt cx="1849" cy="556"/>
              </a:xfrm>
            </p:grpSpPr>
            <p:sp>
              <p:nvSpPr>
                <p:cNvPr id="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574" y="2323"/>
                  <a:ext cx="899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 smtClean="0">
                      <a:cs typeface="Arial" charset="0"/>
                    </a:rPr>
                    <a:t> </a:t>
                  </a:r>
                  <a:r>
                    <a:rPr lang="el-GR" altLang="zh-CN" sz="3200" b="1" dirty="0" smtClean="0">
                      <a:cs typeface="Arial" charset="0"/>
                    </a:rPr>
                    <a:t>ν</a:t>
                  </a:r>
                  <a:r>
                    <a:rPr lang="en-US" altLang="zh-CN" sz="3200" b="1" dirty="0" smtClean="0">
                      <a:cs typeface="Arial" charset="0"/>
                    </a:rPr>
                    <a:t> </a:t>
                  </a:r>
                  <a:r>
                    <a:rPr lang="en-US" altLang="zh-CN" sz="1400" b="1" dirty="0" smtClean="0">
                      <a:latin typeface="宋体" charset="-122"/>
                    </a:rPr>
                    <a:t>H</a:t>
                  </a:r>
                  <a:r>
                    <a:rPr lang="en-US" altLang="zh-CN" sz="1400" b="1" baseline="-25000" dirty="0" smtClean="0">
                      <a:latin typeface="宋体" charset="-122"/>
                    </a:rPr>
                    <a:t>2</a:t>
                  </a:r>
                  <a:r>
                    <a:rPr lang="en-US" altLang="zh-CN" sz="1400" b="1" dirty="0" smtClean="0">
                      <a:latin typeface="宋体" charset="-122"/>
                    </a:rPr>
                    <a:t>O</a:t>
                  </a:r>
                  <a:r>
                    <a:rPr lang="en-US" altLang="zh-CN" sz="1400" b="1" baseline="-25000" dirty="0" smtClean="0">
                      <a:latin typeface="宋体" charset="-122"/>
                    </a:rPr>
                    <a:t>2</a:t>
                  </a:r>
                  <a:r>
                    <a:rPr lang="zh-CN" altLang="en-US" sz="3200" b="1" dirty="0" smtClean="0">
                      <a:cs typeface="Arial" charset="0"/>
                    </a:rPr>
                    <a:t>＝</a:t>
                  </a:r>
                  <a:endParaRPr lang="zh-CN" altLang="el-GR" sz="3200" b="1" dirty="0">
                    <a:cs typeface="Arial" charset="0"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10" y="2276"/>
                  <a:ext cx="81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b="1" dirty="0" smtClean="0"/>
                    <a:t>C </a:t>
                  </a:r>
                  <a:r>
                    <a:rPr lang="en-US" altLang="zh-CN" sz="1400" b="1" dirty="0" smtClean="0">
                      <a:latin typeface="宋体" charset="-122"/>
                    </a:rPr>
                    <a:t>H</a:t>
                  </a:r>
                  <a:r>
                    <a:rPr lang="en-US" altLang="zh-CN" sz="1400" b="1" baseline="-25000" dirty="0" smtClean="0">
                      <a:latin typeface="宋体" charset="-122"/>
                    </a:rPr>
                    <a:t>2</a:t>
                  </a:r>
                  <a:r>
                    <a:rPr lang="en-US" altLang="zh-CN" sz="1400" b="1" dirty="0" smtClean="0">
                      <a:latin typeface="宋体" charset="-122"/>
                    </a:rPr>
                    <a:t>O</a:t>
                  </a:r>
                  <a:r>
                    <a:rPr lang="en-US" altLang="zh-CN" sz="1400" b="1" baseline="-25000" dirty="0" smtClean="0">
                      <a:latin typeface="宋体" charset="-122"/>
                    </a:rPr>
                    <a:t>2</a:t>
                  </a:r>
                  <a:endParaRPr lang="en-US" altLang="zh-CN" sz="1400" b="1" i="1" baseline="-25000" dirty="0"/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83" y="2467"/>
                  <a:ext cx="22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3200" b="1" dirty="0"/>
                    <a:t>t</a:t>
                  </a:r>
                </a:p>
              </p:txBody>
            </p:sp>
          </p:grpSp>
        </p:grpSp>
      </p:grpSp>
      <p:sp>
        <p:nvSpPr>
          <p:cNvPr id="9" name="椭圆 8"/>
          <p:cNvSpPr/>
          <p:nvPr/>
        </p:nvSpPr>
        <p:spPr>
          <a:xfrm>
            <a:off x="2808514" y="2532592"/>
            <a:ext cx="794657" cy="450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6485" y="2982686"/>
            <a:ext cx="794657" cy="450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937655" y="3290042"/>
            <a:ext cx="794657" cy="450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937656" y="3813262"/>
            <a:ext cx="794657" cy="450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" y="1679969"/>
            <a:ext cx="1230086" cy="4500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80457" y="1262743"/>
            <a:ext cx="4016829" cy="9666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96" y="3762293"/>
            <a:ext cx="2583380" cy="64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83655" y="3290042"/>
            <a:ext cx="4538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latin typeface="宋体" charset="-122"/>
              </a:rPr>
              <a:t>2H</a:t>
            </a:r>
            <a:r>
              <a:rPr lang="en-US" altLang="zh-CN" sz="2800" b="1" baseline="-25000" dirty="0">
                <a:latin typeface="宋体" charset="-122"/>
              </a:rPr>
              <a:t>2</a:t>
            </a:r>
            <a:r>
              <a:rPr lang="en-US" altLang="zh-CN" sz="2800" b="1" dirty="0">
                <a:latin typeface="宋体" charset="-122"/>
              </a:rPr>
              <a:t>O</a:t>
            </a:r>
            <a:r>
              <a:rPr lang="en-US" altLang="zh-CN" sz="2800" b="1" baseline="-25000" dirty="0">
                <a:latin typeface="宋体" charset="-122"/>
              </a:rPr>
              <a:t>2</a:t>
            </a:r>
            <a:r>
              <a:rPr lang="en-US" altLang="zh-CN" sz="2800" b="1" dirty="0">
                <a:latin typeface="宋体" charset="-122"/>
              </a:rPr>
              <a:t> = </a:t>
            </a:r>
            <a:r>
              <a:rPr lang="en-US" altLang="zh-CN" sz="2800" b="1" dirty="0" smtClean="0">
                <a:latin typeface="宋体" charset="-122"/>
              </a:rPr>
              <a:t>2H</a:t>
            </a:r>
            <a:r>
              <a:rPr lang="en-US" altLang="zh-CN" sz="2800" b="1" baseline="-25000" dirty="0" smtClean="0">
                <a:latin typeface="宋体" charset="-122"/>
              </a:rPr>
              <a:t>2</a:t>
            </a:r>
            <a:r>
              <a:rPr lang="en-US" altLang="zh-CN" sz="2800" b="1" dirty="0" smtClean="0">
                <a:latin typeface="宋体" charset="-122"/>
              </a:rPr>
              <a:t>O + O</a:t>
            </a:r>
            <a:r>
              <a:rPr lang="en-US" altLang="zh-CN" sz="2800" b="1" baseline="-25000" dirty="0" smtClean="0">
                <a:latin typeface="宋体" charset="-122"/>
              </a:rPr>
              <a:t>2</a:t>
            </a:r>
            <a:r>
              <a:rPr lang="en-US" altLang="en-US" sz="2800" b="1" dirty="0" smtClean="0">
                <a:latin typeface="宋体" charset="-122"/>
              </a:rPr>
              <a:t>↑</a:t>
            </a:r>
            <a:endParaRPr lang="en-US" altLang="zh-CN" sz="2800" b="1" dirty="0">
              <a:latin typeface="宋体" charset="-122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90" y="4415173"/>
            <a:ext cx="4523694" cy="6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34" y="3813262"/>
            <a:ext cx="4629685" cy="12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351727" y="2119177"/>
            <a:ext cx="2353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endParaRPr lang="zh-CN" alt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14" y="4409475"/>
            <a:ext cx="4404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请画出该过程中</a:t>
            </a:r>
            <a:r>
              <a:rPr lang="en-US" altLang="zh-CN" sz="1600" dirty="0" smtClean="0">
                <a:solidFill>
                  <a:schemeClr val="tx1"/>
                </a:solidFill>
              </a:rPr>
              <a:t>O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</a:rPr>
              <a:t>的体积随时间的变化曲线。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2590799" y="157843"/>
            <a:ext cx="571500" cy="3156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552"/>
              <a:gd name="adj6" fmla="val -4588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9.9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线形标注 2 25"/>
          <p:cNvSpPr/>
          <p:nvPr/>
        </p:nvSpPr>
        <p:spPr>
          <a:xfrm>
            <a:off x="3701142" y="141515"/>
            <a:ext cx="571500" cy="3156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552"/>
              <a:gd name="adj6" fmla="val -4588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7.3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7" name="线形标注 2 26"/>
          <p:cNvSpPr/>
          <p:nvPr/>
        </p:nvSpPr>
        <p:spPr>
          <a:xfrm>
            <a:off x="4827814" y="108857"/>
            <a:ext cx="571500" cy="3156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552"/>
              <a:gd name="adj6" fmla="val -4588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5.2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8" name="线形标注 2 27"/>
          <p:cNvSpPr/>
          <p:nvPr/>
        </p:nvSpPr>
        <p:spPr>
          <a:xfrm>
            <a:off x="5948937" y="108857"/>
            <a:ext cx="571500" cy="3156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552"/>
              <a:gd name="adj6" fmla="val -4588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4.1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线形标注 2 28"/>
          <p:cNvSpPr/>
          <p:nvPr/>
        </p:nvSpPr>
        <p:spPr>
          <a:xfrm>
            <a:off x="7112843" y="108857"/>
            <a:ext cx="571500" cy="3156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552"/>
              <a:gd name="adj6" fmla="val -4588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3.4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85297"/>
              </p:ext>
            </p:extLst>
          </p:nvPr>
        </p:nvGraphicFramePr>
        <p:xfrm>
          <a:off x="7968343" y="1426029"/>
          <a:ext cx="1023257" cy="692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257"/>
              </a:tblGrid>
              <a:tr h="3522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……</a:t>
                      </a:r>
                      <a:endParaRPr lang="zh-CN" altLang="en-US" dirty="0"/>
                    </a:p>
                  </a:txBody>
                  <a:tcPr/>
                </a:tc>
              </a:tr>
              <a:tr h="3405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44.8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6" y="2090425"/>
            <a:ext cx="2868609" cy="28313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13" y="2229379"/>
            <a:ext cx="3216624" cy="26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  <p:bldP spid="25" grpId="0" animBg="1"/>
      <p:bldP spid="10" grpId="0" animBg="1"/>
      <p:bldP spid="12" grpId="0"/>
      <p:bldP spid="11" grpId="0"/>
      <p:bldP spid="3" grpId="0"/>
      <p:bldP spid="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例题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dirty="0"/>
              <a:t>合成氨工业对国民经济和社会发展具有重要的</a:t>
            </a:r>
            <a:r>
              <a:rPr lang="zh-CN" altLang="en-US" sz="1400" dirty="0" smtClean="0"/>
              <a:t>意义，其</a:t>
            </a:r>
            <a:r>
              <a:rPr lang="zh-CN" altLang="en-US" sz="1400" dirty="0"/>
              <a:t>原理为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200</a:t>
            </a:r>
            <a:r>
              <a:rPr lang="zh-CN" altLang="en-US" sz="1400" dirty="0" smtClean="0"/>
              <a:t>℃时，在</a:t>
            </a:r>
            <a:r>
              <a:rPr lang="en-US" altLang="zh-CN" sz="1400" dirty="0" smtClean="0"/>
              <a:t>2L</a:t>
            </a:r>
            <a:r>
              <a:rPr lang="zh-CN" altLang="en-US" sz="1400" dirty="0" smtClean="0"/>
              <a:t>密闭容器中充人</a:t>
            </a:r>
            <a:r>
              <a:rPr lang="en-US" altLang="zh-CN" sz="1400" smtClean="0"/>
              <a:t>1molN</a:t>
            </a:r>
            <a:r>
              <a:rPr lang="en-US" altLang="zh-CN" sz="1400" baseline="-25000" smtClean="0"/>
              <a:t>2</a:t>
            </a:r>
            <a:r>
              <a:rPr lang="zh-CN" altLang="en-US" sz="1400" smtClean="0"/>
              <a:t>和</a:t>
            </a:r>
            <a:r>
              <a:rPr lang="en-US" altLang="zh-CN" sz="1400" dirty="0" smtClean="0"/>
              <a:t>2.6molH</a:t>
            </a:r>
            <a:r>
              <a:rPr lang="en-US" altLang="zh-CN" sz="1400" baseline="-25000" dirty="0" smtClean="0"/>
              <a:t>2</a:t>
            </a:r>
            <a:r>
              <a:rPr lang="zh-CN" altLang="en-US" sz="1400" dirty="0" smtClean="0"/>
              <a:t>，反应过程中</a:t>
            </a:r>
            <a:r>
              <a:rPr lang="en-US" altLang="zh-CN" sz="1400" dirty="0" smtClean="0"/>
              <a:t>NH</a:t>
            </a:r>
            <a:r>
              <a:rPr lang="en-US" altLang="zh-CN" sz="1400" baseline="-25000" dirty="0" smtClean="0"/>
              <a:t>3</a:t>
            </a:r>
            <a:r>
              <a:rPr lang="zh-CN" altLang="en-US" sz="1400" dirty="0" smtClean="0"/>
              <a:t>的物质的量浓度随时间的变化情况如表所示：</a:t>
            </a:r>
            <a:endParaRPr lang="en-US" altLang="zh-CN" sz="1400" dirty="0" smtClean="0"/>
          </a:p>
          <a:p>
            <a:pPr marL="0" indent="0">
              <a:buNone/>
            </a:pPr>
            <a:endParaRPr lang="en-US" altLang="zh-CN" sz="1400" dirty="0"/>
          </a:p>
          <a:p>
            <a:pPr marL="0" indent="0">
              <a:buNone/>
            </a:pPr>
            <a:endParaRPr lang="en-US" altLang="zh-CN" sz="1400" dirty="0" smtClean="0"/>
          </a:p>
          <a:p>
            <a:pPr marL="0" indent="0">
              <a:buNone/>
            </a:pPr>
            <a:r>
              <a:rPr lang="zh-CN" altLang="en-US" sz="1400" dirty="0" smtClean="0"/>
              <a:t>①反应开始</a:t>
            </a:r>
            <a:r>
              <a:rPr lang="en-US" altLang="zh-CN" sz="1400" dirty="0" smtClean="0"/>
              <a:t>5min</a:t>
            </a:r>
            <a:r>
              <a:rPr lang="zh-CN" altLang="en-US" sz="1400" dirty="0" smtClean="0"/>
              <a:t>内，</a:t>
            </a:r>
            <a:r>
              <a:rPr lang="zh-CN" altLang="zh-CN" sz="1400" dirty="0" smtClean="0"/>
              <a:t>用</a:t>
            </a:r>
            <a:r>
              <a:rPr lang="en-US" altLang="zh-CN" sz="1400" dirty="0" smtClean="0"/>
              <a:t>NH</a:t>
            </a:r>
            <a:r>
              <a:rPr lang="en-US" altLang="zh-CN" sz="1400" baseline="-25000" dirty="0" smtClean="0"/>
              <a:t>3</a:t>
            </a:r>
            <a:r>
              <a:rPr lang="zh-CN" altLang="zh-CN" sz="1400" dirty="0" smtClean="0"/>
              <a:t>的</a:t>
            </a:r>
            <a:r>
              <a:rPr lang="zh-CN" altLang="zh-CN" sz="1400" dirty="0"/>
              <a:t>浓度变化表示该时间段的</a:t>
            </a:r>
            <a:r>
              <a:rPr lang="zh-CN" altLang="zh-CN" sz="1400" dirty="0" smtClean="0"/>
              <a:t>反应速率为</a:t>
            </a:r>
            <a:r>
              <a:rPr lang="zh-CN" altLang="en-US" sz="1400" u="sng" dirty="0" smtClean="0"/>
              <a:t>                      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400" dirty="0" smtClean="0"/>
              <a:t>5min</a:t>
            </a:r>
            <a:r>
              <a:rPr lang="zh-CN" altLang="en-US" sz="1400" dirty="0" smtClean="0"/>
              <a:t>末，</a:t>
            </a:r>
            <a:r>
              <a:rPr lang="en-US" altLang="zh-CN" sz="1400" dirty="0" smtClean="0"/>
              <a:t>c(N</a:t>
            </a:r>
            <a:r>
              <a:rPr lang="en-US" altLang="zh-CN" sz="1400" baseline="-25000" dirty="0" smtClean="0"/>
              <a:t>2</a:t>
            </a:r>
            <a:r>
              <a:rPr lang="en-US" altLang="zh-CN" sz="1400" dirty="0" smtClean="0"/>
              <a:t>)=</a:t>
            </a:r>
            <a:r>
              <a:rPr lang="en-US" altLang="zh-CN" sz="1400" u="sng" dirty="0" smtClean="0"/>
              <a:t>                        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zh-CN" altLang="en-US" sz="1400" dirty="0" smtClean="0"/>
              <a:t>②</a:t>
            </a:r>
            <a:r>
              <a:rPr lang="zh-CN" altLang="zh-CN" sz="1400" dirty="0" smtClean="0"/>
              <a:t>在</a:t>
            </a:r>
            <a:r>
              <a:rPr lang="zh-CN" altLang="zh-CN" sz="1400" dirty="0"/>
              <a:t>右图中画</a:t>
            </a:r>
            <a:r>
              <a:rPr lang="zh-CN" altLang="zh-CN" sz="1400" dirty="0" smtClean="0"/>
              <a:t>出</a:t>
            </a:r>
            <a:r>
              <a:rPr lang="en-US" altLang="zh-CN" sz="1400" dirty="0" smtClean="0"/>
              <a:t>NH</a:t>
            </a:r>
            <a:r>
              <a:rPr lang="en-US" altLang="zh-CN" sz="1400" baseline="-25000" dirty="0" smtClean="0"/>
              <a:t>3</a:t>
            </a:r>
            <a:r>
              <a:rPr lang="zh-CN" altLang="zh-CN" sz="1400" dirty="0" smtClean="0"/>
              <a:t>浓度</a:t>
            </a:r>
            <a:r>
              <a:rPr lang="zh-CN" altLang="zh-CN" sz="1400" dirty="0"/>
              <a:t>随时间的变化</a:t>
            </a:r>
            <a:r>
              <a:rPr lang="zh-CN" altLang="zh-CN" sz="1400" dirty="0" smtClean="0"/>
              <a:t>曲线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78497"/>
              </p:ext>
            </p:extLst>
          </p:nvPr>
        </p:nvGraphicFramePr>
        <p:xfrm>
          <a:off x="1404256" y="1927453"/>
          <a:ext cx="6249082" cy="566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2305"/>
                <a:gridCol w="678720"/>
                <a:gridCol w="727241"/>
                <a:gridCol w="767704"/>
                <a:gridCol w="767704"/>
                <a:gridCol w="767704"/>
                <a:gridCol w="767704"/>
              </a:tblGrid>
              <a:tr h="283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</a:rPr>
                        <a:t>时间</a:t>
                      </a:r>
                      <a:r>
                        <a:rPr lang="en-US" sz="1400" kern="0" dirty="0">
                          <a:effectLst/>
                        </a:rPr>
                        <a:t>/min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15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8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c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NH</a:t>
                      </a:r>
                      <a:r>
                        <a:rPr lang="en-US" sz="1400" kern="0" baseline="-25000" dirty="0">
                          <a:effectLst/>
                        </a:rPr>
                        <a:t>3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mol</a:t>
                      </a:r>
                      <a:r>
                        <a:rPr lang="zh-CN" sz="1400" kern="0" dirty="0">
                          <a:effectLst/>
                        </a:rPr>
                        <a:t>•</a:t>
                      </a:r>
                      <a:r>
                        <a:rPr lang="en-US" sz="1400" kern="0" dirty="0">
                          <a:effectLst/>
                        </a:rPr>
                        <a:t>L</a:t>
                      </a:r>
                      <a:r>
                        <a:rPr lang="en-US" sz="1400" kern="0" baseline="30000" dirty="0">
                          <a:effectLst/>
                        </a:rPr>
                        <a:t>-1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0.08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0.14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0.18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42" y="3653072"/>
            <a:ext cx="2956152" cy="149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7" y="647841"/>
            <a:ext cx="2030185" cy="4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46354" y="2527251"/>
            <a:ext cx="249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0.016 </a:t>
            </a:r>
            <a:r>
              <a:rPr lang="en-US" altLang="zh-CN" dirty="0" err="1" smtClean="0">
                <a:solidFill>
                  <a:srgbClr val="0070C0"/>
                </a:solidFill>
              </a:rPr>
              <a:t>mol</a:t>
            </a:r>
            <a:r>
              <a:rPr lang="en-US" altLang="zh-CN" dirty="0" smtClean="0">
                <a:solidFill>
                  <a:srgbClr val="0070C0"/>
                </a:solidFill>
              </a:rPr>
              <a:t>/(</a:t>
            </a:r>
            <a:r>
              <a:rPr lang="en-US" altLang="zh-CN" dirty="0" err="1">
                <a:solidFill>
                  <a:srgbClr val="0070C0"/>
                </a:solidFill>
              </a:rPr>
              <a:t>L·min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  <a:endParaRPr lang="zh-CN" altLang="zh-CN" dirty="0">
              <a:solidFill>
                <a:srgbClr val="0070C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99857" y="2527251"/>
            <a:ext cx="849085" cy="480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579914" y="2541538"/>
            <a:ext cx="1328057" cy="480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987816" y="3026129"/>
            <a:ext cx="30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v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(N</a:t>
            </a:r>
            <a:r>
              <a:rPr lang="en-US" altLang="zh-CN" sz="11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) </a:t>
            </a:r>
            <a:r>
              <a:rPr lang="en-US" altLang="zh-CN" dirty="0" smtClean="0">
                <a:solidFill>
                  <a:srgbClr val="0070C0"/>
                </a:solidFill>
              </a:rPr>
              <a:t>=0.008mol/(</a:t>
            </a:r>
            <a:r>
              <a:rPr lang="en-US" altLang="zh-CN" dirty="0" err="1">
                <a:solidFill>
                  <a:srgbClr val="0070C0"/>
                </a:solidFill>
              </a:rPr>
              <a:t>L·min</a:t>
            </a:r>
            <a:r>
              <a:rPr lang="en-US" altLang="zh-CN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Δc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(N</a:t>
            </a:r>
            <a:r>
              <a:rPr lang="en-US" altLang="zh-CN" sz="11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baseline="-25000" dirty="0">
                <a:solidFill>
                  <a:srgbClr val="0070C0"/>
                </a:solidFill>
              </a:rPr>
              <a:t> ) </a:t>
            </a:r>
            <a:r>
              <a:rPr lang="en-US" altLang="zh-CN" dirty="0" smtClean="0">
                <a:solidFill>
                  <a:srgbClr val="0070C0"/>
                </a:solidFill>
              </a:rPr>
              <a:t>=</a:t>
            </a:r>
            <a:r>
              <a:rPr lang="en-US" altLang="zh-CN" dirty="0">
                <a:solidFill>
                  <a:srgbClr val="0070C0"/>
                </a:solidFill>
              </a:rPr>
              <a:t> v</a:t>
            </a:r>
            <a:r>
              <a:rPr lang="en-US" altLang="zh-CN" baseline="-25000" dirty="0">
                <a:solidFill>
                  <a:srgbClr val="0070C0"/>
                </a:solidFill>
              </a:rPr>
              <a:t>(N</a:t>
            </a:r>
            <a:r>
              <a:rPr lang="en-US" altLang="zh-CN" sz="1100" baseline="-25000" dirty="0">
                <a:solidFill>
                  <a:srgbClr val="0070C0"/>
                </a:solidFill>
              </a:rPr>
              <a:t>2</a:t>
            </a:r>
            <a:r>
              <a:rPr lang="en-US" altLang="zh-CN" baseline="-25000" dirty="0">
                <a:solidFill>
                  <a:srgbClr val="0070C0"/>
                </a:solidFill>
              </a:rPr>
              <a:t>) </a:t>
            </a:r>
            <a:r>
              <a:rPr lang="en-US" altLang="zh-CN" dirty="0" smtClean="0">
                <a:solidFill>
                  <a:srgbClr val="0070C0"/>
                </a:solidFill>
              </a:rPr>
              <a:t>·</a:t>
            </a:r>
            <a:r>
              <a:rPr lang="en-US" altLang="zh-CN" dirty="0" err="1" smtClean="0">
                <a:solidFill>
                  <a:srgbClr val="0070C0"/>
                </a:solidFill>
              </a:rPr>
              <a:t>Δt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      =0.008X5=0.04mol/L</a:t>
            </a:r>
            <a:endParaRPr lang="zh-CN" altLang="zh-CN" dirty="0">
              <a:solidFill>
                <a:srgbClr val="0070C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237874" y="3308684"/>
            <a:ext cx="206198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2550" y="2975410"/>
            <a:ext cx="249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(N</a:t>
            </a:r>
            <a:r>
              <a:rPr lang="en-US" altLang="zh-CN" sz="11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) </a:t>
            </a:r>
            <a:r>
              <a:rPr lang="en-US" altLang="zh-CN" dirty="0" smtClean="0">
                <a:solidFill>
                  <a:srgbClr val="0070C0"/>
                </a:solidFill>
              </a:rPr>
              <a:t>=</a:t>
            </a:r>
            <a:r>
              <a:rPr lang="en-US" altLang="zh-CN" dirty="0" smtClean="0">
                <a:solidFill>
                  <a:srgbClr val="0070C0"/>
                </a:solidFill>
              </a:rPr>
              <a:t>0.46mol/L</a:t>
            </a:r>
            <a:endParaRPr lang="zh-CN" altLang="zh-CN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74" y="169593"/>
            <a:ext cx="3416212" cy="2326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10" grpId="0" animBg="1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54" y="2403156"/>
            <a:ext cx="4302693" cy="2068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" y="2338717"/>
            <a:ext cx="4613822" cy="26355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 rot="19706134">
            <a:off x="229847" y="3734808"/>
            <a:ext cx="2816090" cy="582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990136" y="3040861"/>
            <a:ext cx="1148727" cy="42871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42381"/>
              </p:ext>
            </p:extLst>
          </p:nvPr>
        </p:nvGraphicFramePr>
        <p:xfrm>
          <a:off x="250257" y="652486"/>
          <a:ext cx="6249082" cy="566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2305"/>
                <a:gridCol w="678720"/>
                <a:gridCol w="727241"/>
                <a:gridCol w="767704"/>
                <a:gridCol w="767704"/>
                <a:gridCol w="767704"/>
                <a:gridCol w="767704"/>
              </a:tblGrid>
              <a:tr h="283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 smtClean="0">
                          <a:effectLst/>
                        </a:rPr>
                        <a:t>时间</a:t>
                      </a:r>
                      <a:r>
                        <a:rPr lang="en-US" sz="1400" kern="0" dirty="0">
                          <a:effectLst/>
                        </a:rPr>
                        <a:t>/min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15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8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c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>
                          <a:effectLst/>
                        </a:rPr>
                        <a:t>NH</a:t>
                      </a:r>
                      <a:r>
                        <a:rPr lang="en-US" sz="1400" kern="0" baseline="-25000" dirty="0">
                          <a:effectLst/>
                        </a:rPr>
                        <a:t>3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mol</a:t>
                      </a:r>
                      <a:r>
                        <a:rPr lang="zh-CN" sz="1400" kern="0" dirty="0">
                          <a:effectLst/>
                        </a:rPr>
                        <a:t>•</a:t>
                      </a:r>
                      <a:r>
                        <a:rPr lang="en-US" sz="1400" kern="0" dirty="0">
                          <a:effectLst/>
                        </a:rPr>
                        <a:t>L</a:t>
                      </a:r>
                      <a:r>
                        <a:rPr lang="en-US" sz="1400" kern="0" baseline="30000" dirty="0">
                          <a:effectLst/>
                        </a:rPr>
                        <a:t>-1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0.08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0.14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0.18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50257" y="0"/>
            <a:ext cx="866273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400" kern="1200" spc="150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200</a:t>
            </a:r>
            <a:r>
              <a:rPr lang="zh-CN" altLang="en-US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℃时，在</a:t>
            </a:r>
            <a:r>
              <a:rPr lang="en-US" altLang="zh-CN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2L</a:t>
            </a:r>
            <a:r>
              <a:rPr lang="zh-CN" altLang="en-US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密闭容器中充人</a:t>
            </a:r>
            <a:r>
              <a:rPr lang="en-US" altLang="zh-CN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1molN</a:t>
            </a:r>
            <a:r>
              <a:rPr lang="en-US" altLang="zh-CN" sz="1400" kern="1200" spc="150" baseline="-2500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lang="zh-CN" altLang="en-US" sz="1400" kern="1200" spc="150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，和</a:t>
            </a:r>
            <a:r>
              <a:rPr lang="en-US" altLang="zh-CN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2.6molH</a:t>
            </a:r>
            <a:r>
              <a:rPr lang="en-US" altLang="zh-CN" sz="1400" kern="1200" spc="150" baseline="-2500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lang="zh-CN" altLang="en-US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，反应过程中</a:t>
            </a:r>
            <a:r>
              <a:rPr lang="en-US" altLang="zh-CN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NH</a:t>
            </a:r>
            <a:r>
              <a:rPr lang="en-US" altLang="zh-CN" sz="1400" kern="1200" spc="150" baseline="-2500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3</a:t>
            </a:r>
            <a:r>
              <a:rPr lang="zh-CN" altLang="en-US" sz="1400" kern="1200" spc="15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的物质的量浓度随时间的变化情况如表所示：</a:t>
            </a:r>
            <a:endParaRPr lang="en-US" altLang="zh-CN" sz="1400" kern="1200" spc="150" noProof="1"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08" y="816784"/>
            <a:ext cx="2030185" cy="4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椭圆 22"/>
          <p:cNvSpPr/>
          <p:nvPr/>
        </p:nvSpPr>
        <p:spPr>
          <a:xfrm rot="20155913">
            <a:off x="4898752" y="3060708"/>
            <a:ext cx="3700214" cy="748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491999" y="2631785"/>
            <a:ext cx="197374" cy="29766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18" y="1255743"/>
            <a:ext cx="42100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0" y="714469"/>
            <a:ext cx="8641589" cy="461953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CN" altLang="en-US" sz="1400" dirty="0" smtClean="0"/>
              <a:t>③该反应</a:t>
            </a:r>
            <a:r>
              <a:rPr lang="zh-CN" altLang="zh-CN" sz="1400" dirty="0" smtClean="0"/>
              <a:t>达到</a:t>
            </a:r>
            <a:r>
              <a:rPr lang="zh-CN" altLang="zh-CN" sz="1400" dirty="0"/>
              <a:t>平衡状态的标志的</a:t>
            </a:r>
            <a:r>
              <a:rPr lang="zh-CN" altLang="zh-CN" sz="1400" dirty="0" smtClean="0"/>
              <a:t>是</a:t>
            </a:r>
            <a:r>
              <a:rPr lang="en-US" altLang="zh-CN" sz="1400" u="sng" dirty="0" smtClean="0"/>
              <a:t>                     </a:t>
            </a:r>
            <a:r>
              <a:rPr lang="zh-CN" altLang="zh-CN" sz="1400" dirty="0" smtClean="0"/>
              <a:t>。</a:t>
            </a:r>
            <a:endParaRPr lang="zh-CN" altLang="zh-CN" sz="1400" dirty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a.</a:t>
            </a:r>
            <a:r>
              <a:rPr lang="zh-CN" altLang="zh-CN" sz="1400" dirty="0" smtClean="0"/>
              <a:t>单位</a:t>
            </a:r>
            <a:r>
              <a:rPr lang="zh-CN" altLang="zh-CN" sz="1400" dirty="0"/>
              <a:t>时间内生成</a:t>
            </a:r>
            <a:r>
              <a:rPr lang="en-US" altLang="zh-CN" sz="1400" dirty="0"/>
              <a:t>3</a:t>
            </a:r>
            <a:r>
              <a:rPr lang="en-US" altLang="zh-CN" sz="1400" i="1" dirty="0"/>
              <a:t>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 H</a:t>
            </a:r>
            <a:r>
              <a:rPr lang="en-US" altLang="zh-CN" sz="1400" baseline="-25000" dirty="0"/>
              <a:t>2</a:t>
            </a:r>
            <a:r>
              <a:rPr lang="zh-CN" altLang="zh-CN" sz="1400" dirty="0"/>
              <a:t>的同时生成</a:t>
            </a:r>
            <a:r>
              <a:rPr lang="en-US" altLang="zh-CN" sz="1400" i="1" dirty="0"/>
              <a:t>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N</a:t>
            </a:r>
            <a:r>
              <a:rPr lang="en-US" altLang="zh-CN" sz="1400" baseline="-25000" dirty="0" smtClean="0"/>
              <a:t>2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b.</a:t>
            </a:r>
            <a:r>
              <a:rPr lang="zh-CN" altLang="zh-CN" sz="1400" dirty="0" smtClean="0"/>
              <a:t>单位</a:t>
            </a:r>
            <a:r>
              <a:rPr lang="zh-CN" altLang="zh-CN" sz="1400" dirty="0"/>
              <a:t>时间内生成</a:t>
            </a:r>
            <a:r>
              <a:rPr lang="en-US" altLang="zh-CN" sz="1400" i="1" dirty="0"/>
              <a:t>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 N</a:t>
            </a:r>
            <a:r>
              <a:rPr lang="en-US" altLang="zh-CN" sz="1400" baseline="-25000" dirty="0"/>
              <a:t>2</a:t>
            </a:r>
            <a:r>
              <a:rPr lang="zh-CN" altLang="zh-CN" sz="1400" dirty="0"/>
              <a:t>的同时生成</a:t>
            </a:r>
            <a:r>
              <a:rPr lang="en-US" altLang="zh-CN" sz="1400" dirty="0"/>
              <a:t>2</a:t>
            </a:r>
            <a:r>
              <a:rPr lang="en-US" altLang="zh-CN" sz="1400" i="1" dirty="0"/>
              <a:t>n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mol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NH</a:t>
            </a:r>
            <a:r>
              <a:rPr lang="en-US" altLang="zh-CN" sz="1400" baseline="-25000" dirty="0" smtClean="0"/>
              <a:t>3</a:t>
            </a:r>
            <a:endParaRPr lang="en-US" altLang="zh-CN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c.</a:t>
            </a:r>
            <a:r>
              <a:rPr lang="zh-CN" altLang="zh-CN" sz="1400" dirty="0" smtClean="0"/>
              <a:t>用</a:t>
            </a:r>
            <a:r>
              <a:rPr lang="en-US" altLang="zh-CN" sz="1400" dirty="0" smtClean="0"/>
              <a:t>NH</a:t>
            </a:r>
            <a:r>
              <a:rPr lang="en-US" altLang="zh-CN" sz="1400" baseline="-25000" dirty="0" smtClean="0"/>
              <a:t>3</a:t>
            </a:r>
            <a:r>
              <a:rPr lang="zh-CN" altLang="zh-CN" sz="1400" dirty="0" smtClean="0"/>
              <a:t>、</a:t>
            </a:r>
            <a:r>
              <a:rPr lang="en-US" altLang="zh-CN" sz="1400" dirty="0" smtClean="0"/>
              <a:t>N</a:t>
            </a:r>
            <a:r>
              <a:rPr lang="en-US" altLang="zh-CN" sz="1400" baseline="-25000" dirty="0" smtClean="0"/>
              <a:t>2</a:t>
            </a:r>
            <a:r>
              <a:rPr lang="zh-CN" altLang="zh-CN" sz="1400" dirty="0" smtClean="0"/>
              <a:t>、</a:t>
            </a:r>
            <a:r>
              <a:rPr lang="en-US" altLang="zh-CN" sz="1400" dirty="0" smtClean="0"/>
              <a:t>H</a:t>
            </a:r>
            <a:r>
              <a:rPr lang="en-US" altLang="zh-CN" sz="1400" baseline="-25000" dirty="0" smtClean="0"/>
              <a:t>2</a:t>
            </a:r>
            <a:r>
              <a:rPr lang="zh-CN" altLang="zh-CN" sz="1400" dirty="0"/>
              <a:t>表示的反应速率的比为</a:t>
            </a:r>
            <a:r>
              <a:rPr lang="en-US" altLang="zh-CN" sz="1400" dirty="0"/>
              <a:t>2</a:t>
            </a:r>
            <a:r>
              <a:rPr lang="zh-CN" altLang="zh-CN" sz="1400" dirty="0" smtClean="0"/>
              <a:t>∶</a:t>
            </a:r>
            <a:r>
              <a:rPr lang="en-US" altLang="zh-CN" sz="1400" dirty="0" smtClean="0"/>
              <a:t>1</a:t>
            </a:r>
            <a:r>
              <a:rPr lang="zh-CN" altLang="zh-CN" sz="1400" dirty="0" smtClean="0"/>
              <a:t>∶</a:t>
            </a:r>
            <a:r>
              <a:rPr lang="en-US" altLang="zh-CN" sz="1400" dirty="0" smtClean="0"/>
              <a:t>3</a:t>
            </a:r>
            <a:r>
              <a:rPr lang="zh-CN" altLang="zh-CN" sz="1400" dirty="0" smtClean="0"/>
              <a:t>的状态</a:t>
            </a:r>
            <a:endParaRPr lang="en-US" altLang="zh-CN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d.</a:t>
            </a:r>
            <a:r>
              <a:rPr lang="zh-CN" altLang="zh-CN" sz="1400" dirty="0" smtClean="0"/>
              <a:t>混合气体</a:t>
            </a:r>
            <a:r>
              <a:rPr lang="zh-CN" altLang="zh-CN" sz="1400" dirty="0"/>
              <a:t>中各组分的浓度不再改变的</a:t>
            </a:r>
            <a:r>
              <a:rPr lang="zh-CN" altLang="zh-CN" sz="1400" dirty="0" smtClean="0"/>
              <a:t>状态</a:t>
            </a:r>
            <a:endParaRPr lang="en-US" altLang="zh-CN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e.</a:t>
            </a:r>
            <a:r>
              <a:rPr lang="zh-CN" altLang="zh-CN" sz="1400" dirty="0" smtClean="0"/>
              <a:t>混合气体</a:t>
            </a:r>
            <a:r>
              <a:rPr lang="zh-CN" altLang="zh-CN" sz="1400" dirty="0"/>
              <a:t>的密度不再改变的</a:t>
            </a:r>
            <a:r>
              <a:rPr lang="zh-CN" altLang="zh-CN" sz="1400" dirty="0" smtClean="0"/>
              <a:t>状态</a:t>
            </a:r>
            <a:endParaRPr lang="en-US" altLang="zh-CN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f.</a:t>
            </a:r>
            <a:r>
              <a:rPr lang="zh-CN" altLang="zh-CN" sz="1400" dirty="0" smtClean="0"/>
              <a:t>混合气体</a:t>
            </a:r>
            <a:r>
              <a:rPr lang="zh-CN" altLang="zh-CN" sz="1400" dirty="0"/>
              <a:t>的压强不再改变的</a:t>
            </a:r>
            <a:r>
              <a:rPr lang="zh-CN" altLang="zh-CN" sz="1400" dirty="0" smtClean="0"/>
              <a:t>状态</a:t>
            </a:r>
            <a:endParaRPr lang="en-US" altLang="zh-CN" sz="14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1400" dirty="0" smtClean="0"/>
              <a:t>g.</a:t>
            </a:r>
            <a:r>
              <a:rPr lang="zh-CN" altLang="zh-CN" sz="1400" dirty="0" smtClean="0"/>
              <a:t>混合气体</a:t>
            </a:r>
            <a:r>
              <a:rPr lang="zh-CN" altLang="zh-CN" sz="1400" dirty="0"/>
              <a:t>的平均相对分子质量不再改变的</a:t>
            </a:r>
            <a:r>
              <a:rPr lang="zh-CN" altLang="zh-CN" sz="1400" dirty="0" smtClean="0"/>
              <a:t>状态</a:t>
            </a:r>
            <a:endParaRPr lang="en-US" altLang="zh-CN" sz="1400" dirty="0" smtClean="0"/>
          </a:p>
          <a:p>
            <a:pPr marL="0" indent="0">
              <a:buNone/>
            </a:pPr>
            <a:endParaRPr lang="zh-CN" altLang="en-US" sz="1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17" y="712150"/>
            <a:ext cx="2449576" cy="5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8096" y="712150"/>
            <a:ext cx="100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70C0"/>
                </a:solidFill>
              </a:rPr>
              <a:t>bdfg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8710" y="3200401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ƿ=m</a:t>
            </a:r>
            <a:r>
              <a:rPr lang="zh-CN" altLang="en-US" baseline="-25000" dirty="0" smtClean="0"/>
              <a:t>气</a:t>
            </a:r>
            <a:r>
              <a:rPr lang="en-US" altLang="zh-CN" dirty="0" smtClean="0"/>
              <a:t>/V</a:t>
            </a:r>
            <a:r>
              <a:rPr lang="zh-CN" altLang="en-US" baseline="-25000" dirty="0" smtClean="0"/>
              <a:t>容</a:t>
            </a:r>
            <a:endParaRPr lang="zh-CN" alt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855029" y="420188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M=m</a:t>
            </a:r>
            <a:r>
              <a:rPr lang="zh-CN" altLang="en-US" baseline="-25000" dirty="0" smtClean="0"/>
              <a:t>气</a:t>
            </a:r>
            <a:r>
              <a:rPr lang="en-US" altLang="zh-CN" dirty="0" smtClean="0"/>
              <a:t>/n</a:t>
            </a:r>
            <a:endParaRPr lang="zh-CN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70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7" y="288627"/>
            <a:ext cx="7239000" cy="457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668</Words>
  <Application>Microsoft Office PowerPoint</Application>
  <PresentationFormat>全屏显示(16:9)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1_Office 主题​​</vt:lpstr>
      <vt:lpstr>化学反应速率与限度</vt:lpstr>
      <vt:lpstr>神奇的双氧水</vt:lpstr>
      <vt:lpstr>哪些因素影响双氧水的分解反应速率呢，请设计实验证明？</vt:lpstr>
      <vt:lpstr>如何定量比较化学反应速率的大小呢？</vt:lpstr>
      <vt:lpstr>例题1：</vt:lpstr>
      <vt:lpstr>例题2：</vt:lpstr>
      <vt:lpstr>PowerPoint 演示文稿</vt:lpstr>
      <vt:lpstr>PowerPoint 演示文稿</vt:lpstr>
      <vt:lpstr>PowerPoint 演示文稿</vt:lpstr>
      <vt:lpstr>归纳小结：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zy</cp:lastModifiedBy>
  <cp:revision>119</cp:revision>
  <dcterms:created xsi:type="dcterms:W3CDTF">2020-02-01T11:21:51Z</dcterms:created>
  <dcterms:modified xsi:type="dcterms:W3CDTF">2020-02-05T17:09:39Z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