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65" r:id="rId2"/>
    <p:sldId id="299" r:id="rId3"/>
    <p:sldId id="275" r:id="rId4"/>
    <p:sldId id="276" r:id="rId5"/>
    <p:sldId id="277" r:id="rId6"/>
    <p:sldId id="278" r:id="rId7"/>
    <p:sldId id="279" r:id="rId8"/>
    <p:sldId id="301" r:id="rId9"/>
    <p:sldId id="296" r:id="rId10"/>
    <p:sldId id="297" r:id="rId11"/>
    <p:sldId id="310" r:id="rId12"/>
    <p:sldId id="311" r:id="rId13"/>
    <p:sldId id="284" r:id="rId14"/>
    <p:sldId id="285" r:id="rId15"/>
    <p:sldId id="286" r:id="rId16"/>
    <p:sldId id="287" r:id="rId17"/>
    <p:sldId id="288" r:id="rId18"/>
    <p:sldId id="289" r:id="rId19"/>
    <p:sldId id="305" r:id="rId20"/>
    <p:sldId id="306" r:id="rId21"/>
    <p:sldId id="307" r:id="rId22"/>
    <p:sldId id="304" r:id="rId23"/>
    <p:sldId id="308" r:id="rId24"/>
    <p:sldId id="309" r:id="rId25"/>
    <p:sldId id="291" r:id="rId26"/>
    <p:sldId id="271" r:id="rId27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4340" name="灯片编号占位符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779"/>
            <a:ext cx="2971800" cy="45822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10C99B2-EAA9-43FA-9094-DE11C92CF45E}" type="slidenum">
              <a:rPr lang="zh-CN" altLang="en-US">
                <a:latin typeface="Calibri" pitchFamily="34" charset="0"/>
              </a:rPr>
              <a:pPr/>
              <a:t>9</a:t>
            </a:fld>
            <a:endParaRPr lang="zh-CN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6388" name="灯片编号占位符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779"/>
            <a:ext cx="2971800" cy="45822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6DE303CC-7A17-486F-B852-10A1C55C0DE5}" type="slidenum">
              <a:rPr lang="zh-CN" altLang="en-US">
                <a:latin typeface="Calibri" pitchFamily="34" charset="0"/>
              </a:rPr>
              <a:pPr/>
              <a:t>10</a:t>
            </a:fld>
            <a:endParaRPr lang="zh-CN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zh-CN" sz="1200" dirty="0"/>
              <a:pPr lvl="0" algn="r" eaLnBrk="1" hangingPunct="1"/>
              <a:t>13</a:t>
            </a:fld>
            <a:endParaRPr lang="en-US" altLang="zh-CN" sz="1200" dirty="0"/>
          </a:p>
        </p:txBody>
      </p:sp>
      <p:sp>
        <p:nvSpPr>
          <p:cNvPr id="5837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837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206866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zh-CN" sz="1200" dirty="0"/>
              <a:pPr lvl="0" algn="r" eaLnBrk="1" hangingPunct="1"/>
              <a:t>14</a:t>
            </a:fld>
            <a:endParaRPr lang="en-US" altLang="zh-CN" sz="1200" dirty="0"/>
          </a:p>
        </p:txBody>
      </p:sp>
      <p:sp>
        <p:nvSpPr>
          <p:cNvPr id="59395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9396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451128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zh-CN" sz="1200" dirty="0"/>
              <a:pPr lvl="0" algn="r" eaLnBrk="1" hangingPunct="1"/>
              <a:t>15</a:t>
            </a:fld>
            <a:endParaRPr lang="en-US" altLang="zh-CN" sz="1200" dirty="0"/>
          </a:p>
        </p:txBody>
      </p:sp>
      <p:sp>
        <p:nvSpPr>
          <p:cNvPr id="59395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9396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446748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 cstate="print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 cstate="print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/>
          </a:p>
        </p:txBody>
      </p:sp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234AC6-0B46-41B8-96E9-3D512F1B5839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pPr/>
              <a:t>2020/2/4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1.xml"/><Relationship Id="rId27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3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4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5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6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7.png"/><Relationship Id="rId4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1" y="1918980"/>
            <a:ext cx="5412105" cy="728345"/>
          </a:xfrm>
        </p:spPr>
        <p:txBody>
          <a:bodyPr>
            <a:normAutofit/>
          </a:bodyPr>
          <a:lstStyle/>
          <a:p>
            <a:pPr algn="ctr"/>
            <a:r>
              <a:rPr lang="zh-CN" altLang="en-US" dirty="0">
                <a:solidFill>
                  <a:srgbClr val="FF0000"/>
                </a:solidFill>
              </a:rPr>
              <a:t>原电池的再认识</a:t>
            </a: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高二年级化学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北京市陈经纶中学   曹宇辉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关于我们"/>
          <p:cNvSpPr/>
          <p:nvPr/>
        </p:nvSpPr>
        <p:spPr>
          <a:xfrm>
            <a:off x="106364" y="334566"/>
            <a:ext cx="410527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活动三 改进原电池</a:t>
            </a:r>
            <a:endParaRPr lang="zh-CN" altLang="en-US" sz="32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1468438" y="1131094"/>
            <a:ext cx="0" cy="3744516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组合 70"/>
          <p:cNvGrpSpPr/>
          <p:nvPr/>
        </p:nvGrpSpPr>
        <p:grpSpPr>
          <a:xfrm>
            <a:off x="825988" y="1924050"/>
            <a:ext cx="2937119" cy="2305291"/>
            <a:chOff x="465577" y="1924050"/>
            <a:chExt cx="3460750" cy="2779453"/>
          </a:xfrm>
        </p:grpSpPr>
        <p:graphicFrame>
          <p:nvGraphicFramePr>
            <p:cNvPr id="15365" name="Object 4"/>
            <p:cNvGraphicFramePr>
              <a:graphicFrameLocks noChangeAspect="1"/>
            </p:cNvGraphicFramePr>
            <p:nvPr/>
          </p:nvGraphicFramePr>
          <p:xfrm>
            <a:off x="1692276" y="2518173"/>
            <a:ext cx="339725" cy="14585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4" name="位图图像" r:id="rId4" imgW="171338" imgH="1114581" progId="PBrush">
                    <p:embed/>
                  </p:oleObj>
                </mc:Choice>
                <mc:Fallback>
                  <p:oleObj name="位图图像" r:id="rId4" imgW="171338" imgH="1114581" progId="PBrush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92276" y="2518173"/>
                          <a:ext cx="339725" cy="1458515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66" name="Object 5"/>
            <p:cNvGraphicFramePr>
              <a:graphicFrameLocks noChangeAspect="1"/>
            </p:cNvGraphicFramePr>
            <p:nvPr/>
          </p:nvGraphicFramePr>
          <p:xfrm>
            <a:off x="2555876" y="2518173"/>
            <a:ext cx="341313" cy="14585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5" name="位图图像" r:id="rId6" imgW="142933" imgH="1142857" progId="PBrush">
                    <p:embed/>
                  </p:oleObj>
                </mc:Choice>
                <mc:Fallback>
                  <p:oleObj name="位图图像" r:id="rId6" imgW="142933" imgH="1142857" progId="PBrush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55876" y="2518173"/>
                          <a:ext cx="341313" cy="1458515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67" name="Object 2"/>
            <p:cNvGraphicFramePr>
              <a:graphicFrameLocks noChangeAspect="1"/>
            </p:cNvGraphicFramePr>
            <p:nvPr/>
          </p:nvGraphicFramePr>
          <p:xfrm>
            <a:off x="900113" y="2013348"/>
            <a:ext cx="457200" cy="2202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6" name="位图图像" r:id="rId8" imgW="257007" imgH="237969" progId="PBrush">
                    <p:embed/>
                  </p:oleObj>
                </mc:Choice>
                <mc:Fallback>
                  <p:oleObj name="位图图像" r:id="rId8" imgW="257007" imgH="237969" progId="PBrush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0113" y="2013348"/>
                          <a:ext cx="457200" cy="220265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68" name="Object 3"/>
            <p:cNvGraphicFramePr>
              <a:graphicFrameLocks noChangeAspect="1"/>
            </p:cNvGraphicFramePr>
            <p:nvPr/>
          </p:nvGraphicFramePr>
          <p:xfrm>
            <a:off x="3203575" y="2031206"/>
            <a:ext cx="431800" cy="1916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7" name="位图图像" r:id="rId10" imgW="295238" imgH="228571" progId="PBrush">
                    <p:embed/>
                  </p:oleObj>
                </mc:Choice>
                <mc:Fallback>
                  <p:oleObj name="位图图像" r:id="rId10" imgW="295238" imgH="228571" progId="PBrush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3575" y="2031206"/>
                          <a:ext cx="431800" cy="191691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69" name="Line 10"/>
            <p:cNvSpPr>
              <a:spLocks noChangeShapeType="1"/>
            </p:cNvSpPr>
            <p:nvPr/>
          </p:nvSpPr>
          <p:spPr bwMode="auto">
            <a:xfrm flipV="1">
              <a:off x="1835150" y="2139554"/>
              <a:ext cx="0" cy="3774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70" name="Line 11"/>
            <p:cNvSpPr>
              <a:spLocks noChangeShapeType="1"/>
            </p:cNvSpPr>
            <p:nvPr/>
          </p:nvSpPr>
          <p:spPr bwMode="auto">
            <a:xfrm flipV="1">
              <a:off x="2771775" y="2139554"/>
              <a:ext cx="0" cy="3619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71" name="Line 13"/>
            <p:cNvSpPr>
              <a:spLocks noChangeShapeType="1"/>
            </p:cNvSpPr>
            <p:nvPr/>
          </p:nvSpPr>
          <p:spPr bwMode="auto">
            <a:xfrm>
              <a:off x="1835150" y="2139554"/>
              <a:ext cx="2159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72" name="Line 14"/>
            <p:cNvSpPr>
              <a:spLocks noChangeShapeType="1"/>
            </p:cNvSpPr>
            <p:nvPr/>
          </p:nvSpPr>
          <p:spPr bwMode="auto">
            <a:xfrm>
              <a:off x="2484439" y="2139554"/>
              <a:ext cx="28733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73" name="Text Box 16"/>
            <p:cNvSpPr txBox="1">
              <a:spLocks noChangeArrowheads="1"/>
            </p:cNvSpPr>
            <p:nvPr/>
          </p:nvSpPr>
          <p:spPr bwMode="auto">
            <a:xfrm>
              <a:off x="465577" y="4030266"/>
              <a:ext cx="3460750" cy="6732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65306" tIns="32653" rIns="65306" bIns="32653">
              <a:spAutoFit/>
            </a:bodyPr>
            <a:lstStyle/>
            <a:p>
              <a:pPr defTabSz="652463"/>
              <a:r>
                <a:rPr lang="en-US" altLang="zh-CN" sz="3200" b="1" dirty="0">
                  <a:cs typeface="微软雅黑 Light"/>
                </a:rPr>
                <a:t>      </a:t>
              </a:r>
              <a:r>
                <a:rPr lang="en-US" altLang="zh-CN" sz="2400" b="1" dirty="0">
                  <a:cs typeface="微软雅黑 Light"/>
                </a:rPr>
                <a:t>CuSO</a:t>
              </a:r>
              <a:r>
                <a:rPr lang="en-US" altLang="zh-CN" sz="2400" b="1" baseline="-25000" dirty="0">
                  <a:cs typeface="微软雅黑 Light"/>
                </a:rPr>
                <a:t>4</a:t>
              </a:r>
              <a:r>
                <a:rPr lang="en-US" altLang="zh-CN" sz="2400" b="1" dirty="0">
                  <a:cs typeface="微软雅黑 Light"/>
                </a:rPr>
                <a:t> </a:t>
              </a:r>
              <a:r>
                <a:rPr lang="zh-CN" altLang="en-US" sz="2400" b="1" dirty="0">
                  <a:cs typeface="微软雅黑 Light"/>
                </a:rPr>
                <a:t>溶液</a:t>
              </a:r>
            </a:p>
          </p:txBody>
        </p:sp>
        <p:grpSp>
          <p:nvGrpSpPr>
            <p:cNvPr id="2" name="Group 49"/>
            <p:cNvGrpSpPr>
              <a:grpSpLocks/>
            </p:cNvGrpSpPr>
            <p:nvPr/>
          </p:nvGrpSpPr>
          <p:grpSpPr bwMode="auto">
            <a:xfrm>
              <a:off x="1331913" y="2247901"/>
              <a:ext cx="1774702" cy="1761392"/>
              <a:chOff x="249" y="1253"/>
              <a:chExt cx="2676" cy="2324"/>
            </a:xfrm>
          </p:grpSpPr>
          <p:grpSp>
            <p:nvGrpSpPr>
              <p:cNvPr id="3" name="Group 45"/>
              <p:cNvGrpSpPr>
                <a:grpSpLocks/>
              </p:cNvGrpSpPr>
              <p:nvPr/>
            </p:nvGrpSpPr>
            <p:grpSpPr bwMode="auto">
              <a:xfrm>
                <a:off x="249" y="1253"/>
                <a:ext cx="2676" cy="2312"/>
                <a:chOff x="1474" y="1209"/>
                <a:chExt cx="2676" cy="2312"/>
              </a:xfrm>
            </p:grpSpPr>
            <p:sp>
              <p:nvSpPr>
                <p:cNvPr id="15412" name="Line 21"/>
                <p:cNvSpPr>
                  <a:spLocks noChangeShapeType="1"/>
                </p:cNvSpPr>
                <p:nvPr/>
              </p:nvSpPr>
              <p:spPr bwMode="auto">
                <a:xfrm>
                  <a:off x="1701" y="3507"/>
                  <a:ext cx="2268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413" name="Freeform 22"/>
                <p:cNvSpPr>
                  <a:spLocks/>
                </p:cNvSpPr>
                <p:nvPr/>
              </p:nvSpPr>
              <p:spPr bwMode="auto">
                <a:xfrm>
                  <a:off x="1610" y="3410"/>
                  <a:ext cx="91" cy="91"/>
                </a:xfrm>
                <a:custGeom>
                  <a:avLst/>
                  <a:gdLst>
                    <a:gd name="T0" fmla="*/ 0 w 91"/>
                    <a:gd name="T1" fmla="*/ 0 h 91"/>
                    <a:gd name="T2" fmla="*/ 91 w 91"/>
                    <a:gd name="T3" fmla="*/ 91 h 91"/>
                    <a:gd name="T4" fmla="*/ 0 60000 65536"/>
                    <a:gd name="T5" fmla="*/ 0 60000 65536"/>
                    <a:gd name="T6" fmla="*/ 0 w 91"/>
                    <a:gd name="T7" fmla="*/ 0 h 91"/>
                    <a:gd name="T8" fmla="*/ 91 w 91"/>
                    <a:gd name="T9" fmla="*/ 91 h 9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1" h="91">
                      <a:moveTo>
                        <a:pt x="0" y="0"/>
                      </a:moveTo>
                      <a:cubicBezTo>
                        <a:pt x="38" y="42"/>
                        <a:pt x="76" y="84"/>
                        <a:pt x="91" y="91"/>
                      </a:cubicBezTo>
                    </a:path>
                  </a:pathLst>
                </a:cu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414" name="Freeform 24"/>
                <p:cNvSpPr>
                  <a:spLocks/>
                </p:cNvSpPr>
                <p:nvPr/>
              </p:nvSpPr>
              <p:spPr bwMode="auto">
                <a:xfrm>
                  <a:off x="3934" y="3385"/>
                  <a:ext cx="136" cy="136"/>
                </a:xfrm>
                <a:custGeom>
                  <a:avLst/>
                  <a:gdLst>
                    <a:gd name="T0" fmla="*/ 136 w 136"/>
                    <a:gd name="T1" fmla="*/ 0 h 136"/>
                    <a:gd name="T2" fmla="*/ 0 w 136"/>
                    <a:gd name="T3" fmla="*/ 136 h 136"/>
                    <a:gd name="T4" fmla="*/ 0 60000 65536"/>
                    <a:gd name="T5" fmla="*/ 0 60000 65536"/>
                    <a:gd name="T6" fmla="*/ 0 w 136"/>
                    <a:gd name="T7" fmla="*/ 0 h 136"/>
                    <a:gd name="T8" fmla="*/ 136 w 136"/>
                    <a:gd name="T9" fmla="*/ 136 h 1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36" h="136">
                      <a:moveTo>
                        <a:pt x="136" y="0"/>
                      </a:moveTo>
                      <a:cubicBezTo>
                        <a:pt x="79" y="56"/>
                        <a:pt x="23" y="113"/>
                        <a:pt x="0" y="136"/>
                      </a:cubicBezTo>
                    </a:path>
                  </a:pathLst>
                </a:cu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415" name="Line 27"/>
                <p:cNvSpPr>
                  <a:spLocks noChangeShapeType="1"/>
                </p:cNvSpPr>
                <p:nvPr/>
              </p:nvSpPr>
              <p:spPr bwMode="auto">
                <a:xfrm>
                  <a:off x="4060" y="1299"/>
                  <a:ext cx="0" cy="2086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416" name="Line 28"/>
                <p:cNvSpPr>
                  <a:spLocks noChangeShapeType="1"/>
                </p:cNvSpPr>
                <p:nvPr/>
              </p:nvSpPr>
              <p:spPr bwMode="auto">
                <a:xfrm>
                  <a:off x="1610" y="1299"/>
                  <a:ext cx="0" cy="2131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417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4060" y="1209"/>
                  <a:ext cx="90" cy="9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418" name="Line 30"/>
                <p:cNvSpPr>
                  <a:spLocks noChangeShapeType="1"/>
                </p:cNvSpPr>
                <p:nvPr/>
              </p:nvSpPr>
              <p:spPr bwMode="auto">
                <a:xfrm flipH="1" flipV="1">
                  <a:off x="1474" y="1220"/>
                  <a:ext cx="138" cy="62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419" name="Line 32"/>
                <p:cNvSpPr>
                  <a:spLocks noChangeShapeType="1"/>
                </p:cNvSpPr>
                <p:nvPr/>
              </p:nvSpPr>
              <p:spPr bwMode="auto">
                <a:xfrm>
                  <a:off x="1655" y="2024"/>
                  <a:ext cx="240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420" name="Line 34"/>
                <p:cNvSpPr>
                  <a:spLocks noChangeShapeType="1"/>
                </p:cNvSpPr>
                <p:nvPr/>
              </p:nvSpPr>
              <p:spPr bwMode="auto">
                <a:xfrm>
                  <a:off x="1655" y="2251"/>
                  <a:ext cx="240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421" name="Line 35"/>
                <p:cNvSpPr>
                  <a:spLocks noChangeShapeType="1"/>
                </p:cNvSpPr>
                <p:nvPr/>
              </p:nvSpPr>
              <p:spPr bwMode="auto">
                <a:xfrm>
                  <a:off x="1655" y="2478"/>
                  <a:ext cx="240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422" name="Line 36"/>
                <p:cNvSpPr>
                  <a:spLocks noChangeShapeType="1"/>
                </p:cNvSpPr>
                <p:nvPr/>
              </p:nvSpPr>
              <p:spPr bwMode="auto">
                <a:xfrm>
                  <a:off x="1655" y="2705"/>
                  <a:ext cx="240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dash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423" name="Line 37"/>
                <p:cNvSpPr>
                  <a:spLocks noChangeShapeType="1"/>
                </p:cNvSpPr>
                <p:nvPr/>
              </p:nvSpPr>
              <p:spPr bwMode="auto">
                <a:xfrm>
                  <a:off x="1655" y="2931"/>
                  <a:ext cx="240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dash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424" name="Line 38"/>
                <p:cNvSpPr>
                  <a:spLocks noChangeShapeType="1"/>
                </p:cNvSpPr>
                <p:nvPr/>
              </p:nvSpPr>
              <p:spPr bwMode="auto">
                <a:xfrm>
                  <a:off x="1655" y="3158"/>
                  <a:ext cx="240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425" name="Line 39"/>
                <p:cNvSpPr>
                  <a:spLocks noChangeShapeType="1"/>
                </p:cNvSpPr>
                <p:nvPr/>
              </p:nvSpPr>
              <p:spPr bwMode="auto">
                <a:xfrm>
                  <a:off x="1610" y="3385"/>
                  <a:ext cx="240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lgDashDot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5410" name="Oval 47"/>
              <p:cNvSpPr>
                <a:spLocks noChangeArrowheads="1"/>
              </p:cNvSpPr>
              <p:nvPr/>
            </p:nvSpPr>
            <p:spPr bwMode="auto">
              <a:xfrm>
                <a:off x="446" y="3531"/>
                <a:ext cx="91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cs typeface="微软雅黑 Light"/>
                </a:endParaRPr>
              </a:p>
            </p:txBody>
          </p:sp>
          <p:sp>
            <p:nvSpPr>
              <p:cNvPr id="15411" name="Oval 48"/>
              <p:cNvSpPr>
                <a:spLocks noChangeArrowheads="1"/>
              </p:cNvSpPr>
              <p:nvPr/>
            </p:nvSpPr>
            <p:spPr bwMode="auto">
              <a:xfrm flipV="1">
                <a:off x="2815" y="3411"/>
                <a:ext cx="45" cy="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zh-CN" altLang="en-US">
                  <a:cs typeface="微软雅黑 Light"/>
                </a:endParaRPr>
              </a:p>
            </p:txBody>
          </p:sp>
        </p:grpSp>
        <p:sp>
          <p:nvSpPr>
            <p:cNvPr id="15375" name="Oval 35"/>
            <p:cNvSpPr>
              <a:spLocks noChangeArrowheads="1"/>
            </p:cNvSpPr>
            <p:nvPr/>
          </p:nvSpPr>
          <p:spPr bwMode="auto">
            <a:xfrm>
              <a:off x="2051050" y="1924050"/>
              <a:ext cx="431800" cy="32385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>
                  <a:cs typeface="微软雅黑 Light"/>
                </a:rPr>
                <a:t>A</a:t>
              </a:r>
            </a:p>
          </p:txBody>
        </p:sp>
      </p:grpSp>
      <p:sp>
        <p:nvSpPr>
          <p:cNvPr id="34" name="AutoShape 85"/>
          <p:cNvSpPr>
            <a:spLocks noChangeArrowheads="1"/>
          </p:cNvSpPr>
          <p:nvPr/>
        </p:nvSpPr>
        <p:spPr bwMode="auto">
          <a:xfrm rot="10800000" flipH="1">
            <a:off x="3563938" y="2787253"/>
            <a:ext cx="1008062" cy="756047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grpSp>
        <p:nvGrpSpPr>
          <p:cNvPr id="70" name="组合 69"/>
          <p:cNvGrpSpPr/>
          <p:nvPr/>
        </p:nvGrpSpPr>
        <p:grpSpPr>
          <a:xfrm>
            <a:off x="4580306" y="1602032"/>
            <a:ext cx="3872032" cy="2712060"/>
            <a:chOff x="4451351" y="1566862"/>
            <a:chExt cx="4513263" cy="3072993"/>
          </a:xfrm>
        </p:grpSpPr>
        <p:sp>
          <p:nvSpPr>
            <p:cNvPr id="35" name="Freeform 2"/>
            <p:cNvSpPr>
              <a:spLocks noChangeAspect="1"/>
            </p:cNvSpPr>
            <p:nvPr/>
          </p:nvSpPr>
          <p:spPr bwMode="auto">
            <a:xfrm flipV="1">
              <a:off x="5703889" y="2269331"/>
              <a:ext cx="1844675" cy="1620441"/>
            </a:xfrm>
            <a:custGeom>
              <a:avLst/>
              <a:gdLst>
                <a:gd name="T0" fmla="*/ 2147483646 w 1620"/>
                <a:gd name="T1" fmla="*/ 2147483646 h 1898"/>
                <a:gd name="T2" fmla="*/ 0 w 1620"/>
                <a:gd name="T3" fmla="*/ 2147483646 h 1898"/>
                <a:gd name="T4" fmla="*/ 2147483646 w 1620"/>
                <a:gd name="T5" fmla="*/ 2147483646 h 1898"/>
                <a:gd name="T6" fmla="*/ 2147483646 w 1620"/>
                <a:gd name="T7" fmla="*/ 2147483646 h 1898"/>
                <a:gd name="T8" fmla="*/ 2147483646 w 1620"/>
                <a:gd name="T9" fmla="*/ 2147483646 h 1898"/>
                <a:gd name="T10" fmla="*/ 2147483646 w 1620"/>
                <a:gd name="T11" fmla="*/ 2147483646 h 1898"/>
                <a:gd name="T12" fmla="*/ 2147483646 w 1620"/>
                <a:gd name="T13" fmla="*/ 2147483646 h 1898"/>
                <a:gd name="T14" fmla="*/ 2147483646 w 1620"/>
                <a:gd name="T15" fmla="*/ 2147483646 h 1898"/>
                <a:gd name="T16" fmla="*/ 2147483646 w 1620"/>
                <a:gd name="T17" fmla="*/ 2147483646 h 1898"/>
                <a:gd name="T18" fmla="*/ 2147483646 w 1620"/>
                <a:gd name="T19" fmla="*/ 2147483646 h 1898"/>
                <a:gd name="T20" fmla="*/ 2147483646 w 1620"/>
                <a:gd name="T21" fmla="*/ 2147483646 h 1898"/>
                <a:gd name="T22" fmla="*/ 2147483646 w 1620"/>
                <a:gd name="T23" fmla="*/ 2147483646 h 1898"/>
                <a:gd name="T24" fmla="*/ 2147483646 w 1620"/>
                <a:gd name="T25" fmla="*/ 2147483646 h 1898"/>
                <a:gd name="T26" fmla="*/ 2147483646 w 1620"/>
                <a:gd name="T27" fmla="*/ 2147483646 h 1898"/>
                <a:gd name="T28" fmla="*/ 2147483646 w 1620"/>
                <a:gd name="T29" fmla="*/ 0 h 1898"/>
                <a:gd name="T30" fmla="*/ 2147483646 w 1620"/>
                <a:gd name="T31" fmla="*/ 2147483646 h 1898"/>
                <a:gd name="T32" fmla="*/ 2147483646 w 1620"/>
                <a:gd name="T33" fmla="*/ 2147483646 h 1898"/>
                <a:gd name="T34" fmla="*/ 2147483646 w 1620"/>
                <a:gd name="T35" fmla="*/ 2147483646 h 1898"/>
                <a:gd name="T36" fmla="*/ 2147483646 w 1620"/>
                <a:gd name="T37" fmla="*/ 2147483646 h 1898"/>
                <a:gd name="T38" fmla="*/ 2147483646 w 1620"/>
                <a:gd name="T39" fmla="*/ 2147483646 h 1898"/>
                <a:gd name="T40" fmla="*/ 2147483646 w 1620"/>
                <a:gd name="T41" fmla="*/ 2147483646 h 1898"/>
                <a:gd name="T42" fmla="*/ 2147483646 w 1620"/>
                <a:gd name="T43" fmla="*/ 2147483646 h 1898"/>
                <a:gd name="T44" fmla="*/ 2147483646 w 1620"/>
                <a:gd name="T45" fmla="*/ 2147483646 h 1898"/>
                <a:gd name="T46" fmla="*/ 2147483646 w 1620"/>
                <a:gd name="T47" fmla="*/ 2147483646 h 1898"/>
                <a:gd name="T48" fmla="*/ 2147483646 w 1620"/>
                <a:gd name="T49" fmla="*/ 2147483646 h 1898"/>
                <a:gd name="T50" fmla="*/ 2147483646 w 1620"/>
                <a:gd name="T51" fmla="*/ 2147483646 h 1898"/>
                <a:gd name="T52" fmla="*/ 2147483646 w 1620"/>
                <a:gd name="T53" fmla="*/ 0 h 1898"/>
                <a:gd name="T54" fmla="*/ 2147483646 w 1620"/>
                <a:gd name="T55" fmla="*/ 2147483646 h 189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20"/>
                <a:gd name="T85" fmla="*/ 0 h 1898"/>
                <a:gd name="T86" fmla="*/ 1620 w 1620"/>
                <a:gd name="T87" fmla="*/ 1898 h 189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620" h="1898">
                  <a:moveTo>
                    <a:pt x="2" y="1"/>
                  </a:moveTo>
                  <a:lnTo>
                    <a:pt x="0" y="1425"/>
                  </a:lnTo>
                  <a:lnTo>
                    <a:pt x="62" y="1595"/>
                  </a:lnTo>
                  <a:lnTo>
                    <a:pt x="162" y="1686"/>
                  </a:lnTo>
                  <a:lnTo>
                    <a:pt x="288" y="1778"/>
                  </a:lnTo>
                  <a:lnTo>
                    <a:pt x="543" y="1875"/>
                  </a:lnTo>
                  <a:lnTo>
                    <a:pt x="716" y="1898"/>
                  </a:lnTo>
                  <a:lnTo>
                    <a:pt x="873" y="1890"/>
                  </a:lnTo>
                  <a:lnTo>
                    <a:pt x="1106" y="1859"/>
                  </a:lnTo>
                  <a:lnTo>
                    <a:pt x="1319" y="1814"/>
                  </a:lnTo>
                  <a:lnTo>
                    <a:pt x="1488" y="1731"/>
                  </a:lnTo>
                  <a:lnTo>
                    <a:pt x="1569" y="1633"/>
                  </a:lnTo>
                  <a:lnTo>
                    <a:pt x="1620" y="1439"/>
                  </a:lnTo>
                  <a:lnTo>
                    <a:pt x="1620" y="1"/>
                  </a:lnTo>
                  <a:lnTo>
                    <a:pt x="1398" y="0"/>
                  </a:lnTo>
                  <a:lnTo>
                    <a:pt x="1383" y="1463"/>
                  </a:lnTo>
                  <a:lnTo>
                    <a:pt x="1338" y="1568"/>
                  </a:lnTo>
                  <a:lnTo>
                    <a:pt x="1218" y="1628"/>
                  </a:lnTo>
                  <a:lnTo>
                    <a:pt x="1076" y="1665"/>
                  </a:lnTo>
                  <a:lnTo>
                    <a:pt x="971" y="1673"/>
                  </a:lnTo>
                  <a:lnTo>
                    <a:pt x="813" y="1673"/>
                  </a:lnTo>
                  <a:lnTo>
                    <a:pt x="626" y="1658"/>
                  </a:lnTo>
                  <a:lnTo>
                    <a:pt x="633" y="1650"/>
                  </a:lnTo>
                  <a:lnTo>
                    <a:pt x="446" y="1605"/>
                  </a:lnTo>
                  <a:lnTo>
                    <a:pt x="333" y="1553"/>
                  </a:lnTo>
                  <a:lnTo>
                    <a:pt x="236" y="1440"/>
                  </a:lnTo>
                  <a:lnTo>
                    <a:pt x="243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CC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Rectangle 3"/>
            <p:cNvSpPr>
              <a:spLocks noChangeArrowheads="1"/>
            </p:cNvSpPr>
            <p:nvPr/>
          </p:nvSpPr>
          <p:spPr bwMode="auto">
            <a:xfrm>
              <a:off x="7761289" y="2269332"/>
              <a:ext cx="346075" cy="1627585"/>
            </a:xfrm>
            <a:prstGeom prst="rect">
              <a:avLst/>
            </a:prstGeom>
            <a:solidFill>
              <a:srgbClr val="990000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cs typeface="微软雅黑 Light"/>
              </a:endParaRPr>
            </a:p>
          </p:txBody>
        </p:sp>
        <p:grpSp>
          <p:nvGrpSpPr>
            <p:cNvPr id="4" name="Group 6"/>
            <p:cNvGrpSpPr>
              <a:grpSpLocks noChangeAspect="1"/>
            </p:cNvGrpSpPr>
            <p:nvPr/>
          </p:nvGrpSpPr>
          <p:grpSpPr bwMode="auto">
            <a:xfrm>
              <a:off x="6677025" y="2675335"/>
              <a:ext cx="1633538" cy="1435894"/>
              <a:chOff x="5793" y="1760"/>
              <a:chExt cx="786" cy="1129"/>
            </a:xfrm>
          </p:grpSpPr>
          <p:sp>
            <p:nvSpPr>
              <p:cNvPr id="15403" name="Freeform 7"/>
              <p:cNvSpPr>
                <a:spLocks noChangeAspect="1"/>
              </p:cNvSpPr>
              <p:nvPr/>
            </p:nvSpPr>
            <p:spPr bwMode="auto">
              <a:xfrm>
                <a:off x="5793" y="1760"/>
                <a:ext cx="786" cy="1129"/>
              </a:xfrm>
              <a:custGeom>
                <a:avLst/>
                <a:gdLst>
                  <a:gd name="T0" fmla="*/ 0 w 786"/>
                  <a:gd name="T1" fmla="*/ 25 h 1129"/>
                  <a:gd name="T2" fmla="*/ 48 w 786"/>
                  <a:gd name="T3" fmla="*/ 64 h 1129"/>
                  <a:gd name="T4" fmla="*/ 87 w 786"/>
                  <a:gd name="T5" fmla="*/ 130 h 1129"/>
                  <a:gd name="T6" fmla="*/ 87 w 786"/>
                  <a:gd name="T7" fmla="*/ 1066 h 1129"/>
                  <a:gd name="T8" fmla="*/ 96 w 786"/>
                  <a:gd name="T9" fmla="*/ 1108 h 1129"/>
                  <a:gd name="T10" fmla="*/ 126 w 786"/>
                  <a:gd name="T11" fmla="*/ 1129 h 1129"/>
                  <a:gd name="T12" fmla="*/ 741 w 786"/>
                  <a:gd name="T13" fmla="*/ 1129 h 1129"/>
                  <a:gd name="T14" fmla="*/ 774 w 786"/>
                  <a:gd name="T15" fmla="*/ 1117 h 1129"/>
                  <a:gd name="T16" fmla="*/ 786 w 786"/>
                  <a:gd name="T17" fmla="*/ 1081 h 1129"/>
                  <a:gd name="T18" fmla="*/ 785 w 786"/>
                  <a:gd name="T19" fmla="*/ 0 h 1129"/>
                  <a:gd name="T20" fmla="*/ 114 w 786"/>
                  <a:gd name="T21" fmla="*/ 1 h 1129"/>
                  <a:gd name="T22" fmla="*/ 60 w 786"/>
                  <a:gd name="T23" fmla="*/ 4 h 1129"/>
                  <a:gd name="T24" fmla="*/ 0 w 786"/>
                  <a:gd name="T25" fmla="*/ 25 h 112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86"/>
                  <a:gd name="T40" fmla="*/ 0 h 1129"/>
                  <a:gd name="T41" fmla="*/ 786 w 786"/>
                  <a:gd name="T42" fmla="*/ 1129 h 112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86" h="1129">
                    <a:moveTo>
                      <a:pt x="0" y="25"/>
                    </a:moveTo>
                    <a:lnTo>
                      <a:pt x="48" y="64"/>
                    </a:lnTo>
                    <a:lnTo>
                      <a:pt x="87" y="130"/>
                    </a:lnTo>
                    <a:lnTo>
                      <a:pt x="87" y="1066"/>
                    </a:lnTo>
                    <a:lnTo>
                      <a:pt x="96" y="1108"/>
                    </a:lnTo>
                    <a:lnTo>
                      <a:pt x="126" y="1129"/>
                    </a:lnTo>
                    <a:lnTo>
                      <a:pt x="741" y="1129"/>
                    </a:lnTo>
                    <a:lnTo>
                      <a:pt x="774" y="1117"/>
                    </a:lnTo>
                    <a:lnTo>
                      <a:pt x="786" y="1081"/>
                    </a:lnTo>
                    <a:lnTo>
                      <a:pt x="785" y="0"/>
                    </a:lnTo>
                    <a:lnTo>
                      <a:pt x="114" y="1"/>
                    </a:lnTo>
                    <a:lnTo>
                      <a:pt x="60" y="4"/>
                    </a:lnTo>
                    <a:lnTo>
                      <a:pt x="0" y="25"/>
                    </a:lnTo>
                    <a:close/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5" name="Group 8"/>
              <p:cNvGrpSpPr>
                <a:grpSpLocks noChangeAspect="1"/>
              </p:cNvGrpSpPr>
              <p:nvPr/>
            </p:nvGrpSpPr>
            <p:grpSpPr bwMode="auto">
              <a:xfrm>
                <a:off x="5884" y="2381"/>
                <a:ext cx="692" cy="392"/>
                <a:chOff x="5884" y="2381"/>
                <a:chExt cx="692" cy="392"/>
              </a:xfrm>
            </p:grpSpPr>
            <p:sp>
              <p:nvSpPr>
                <p:cNvPr id="15405" name="Line 9"/>
                <p:cNvSpPr>
                  <a:spLocks noChangeAspect="1" noChangeShapeType="1"/>
                </p:cNvSpPr>
                <p:nvPr/>
              </p:nvSpPr>
              <p:spPr bwMode="auto">
                <a:xfrm>
                  <a:off x="5946" y="2645"/>
                  <a:ext cx="608" cy="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406" name="Line 1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888" y="2381"/>
                  <a:ext cx="683" cy="3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407" name="Line 1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884" y="2505"/>
                  <a:ext cx="682" cy="3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408" name="Line 1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892" y="2770"/>
                  <a:ext cx="684" cy="3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45" name="Rectangle 13"/>
            <p:cNvSpPr>
              <a:spLocks noChangeArrowheads="1"/>
            </p:cNvSpPr>
            <p:nvPr/>
          </p:nvSpPr>
          <p:spPr bwMode="auto">
            <a:xfrm>
              <a:off x="5065713" y="2280048"/>
              <a:ext cx="347662" cy="1626394"/>
            </a:xfrm>
            <a:prstGeom prst="rect">
              <a:avLst/>
            </a:prstGeom>
            <a:solidFill>
              <a:srgbClr val="CCCCE6"/>
            </a:solidFill>
            <a:ln w="9525">
              <a:solidFill>
                <a:srgbClr val="9999FF"/>
              </a:solidFill>
              <a:miter lim="800000"/>
              <a:headEnd/>
              <a:tailEnd/>
            </a:ln>
          </p:spPr>
          <p:txBody>
            <a:bodyPr wrap="none" lIns="95674" tIns="47837" rIns="95674" bIns="47837" anchor="ctr"/>
            <a:lstStyle/>
            <a:p>
              <a:pPr algn="ctr" defTabSz="957263">
                <a:spcBef>
                  <a:spcPct val="50000"/>
                </a:spcBef>
              </a:pPr>
              <a:endParaRPr kumimoji="1" lang="zh-CN" altLang="en-US" sz="3800" b="1">
                <a:solidFill>
                  <a:srgbClr val="990000"/>
                </a:solidFill>
                <a:latin typeface="Times New Roman" pitchFamily="18" charset="0"/>
                <a:ea typeface="华文中宋" pitchFamily="2" charset="-122"/>
                <a:cs typeface="微软雅黑 Light"/>
              </a:endParaRPr>
            </a:p>
          </p:txBody>
        </p: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6611939" y="4133850"/>
              <a:ext cx="2136775" cy="465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5674" tIns="47837" rIns="95674" bIns="47837">
              <a:spAutoFit/>
            </a:bodyPr>
            <a:lstStyle>
              <a:lvl1pPr defTabSz="95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2400" b="1" dirty="0"/>
                <a:t>CuSO</a:t>
              </a:r>
              <a:r>
                <a:rPr lang="en-US" altLang="zh-CN" sz="2400" b="1" baseline="-25000" dirty="0"/>
                <a:t>4</a:t>
              </a:r>
              <a:r>
                <a:rPr kumimoji="1" lang="zh-CN" altLang="en-US" sz="2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溶液</a:t>
              </a:r>
              <a:endParaRPr kumimoji="1" lang="en-US" altLang="zh-CN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5237163" y="1882379"/>
              <a:ext cx="2755900" cy="388144"/>
              <a:chOff x="1368" y="1440"/>
              <a:chExt cx="384" cy="240"/>
            </a:xfrm>
          </p:grpSpPr>
          <p:sp>
            <p:nvSpPr>
              <p:cNvPr id="15400" name="Line 16"/>
              <p:cNvSpPr>
                <a:spLocks noChangeShapeType="1"/>
              </p:cNvSpPr>
              <p:nvPr/>
            </p:nvSpPr>
            <p:spPr bwMode="auto">
              <a:xfrm flipV="1">
                <a:off x="1368" y="1440"/>
                <a:ext cx="0" cy="24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5401" name="Line 17"/>
              <p:cNvSpPr>
                <a:spLocks noChangeShapeType="1"/>
              </p:cNvSpPr>
              <p:nvPr/>
            </p:nvSpPr>
            <p:spPr bwMode="auto">
              <a:xfrm flipV="1">
                <a:off x="1752" y="1440"/>
                <a:ext cx="0" cy="24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5402" name="Line 18"/>
              <p:cNvSpPr>
                <a:spLocks noChangeShapeType="1"/>
              </p:cNvSpPr>
              <p:nvPr/>
            </p:nvSpPr>
            <p:spPr bwMode="auto">
              <a:xfrm>
                <a:off x="1368" y="1440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1" name="Text Box 19"/>
            <p:cNvSpPr txBox="1">
              <a:spLocks noChangeArrowheads="1"/>
            </p:cNvSpPr>
            <p:nvPr/>
          </p:nvSpPr>
          <p:spPr bwMode="auto">
            <a:xfrm>
              <a:off x="4524375" y="2322910"/>
              <a:ext cx="923925" cy="481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5674" tIns="47837" rIns="95674" bIns="47837">
              <a:spAutoFit/>
            </a:bodyPr>
            <a:lstStyle/>
            <a:p>
              <a:pPr defTabSz="957263">
                <a:spcBef>
                  <a:spcPct val="50000"/>
                </a:spcBef>
                <a:defRPr/>
              </a:pPr>
              <a:r>
                <a:rPr kumimoji="1" lang="en-US" altLang="zh-CN" sz="25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ea"/>
                  <a:ea typeface="+mj-ea"/>
                </a:rPr>
                <a:t>Zn</a:t>
              </a:r>
            </a:p>
          </p:txBody>
        </p:sp>
        <p:sp>
          <p:nvSpPr>
            <p:cNvPr id="52" name="Text Box 20"/>
            <p:cNvSpPr txBox="1">
              <a:spLocks noChangeArrowheads="1"/>
            </p:cNvSpPr>
            <p:nvPr/>
          </p:nvSpPr>
          <p:spPr bwMode="auto">
            <a:xfrm>
              <a:off x="8040689" y="2322910"/>
              <a:ext cx="923925" cy="481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5674" tIns="47837" rIns="95674" bIns="47837">
              <a:spAutoFit/>
            </a:bodyPr>
            <a:lstStyle/>
            <a:p>
              <a:pPr defTabSz="957263">
                <a:spcBef>
                  <a:spcPct val="50000"/>
                </a:spcBef>
                <a:defRPr/>
              </a:pPr>
              <a:r>
                <a:rPr kumimoji="1" lang="en-US" altLang="zh-CN" sz="25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ea"/>
                  <a:ea typeface="+mj-ea"/>
                </a:rPr>
                <a:t>Cu</a:t>
              </a:r>
            </a:p>
          </p:txBody>
        </p:sp>
        <p:grpSp>
          <p:nvGrpSpPr>
            <p:cNvPr id="7" name="Group 21"/>
            <p:cNvGrpSpPr>
              <a:grpSpLocks/>
            </p:cNvGrpSpPr>
            <p:nvPr/>
          </p:nvGrpSpPr>
          <p:grpSpPr bwMode="auto">
            <a:xfrm>
              <a:off x="6276975" y="1566862"/>
              <a:ext cx="1238250" cy="647540"/>
              <a:chOff x="3152" y="1888"/>
              <a:chExt cx="702" cy="465"/>
            </a:xfrm>
          </p:grpSpPr>
          <p:sp>
            <p:nvSpPr>
              <p:cNvPr id="15398" name="Oval 22"/>
              <p:cNvSpPr>
                <a:spLocks noChangeArrowheads="1"/>
              </p:cNvSpPr>
              <p:nvPr/>
            </p:nvSpPr>
            <p:spPr bwMode="auto">
              <a:xfrm>
                <a:off x="3152" y="1888"/>
                <a:ext cx="452" cy="454"/>
              </a:xfrm>
              <a:prstGeom prst="ellipse">
                <a:avLst/>
              </a:prstGeom>
              <a:solidFill>
                <a:srgbClr val="9999FF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cs typeface="微软雅黑 Light"/>
                </a:endParaRPr>
              </a:p>
            </p:txBody>
          </p:sp>
          <p:sp>
            <p:nvSpPr>
              <p:cNvPr id="15399" name="Text Box 23"/>
              <p:cNvSpPr txBox="1">
                <a:spLocks noChangeArrowheads="1"/>
              </p:cNvSpPr>
              <p:nvPr/>
            </p:nvSpPr>
            <p:spPr bwMode="auto">
              <a:xfrm>
                <a:off x="3219" y="1933"/>
                <a:ext cx="635" cy="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3200" b="1">
                    <a:solidFill>
                      <a:srgbClr val="000000"/>
                    </a:solidFill>
                    <a:cs typeface="微软雅黑 Light"/>
                  </a:rPr>
                  <a:t>A</a:t>
                </a:r>
              </a:p>
            </p:txBody>
          </p:sp>
        </p:grpSp>
        <p:grpSp>
          <p:nvGrpSpPr>
            <p:cNvPr id="8" name="Group 24"/>
            <p:cNvGrpSpPr>
              <a:grpSpLocks/>
            </p:cNvGrpSpPr>
            <p:nvPr/>
          </p:nvGrpSpPr>
          <p:grpSpPr bwMode="auto">
            <a:xfrm>
              <a:off x="4595813" y="2682478"/>
              <a:ext cx="1839912" cy="1957377"/>
              <a:chOff x="2200" y="2704"/>
              <a:chExt cx="1043" cy="1407"/>
            </a:xfrm>
          </p:grpSpPr>
          <p:grpSp>
            <p:nvGrpSpPr>
              <p:cNvPr id="10" name="Group 25"/>
              <p:cNvGrpSpPr>
                <a:grpSpLocks noChangeAspect="1"/>
              </p:cNvGrpSpPr>
              <p:nvPr/>
            </p:nvGrpSpPr>
            <p:grpSpPr bwMode="auto">
              <a:xfrm flipH="1">
                <a:off x="2317" y="2704"/>
                <a:ext cx="926" cy="1032"/>
                <a:chOff x="5793" y="1760"/>
                <a:chExt cx="786" cy="1129"/>
              </a:xfrm>
            </p:grpSpPr>
            <p:sp>
              <p:nvSpPr>
                <p:cNvPr id="15392" name="Freeform 26"/>
                <p:cNvSpPr>
                  <a:spLocks noChangeAspect="1"/>
                </p:cNvSpPr>
                <p:nvPr/>
              </p:nvSpPr>
              <p:spPr bwMode="auto">
                <a:xfrm>
                  <a:off x="5793" y="1760"/>
                  <a:ext cx="786" cy="1129"/>
                </a:xfrm>
                <a:custGeom>
                  <a:avLst/>
                  <a:gdLst>
                    <a:gd name="T0" fmla="*/ 0 w 786"/>
                    <a:gd name="T1" fmla="*/ 25 h 1129"/>
                    <a:gd name="T2" fmla="*/ 48 w 786"/>
                    <a:gd name="T3" fmla="*/ 64 h 1129"/>
                    <a:gd name="T4" fmla="*/ 87 w 786"/>
                    <a:gd name="T5" fmla="*/ 130 h 1129"/>
                    <a:gd name="T6" fmla="*/ 87 w 786"/>
                    <a:gd name="T7" fmla="*/ 1066 h 1129"/>
                    <a:gd name="T8" fmla="*/ 96 w 786"/>
                    <a:gd name="T9" fmla="*/ 1108 h 1129"/>
                    <a:gd name="T10" fmla="*/ 126 w 786"/>
                    <a:gd name="T11" fmla="*/ 1129 h 1129"/>
                    <a:gd name="T12" fmla="*/ 741 w 786"/>
                    <a:gd name="T13" fmla="*/ 1129 h 1129"/>
                    <a:gd name="T14" fmla="*/ 774 w 786"/>
                    <a:gd name="T15" fmla="*/ 1117 h 1129"/>
                    <a:gd name="T16" fmla="*/ 786 w 786"/>
                    <a:gd name="T17" fmla="*/ 1081 h 1129"/>
                    <a:gd name="T18" fmla="*/ 785 w 786"/>
                    <a:gd name="T19" fmla="*/ 0 h 1129"/>
                    <a:gd name="T20" fmla="*/ 114 w 786"/>
                    <a:gd name="T21" fmla="*/ 1 h 1129"/>
                    <a:gd name="T22" fmla="*/ 60 w 786"/>
                    <a:gd name="T23" fmla="*/ 4 h 1129"/>
                    <a:gd name="T24" fmla="*/ 0 w 786"/>
                    <a:gd name="T25" fmla="*/ 25 h 112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786"/>
                    <a:gd name="T40" fmla="*/ 0 h 1129"/>
                    <a:gd name="T41" fmla="*/ 786 w 786"/>
                    <a:gd name="T42" fmla="*/ 1129 h 112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786" h="1129">
                      <a:moveTo>
                        <a:pt x="0" y="25"/>
                      </a:moveTo>
                      <a:lnTo>
                        <a:pt x="48" y="64"/>
                      </a:lnTo>
                      <a:lnTo>
                        <a:pt x="87" y="130"/>
                      </a:lnTo>
                      <a:lnTo>
                        <a:pt x="87" y="1066"/>
                      </a:lnTo>
                      <a:lnTo>
                        <a:pt x="96" y="1108"/>
                      </a:lnTo>
                      <a:lnTo>
                        <a:pt x="126" y="1129"/>
                      </a:lnTo>
                      <a:lnTo>
                        <a:pt x="741" y="1129"/>
                      </a:lnTo>
                      <a:lnTo>
                        <a:pt x="774" y="1117"/>
                      </a:lnTo>
                      <a:lnTo>
                        <a:pt x="786" y="1081"/>
                      </a:lnTo>
                      <a:lnTo>
                        <a:pt x="785" y="0"/>
                      </a:lnTo>
                      <a:lnTo>
                        <a:pt x="114" y="1"/>
                      </a:lnTo>
                      <a:lnTo>
                        <a:pt x="60" y="4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1" name="Group 27"/>
                <p:cNvGrpSpPr>
                  <a:grpSpLocks noChangeAspect="1"/>
                </p:cNvGrpSpPr>
                <p:nvPr/>
              </p:nvGrpSpPr>
              <p:grpSpPr bwMode="auto">
                <a:xfrm>
                  <a:off x="5884" y="2381"/>
                  <a:ext cx="692" cy="392"/>
                  <a:chOff x="5884" y="2381"/>
                  <a:chExt cx="692" cy="392"/>
                </a:xfrm>
              </p:grpSpPr>
              <p:sp>
                <p:nvSpPr>
                  <p:cNvPr id="15394" name="Line 2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946" y="2645"/>
                    <a:ext cx="608" cy="1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395" name="Line 2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5888" y="2381"/>
                    <a:ext cx="683" cy="3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396" name="Line 3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5884" y="2505"/>
                    <a:ext cx="682" cy="3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397" name="Line 3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5892" y="2770"/>
                    <a:ext cx="684" cy="3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58" name="Text Box 32"/>
              <p:cNvSpPr txBox="1">
                <a:spLocks noChangeArrowheads="1"/>
              </p:cNvSpPr>
              <p:nvPr/>
            </p:nvSpPr>
            <p:spPr bwMode="auto">
              <a:xfrm>
                <a:off x="2200" y="3765"/>
                <a:ext cx="998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5674" tIns="47837" rIns="95674" bIns="47837">
                <a:spAutoFit/>
              </a:bodyPr>
              <a:lstStyle/>
              <a:p>
                <a:pPr algn="ctr" defTabSz="957263">
                  <a:spcBef>
                    <a:spcPct val="50000"/>
                  </a:spcBef>
                  <a:defRPr/>
                </a:pPr>
                <a:endParaRPr kumimoji="1" lang="en-US" altLang="zh-CN" sz="25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华文中宋" pitchFamily="2" charset="-122"/>
                </a:endParaRPr>
              </a:p>
            </p:txBody>
          </p:sp>
        </p:grpSp>
        <p:sp>
          <p:nvSpPr>
            <p:cNvPr id="65" name="Rectangle 73"/>
            <p:cNvSpPr>
              <a:spLocks noChangeArrowheads="1"/>
            </p:cNvSpPr>
            <p:nvPr/>
          </p:nvSpPr>
          <p:spPr bwMode="auto">
            <a:xfrm>
              <a:off x="4451351" y="4143376"/>
              <a:ext cx="173316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zh-CN" sz="2400" b="1" dirty="0"/>
                <a:t>ZnSO</a:t>
              </a:r>
              <a:r>
                <a:rPr lang="en-US" altLang="zh-CN" sz="2400" b="1" baseline="-25000" dirty="0"/>
                <a:t>4</a:t>
              </a:r>
              <a:r>
                <a:rPr kumimoji="1" lang="zh-CN" altLang="en-US" sz="2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溶液</a:t>
              </a: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1476375" y="951310"/>
            <a:ext cx="1422184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单液电池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812816" y="952134"/>
            <a:ext cx="1422184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双液电池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852246" y="4443045"/>
            <a:ext cx="6482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想一想如果没有盐桥，可以用什么代替？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66" grpId="0" animBg="1"/>
      <p:bldP spid="67" grpId="0" animBg="1"/>
      <p:bldP spid="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8319" y="1122760"/>
            <a:ext cx="5607844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6"/>
          <p:cNvGrpSpPr>
            <a:grpSpLocks/>
          </p:cNvGrpSpPr>
          <p:nvPr/>
        </p:nvGrpSpPr>
        <p:grpSpPr bwMode="auto">
          <a:xfrm>
            <a:off x="4238626" y="897732"/>
            <a:ext cx="707231" cy="707231"/>
            <a:chOff x="7358082" y="6072206"/>
            <a:chExt cx="571504" cy="571504"/>
          </a:xfrm>
        </p:grpSpPr>
        <p:sp>
          <p:nvSpPr>
            <p:cNvPr id="18" name="椭圆 17"/>
            <p:cNvSpPr/>
            <p:nvPr/>
          </p:nvSpPr>
          <p:spPr>
            <a:xfrm>
              <a:off x="7358082" y="6072206"/>
              <a:ext cx="571504" cy="571504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hangingPunct="1">
                <a:defRPr/>
              </a:pPr>
              <a:endParaRPr lang="zh-CN" altLang="en-US" dirty="0"/>
            </a:p>
          </p:txBody>
        </p:sp>
        <p:cxnSp>
          <p:nvCxnSpPr>
            <p:cNvPr id="19" name="直接箭头连接符 18"/>
            <p:cNvCxnSpPr/>
            <p:nvPr/>
          </p:nvCxnSpPr>
          <p:spPr>
            <a:xfrm rot="7500000" flipH="1" flipV="1">
              <a:off x="7466322" y="6349780"/>
              <a:ext cx="355987" cy="96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3714751" y="1857375"/>
            <a:ext cx="1821656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80" tIns="34290" rIns="68580" bIns="34290">
            <a:spAutoFit/>
          </a:bodyPr>
          <a:lstStyle/>
          <a:p>
            <a:pPr algn="ctr" hangingPunct="1">
              <a:spcBef>
                <a:spcPct val="50000"/>
              </a:spcBef>
              <a:defRPr/>
            </a:pPr>
            <a:r>
              <a:rPr kumimoji="1" lang="zh-CN" altLang="en-US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盐溶液（</a:t>
            </a:r>
            <a:r>
              <a:rPr kumimoji="1" lang="en-US" altLang="zh-CN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NaCl</a:t>
            </a:r>
            <a:r>
              <a:rPr kumimoji="1" lang="zh-CN" altLang="en-US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</a:p>
        </p:txBody>
      </p:sp>
      <p:sp>
        <p:nvSpPr>
          <p:cNvPr id="20" name="弧形 19"/>
          <p:cNvSpPr/>
          <p:nvPr/>
        </p:nvSpPr>
        <p:spPr>
          <a:xfrm>
            <a:off x="2943225" y="2250281"/>
            <a:ext cx="3128963" cy="2625329"/>
          </a:xfrm>
          <a:prstGeom prst="arc">
            <a:avLst>
              <a:gd name="adj1" fmla="val 10855094"/>
              <a:gd name="adj2" fmla="val 0"/>
            </a:avLst>
          </a:prstGeom>
          <a:ln w="635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 hangingPunct="1">
              <a:defRPr/>
            </a:pPr>
            <a:endParaRPr lang="zh-CN" altLang="en-US" dirty="0"/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2750344" y="2196704"/>
            <a:ext cx="1125141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80" tIns="34290" rIns="68580" bIns="34290">
            <a:spAutoFit/>
          </a:bodyPr>
          <a:lstStyle/>
          <a:p>
            <a:pPr algn="ctr" hangingPunct="1">
              <a:spcBef>
                <a:spcPct val="50000"/>
              </a:spcBef>
              <a:defRPr/>
            </a:pPr>
            <a:r>
              <a:rPr kumimoji="1" lang="en-US" altLang="zh-CN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Cl</a:t>
            </a:r>
            <a:r>
              <a:rPr kumimoji="1" lang="zh-CN" altLang="en-US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－</a:t>
            </a:r>
          </a:p>
        </p:txBody>
      </p:sp>
      <p:cxnSp>
        <p:nvCxnSpPr>
          <p:cNvPr id="23" name="直接箭头连接符 22"/>
          <p:cNvCxnSpPr/>
          <p:nvPr/>
        </p:nvCxnSpPr>
        <p:spPr>
          <a:xfrm rot="5400000">
            <a:off x="2589609" y="2732485"/>
            <a:ext cx="750094" cy="4286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5429250" y="2196704"/>
            <a:ext cx="1125141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80" tIns="34290" rIns="68580" bIns="34290">
            <a:spAutoFit/>
          </a:bodyPr>
          <a:lstStyle/>
          <a:p>
            <a:pPr algn="ctr" hangingPunct="1">
              <a:spcBef>
                <a:spcPct val="50000"/>
              </a:spcBef>
              <a:defRPr/>
            </a:pPr>
            <a:r>
              <a:rPr kumimoji="1"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Na</a:t>
            </a:r>
            <a:r>
              <a:rPr kumimoji="1" lang="zh-CN" altLang="en-US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＋</a:t>
            </a:r>
          </a:p>
        </p:txBody>
      </p:sp>
      <p:cxnSp>
        <p:nvCxnSpPr>
          <p:cNvPr id="26" name="直接箭头连接符 25"/>
          <p:cNvCxnSpPr/>
          <p:nvPr/>
        </p:nvCxnSpPr>
        <p:spPr>
          <a:xfrm rot="16200000" flipH="1">
            <a:off x="5643563" y="2786063"/>
            <a:ext cx="803672" cy="37504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3875485" y="2303860"/>
            <a:ext cx="1446609" cy="76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80" tIns="34290" rIns="68580" bIns="34290">
            <a:spAutoFit/>
          </a:bodyPr>
          <a:lstStyle/>
          <a:p>
            <a:pPr algn="ctr" hangingPunct="1">
              <a:spcBef>
                <a:spcPct val="50000"/>
              </a:spcBef>
              <a:defRPr/>
            </a:pPr>
            <a:r>
              <a:rPr kumimoji="1" lang="zh-CN" altLang="en-US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滤纸</a:t>
            </a:r>
            <a:endParaRPr kumimoji="1" lang="en-US" altLang="zh-CN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hangingPunct="1">
              <a:spcBef>
                <a:spcPct val="50000"/>
              </a:spcBef>
              <a:defRPr/>
            </a:pPr>
            <a:r>
              <a:rPr kumimoji="1" lang="zh-CN" altLang="en-US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（盐桥）</a:t>
            </a:r>
          </a:p>
        </p:txBody>
      </p:sp>
      <p:sp>
        <p:nvSpPr>
          <p:cNvPr id="30" name="圆角矩形标注 29"/>
          <p:cNvSpPr/>
          <p:nvPr/>
        </p:nvSpPr>
        <p:spPr>
          <a:xfrm>
            <a:off x="3468291" y="2978944"/>
            <a:ext cx="2118122" cy="1278731"/>
          </a:xfrm>
          <a:prstGeom prst="wedgeRoundRectCallout">
            <a:avLst>
              <a:gd name="adj1" fmla="val -2992"/>
              <a:gd name="adj2" fmla="val -58043"/>
              <a:gd name="adj3" fmla="val 16667"/>
            </a:avLst>
          </a:prstGeom>
          <a:solidFill>
            <a:srgbClr val="FFFF00">
              <a:alpha val="5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hangingPunct="1">
              <a:defRPr/>
            </a:pPr>
            <a:r>
              <a:rPr lang="zh-CN" altLang="en-US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宏观：联通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内</a:t>
            </a:r>
            <a:r>
              <a:rPr lang="zh-CN" altLang="en-US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电路</a:t>
            </a:r>
            <a:endParaRPr lang="en-US" altLang="zh-CN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hangingPunct="1">
              <a:defRPr/>
            </a:pPr>
            <a:endParaRPr lang="en-US" altLang="zh-CN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hangingPunct="1">
              <a:defRPr/>
            </a:pPr>
            <a:r>
              <a:rPr lang="zh-CN" altLang="en-US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微观：离子库，使两溶液保持电中性</a:t>
            </a:r>
          </a:p>
        </p:txBody>
      </p:sp>
      <p:sp>
        <p:nvSpPr>
          <p:cNvPr id="27" name="关于我们"/>
          <p:cNvSpPr/>
          <p:nvPr/>
        </p:nvSpPr>
        <p:spPr>
          <a:xfrm>
            <a:off x="106364" y="334566"/>
            <a:ext cx="410527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活动三 改进原电池</a:t>
            </a:r>
            <a:endParaRPr lang="zh-CN" altLang="en-US" sz="32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09601" y="832339"/>
            <a:ext cx="3411414" cy="3954344"/>
            <a:chOff x="1746" y="346"/>
            <a:chExt cx="2428" cy="3736"/>
          </a:xfrm>
        </p:grpSpPr>
        <p:pic>
          <p:nvPicPr>
            <p:cNvPr id="21511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46" y="346"/>
              <a:ext cx="2428" cy="3609"/>
            </a:xfrm>
            <a:prstGeom prst="rect">
              <a:avLst/>
            </a:prstGeom>
            <a:noFill/>
          </p:spPr>
        </p:pic>
        <p:sp>
          <p:nvSpPr>
            <p:cNvPr id="21512" name="Text Box 8"/>
            <p:cNvSpPr txBox="1">
              <a:spLocks noChangeArrowheads="1"/>
            </p:cNvSpPr>
            <p:nvPr/>
          </p:nvSpPr>
          <p:spPr bwMode="auto">
            <a:xfrm>
              <a:off x="2608" y="3762"/>
              <a:ext cx="861" cy="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600" b="1" dirty="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质子交换膜</a:t>
              </a:r>
            </a:p>
          </p:txBody>
        </p:sp>
      </p:grpSp>
      <p:pic>
        <p:nvPicPr>
          <p:cNvPr id="21515" name="Picture 5" descr="IMG_6058"/>
          <p:cNvPicPr>
            <a:picLocks noChangeAspect="1" noChangeArrowheads="1"/>
          </p:cNvPicPr>
          <p:nvPr/>
        </p:nvPicPr>
        <p:blipFill>
          <a:blip r:embed="rId3" cstate="print"/>
          <a:srcRect l="13307" t="7603" r="10654"/>
          <a:stretch>
            <a:fillRect/>
          </a:stretch>
        </p:blipFill>
        <p:spPr bwMode="auto">
          <a:xfrm>
            <a:off x="4924425" y="1666143"/>
            <a:ext cx="3276600" cy="2239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9" name="Line 9"/>
          <p:cNvSpPr>
            <a:spLocks noChangeShapeType="1"/>
          </p:cNvSpPr>
          <p:nvPr/>
        </p:nvSpPr>
        <p:spPr bwMode="gray">
          <a:xfrm flipV="1">
            <a:off x="4044950" y="2767472"/>
            <a:ext cx="2209800" cy="28575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stealth" w="lg" len="lg"/>
          </a:ln>
          <a:effectLst>
            <a:outerShdw algn="ctr" rotWithShape="0">
              <a:srgbClr val="80808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zh-CN" altLang="en-US" sz="180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21518" name="Text Box 10"/>
          <p:cNvSpPr txBox="1">
            <a:spLocks noChangeArrowheads="1"/>
          </p:cNvSpPr>
          <p:nvPr/>
        </p:nvSpPr>
        <p:spPr bwMode="gray">
          <a:xfrm>
            <a:off x="5077924" y="4040432"/>
            <a:ext cx="3048000" cy="40011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2">
              <a:srgbClr val="808080">
                <a:alpha val="50000"/>
              </a:srgb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ea typeface="黑体" pitchFamily="49" charset="-122"/>
              </a:rPr>
              <a:t>两侧：电极材料和催化剂</a:t>
            </a:r>
          </a:p>
        </p:txBody>
      </p:sp>
      <p:sp>
        <p:nvSpPr>
          <p:cNvPr id="893954" name="Rectangle 2"/>
          <p:cNvSpPr>
            <a:spLocks noRot="1" noChangeArrowheads="1"/>
          </p:cNvSpPr>
          <p:nvPr/>
        </p:nvSpPr>
        <p:spPr bwMode="auto">
          <a:xfrm>
            <a:off x="1368181" y="175846"/>
            <a:ext cx="7142773" cy="791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anchor="ctr"/>
          <a:lstStyle/>
          <a:p>
            <a:pPr algn="ctr"/>
            <a:r>
              <a:rPr lang="zh-CN" altLang="en-US" sz="2800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思考：内电路一定是电解质溶液吗？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/>
          <p:nvPr/>
        </p:nvSpPr>
        <p:spPr>
          <a:xfrm>
            <a:off x="382271" y="898684"/>
            <a:ext cx="5814695" cy="519490"/>
          </a:xfrm>
          <a:prstGeom prst="rect">
            <a:avLst/>
          </a:prstGeom>
          <a:noFill/>
          <a:ln w="9525">
            <a:noFill/>
          </a:ln>
        </p:spPr>
        <p:txBody>
          <a:bodyPr wrap="square" lIns="87746" tIns="43873" rIns="87746" bIns="43873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000099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(1)</a:t>
            </a:r>
            <a:r>
              <a:rPr lang="zh-CN" altLang="en-US" sz="2800" b="1" dirty="0">
                <a:solidFill>
                  <a:srgbClr val="000099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比较金属活动性强弱</a:t>
            </a:r>
          </a:p>
        </p:txBody>
      </p:sp>
      <p:sp>
        <p:nvSpPr>
          <p:cNvPr id="44038" name="Text Box 6"/>
          <p:cNvSpPr txBox="1"/>
          <p:nvPr/>
        </p:nvSpPr>
        <p:spPr>
          <a:xfrm>
            <a:off x="536023" y="1566113"/>
            <a:ext cx="7459115" cy="2920147"/>
          </a:xfrm>
          <a:prstGeom prst="rect">
            <a:avLst/>
          </a:prstGeom>
          <a:noFill/>
          <a:ln w="9525">
            <a:noFill/>
          </a:ln>
        </p:spPr>
        <p:txBody>
          <a:bodyPr wrap="square" lIns="87746" tIns="43873" rIns="87746" bIns="43873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300" b="1" dirty="0">
                <a:latin typeface="黑体" pitchFamily="49" charset="-122"/>
                <a:ea typeface="黑体" pitchFamily="49" charset="-122"/>
              </a:rPr>
              <a:t>例</a:t>
            </a:r>
            <a:r>
              <a:rPr lang="en-US" altLang="zh-CN" sz="2300" b="1" dirty="0"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2300" b="1" dirty="0">
                <a:latin typeface="黑体" pitchFamily="49" charset="-122"/>
                <a:ea typeface="黑体" pitchFamily="49" charset="-122"/>
              </a:rPr>
              <a:t>：下列叙述可以说明金属甲比乙活动性强的是</a:t>
            </a:r>
            <a:endParaRPr lang="en-US" altLang="zh-CN" sz="2300" b="1" dirty="0">
              <a:latin typeface="黑体" pitchFamily="49" charset="-122"/>
              <a:ea typeface="黑体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300" b="1" dirty="0">
                <a:latin typeface="黑体" pitchFamily="49" charset="-122"/>
                <a:ea typeface="黑体" pitchFamily="49" charset="-122"/>
              </a:rPr>
              <a:t>A.</a:t>
            </a:r>
            <a:r>
              <a:rPr lang="zh-CN" altLang="en-US" sz="2300" b="1" dirty="0">
                <a:latin typeface="黑体" pitchFamily="49" charset="-122"/>
                <a:ea typeface="黑体" pitchFamily="49" charset="-122"/>
              </a:rPr>
              <a:t>甲和乙用导线连接插入稀盐酸溶液中，乙溶解，甲表面有</a:t>
            </a:r>
            <a:r>
              <a:rPr lang="en-US" altLang="zh-CN" sz="2300" b="1" dirty="0">
                <a:latin typeface="黑体" pitchFamily="49" charset="-122"/>
                <a:ea typeface="黑体" pitchFamily="49" charset="-122"/>
              </a:rPr>
              <a:t>H</a:t>
            </a:r>
            <a:r>
              <a:rPr lang="en-US" altLang="zh-CN" sz="2300" b="1" baseline="-25000" dirty="0"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2300" b="1" dirty="0">
                <a:latin typeface="黑体" pitchFamily="49" charset="-122"/>
                <a:ea typeface="黑体" pitchFamily="49" charset="-122"/>
              </a:rPr>
              <a:t>气放出</a:t>
            </a:r>
            <a:endParaRPr lang="en-US" altLang="zh-CN" sz="2300" b="1" dirty="0">
              <a:latin typeface="黑体" pitchFamily="49" charset="-122"/>
              <a:ea typeface="黑体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300" b="1" dirty="0">
                <a:latin typeface="黑体" pitchFamily="49" charset="-122"/>
                <a:ea typeface="黑体" pitchFamily="49" charset="-122"/>
              </a:rPr>
              <a:t>B.</a:t>
            </a:r>
            <a:r>
              <a:rPr lang="zh-CN" altLang="en-US" sz="2300" b="1" dirty="0">
                <a:latin typeface="黑体" pitchFamily="49" charset="-122"/>
                <a:ea typeface="黑体" pitchFamily="49" charset="-122"/>
              </a:rPr>
              <a:t>在氧化还原反应中，甲比乙失去的电子多</a:t>
            </a:r>
            <a:endParaRPr lang="en-US" altLang="zh-CN" sz="2300" b="1" dirty="0">
              <a:latin typeface="黑体" pitchFamily="49" charset="-122"/>
              <a:ea typeface="黑体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300" b="1" dirty="0">
                <a:latin typeface="黑体" pitchFamily="49" charset="-122"/>
                <a:ea typeface="黑体" pitchFamily="49" charset="-122"/>
              </a:rPr>
              <a:t>C.</a:t>
            </a:r>
            <a:r>
              <a:rPr lang="zh-CN" altLang="en-US" sz="2300" b="1" dirty="0">
                <a:latin typeface="黑体" pitchFamily="49" charset="-122"/>
                <a:ea typeface="黑体" pitchFamily="49" charset="-122"/>
              </a:rPr>
              <a:t>将甲乙作电极组成原电池时甲是负极</a:t>
            </a:r>
            <a:endParaRPr lang="en-US" altLang="zh-CN" sz="2300" b="1" dirty="0">
              <a:latin typeface="黑体" pitchFamily="49" charset="-122"/>
              <a:ea typeface="黑体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300" b="1" dirty="0">
                <a:latin typeface="黑体" pitchFamily="49" charset="-122"/>
                <a:ea typeface="黑体" pitchFamily="49" charset="-122"/>
              </a:rPr>
              <a:t>D.</a:t>
            </a:r>
            <a:r>
              <a:rPr lang="zh-CN" altLang="en-US" sz="2300" b="1" dirty="0">
                <a:latin typeface="黑体" pitchFamily="49" charset="-122"/>
                <a:ea typeface="黑体" pitchFamily="49" charset="-122"/>
              </a:rPr>
              <a:t>同价态的阳离子，甲比乙的氧化性强</a:t>
            </a:r>
          </a:p>
        </p:txBody>
      </p:sp>
      <p:sp>
        <p:nvSpPr>
          <p:cNvPr id="148489" name="Text Box 9"/>
          <p:cNvSpPr txBox="1"/>
          <p:nvPr/>
        </p:nvSpPr>
        <p:spPr>
          <a:xfrm>
            <a:off x="7041138" y="1425439"/>
            <a:ext cx="957365" cy="679369"/>
          </a:xfrm>
          <a:prstGeom prst="rect">
            <a:avLst/>
          </a:prstGeom>
          <a:noFill/>
          <a:ln w="9525">
            <a:noFill/>
          </a:ln>
        </p:spPr>
        <p:txBody>
          <a:bodyPr wrap="square" lIns="87746" tIns="43873" rIns="87746" bIns="43873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C</a:t>
            </a:r>
            <a:endParaRPr lang="zh-CN" altLang="en-US" sz="38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194" name="TextBox 70"/>
          <p:cNvSpPr txBox="1"/>
          <p:nvPr/>
        </p:nvSpPr>
        <p:spPr>
          <a:xfrm>
            <a:off x="285750" y="160973"/>
            <a:ext cx="6642735" cy="581045"/>
          </a:xfrm>
          <a:prstGeom prst="rect">
            <a:avLst/>
          </a:prstGeom>
          <a:noFill/>
          <a:ln w="9525">
            <a:noFill/>
          </a:ln>
        </p:spPr>
        <p:txBody>
          <a:bodyPr wrap="square" lIns="87746" tIns="43873" rIns="87746" bIns="43873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活动四</a:t>
            </a:r>
            <a:r>
              <a:rPr lang="en-US" altLang="x-none" sz="3200" b="1" dirty="0">
                <a:solidFill>
                  <a:srgbClr val="FF00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: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原电池原理的应用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8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Text Box 5"/>
          <p:cNvSpPr txBox="1"/>
          <p:nvPr/>
        </p:nvSpPr>
        <p:spPr>
          <a:xfrm>
            <a:off x="484980" y="1405812"/>
            <a:ext cx="8067959" cy="2673926"/>
          </a:xfrm>
          <a:prstGeom prst="rect">
            <a:avLst/>
          </a:prstGeom>
          <a:noFill/>
          <a:ln w="9525">
            <a:noFill/>
          </a:ln>
        </p:spPr>
        <p:txBody>
          <a:bodyPr wrap="square" lIns="87746" tIns="43873" rIns="87746" bIns="43873">
            <a:spAutoFit/>
          </a:bodyPr>
          <a:lstStyle/>
          <a:p>
            <a:pPr marL="438729" indent="-438729">
              <a:spcBef>
                <a:spcPct val="50000"/>
              </a:spcBef>
            </a:pP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例</a:t>
            </a:r>
            <a:r>
              <a:rPr lang="en-US" altLang="zh-CN" sz="2400" b="1" dirty="0"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：下列制氢气的反应速率最快的是</a:t>
            </a:r>
            <a:endParaRPr lang="en-US" altLang="zh-CN" sz="2400" b="1" dirty="0">
              <a:latin typeface="黑体" pitchFamily="49" charset="-122"/>
              <a:ea typeface="黑体" pitchFamily="49" charset="-122"/>
            </a:endParaRPr>
          </a:p>
          <a:p>
            <a:pPr marL="438729" indent="-438729">
              <a:spcBef>
                <a:spcPct val="50000"/>
              </a:spcBef>
            </a:pPr>
            <a:r>
              <a:rPr lang="en-US" altLang="zh-CN" sz="2400" b="1" dirty="0">
                <a:latin typeface="黑体" pitchFamily="49" charset="-122"/>
                <a:ea typeface="黑体" pitchFamily="49" charset="-122"/>
              </a:rPr>
              <a:t>A.</a:t>
            </a: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纯铁和</a:t>
            </a:r>
            <a:r>
              <a:rPr lang="en-US" altLang="zh-CN" sz="2400" b="1" dirty="0">
                <a:latin typeface="黑体" pitchFamily="49" charset="-122"/>
                <a:ea typeface="黑体" pitchFamily="49" charset="-122"/>
              </a:rPr>
              <a:t>0.1mol/L</a:t>
            </a: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硫酸</a:t>
            </a:r>
            <a:endParaRPr lang="en-US" altLang="zh-CN" sz="2400" b="1" dirty="0">
              <a:latin typeface="黑体" pitchFamily="49" charset="-122"/>
              <a:ea typeface="黑体" pitchFamily="49" charset="-122"/>
            </a:endParaRPr>
          </a:p>
          <a:p>
            <a:pPr marL="438729" indent="-438729">
              <a:spcBef>
                <a:spcPct val="50000"/>
              </a:spcBef>
            </a:pPr>
            <a:r>
              <a:rPr lang="en-US" altLang="zh-CN" sz="2400" b="1" dirty="0">
                <a:latin typeface="黑体" pitchFamily="49" charset="-122"/>
                <a:ea typeface="黑体" pitchFamily="49" charset="-122"/>
              </a:rPr>
              <a:t>B.</a:t>
            </a: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纯铁和</a:t>
            </a:r>
            <a:r>
              <a:rPr lang="en-US" altLang="zh-CN" sz="2400" b="1" dirty="0">
                <a:latin typeface="黑体" pitchFamily="49" charset="-122"/>
                <a:ea typeface="黑体" pitchFamily="49" charset="-122"/>
              </a:rPr>
              <a:t>18 mol/L</a:t>
            </a: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硫酸</a:t>
            </a:r>
            <a:endParaRPr lang="en-US" altLang="zh-CN" sz="2400" b="1" dirty="0">
              <a:latin typeface="黑体" pitchFamily="49" charset="-122"/>
              <a:ea typeface="黑体" pitchFamily="49" charset="-122"/>
            </a:endParaRPr>
          </a:p>
          <a:p>
            <a:pPr marL="438729" indent="-438729">
              <a:spcBef>
                <a:spcPct val="50000"/>
              </a:spcBef>
            </a:pPr>
            <a:r>
              <a:rPr lang="en-US" altLang="zh-CN" sz="2400" b="1" dirty="0">
                <a:latin typeface="黑体" pitchFamily="49" charset="-122"/>
                <a:ea typeface="黑体" pitchFamily="49" charset="-122"/>
              </a:rPr>
              <a:t>C.</a:t>
            </a: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生铁和 </a:t>
            </a:r>
            <a:r>
              <a:rPr lang="en-US" altLang="zh-CN" sz="2400" b="1" dirty="0">
                <a:latin typeface="黑体" pitchFamily="49" charset="-122"/>
                <a:ea typeface="黑体" pitchFamily="49" charset="-122"/>
              </a:rPr>
              <a:t>0.1mol/L</a:t>
            </a: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硫酸</a:t>
            </a:r>
          </a:p>
          <a:p>
            <a:pPr marL="438729" indent="-438729">
              <a:spcBef>
                <a:spcPct val="50000"/>
              </a:spcBef>
            </a:pPr>
            <a:r>
              <a:rPr lang="en-US" altLang="zh-CN" sz="2400" b="1" dirty="0">
                <a:latin typeface="黑体" pitchFamily="49" charset="-122"/>
                <a:ea typeface="黑体" pitchFamily="49" charset="-122"/>
              </a:rPr>
              <a:t>D.</a:t>
            </a: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铜和</a:t>
            </a:r>
            <a:r>
              <a:rPr lang="en-US" altLang="zh-CN" sz="2400" b="1" dirty="0">
                <a:latin typeface="黑体" pitchFamily="49" charset="-122"/>
                <a:ea typeface="黑体" pitchFamily="49" charset="-122"/>
              </a:rPr>
              <a:t>18 mol/L</a:t>
            </a: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硫酸</a:t>
            </a:r>
            <a:endParaRPr lang="en-US" altLang="zh-CN" sz="24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0542" name="Text Box 14"/>
          <p:cNvSpPr txBox="1"/>
          <p:nvPr/>
        </p:nvSpPr>
        <p:spPr>
          <a:xfrm>
            <a:off x="5794577" y="1316436"/>
            <a:ext cx="578231" cy="679369"/>
          </a:xfrm>
          <a:prstGeom prst="rect">
            <a:avLst/>
          </a:prstGeom>
          <a:noFill/>
          <a:ln w="9525">
            <a:noFill/>
          </a:ln>
        </p:spPr>
        <p:txBody>
          <a:bodyPr wrap="square" lIns="87746" tIns="43873" rIns="87746" bIns="43873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800" b="1" dirty="0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C</a:t>
            </a:r>
            <a:endParaRPr lang="zh-CN" altLang="en-US" sz="38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194" name="TextBox 70"/>
          <p:cNvSpPr txBox="1"/>
          <p:nvPr/>
        </p:nvSpPr>
        <p:spPr>
          <a:xfrm>
            <a:off x="285750" y="160973"/>
            <a:ext cx="6642735" cy="581045"/>
          </a:xfrm>
          <a:prstGeom prst="rect">
            <a:avLst/>
          </a:prstGeom>
          <a:noFill/>
          <a:ln w="9525">
            <a:noFill/>
          </a:ln>
        </p:spPr>
        <p:txBody>
          <a:bodyPr wrap="square" lIns="87746" tIns="43873" rIns="87746" bIns="43873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活动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1" charset="-122"/>
                <a:ea typeface="黑体" panose="02010609060101010101" pitchFamily="1" charset="-122"/>
                <a:sym typeface="+mn-ea"/>
              </a:rPr>
              <a:t>四</a:t>
            </a:r>
            <a:r>
              <a:rPr lang="en-US" altLang="x-none" sz="3200" b="1" dirty="0">
                <a:solidFill>
                  <a:srgbClr val="FF00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: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原电池原理的应用</a:t>
            </a:r>
          </a:p>
        </p:txBody>
      </p:sp>
      <p:sp>
        <p:nvSpPr>
          <p:cNvPr id="44034" name="Text Box 2"/>
          <p:cNvSpPr txBox="1"/>
          <p:nvPr/>
        </p:nvSpPr>
        <p:spPr>
          <a:xfrm>
            <a:off x="374651" y="852964"/>
            <a:ext cx="5814695" cy="519490"/>
          </a:xfrm>
          <a:prstGeom prst="rect">
            <a:avLst/>
          </a:prstGeom>
          <a:noFill/>
          <a:ln w="9525">
            <a:noFill/>
          </a:ln>
        </p:spPr>
        <p:txBody>
          <a:bodyPr wrap="square" lIns="87746" tIns="43873" rIns="87746" bIns="43873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000099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(2)</a:t>
            </a:r>
            <a:r>
              <a:rPr lang="zh-CN" altLang="en-US" sz="2800" b="1" dirty="0">
                <a:solidFill>
                  <a:srgbClr val="000099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调整反应速率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8" name="Text Box 12"/>
          <p:cNvSpPr txBox="1"/>
          <p:nvPr/>
        </p:nvSpPr>
        <p:spPr>
          <a:xfrm>
            <a:off x="757408" y="1571990"/>
            <a:ext cx="7108776" cy="1812152"/>
          </a:xfrm>
          <a:prstGeom prst="rect">
            <a:avLst/>
          </a:prstGeom>
          <a:noFill/>
          <a:ln w="9525">
            <a:noFill/>
          </a:ln>
        </p:spPr>
        <p:txBody>
          <a:bodyPr wrap="square" lIns="87746" tIns="43873" rIns="87746" bIns="43873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小故事：某同学在实验室制备氢气，不巧手边只有纯锌和</a:t>
            </a:r>
            <a:r>
              <a:rPr lang="en-US" altLang="zh-CN" sz="2800" b="1" dirty="0">
                <a:latin typeface="黑体" pitchFamily="49" charset="-122"/>
                <a:ea typeface="黑体" pitchFamily="49" charset="-122"/>
              </a:rPr>
              <a:t>0.1mol/L 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硫酸，为了加快反应速率，聪明的他向溶液中加入几滴</a:t>
            </a:r>
            <a:r>
              <a:rPr lang="en-US" altLang="zh-CN" sz="2800" b="1" dirty="0">
                <a:latin typeface="黑体" pitchFamily="49" charset="-122"/>
                <a:ea typeface="黑体" pitchFamily="49" charset="-122"/>
              </a:rPr>
              <a:t>CuSO</a:t>
            </a:r>
            <a:r>
              <a:rPr lang="en-US" altLang="zh-CN" sz="2800" b="1" baseline="-25000" dirty="0"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溶液。请问，有什么现象发生？为什么？</a:t>
            </a:r>
          </a:p>
        </p:txBody>
      </p:sp>
      <p:sp>
        <p:nvSpPr>
          <p:cNvPr id="8194" name="TextBox 70"/>
          <p:cNvSpPr txBox="1"/>
          <p:nvPr/>
        </p:nvSpPr>
        <p:spPr>
          <a:xfrm>
            <a:off x="285750" y="160973"/>
            <a:ext cx="6642735" cy="581045"/>
          </a:xfrm>
          <a:prstGeom prst="rect">
            <a:avLst/>
          </a:prstGeom>
          <a:noFill/>
          <a:ln w="9525">
            <a:noFill/>
          </a:ln>
        </p:spPr>
        <p:txBody>
          <a:bodyPr wrap="square" lIns="87746" tIns="43873" rIns="87746" bIns="43873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活动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1" charset="-122"/>
                <a:ea typeface="黑体" panose="02010609060101010101" pitchFamily="1" charset="-122"/>
                <a:sym typeface="+mn-ea"/>
              </a:rPr>
              <a:t>四</a:t>
            </a:r>
            <a:r>
              <a:rPr lang="en-US" altLang="x-none" sz="3200" b="1" dirty="0">
                <a:solidFill>
                  <a:srgbClr val="FF00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: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原电池原理的应用</a:t>
            </a:r>
          </a:p>
        </p:txBody>
      </p:sp>
      <p:sp>
        <p:nvSpPr>
          <p:cNvPr id="5" name="Text Box 2"/>
          <p:cNvSpPr txBox="1"/>
          <p:nvPr/>
        </p:nvSpPr>
        <p:spPr>
          <a:xfrm>
            <a:off x="374651" y="852964"/>
            <a:ext cx="5814695" cy="519490"/>
          </a:xfrm>
          <a:prstGeom prst="rect">
            <a:avLst/>
          </a:prstGeom>
          <a:noFill/>
          <a:ln w="9525">
            <a:noFill/>
          </a:ln>
        </p:spPr>
        <p:txBody>
          <a:bodyPr wrap="square" lIns="87746" tIns="43873" rIns="87746" bIns="43873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000099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(2)</a:t>
            </a:r>
            <a:r>
              <a:rPr lang="zh-CN" altLang="en-US" sz="2800" b="1" dirty="0">
                <a:solidFill>
                  <a:srgbClr val="000099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调整反应速率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0953" y="3341077"/>
            <a:ext cx="71159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在锌表面有少量红色固体产生，同时有大量气泡产生。因为锌和生成的铜以及硫酸溶液构成原电池，化学反应速率加快。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8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/>
          <p:nvPr/>
        </p:nvSpPr>
        <p:spPr>
          <a:xfrm>
            <a:off x="507109" y="618901"/>
            <a:ext cx="7610058" cy="1381264"/>
          </a:xfrm>
          <a:prstGeom prst="rect">
            <a:avLst/>
          </a:prstGeom>
          <a:noFill/>
          <a:ln w="9525">
            <a:noFill/>
          </a:ln>
        </p:spPr>
        <p:txBody>
          <a:bodyPr wrap="square" lIns="87746" tIns="43873" rIns="87746" bIns="43873">
            <a:spAutoFit/>
          </a:bodyPr>
          <a:lstStyle/>
          <a:p>
            <a:pPr eaLnBrk="0" hangingPunct="0"/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思考：钢铁在干燥的空气里长时间不易被腐蚀</a:t>
            </a:r>
            <a:r>
              <a:rPr lang="en-US" altLang="zh-CN" sz="2800" b="1" dirty="0"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但在潮湿的空气里却很快被腐蚀</a:t>
            </a:r>
            <a:r>
              <a:rPr lang="en-US" altLang="zh-CN" sz="2800" b="1" dirty="0"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这是什么原因呢</a:t>
            </a:r>
            <a:r>
              <a:rPr lang="en-US" altLang="zh-CN" sz="2800" b="1" dirty="0">
                <a:latin typeface="黑体" pitchFamily="49" charset="-122"/>
                <a:ea typeface="黑体" pitchFamily="49" charset="-122"/>
              </a:rPr>
              <a:t>?</a:t>
            </a: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2231" y="1762966"/>
            <a:ext cx="5662234" cy="2183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 Box 3"/>
          <p:cNvSpPr txBox="1"/>
          <p:nvPr/>
        </p:nvSpPr>
        <p:spPr>
          <a:xfrm>
            <a:off x="1895114" y="3960352"/>
            <a:ext cx="5454966" cy="457935"/>
          </a:xfrm>
          <a:prstGeom prst="rect">
            <a:avLst/>
          </a:prstGeom>
          <a:noFill/>
          <a:ln w="9525">
            <a:noFill/>
          </a:ln>
        </p:spPr>
        <p:txBody>
          <a:bodyPr wrap="square" lIns="87746" tIns="43873" rIns="87746" bIns="43873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钢铁表面形成的微小原电池示意图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矩形 1"/>
          <p:cNvSpPr/>
          <p:nvPr/>
        </p:nvSpPr>
        <p:spPr>
          <a:xfrm>
            <a:off x="0" y="2326481"/>
            <a:ext cx="9144000" cy="2335372"/>
          </a:xfrm>
          <a:prstGeom prst="rect">
            <a:avLst/>
          </a:prstGeom>
          <a:noFill/>
          <a:ln w="9525">
            <a:noFill/>
          </a:ln>
        </p:spPr>
        <p:txBody>
          <a:bodyPr lIns="87746" tIns="43873" rIns="87746" bIns="43873">
            <a:spAutoFit/>
          </a:bodyPr>
          <a:lstStyle/>
          <a:p>
            <a:pPr marL="329047" indent="-329047" eaLnBrk="0">
              <a:lnSpc>
                <a:spcPct val="120000"/>
              </a:lnSpc>
              <a:spcBef>
                <a:spcPct val="50000"/>
              </a:spcBef>
              <a:buClr>
                <a:srgbClr val="2F2F2F"/>
              </a:buClr>
              <a:buSzPct val="50000"/>
            </a:pPr>
            <a:endParaRPr lang="en-US" altLang="zh-CN" sz="3100" b="1" dirty="0">
              <a:latin typeface="宋体" panose="02010600030101010101" pitchFamily="2" charset="-122"/>
            </a:endParaRPr>
          </a:p>
          <a:p>
            <a:pPr marL="329047" indent="-329047" eaLnBrk="0">
              <a:lnSpc>
                <a:spcPct val="120000"/>
              </a:lnSpc>
              <a:spcBef>
                <a:spcPct val="50000"/>
              </a:spcBef>
              <a:buClr>
                <a:srgbClr val="2F2F2F"/>
              </a:buClr>
              <a:buSzPct val="50000"/>
            </a:pPr>
            <a:endParaRPr lang="en-US" altLang="zh-CN" sz="3100" b="1" dirty="0">
              <a:latin typeface="宋体" panose="02010600030101010101" pitchFamily="2" charset="-122"/>
            </a:endParaRPr>
          </a:p>
          <a:p>
            <a:pPr marL="329047" indent="-329047" eaLnBrk="0">
              <a:lnSpc>
                <a:spcPct val="120000"/>
              </a:lnSpc>
              <a:spcBef>
                <a:spcPct val="50000"/>
              </a:spcBef>
              <a:buClr>
                <a:srgbClr val="2F2F2F"/>
              </a:buClr>
              <a:buSzPct val="50000"/>
            </a:pPr>
            <a:endParaRPr lang="zh-CN" altLang="en-US" sz="3100" b="1" dirty="0">
              <a:latin typeface="宋体" panose="02010600030101010101" pitchFamily="2" charset="-122"/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832338" y="1600676"/>
            <a:ext cx="3869202" cy="3100278"/>
            <a:chOff x="69" y="2095"/>
            <a:chExt cx="2880" cy="1772"/>
          </a:xfrm>
        </p:grpSpPr>
        <p:pic>
          <p:nvPicPr>
            <p:cNvPr id="26628" name="Picture 7" descr="pic_23878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" y="2095"/>
              <a:ext cx="2880" cy="177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629" name="Line 9"/>
            <p:cNvSpPr/>
            <p:nvPr/>
          </p:nvSpPr>
          <p:spPr>
            <a:xfrm>
              <a:off x="1968" y="2707"/>
              <a:ext cx="0" cy="240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26630" name="Line 10"/>
            <p:cNvSpPr/>
            <p:nvPr/>
          </p:nvSpPr>
          <p:spPr>
            <a:xfrm>
              <a:off x="2208" y="2449"/>
              <a:ext cx="0" cy="912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26631" name="Line 11"/>
            <p:cNvSpPr/>
            <p:nvPr/>
          </p:nvSpPr>
          <p:spPr>
            <a:xfrm>
              <a:off x="1968" y="2694"/>
              <a:ext cx="240" cy="0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26632" name="Text Box 12"/>
            <p:cNvSpPr txBox="1"/>
            <p:nvPr/>
          </p:nvSpPr>
          <p:spPr>
            <a:xfrm>
              <a:off x="1960" y="2199"/>
              <a:ext cx="624" cy="2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2300" b="1" dirty="0">
                  <a:solidFill>
                    <a:schemeClr val="bg1"/>
                  </a:solidFill>
                  <a:latin typeface="Times New Roman" panose="02020603050405020304" pitchFamily="2" charset="0"/>
                  <a:ea typeface="仿宋_GB2312" pitchFamily="49" charset="-122"/>
                </a:rPr>
                <a:t>锌块</a:t>
              </a:r>
            </a:p>
          </p:txBody>
        </p:sp>
      </p:grpSp>
      <p:graphicFrame>
        <p:nvGraphicFramePr>
          <p:cNvPr id="26633" name="Object 1"/>
          <p:cNvGraphicFramePr>
            <a:graphicFrameLocks/>
          </p:cNvGraphicFramePr>
          <p:nvPr/>
        </p:nvGraphicFramePr>
        <p:xfrm>
          <a:off x="4838700" y="1581664"/>
          <a:ext cx="3777762" cy="3166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r:id="rId4" imgW="1743318" imgH="1628571" progId="PBrush">
                  <p:embed/>
                </p:oleObj>
              </mc:Choice>
              <mc:Fallback>
                <p:oleObj r:id="rId4" imgW="1743318" imgH="1628571" progId="PBrush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lum bright="-6000"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8700" y="1581664"/>
                        <a:ext cx="3777762" cy="31661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4" name="TextBox 70"/>
          <p:cNvSpPr txBox="1"/>
          <p:nvPr/>
        </p:nvSpPr>
        <p:spPr>
          <a:xfrm>
            <a:off x="285750" y="160973"/>
            <a:ext cx="6642735" cy="581045"/>
          </a:xfrm>
          <a:prstGeom prst="rect">
            <a:avLst/>
          </a:prstGeom>
          <a:noFill/>
          <a:ln w="9525">
            <a:noFill/>
          </a:ln>
        </p:spPr>
        <p:txBody>
          <a:bodyPr wrap="square" lIns="87746" tIns="43873" rIns="87746" bIns="43873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活动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1" charset="-122"/>
                <a:ea typeface="黑体" panose="02010609060101010101" pitchFamily="1" charset="-122"/>
                <a:sym typeface="+mn-ea"/>
              </a:rPr>
              <a:t>四</a:t>
            </a:r>
            <a:r>
              <a:rPr lang="en-US" altLang="x-none" sz="3200" b="1" dirty="0">
                <a:solidFill>
                  <a:srgbClr val="FF00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: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原电池原理的应用</a:t>
            </a:r>
          </a:p>
        </p:txBody>
      </p:sp>
      <p:sp>
        <p:nvSpPr>
          <p:cNvPr id="44034" name="Text Box 2"/>
          <p:cNvSpPr txBox="1"/>
          <p:nvPr/>
        </p:nvSpPr>
        <p:spPr>
          <a:xfrm>
            <a:off x="382271" y="784861"/>
            <a:ext cx="5814695" cy="519490"/>
          </a:xfrm>
          <a:prstGeom prst="rect">
            <a:avLst/>
          </a:prstGeom>
          <a:noFill/>
          <a:ln w="9525">
            <a:noFill/>
          </a:ln>
        </p:spPr>
        <p:txBody>
          <a:bodyPr wrap="square" lIns="87746" tIns="43873" rIns="87746" bIns="43873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000099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(3)</a:t>
            </a:r>
            <a:r>
              <a:rPr lang="zh-CN" altLang="en-US" sz="2800" b="1" dirty="0">
                <a:solidFill>
                  <a:srgbClr val="000099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金属的防护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/>
          <p:nvPr/>
        </p:nvSpPr>
        <p:spPr>
          <a:xfrm>
            <a:off x="4629102" y="3701674"/>
            <a:ext cx="3766037" cy="36560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lIns="87746" tIns="43873" rIns="87746" bIns="43873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FF0000"/>
                </a:solidFill>
                <a:latin typeface="黑体" panose="02010609060101010101" pitchFamily="1" charset="-122"/>
                <a:ea typeface="黑体" panose="02010609060101010101" pitchFamily="1" charset="-122"/>
                <a:sym typeface="+mn-ea"/>
              </a:rPr>
              <a:t>氯化钠溶于水、形成电解质溶液</a:t>
            </a:r>
            <a:endParaRPr lang="zh-CN" altLang="en-US" b="1" dirty="0">
              <a:solidFill>
                <a:srgbClr val="FF3300"/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sp>
        <p:nvSpPr>
          <p:cNvPr id="4" name="Text Box 2"/>
          <p:cNvSpPr txBox="1"/>
          <p:nvPr/>
        </p:nvSpPr>
        <p:spPr>
          <a:xfrm>
            <a:off x="3176955" y="3153619"/>
            <a:ext cx="5380892" cy="36560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lIns="87746" tIns="43873" rIns="87746" bIns="43873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FF0000"/>
                </a:solidFill>
                <a:latin typeface="黑体" panose="02010609060101010101" pitchFamily="1" charset="-122"/>
                <a:ea typeface="黑体" panose="02010609060101010101" pitchFamily="1" charset="-122"/>
                <a:sym typeface="+mn-ea"/>
              </a:rPr>
              <a:t>与铁屑、氯化钠溶液构成原电池，加速铁屑的氧化</a:t>
            </a:r>
            <a:endParaRPr lang="zh-CN" altLang="en-US" b="1" dirty="0">
              <a:solidFill>
                <a:srgbClr val="FF3300"/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sp>
        <p:nvSpPr>
          <p:cNvPr id="6" name="Text Box 2"/>
          <p:cNvSpPr txBox="1"/>
          <p:nvPr/>
        </p:nvSpPr>
        <p:spPr>
          <a:xfrm>
            <a:off x="2971703" y="4282074"/>
            <a:ext cx="3766037" cy="39637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lIns="87746" tIns="43873" rIns="87746" bIns="43873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1" charset="-122"/>
                <a:ea typeface="黑体" panose="02010609060101010101" pitchFamily="1" charset="-122"/>
                <a:sym typeface="+mn-ea"/>
              </a:rPr>
              <a:t>蓬松，便于氧气和铁粉接触</a:t>
            </a:r>
            <a:endParaRPr lang="zh-CN" altLang="en-US" sz="2000" b="1" dirty="0">
              <a:solidFill>
                <a:srgbClr val="FF3300"/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sp>
        <p:nvSpPr>
          <p:cNvPr id="27651" name="文本占位符 27650"/>
          <p:cNvSpPr>
            <a:spLocks noGrp="1"/>
          </p:cNvSpPr>
          <p:nvPr>
            <p:ph type="body" idx="1"/>
          </p:nvPr>
        </p:nvSpPr>
        <p:spPr>
          <a:xfrm>
            <a:off x="457200" y="1335882"/>
            <a:ext cx="8428892" cy="339447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15000"/>
              </a:spcBef>
              <a:buNone/>
            </a:pPr>
            <a:r>
              <a:rPr lang="zh-CN" altLang="en-US" sz="2400" b="1" dirty="0">
                <a:latin typeface="黑体" panose="02010609060101010101" pitchFamily="1" charset="-122"/>
                <a:ea typeface="黑体" panose="02010609060101010101" pitchFamily="1" charset="-122"/>
              </a:rPr>
              <a:t>市场上出售的“暖宝宝”的主要成分为铁屑、炭粉、木屑、氯化钠，水等。 启用之前与空气隔绝，启用时打开密封就会放出热量。使用完后，会发现有大量铁锈存在。</a:t>
            </a:r>
            <a:endParaRPr lang="en-US" altLang="zh-CN" sz="2400" b="1" dirty="0">
              <a:latin typeface="黑体" panose="02010609060101010101" pitchFamily="1" charset="-122"/>
              <a:ea typeface="黑体" panose="02010609060101010101" pitchFamily="1" charset="-122"/>
            </a:endParaRPr>
          </a:p>
          <a:p>
            <a:pPr>
              <a:lnSpc>
                <a:spcPct val="100000"/>
              </a:lnSpc>
              <a:spcBef>
                <a:spcPct val="15000"/>
              </a:spcBef>
              <a:buNone/>
            </a:pPr>
            <a:r>
              <a:rPr lang="en-US" altLang="zh-CN" sz="2400" b="1" dirty="0">
                <a:latin typeface="黑体" panose="02010609060101010101" pitchFamily="1" charset="-122"/>
                <a:ea typeface="黑体" panose="02010609060101010101" pitchFamily="1" charset="-122"/>
              </a:rPr>
              <a:t>①“</a:t>
            </a:r>
            <a:r>
              <a:rPr lang="zh-CN" altLang="en-US" sz="2400" b="1" dirty="0">
                <a:latin typeface="黑体" panose="02010609060101010101" pitchFamily="1" charset="-122"/>
                <a:ea typeface="黑体" panose="02010609060101010101" pitchFamily="1" charset="-122"/>
              </a:rPr>
              <a:t>热敷袋”是利用</a:t>
            </a:r>
            <a:r>
              <a:rPr lang="zh-CN" altLang="en-US" sz="2400" b="1" u="sng" dirty="0">
                <a:latin typeface="黑体" panose="02010609060101010101" pitchFamily="1" charset="-122"/>
                <a:ea typeface="黑体" panose="02010609060101010101" pitchFamily="1" charset="-122"/>
              </a:rPr>
              <a:t>             </a:t>
            </a:r>
            <a:r>
              <a:rPr lang="zh-CN" altLang="en-US" sz="2400" b="1" dirty="0">
                <a:latin typeface="黑体" panose="02010609060101010101" pitchFamily="1" charset="-122"/>
                <a:ea typeface="黑体" panose="02010609060101010101" pitchFamily="1" charset="-122"/>
              </a:rPr>
              <a:t>放出热量。</a:t>
            </a:r>
            <a:r>
              <a:rPr lang="zh-CN" altLang="en-US" sz="2400" dirty="0"/>
              <a:t>               </a:t>
            </a:r>
            <a:r>
              <a:rPr lang="zh-CN" altLang="en-US" sz="2400" b="1" dirty="0">
                <a:latin typeface="黑体" panose="02010609060101010101" pitchFamily="1" charset="-122"/>
                <a:ea typeface="黑体" panose="02010609060101010101" pitchFamily="1" charset="-122"/>
              </a:rPr>
              <a:t> </a:t>
            </a:r>
          </a:p>
          <a:p>
            <a:pPr>
              <a:lnSpc>
                <a:spcPct val="100000"/>
              </a:lnSpc>
              <a:spcBef>
                <a:spcPct val="15000"/>
              </a:spcBef>
              <a:buNone/>
            </a:pPr>
            <a:r>
              <a:rPr lang="en-US" altLang="zh-CN" sz="2400" b="1" dirty="0">
                <a:latin typeface="黑体" panose="02010609060101010101" pitchFamily="1" charset="-122"/>
                <a:ea typeface="黑体" panose="02010609060101010101" pitchFamily="1" charset="-122"/>
              </a:rPr>
              <a:t>②</a:t>
            </a:r>
            <a:r>
              <a:rPr lang="zh-CN" altLang="en-US" sz="2400" b="1" dirty="0">
                <a:latin typeface="黑体" panose="02010609060101010101" pitchFamily="1" charset="-122"/>
                <a:ea typeface="黑体" panose="02010609060101010101" pitchFamily="1" charset="-122"/>
              </a:rPr>
              <a:t>炭粉的主要作用</a:t>
            </a:r>
            <a:r>
              <a:rPr lang="zh-CN" altLang="en-US" sz="2400" b="1" u="sng" dirty="0">
                <a:latin typeface="黑体" panose="02010609060101010101" pitchFamily="1" charset="-122"/>
                <a:ea typeface="黑体" panose="02010609060101010101" pitchFamily="1" charset="-122"/>
              </a:rPr>
              <a:t>                              </a:t>
            </a:r>
            <a:r>
              <a:rPr lang="zh-CN" altLang="en-US" sz="2400" b="1" dirty="0">
                <a:latin typeface="黑体" panose="02010609060101010101" pitchFamily="1" charset="-122"/>
                <a:ea typeface="黑体" panose="02010609060101010101" pitchFamily="1" charset="-122"/>
              </a:rPr>
              <a:t>。</a:t>
            </a:r>
            <a:endParaRPr lang="en-US" altLang="zh-CN" sz="2400" b="1" dirty="0">
              <a:latin typeface="黑体" panose="02010609060101010101" pitchFamily="1" charset="-122"/>
              <a:ea typeface="黑体" panose="02010609060101010101" pitchFamily="1" charset="-122"/>
            </a:endParaRPr>
          </a:p>
          <a:p>
            <a:pPr>
              <a:lnSpc>
                <a:spcPct val="100000"/>
              </a:lnSpc>
              <a:spcBef>
                <a:spcPct val="15000"/>
              </a:spcBef>
              <a:buNone/>
            </a:pPr>
            <a:r>
              <a:rPr lang="zh-CN" altLang="en-US" sz="2400" b="1" dirty="0">
                <a:latin typeface="Calibri"/>
                <a:ea typeface="黑体" panose="02010609060101010101" pitchFamily="1" charset="-122"/>
                <a:cs typeface="Calibri"/>
              </a:rPr>
              <a:t>③</a:t>
            </a:r>
            <a:r>
              <a:rPr lang="zh-CN" altLang="en-US" sz="2400" b="1" dirty="0">
                <a:latin typeface="黑体" panose="02010609060101010101" pitchFamily="1" charset="-122"/>
                <a:ea typeface="黑体" panose="02010609060101010101" pitchFamily="1" charset="-122"/>
              </a:rPr>
              <a:t>加入氯化钠的主要作用是</a:t>
            </a:r>
            <a:r>
              <a:rPr lang="zh-CN" altLang="en-US" sz="2400" b="1" u="sng" dirty="0">
                <a:latin typeface="黑体" panose="02010609060101010101" pitchFamily="1" charset="-122"/>
                <a:ea typeface="黑体" panose="02010609060101010101" pitchFamily="1" charset="-122"/>
              </a:rPr>
              <a:t>                     </a:t>
            </a:r>
            <a:r>
              <a:rPr lang="zh-CN" altLang="en-US" sz="2400" b="1" dirty="0">
                <a:latin typeface="黑体" panose="02010609060101010101" pitchFamily="1" charset="-122"/>
                <a:ea typeface="黑体" panose="02010609060101010101" pitchFamily="1" charset="-122"/>
              </a:rPr>
              <a:t>。</a:t>
            </a:r>
          </a:p>
          <a:p>
            <a:pPr>
              <a:lnSpc>
                <a:spcPct val="100000"/>
              </a:lnSpc>
              <a:spcBef>
                <a:spcPct val="15000"/>
              </a:spcBef>
              <a:buNone/>
            </a:pPr>
            <a:r>
              <a:rPr lang="en-US" altLang="zh-CN" sz="2400" b="1" dirty="0">
                <a:latin typeface="黑体" panose="02010609060101010101" pitchFamily="1" charset="-122"/>
                <a:ea typeface="黑体" panose="02010609060101010101" pitchFamily="1" charset="-122"/>
              </a:rPr>
              <a:t>④</a:t>
            </a:r>
            <a:r>
              <a:rPr lang="zh-CN" altLang="en-US" sz="2400" b="1" dirty="0">
                <a:latin typeface="黑体" panose="02010609060101010101" pitchFamily="1" charset="-122"/>
                <a:ea typeface="黑体" panose="02010609060101010101" pitchFamily="1" charset="-122"/>
              </a:rPr>
              <a:t>木屑的作用是</a:t>
            </a:r>
            <a:r>
              <a:rPr lang="zh-CN" altLang="en-US" sz="2400" b="1" u="sng" dirty="0">
                <a:latin typeface="黑体" panose="02010609060101010101" pitchFamily="1" charset="-122"/>
                <a:ea typeface="黑体" panose="02010609060101010101" pitchFamily="1" charset="-122"/>
              </a:rPr>
              <a:t>                         </a:t>
            </a:r>
            <a:r>
              <a:rPr lang="zh-CN" altLang="en-US" sz="2400" b="1" dirty="0">
                <a:latin typeface="黑体" panose="02010609060101010101" pitchFamily="1" charset="-122"/>
                <a:ea typeface="黑体" panose="02010609060101010101" pitchFamily="1" charset="-122"/>
              </a:rPr>
              <a:t>。</a:t>
            </a:r>
          </a:p>
          <a:p>
            <a:pPr>
              <a:lnSpc>
                <a:spcPct val="100000"/>
              </a:lnSpc>
              <a:spcBef>
                <a:spcPct val="15000"/>
              </a:spcBef>
              <a:buNone/>
            </a:pPr>
            <a:endParaRPr lang="zh-CN" altLang="en-US" sz="2400" b="1" dirty="0">
              <a:solidFill>
                <a:srgbClr val="FF0000"/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sp>
        <p:nvSpPr>
          <p:cNvPr id="8194" name="TextBox 70"/>
          <p:cNvSpPr txBox="1"/>
          <p:nvPr/>
        </p:nvSpPr>
        <p:spPr>
          <a:xfrm>
            <a:off x="344365" y="254758"/>
            <a:ext cx="6642735" cy="581045"/>
          </a:xfrm>
          <a:prstGeom prst="rect">
            <a:avLst/>
          </a:prstGeom>
          <a:noFill/>
          <a:ln w="9525">
            <a:noFill/>
          </a:ln>
        </p:spPr>
        <p:txBody>
          <a:bodyPr wrap="square" lIns="87746" tIns="43873" rIns="87746" bIns="43873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活动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1" charset="-122"/>
                <a:ea typeface="黑体" panose="02010609060101010101" pitchFamily="1" charset="-122"/>
                <a:sym typeface="+mn-ea"/>
              </a:rPr>
              <a:t>四</a:t>
            </a:r>
            <a:r>
              <a:rPr lang="en-US" altLang="x-none" sz="3200" b="1" dirty="0">
                <a:solidFill>
                  <a:srgbClr val="FF00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: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原电池原理的应用</a:t>
            </a:r>
          </a:p>
        </p:txBody>
      </p:sp>
      <p:sp>
        <p:nvSpPr>
          <p:cNvPr id="44034" name="Text Box 2"/>
          <p:cNvSpPr txBox="1"/>
          <p:nvPr/>
        </p:nvSpPr>
        <p:spPr>
          <a:xfrm>
            <a:off x="458911" y="774859"/>
            <a:ext cx="3573828" cy="519490"/>
          </a:xfrm>
          <a:prstGeom prst="rect">
            <a:avLst/>
          </a:prstGeom>
          <a:noFill/>
          <a:ln w="9525">
            <a:noFill/>
          </a:ln>
        </p:spPr>
        <p:txBody>
          <a:bodyPr wrap="square" lIns="87746" tIns="43873" rIns="87746" bIns="43873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000099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(4)</a:t>
            </a:r>
            <a:r>
              <a:rPr lang="zh-CN" altLang="en-US" sz="2800" b="1" dirty="0">
                <a:solidFill>
                  <a:srgbClr val="000099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暖宝宝设计原理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4216695" y="2634102"/>
            <a:ext cx="1425743" cy="396379"/>
          </a:xfrm>
          <a:prstGeom prst="rect">
            <a:avLst/>
          </a:prstGeom>
          <a:noFill/>
          <a:ln w="9525">
            <a:noFill/>
          </a:ln>
        </p:spPr>
        <p:txBody>
          <a:bodyPr wrap="square" lIns="87746" tIns="43873" rIns="87746" bIns="43873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1" charset="-122"/>
                <a:ea typeface="黑体" panose="02010609060101010101" pitchFamily="1" charset="-122"/>
                <a:sym typeface="+mn-ea"/>
              </a:rPr>
              <a:t>铁被氧化</a:t>
            </a:r>
            <a:endParaRPr lang="zh-CN" altLang="en-US" sz="2000" b="1" dirty="0">
              <a:solidFill>
                <a:srgbClr val="FF3300"/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4" grpId="0" bldLvl="0" animBg="1"/>
      <p:bldP spid="6" grpId="0" bldLvl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文本占位符 28674"/>
          <p:cNvSpPr>
            <a:spLocks noGrp="1"/>
          </p:cNvSpPr>
          <p:nvPr/>
        </p:nvSpPr>
        <p:spPr>
          <a:xfrm>
            <a:off x="287368" y="803659"/>
            <a:ext cx="8642350" cy="3833813"/>
          </a:xfrm>
          <a:prstGeom prst="rect">
            <a:avLst/>
          </a:prstGeom>
          <a:noFill/>
          <a:ln w="9525">
            <a:noFill/>
          </a:ln>
        </p:spPr>
        <p:txBody>
          <a:bodyPr lIns="87746" tIns="43873" rIns="87746" bIns="43873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 b="1" i="0" u="non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800" b="1" i="0" u="non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800" b="1" i="0" u="non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800" b="1" i="0" u="non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800" b="1" i="0" u="non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800" b="1" i="0" u="non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800" b="1" i="0" u="non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800" b="1" i="0" u="non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800" b="1" i="0" u="non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buNone/>
            </a:pPr>
            <a:r>
              <a:rPr lang="en-US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2018</a:t>
            </a:r>
            <a:r>
              <a:rPr lang="zh-CN" altLang="en-US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朝阳一模</a:t>
            </a:r>
            <a:r>
              <a:rPr lang="en-US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27</a:t>
            </a:r>
            <a:r>
              <a:rPr lang="zh-CN" altLang="en-US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（</a:t>
            </a:r>
            <a:r>
              <a:rPr lang="en-US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5</a:t>
            </a:r>
            <a:r>
              <a:rPr lang="zh-CN" altLang="en-US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）利用铁的不同价态的转化设计电池：</a:t>
            </a:r>
            <a:endParaRPr lang="en-US" altLang="zh-CN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pPr fontAlgn="ctr"/>
            <a:endParaRPr lang="en-US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pPr fontAlgn="ctr"/>
            <a:endParaRPr lang="en-US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pPr fontAlgn="ctr">
              <a:buNone/>
            </a:pPr>
            <a:r>
              <a:rPr lang="zh-CN" altLang="en-US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②该电池不能以水溶液为电解质溶液，用化学方程式说明原因</a:t>
            </a:r>
            <a:r>
              <a:rPr lang="zh-CN" altLang="en-US" u="sng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                         </a:t>
            </a:r>
            <a:r>
              <a:rPr lang="zh-CN" altLang="en-US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。</a:t>
            </a:r>
          </a:p>
          <a:p>
            <a:endParaRPr lang="en-US" altLang="zh-CN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253" name="TextBox 38"/>
          <p:cNvSpPr txBox="1"/>
          <p:nvPr/>
        </p:nvSpPr>
        <p:spPr>
          <a:xfrm>
            <a:off x="577727" y="294726"/>
            <a:ext cx="5483104" cy="519490"/>
          </a:xfrm>
          <a:prstGeom prst="rect">
            <a:avLst/>
          </a:prstGeom>
          <a:noFill/>
          <a:ln w="9525">
            <a:noFill/>
          </a:ln>
        </p:spPr>
        <p:txBody>
          <a:bodyPr wrap="square" lIns="87746" tIns="43873" rIns="87746" bIns="43873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原电池再认识</a:t>
            </a:r>
            <a:r>
              <a:rPr lang="en-US" altLang="zh-CN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zh-CN" sz="2800" b="1" dirty="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关注电极反应物</a:t>
            </a:r>
            <a:endParaRPr lang="zh-CN" altLang="en-US" sz="2800" b="1" dirty="0">
              <a:solidFill>
                <a:srgbClr val="000099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8" y="1768073"/>
            <a:ext cx="5703299" cy="73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矩形 6"/>
          <p:cNvSpPr/>
          <p:nvPr/>
        </p:nvSpPr>
        <p:spPr>
          <a:xfrm>
            <a:off x="2621805" y="3163758"/>
            <a:ext cx="4447210" cy="950377"/>
          </a:xfrm>
          <a:prstGeom prst="rect">
            <a:avLst/>
          </a:prstGeom>
        </p:spPr>
        <p:txBody>
          <a:bodyPr wrap="square" lIns="87746" tIns="43873" rIns="87746" bIns="43873">
            <a:spAutoFit/>
          </a:bodyPr>
          <a:lstStyle/>
          <a:p>
            <a:pPr fontAlgn="ctr"/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2Li+2H</a:t>
            </a:r>
            <a:r>
              <a:rPr lang="en-US" altLang="zh-CN" sz="2800" b="1" baseline="-25000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O=2LiOH+H</a:t>
            </a:r>
            <a:r>
              <a:rPr lang="en-US" altLang="zh-CN" sz="2800" b="1" baseline="-25000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</a:t>
            </a:r>
            <a:r>
              <a:rPr lang="en-US" altLang="zh-CN" sz="2800" b="1" dirty="0">
                <a:solidFill>
                  <a:srgbClr val="FF0000"/>
                </a:solidFill>
                <a:latin typeface="Calibri"/>
                <a:ea typeface="黑体" pitchFamily="49" charset="-122"/>
                <a:cs typeface="Calibri"/>
              </a:rPr>
              <a:t>↑</a:t>
            </a:r>
            <a:endParaRPr lang="en-US" altLang="zh-CN" sz="2800" b="1" dirty="0">
              <a:solidFill>
                <a:srgbClr val="FF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fontAlgn="ctr"/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Li</a:t>
            </a:r>
            <a:r>
              <a:rPr lang="en-US" altLang="zh-CN" sz="2800" b="1" baseline="-25000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O + H</a:t>
            </a:r>
            <a:r>
              <a:rPr lang="en-US" altLang="zh-CN" sz="2800" b="1" baseline="-25000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O = 2LiOH </a:t>
            </a:r>
            <a:endParaRPr lang="zh-CN" altLang="zh-CN" sz="2800" b="1" dirty="0">
              <a:solidFill>
                <a:srgbClr val="FF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21325" y="3231128"/>
            <a:ext cx="777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黑体" pitchFamily="49" charset="-122"/>
                <a:ea typeface="黑体" pitchFamily="49" charset="-122"/>
              </a:rPr>
              <a:t>2019</a:t>
            </a:r>
            <a:r>
              <a:rPr lang="zh-CN" altLang="en-US" sz="2000" b="1" dirty="0">
                <a:latin typeface="黑体" pitchFamily="49" charset="-122"/>
                <a:ea typeface="黑体" pitchFamily="49" charset="-122"/>
              </a:rPr>
              <a:t>年诺贝尔化学奖用于奖励锂离子电池的发展。电池结构简单，携带方便，充放电操作简便易行，不受外界气候和温度的影响，性能稳定可靠，在现代社会生活中的各个方面发挥有很大作用。</a:t>
            </a:r>
          </a:p>
        </p:txBody>
      </p:sp>
      <p:sp>
        <p:nvSpPr>
          <p:cNvPr id="111624" name="AutoShape 8" descr="http://img4.imgtn.bdimg.com/it/u=2411234535,1752840295&amp;fm=26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11628" name="Picture 12" descr="https://timgsa.baidu.com/timg?image&amp;quality=80&amp;size=b9999_10000&amp;sec=1580731804448&amp;di=10d2508b3e4fff1506a1b51a436e3f68&amp;imgtype=0&amp;src=http%3A%2F%2Fwww.eetop.cn%2Fuploadfile%2F2019%2F1010%2F201910100915486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145" y="803398"/>
            <a:ext cx="4438580" cy="2198155"/>
          </a:xfrm>
          <a:prstGeom prst="rect">
            <a:avLst/>
          </a:prstGeom>
          <a:noFill/>
        </p:spPr>
      </p:pic>
      <p:pic>
        <p:nvPicPr>
          <p:cNvPr id="111622" name="Picture 6" descr="https://timgsa.baidu.com/timg?image&amp;quality=80&amp;size=b9999_10000&amp;sec=1580731681694&amp;di=1c9c2fd19b6139149e16056024f02502&amp;imgtype=0&amp;src=http%3A%2F%2F03imgmini.eastday.com%2Fmobile%2F20191009%2F20191009210805_7517793b662ccc11fbfa07a3ba73404f_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985" y="802176"/>
            <a:ext cx="3974123" cy="22182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79"/>
          <p:cNvSpPr txBox="1">
            <a:spLocks noChangeArrowheads="1"/>
          </p:cNvSpPr>
          <p:nvPr/>
        </p:nvSpPr>
        <p:spPr bwMode="auto">
          <a:xfrm>
            <a:off x="395289" y="1447801"/>
            <a:ext cx="18002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zh-CN" altLang="en-US" sz="2000"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0244" name="Text Box 14"/>
          <p:cNvSpPr txBox="1">
            <a:spLocks noChangeArrowheads="1"/>
          </p:cNvSpPr>
          <p:nvPr/>
        </p:nvSpPr>
        <p:spPr bwMode="auto">
          <a:xfrm>
            <a:off x="230189" y="698898"/>
            <a:ext cx="83534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 dirty="0">
                <a:latin typeface="黑体" pitchFamily="49" charset="-122"/>
                <a:ea typeface="黑体" pitchFamily="49" charset="-122"/>
                <a:cs typeface="Times New Roman" pitchFamily="18" charset="0"/>
              </a:rPr>
              <a:t>（</a:t>
            </a:r>
            <a:r>
              <a:rPr lang="en-US" altLang="zh-CN" sz="2400" b="1" dirty="0">
                <a:latin typeface="黑体" pitchFamily="49" charset="-122"/>
                <a:ea typeface="黑体" pitchFamily="49" charset="-122"/>
                <a:cs typeface="Times New Roman" pitchFamily="18" charset="0"/>
              </a:rPr>
              <a:t>2016</a:t>
            </a:r>
            <a:r>
              <a:rPr lang="zh-CN" altLang="en-US" sz="2400" b="1" dirty="0">
                <a:latin typeface="黑体" pitchFamily="49" charset="-122"/>
                <a:ea typeface="黑体" pitchFamily="49" charset="-122"/>
                <a:cs typeface="Times New Roman" pitchFamily="18" charset="0"/>
              </a:rPr>
              <a:t>年北京</a:t>
            </a:r>
            <a:r>
              <a:rPr lang="en-US" altLang="zh-CN" sz="2400" b="1" dirty="0">
                <a:latin typeface="黑体" pitchFamily="49" charset="-122"/>
                <a:ea typeface="黑体" pitchFamily="49" charset="-122"/>
                <a:cs typeface="Times New Roman" pitchFamily="18" charset="0"/>
              </a:rPr>
              <a:t>26</a:t>
            </a:r>
            <a:r>
              <a:rPr lang="zh-CN" altLang="en-US" sz="2400" b="1" dirty="0">
                <a:latin typeface="黑体" pitchFamily="49" charset="-122"/>
                <a:ea typeface="黑体" pitchFamily="49" charset="-122"/>
                <a:cs typeface="Times New Roman" pitchFamily="18" charset="0"/>
              </a:rPr>
              <a:t>）</a:t>
            </a:r>
            <a:r>
              <a:rPr lang="zh-CN" altLang="zh-CN" sz="2400" dirty="0">
                <a:latin typeface="黑体" pitchFamily="49" charset="-122"/>
                <a:ea typeface="黑体" pitchFamily="49" charset="-122"/>
                <a:cs typeface="Times New Roman" pitchFamily="18" charset="0"/>
              </a:rPr>
              <a:t>用零价铁（</a:t>
            </a:r>
            <a:r>
              <a:rPr lang="en-US" altLang="zh-CN" sz="2400" dirty="0">
                <a:latin typeface="黑体" pitchFamily="49" charset="-122"/>
                <a:ea typeface="黑体" pitchFamily="49" charset="-122"/>
                <a:cs typeface="Times New Roman" pitchFamily="18" charset="0"/>
              </a:rPr>
              <a:t>Fe</a:t>
            </a:r>
            <a:r>
              <a:rPr lang="zh-CN" altLang="zh-CN" sz="2400" dirty="0">
                <a:latin typeface="黑体" pitchFamily="49" charset="-122"/>
                <a:ea typeface="黑体" pitchFamily="49" charset="-122"/>
                <a:cs typeface="Times New Roman" pitchFamily="18" charset="0"/>
              </a:rPr>
              <a:t>）去除水体中的硝酸盐（</a:t>
            </a:r>
            <a:r>
              <a:rPr lang="en-US" altLang="zh-CN" sz="2400" dirty="0">
                <a:latin typeface="黑体" pitchFamily="49" charset="-122"/>
                <a:ea typeface="黑体" pitchFamily="49" charset="-122"/>
                <a:cs typeface="Times New Roman" pitchFamily="18" charset="0"/>
              </a:rPr>
              <a:t>NO</a:t>
            </a:r>
            <a:r>
              <a:rPr lang="en-US" altLang="zh-CN" sz="2400" baseline="-25000" dirty="0">
                <a:latin typeface="黑体" pitchFamily="49" charset="-122"/>
                <a:ea typeface="黑体" pitchFamily="49" charset="-122"/>
                <a:cs typeface="Times New Roman" pitchFamily="18" charset="0"/>
              </a:rPr>
              <a:t>3</a:t>
            </a:r>
            <a:r>
              <a:rPr lang="en-US" altLang="zh-CN" sz="2400" baseline="30000" dirty="0">
                <a:latin typeface="黑体" pitchFamily="49" charset="-122"/>
                <a:ea typeface="黑体" pitchFamily="49" charset="-122"/>
                <a:cs typeface="Times New Roman" pitchFamily="18" charset="0"/>
              </a:rPr>
              <a:t>-</a:t>
            </a:r>
            <a:r>
              <a:rPr lang="zh-CN" altLang="zh-CN" sz="2400" dirty="0">
                <a:latin typeface="黑体" pitchFamily="49" charset="-122"/>
                <a:ea typeface="黑体" pitchFamily="49" charset="-122"/>
                <a:cs typeface="Times New Roman" pitchFamily="18" charset="0"/>
              </a:rPr>
              <a:t>）已成为环境修复研究的热点之一。</a:t>
            </a:r>
          </a:p>
        </p:txBody>
      </p:sp>
      <p:pic>
        <p:nvPicPr>
          <p:cNvPr id="10246" name="图片 10" descr="高中试卷网 http://sj.fjjy.or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3936" y="1599103"/>
            <a:ext cx="4942741" cy="185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260351" y="3336132"/>
            <a:ext cx="8569325" cy="166776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2400" b="1" kern="1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Fe</a:t>
            </a:r>
            <a:r>
              <a:rPr lang="zh-CN" altLang="zh-CN" sz="2400" b="1" kern="1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还原水体中</a:t>
            </a:r>
            <a:r>
              <a:rPr lang="en-US" altLang="zh-CN" sz="2400" b="1" kern="1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NO</a:t>
            </a:r>
            <a:r>
              <a:rPr lang="en-US" altLang="zh-CN" sz="2400" b="1" kern="100" baseline="-250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400" b="1" kern="100" baseline="300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-</a:t>
            </a:r>
            <a:r>
              <a:rPr lang="zh-CN" altLang="zh-CN" sz="2400" b="1" kern="1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的反应原理如</a:t>
            </a:r>
            <a:r>
              <a:rPr lang="zh-CN" altLang="en-US" sz="2400" b="1" kern="1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上</a:t>
            </a:r>
            <a:r>
              <a:rPr lang="zh-CN" altLang="zh-CN" sz="2400" b="1" kern="1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图所示。</a:t>
            </a:r>
          </a:p>
          <a:p>
            <a:pPr eaLnBrk="1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zh-CN" sz="2400" b="1" kern="1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①作负极的物质是</a:t>
            </a:r>
            <a:r>
              <a:rPr lang="en-US" altLang="zh-CN" sz="2400" b="1" kern="1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________</a:t>
            </a:r>
            <a:r>
              <a:rPr lang="zh-CN" altLang="zh-CN" sz="2400" b="1" kern="1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。</a:t>
            </a:r>
          </a:p>
          <a:p>
            <a:pPr eaLnBrk="1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zh-CN" sz="2400" b="1" kern="1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②正极的电极反应式是</a:t>
            </a:r>
            <a:r>
              <a:rPr lang="en-US" altLang="zh-CN" sz="2400" b="1" kern="1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_________</a:t>
            </a:r>
            <a:r>
              <a:rPr lang="zh-CN" altLang="zh-CN" sz="2400" b="1" kern="1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3183793" y="3944084"/>
            <a:ext cx="4956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Fe</a:t>
            </a:r>
            <a:endParaRPr lang="zh-CN" altLang="en-US" sz="2400" b="1" dirty="0">
              <a:solidFill>
                <a:srgbClr val="FF0000"/>
              </a:solidFill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3544034" y="4464661"/>
            <a:ext cx="44903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NO</a:t>
            </a:r>
            <a:r>
              <a:rPr lang="en-US" altLang="zh-CN" sz="2400" b="1" baseline="-250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3</a:t>
            </a:r>
            <a:r>
              <a:rPr lang="en-US" altLang="zh-CN" sz="2400" b="1" baseline="300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-</a:t>
            </a:r>
            <a:r>
              <a:rPr lang="en-US" altLang="zh-CN" sz="2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 + 8e</a:t>
            </a:r>
            <a:r>
              <a:rPr lang="en-US" altLang="zh-CN" sz="2400" b="1" baseline="300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-</a:t>
            </a:r>
            <a:r>
              <a:rPr lang="en-US" altLang="zh-CN" sz="2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 +10H</a:t>
            </a:r>
            <a:r>
              <a:rPr lang="en-US" altLang="zh-CN" sz="2400" b="1" baseline="300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+</a:t>
            </a:r>
            <a:r>
              <a:rPr lang="en-US" altLang="zh-CN" sz="2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 = NH</a:t>
            </a:r>
            <a:r>
              <a:rPr lang="en-US" altLang="zh-CN" sz="2400" b="1" baseline="-250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4</a:t>
            </a:r>
            <a:r>
              <a:rPr lang="en-US" altLang="zh-CN" sz="2400" b="1" baseline="300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+</a:t>
            </a:r>
            <a:r>
              <a:rPr lang="en-US" altLang="zh-CN" sz="2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 + 3H</a:t>
            </a:r>
            <a:r>
              <a:rPr lang="en-US" altLang="zh-CN" sz="2400" b="1" baseline="-250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2</a:t>
            </a:r>
            <a:r>
              <a:rPr lang="en-US" altLang="zh-CN" sz="2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O</a:t>
            </a:r>
            <a:endParaRPr lang="zh-CN" altLang="en-US" sz="2400" b="1" dirty="0">
              <a:solidFill>
                <a:srgbClr val="FF0000"/>
              </a:solidFill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0" name="TextBox 38"/>
          <p:cNvSpPr txBox="1"/>
          <p:nvPr/>
        </p:nvSpPr>
        <p:spPr>
          <a:xfrm>
            <a:off x="577727" y="294726"/>
            <a:ext cx="5330704" cy="519490"/>
          </a:xfrm>
          <a:prstGeom prst="rect">
            <a:avLst/>
          </a:prstGeom>
          <a:noFill/>
          <a:ln w="9525">
            <a:noFill/>
          </a:ln>
        </p:spPr>
        <p:txBody>
          <a:bodyPr wrap="square" lIns="87746" tIns="43873" rIns="87746" bIns="43873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原电池再认识</a:t>
            </a:r>
            <a:r>
              <a:rPr lang="en-US" altLang="zh-CN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zh-CN" sz="2800" b="1" dirty="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关注电极反应物</a:t>
            </a:r>
            <a:endParaRPr lang="zh-CN" altLang="en-US" sz="2800" b="1" dirty="0">
              <a:solidFill>
                <a:srgbClr val="000099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2" name="Text Box 79"/>
          <p:cNvSpPr txBox="1"/>
          <p:nvPr/>
        </p:nvSpPr>
        <p:spPr>
          <a:xfrm>
            <a:off x="395289" y="1447800"/>
            <a:ext cx="1800225" cy="502142"/>
          </a:xfrm>
          <a:prstGeom prst="rect">
            <a:avLst/>
          </a:prstGeom>
          <a:noFill/>
          <a:ln w="9525">
            <a:noFill/>
          </a:ln>
        </p:spPr>
        <p:txBody>
          <a:bodyPr lIns="87746" tIns="43873" rIns="87746" bIns="43873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7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254" name="文本框 10253"/>
          <p:cNvSpPr txBox="1"/>
          <p:nvPr/>
        </p:nvSpPr>
        <p:spPr>
          <a:xfrm>
            <a:off x="395289" y="681038"/>
            <a:ext cx="8353425" cy="827267"/>
          </a:xfrm>
          <a:prstGeom prst="rect">
            <a:avLst/>
          </a:prstGeom>
          <a:noFill/>
          <a:ln w="9525">
            <a:noFill/>
          </a:ln>
        </p:spPr>
        <p:txBody>
          <a:bodyPr lIns="87746" tIns="43873" rIns="87746" bIns="43873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x-none" sz="2400" b="1" dirty="0">
                <a:latin typeface="黑体" pitchFamily="49" charset="-122"/>
                <a:ea typeface="黑体" pitchFamily="49" charset="-122"/>
              </a:rPr>
              <a:t>2013</a:t>
            </a: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年北京</a:t>
            </a:r>
            <a:r>
              <a:rPr lang="en-US" altLang="x-none" sz="2400" b="1" dirty="0">
                <a:latin typeface="黑体" pitchFamily="49" charset="-122"/>
                <a:ea typeface="黑体" pitchFamily="49" charset="-122"/>
              </a:rPr>
              <a:t>26</a:t>
            </a: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改编）通过</a:t>
            </a:r>
            <a:r>
              <a:rPr lang="en-US" altLang="x-none" sz="2400" b="1" dirty="0" err="1">
                <a:latin typeface="黑体" pitchFamily="49" charset="-122"/>
                <a:ea typeface="黑体" pitchFamily="49" charset="-122"/>
                <a:cs typeface="Arial" panose="020B0604020202020204" pitchFamily="34" charset="0"/>
              </a:rPr>
              <a:t>NO</a:t>
            </a:r>
            <a:r>
              <a:rPr lang="en-US" altLang="x-none" sz="2400" b="1" baseline="-25000" dirty="0" err="1">
                <a:latin typeface="黑体" pitchFamily="49" charset="-122"/>
                <a:ea typeface="黑体" pitchFamily="49" charset="-122"/>
                <a:cs typeface="Arial" panose="020B0604020202020204" pitchFamily="34" charset="0"/>
              </a:rPr>
              <a:t>x</a:t>
            </a: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传感器可监测</a:t>
            </a:r>
            <a:r>
              <a:rPr lang="en-US" altLang="x-none" sz="2400" b="1" dirty="0" err="1">
                <a:latin typeface="黑体" pitchFamily="49" charset="-122"/>
                <a:ea typeface="黑体" pitchFamily="49" charset="-122"/>
                <a:cs typeface="Arial" panose="020B0604020202020204" pitchFamily="34" charset="0"/>
              </a:rPr>
              <a:t>NO</a:t>
            </a:r>
            <a:r>
              <a:rPr lang="en-US" altLang="x-none" sz="2400" b="1" baseline="-25000" dirty="0" err="1">
                <a:latin typeface="黑体" pitchFamily="49" charset="-122"/>
                <a:ea typeface="黑体" pitchFamily="49" charset="-122"/>
                <a:cs typeface="Arial" panose="020B0604020202020204" pitchFamily="34" charset="0"/>
              </a:rPr>
              <a:t>x</a:t>
            </a: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的含量，其工作原理示意图如下：说明你看到了什么？想到了什么？</a:t>
            </a:r>
          </a:p>
        </p:txBody>
      </p:sp>
      <p:grpSp>
        <p:nvGrpSpPr>
          <p:cNvPr id="2" name="组合 10256"/>
          <p:cNvGrpSpPr/>
          <p:nvPr/>
        </p:nvGrpSpPr>
        <p:grpSpPr>
          <a:xfrm>
            <a:off x="390712" y="1888848"/>
            <a:ext cx="5575299" cy="2262188"/>
            <a:chOff x="0" y="0"/>
            <a:chExt cx="3512" cy="1900"/>
          </a:xfrm>
        </p:grpSpPr>
        <p:pic>
          <p:nvPicPr>
            <p:cNvPr id="10258" name="图片 10" descr="无机化学-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3221" cy="19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259" name="文本框 10258"/>
            <p:cNvSpPr txBox="1"/>
            <p:nvPr/>
          </p:nvSpPr>
          <p:spPr>
            <a:xfrm>
              <a:off x="2153" y="790"/>
              <a:ext cx="1359" cy="388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300" dirty="0">
                  <a:solidFill>
                    <a:srgbClr val="072B0A"/>
                  </a:solidFill>
                  <a:latin typeface="黑体" pitchFamily="49" charset="-122"/>
                  <a:ea typeface="黑体" pitchFamily="49" charset="-122"/>
                </a:rPr>
                <a:t>熔融状态</a:t>
              </a:r>
              <a:r>
                <a:rPr lang="en-US" altLang="x-none" sz="2300" dirty="0">
                  <a:solidFill>
                    <a:srgbClr val="072B0A"/>
                  </a:solidFill>
                  <a:latin typeface="黑体" pitchFamily="49" charset="-122"/>
                  <a:ea typeface="黑体" pitchFamily="49" charset="-122"/>
                </a:rPr>
                <a:t>ZrO</a:t>
              </a:r>
              <a:r>
                <a:rPr lang="en-US" altLang="x-none" sz="2300" baseline="-25000" dirty="0">
                  <a:solidFill>
                    <a:srgbClr val="072B0A"/>
                  </a:solidFill>
                  <a:latin typeface="黑体" pitchFamily="49" charset="-122"/>
                  <a:ea typeface="黑体" pitchFamily="49" charset="-122"/>
                </a:rPr>
                <a:t>2</a:t>
              </a:r>
              <a:endParaRPr lang="zh-CN" altLang="en-US" sz="2300" baseline="-25000" dirty="0">
                <a:solidFill>
                  <a:srgbClr val="072B0A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10244" name="矩形 10243"/>
          <p:cNvSpPr/>
          <p:nvPr/>
        </p:nvSpPr>
        <p:spPr>
          <a:xfrm>
            <a:off x="1194645" y="4219893"/>
            <a:ext cx="6371492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自发的氧化还原反应为：</a:t>
            </a:r>
            <a:r>
              <a:rPr lang="en-US" altLang="zh-CN" sz="2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2NO+O</a:t>
            </a:r>
            <a:r>
              <a:rPr lang="en-US" altLang="zh-CN" sz="2400" b="1" baseline="-250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 sz="2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=2NO</a:t>
            </a:r>
            <a:r>
              <a:rPr lang="en-US" altLang="zh-CN" sz="2400" b="1" baseline="-250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2400" b="1" u="sng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               </a:t>
            </a:r>
            <a:endParaRPr lang="en-US" altLang="x-none" sz="24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245" name="直接连接符 10244"/>
          <p:cNvSpPr/>
          <p:nvPr/>
        </p:nvSpPr>
        <p:spPr>
          <a:xfrm>
            <a:off x="2554141" y="4992199"/>
            <a:ext cx="5532554" cy="0"/>
          </a:xfrm>
          <a:prstGeom prst="line">
            <a:avLst/>
          </a:prstGeom>
          <a:ln w="9525" cap="flat" cmpd="sng">
            <a:noFill/>
            <a:prstDash val="solid"/>
            <a:headEnd type="none" w="med" len="med"/>
            <a:tailEnd type="none" w="med" len="med"/>
          </a:ln>
        </p:spPr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867400" y="3116783"/>
            <a:ext cx="2736850" cy="1200149"/>
            <a:chOff x="0" y="0"/>
            <a:chExt cx="1724" cy="1008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0" y="0"/>
              <a:ext cx="1724" cy="1008"/>
              <a:chOff x="0" y="0"/>
              <a:chExt cx="1724" cy="1008"/>
            </a:xfrm>
          </p:grpSpPr>
          <p:sp>
            <p:nvSpPr>
              <p:cNvPr id="29" name="Rectangle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724" cy="1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zh-CN" altLang="en-US" sz="2400" b="1" dirty="0">
                    <a:solidFill>
                      <a:schemeClr val="tx1"/>
                    </a:solidFill>
                    <a:latin typeface="黑体" pitchFamily="49" charset="-122"/>
                    <a:ea typeface="黑体" pitchFamily="49" charset="-122"/>
                    <a:cs typeface="Times New Roman" pitchFamily="18" charset="0"/>
                  </a:rPr>
                  <a:t>负极为</a:t>
                </a:r>
              </a:p>
              <a:p>
                <a:pPr eaLnBrk="1" hangingPunct="1"/>
                <a:r>
                  <a:rPr lang="zh-CN" altLang="en-US" sz="2400" b="1" dirty="0">
                    <a:solidFill>
                      <a:schemeClr val="tx1"/>
                    </a:solidFill>
                    <a:latin typeface="黑体" pitchFamily="49" charset="-122"/>
                    <a:ea typeface="黑体" pitchFamily="49" charset="-122"/>
                    <a:cs typeface="Times New Roman" pitchFamily="18" charset="0"/>
                  </a:rPr>
                  <a:t>电极反应式为</a:t>
                </a:r>
                <a:r>
                  <a:rPr lang="en-US" altLang="zh-CN" sz="2400" b="1" dirty="0">
                    <a:solidFill>
                      <a:schemeClr val="tx1"/>
                    </a:solidFill>
                    <a:latin typeface="黑体" pitchFamily="49" charset="-122"/>
                    <a:ea typeface="黑体" pitchFamily="49" charset="-122"/>
                    <a:cs typeface="Times New Roman" pitchFamily="18" charset="0"/>
                  </a:rPr>
                  <a:t>:</a:t>
                </a:r>
                <a:endParaRPr lang="zh-CN" altLang="en-US" sz="2400" b="1" dirty="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  <a:cs typeface="Times New Roman" pitchFamily="18" charset="0"/>
                </a:endParaRPr>
              </a:p>
              <a:p>
                <a:pPr eaLnBrk="1" hangingPunct="1"/>
                <a:r>
                  <a:rPr lang="zh-CN" altLang="en-US" sz="2400" b="1" u="sng" dirty="0">
                    <a:solidFill>
                      <a:schemeClr val="tx1"/>
                    </a:solidFill>
                    <a:latin typeface="黑体" pitchFamily="49" charset="-122"/>
                    <a:ea typeface="黑体" pitchFamily="49" charset="-122"/>
                    <a:cs typeface="Times New Roman" pitchFamily="18" charset="0"/>
                  </a:rPr>
                  <a:t>                          </a:t>
                </a:r>
                <a:endParaRPr lang="en-US" altLang="zh-CN" sz="2400" b="1" dirty="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30" name="Line 5"/>
              <p:cNvSpPr>
                <a:spLocks noChangeShapeType="1"/>
              </p:cNvSpPr>
              <p:nvPr/>
            </p:nvSpPr>
            <p:spPr bwMode="auto">
              <a:xfrm>
                <a:off x="90" y="925"/>
                <a:ext cx="149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240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endParaRPr>
              </a:p>
            </p:txBody>
          </p:sp>
        </p:grpSp>
        <p:sp>
          <p:nvSpPr>
            <p:cNvPr id="28" name="Line 6"/>
            <p:cNvSpPr>
              <a:spLocks noChangeShapeType="1"/>
            </p:cNvSpPr>
            <p:nvPr/>
          </p:nvSpPr>
          <p:spPr bwMode="auto">
            <a:xfrm>
              <a:off x="817" y="272"/>
              <a:ext cx="6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2400">
                <a:solidFill>
                  <a:schemeClr val="tx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5940426" y="1815704"/>
            <a:ext cx="2665413" cy="1200149"/>
            <a:chOff x="0" y="0"/>
            <a:chExt cx="1679" cy="1008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0" y="0"/>
              <a:ext cx="1679" cy="1008"/>
              <a:chOff x="0" y="0"/>
              <a:chExt cx="1724" cy="1008"/>
            </a:xfrm>
          </p:grpSpPr>
          <p:sp>
            <p:nvSpPr>
              <p:cNvPr id="34" name="Rectangle 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724" cy="1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zh-CN" altLang="en-US" sz="2400" b="1" dirty="0">
                    <a:solidFill>
                      <a:schemeClr val="tx1"/>
                    </a:solidFill>
                    <a:latin typeface="黑体" pitchFamily="49" charset="-122"/>
                    <a:ea typeface="黑体" pitchFamily="49" charset="-122"/>
                    <a:cs typeface="Times New Roman" pitchFamily="18" charset="0"/>
                  </a:rPr>
                  <a:t>正极为</a:t>
                </a:r>
                <a:r>
                  <a:rPr lang="zh-CN" altLang="en-US" sz="2400" b="1" u="sng" dirty="0">
                    <a:solidFill>
                      <a:schemeClr val="tx1"/>
                    </a:solidFill>
                    <a:latin typeface="黑体" pitchFamily="49" charset="-122"/>
                    <a:ea typeface="黑体" pitchFamily="49" charset="-122"/>
                    <a:cs typeface="Times New Roman" pitchFamily="18" charset="0"/>
                  </a:rPr>
                  <a:t>           </a:t>
                </a:r>
                <a:endParaRPr lang="zh-CN" altLang="en-US" sz="2400" b="1" dirty="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  <a:cs typeface="Times New Roman" pitchFamily="18" charset="0"/>
                </a:endParaRPr>
              </a:p>
              <a:p>
                <a:pPr eaLnBrk="1" hangingPunct="1"/>
                <a:r>
                  <a:rPr lang="zh-CN" altLang="en-US" sz="2400" b="1" dirty="0">
                    <a:solidFill>
                      <a:schemeClr val="tx1"/>
                    </a:solidFill>
                    <a:latin typeface="黑体" pitchFamily="49" charset="-122"/>
                    <a:ea typeface="黑体" pitchFamily="49" charset="-122"/>
                    <a:cs typeface="Times New Roman" pitchFamily="18" charset="0"/>
                  </a:rPr>
                  <a:t>电极反应式为</a:t>
                </a:r>
                <a:r>
                  <a:rPr lang="en-US" altLang="zh-CN" sz="2400" b="1" dirty="0">
                    <a:solidFill>
                      <a:schemeClr val="tx1"/>
                    </a:solidFill>
                    <a:latin typeface="黑体" pitchFamily="49" charset="-122"/>
                    <a:ea typeface="黑体" pitchFamily="49" charset="-122"/>
                    <a:cs typeface="Times New Roman" pitchFamily="18" charset="0"/>
                  </a:rPr>
                  <a:t>:</a:t>
                </a:r>
                <a:endParaRPr lang="zh-CN" altLang="en-US" sz="2400" b="1" dirty="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  <a:cs typeface="Times New Roman" pitchFamily="18" charset="0"/>
                </a:endParaRPr>
              </a:p>
              <a:p>
                <a:pPr eaLnBrk="1" hangingPunct="1"/>
                <a:r>
                  <a:rPr lang="zh-CN" altLang="en-US" sz="2400" b="1" u="sng" dirty="0">
                    <a:solidFill>
                      <a:schemeClr val="tx1"/>
                    </a:solidFill>
                    <a:latin typeface="黑体" pitchFamily="49" charset="-122"/>
                    <a:ea typeface="黑体" pitchFamily="49" charset="-122"/>
                    <a:cs typeface="Times New Roman" pitchFamily="18" charset="0"/>
                  </a:rPr>
                  <a:t>                          </a:t>
                </a:r>
                <a:endParaRPr lang="en-US" altLang="zh-CN" sz="2400" b="1" dirty="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35" name="Line 10"/>
              <p:cNvSpPr>
                <a:spLocks noChangeShapeType="1"/>
              </p:cNvSpPr>
              <p:nvPr/>
            </p:nvSpPr>
            <p:spPr bwMode="auto">
              <a:xfrm>
                <a:off x="90" y="817"/>
                <a:ext cx="149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240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endParaRPr>
              </a:p>
            </p:txBody>
          </p:sp>
        </p:grpSp>
        <p:sp>
          <p:nvSpPr>
            <p:cNvPr id="33" name="Line 11"/>
            <p:cNvSpPr>
              <a:spLocks noChangeShapeType="1"/>
            </p:cNvSpPr>
            <p:nvPr/>
          </p:nvSpPr>
          <p:spPr bwMode="auto">
            <a:xfrm>
              <a:off x="772" y="272"/>
              <a:ext cx="7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2400">
                <a:solidFill>
                  <a:schemeClr val="tx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36" name="Rectangle 15"/>
          <p:cNvSpPr>
            <a:spLocks noChangeArrowheads="1"/>
          </p:cNvSpPr>
          <p:nvPr/>
        </p:nvSpPr>
        <p:spPr bwMode="auto">
          <a:xfrm>
            <a:off x="6019801" y="3756800"/>
            <a:ext cx="23118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pt-BR" altLang="en-US" sz="2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NO+O</a:t>
            </a:r>
            <a:r>
              <a:rPr lang="pt-BR" altLang="en-US" sz="2400" b="1" baseline="300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2-</a:t>
            </a:r>
            <a:r>
              <a:rPr lang="pt-BR" altLang="en-US" sz="2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-2e</a:t>
            </a:r>
            <a:r>
              <a:rPr lang="pt-BR" altLang="en-US" sz="2400" b="1" baseline="300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-</a:t>
            </a:r>
            <a:r>
              <a:rPr lang="pt-BR" altLang="en-US" sz="2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=NO</a:t>
            </a:r>
            <a:r>
              <a:rPr lang="pt-BR" altLang="en-US" sz="2400" b="1" baseline="-250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2</a:t>
            </a:r>
            <a:r>
              <a:rPr lang="pt-BR" altLang="en-US" sz="2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 </a:t>
            </a:r>
          </a:p>
        </p:txBody>
      </p:sp>
      <p:sp>
        <p:nvSpPr>
          <p:cNvPr id="37" name="Text Box 16"/>
          <p:cNvSpPr txBox="1">
            <a:spLocks noChangeArrowheads="1"/>
          </p:cNvSpPr>
          <p:nvPr/>
        </p:nvSpPr>
        <p:spPr bwMode="auto">
          <a:xfrm>
            <a:off x="5940425" y="2409826"/>
            <a:ext cx="22605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  <a:sym typeface="Calibri" pitchFamily="34" charset="0"/>
              </a:rPr>
              <a:t>O</a:t>
            </a:r>
            <a:r>
              <a:rPr lang="en-US" altLang="zh-CN" sz="2400" b="1" baseline="-2500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  <a:sym typeface="Calibri" pitchFamily="34" charset="0"/>
              </a:rPr>
              <a:t>2</a:t>
            </a:r>
            <a:r>
              <a:rPr lang="en-US" altLang="zh-CN" sz="24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  <a:sym typeface="Calibri" pitchFamily="34" charset="0"/>
              </a:rPr>
              <a:t> + 4e</a:t>
            </a:r>
            <a:r>
              <a:rPr lang="en-US" altLang="zh-CN" sz="2400" b="1" baseline="3000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  <a:sym typeface="Calibri" pitchFamily="34" charset="0"/>
              </a:rPr>
              <a:t>- </a:t>
            </a:r>
            <a:r>
              <a:rPr lang="en-US" altLang="zh-CN" sz="24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  <a:sym typeface="Calibri" pitchFamily="34" charset="0"/>
              </a:rPr>
              <a:t>= 2O</a:t>
            </a:r>
            <a:r>
              <a:rPr lang="en-US" altLang="zh-CN" sz="2400" b="1" baseline="3000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  <a:sym typeface="Calibri" pitchFamily="34" charset="0"/>
              </a:rPr>
              <a:t>2-</a:t>
            </a:r>
            <a:endParaRPr lang="zh-CN" altLang="en-US" sz="2400" b="1">
              <a:latin typeface="黑体" pitchFamily="49" charset="-122"/>
              <a:ea typeface="黑体" pitchFamily="49" charset="-122"/>
              <a:cs typeface="Times New Roman" pitchFamily="18" charset="0"/>
              <a:sym typeface="Calibri" pitchFamily="34" charset="0"/>
            </a:endParaRPr>
          </a:p>
        </p:txBody>
      </p:sp>
      <p:sp>
        <p:nvSpPr>
          <p:cNvPr id="38" name="Rectangle 20"/>
          <p:cNvSpPr>
            <a:spLocks noChangeArrowheads="1"/>
          </p:cNvSpPr>
          <p:nvPr/>
        </p:nvSpPr>
        <p:spPr bwMode="auto">
          <a:xfrm>
            <a:off x="7092951" y="1803797"/>
            <a:ext cx="11144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Pt</a:t>
            </a:r>
            <a:r>
              <a:rPr lang="zh-CN" altLang="en-US" sz="24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电极</a:t>
            </a:r>
          </a:p>
        </p:txBody>
      </p:sp>
      <p:sp>
        <p:nvSpPr>
          <p:cNvPr id="39" name="Rectangle 21"/>
          <p:cNvSpPr>
            <a:spLocks noChangeArrowheads="1"/>
          </p:cNvSpPr>
          <p:nvPr/>
        </p:nvSpPr>
        <p:spPr bwMode="auto">
          <a:xfrm>
            <a:off x="7043371" y="3004589"/>
            <a:ext cx="12698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400" b="1" dirty="0" err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NiO</a:t>
            </a:r>
            <a:r>
              <a:rPr lang="zh-CN" altLang="en-US" sz="2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电极</a:t>
            </a:r>
          </a:p>
        </p:txBody>
      </p:sp>
      <p:sp>
        <p:nvSpPr>
          <p:cNvPr id="24" name="TextBox 38"/>
          <p:cNvSpPr txBox="1"/>
          <p:nvPr/>
        </p:nvSpPr>
        <p:spPr>
          <a:xfrm>
            <a:off x="577727" y="294726"/>
            <a:ext cx="5072795" cy="519490"/>
          </a:xfrm>
          <a:prstGeom prst="rect">
            <a:avLst/>
          </a:prstGeom>
          <a:noFill/>
          <a:ln w="9525">
            <a:noFill/>
          </a:ln>
        </p:spPr>
        <p:txBody>
          <a:bodyPr wrap="square" lIns="87746" tIns="43873" rIns="87746" bIns="43873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原电池再认识</a:t>
            </a:r>
            <a:r>
              <a:rPr lang="en-US" altLang="zh-CN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zh-CN" sz="2800" b="1" dirty="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关注反应过程</a:t>
            </a:r>
            <a:endParaRPr lang="zh-CN" altLang="en-US" sz="2800" b="1" dirty="0">
              <a:solidFill>
                <a:srgbClr val="000099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36" grpId="0" autoUpdateAnimBg="0"/>
      <p:bldP spid="37" grpId="0" autoUpdateAnimBg="0"/>
      <p:bldP spid="38" grpId="0" autoUpdateAnimBg="0"/>
      <p:bldP spid="39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图片 28675" descr="P76"/>
          <p:cNvPicPr>
            <a:picLocks noChangeAspect="1"/>
          </p:cNvPicPr>
          <p:nvPr/>
        </p:nvPicPr>
        <p:blipFill>
          <a:blip r:embed="rId2" cstate="print">
            <a:lum bright="-29999" contrast="60000"/>
          </a:blip>
          <a:stretch>
            <a:fillRect/>
          </a:stretch>
        </p:blipFill>
        <p:spPr>
          <a:xfrm>
            <a:off x="5158152" y="715108"/>
            <a:ext cx="3692769" cy="33176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5" name="文本占位符 28674"/>
          <p:cNvSpPr>
            <a:spLocks noGrp="1"/>
          </p:cNvSpPr>
          <p:nvPr/>
        </p:nvSpPr>
        <p:spPr>
          <a:xfrm>
            <a:off x="261795" y="829296"/>
            <a:ext cx="8642350" cy="3833813"/>
          </a:xfrm>
          <a:prstGeom prst="rect">
            <a:avLst/>
          </a:prstGeom>
          <a:noFill/>
          <a:ln w="9525">
            <a:noFill/>
          </a:ln>
        </p:spPr>
        <p:txBody>
          <a:bodyPr lIns="87746" tIns="43873" rIns="87746" bIns="43873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 b="1" i="0" u="non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800" b="1" i="0" u="non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800" b="1" i="0" u="non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800" b="1" i="0" u="non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800" b="1" i="0" u="non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800" b="1" i="0" u="non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800" b="1" i="0" u="non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800" b="1" i="0" u="non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800" b="1" i="0" u="non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zh-CN" altLang="en-US" sz="2300" dirty="0">
                <a:solidFill>
                  <a:srgbClr val="FF00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看图说明氢氧燃料电池工作原理</a:t>
            </a:r>
            <a:endParaRPr lang="zh-CN" altLang="en-US" sz="2300" dirty="0">
              <a:solidFill>
                <a:srgbClr val="000000"/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  <a:p>
            <a:r>
              <a:rPr lang="zh-CN" altLang="en-US" sz="2300" dirty="0">
                <a:solidFill>
                  <a:srgbClr val="0000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正负极材料：铂电极</a:t>
            </a:r>
          </a:p>
          <a:p>
            <a:pPr lvl="1"/>
            <a:r>
              <a:rPr lang="zh-CN" altLang="en-US" sz="2300" dirty="0">
                <a:solidFill>
                  <a:srgbClr val="0000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正极室：通氧气</a:t>
            </a:r>
            <a:endParaRPr lang="en-US" altLang="zh-CN" sz="2300" dirty="0">
              <a:solidFill>
                <a:srgbClr val="000000"/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  <a:p>
            <a:pPr lvl="1"/>
            <a:r>
              <a:rPr lang="zh-CN" altLang="en-US" sz="2300" dirty="0">
                <a:solidFill>
                  <a:srgbClr val="0000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负极室：通氢气</a:t>
            </a:r>
            <a:endParaRPr lang="en-US" altLang="zh-CN" sz="2300" dirty="0">
              <a:solidFill>
                <a:srgbClr val="000000"/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  <a:p>
            <a:pPr lvl="1"/>
            <a:r>
              <a:rPr lang="zh-CN" altLang="en-US" sz="2300" dirty="0">
                <a:solidFill>
                  <a:srgbClr val="0000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电解质：</a:t>
            </a:r>
            <a:r>
              <a:rPr lang="en-US" altLang="zh-CN" sz="2300" dirty="0">
                <a:solidFill>
                  <a:srgbClr val="0000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H</a:t>
            </a:r>
            <a:r>
              <a:rPr lang="en-US" altLang="zh-CN" sz="2300" baseline="-25000" dirty="0">
                <a:solidFill>
                  <a:srgbClr val="0000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2</a:t>
            </a:r>
            <a:r>
              <a:rPr lang="en-US" altLang="zh-CN" sz="2300" dirty="0">
                <a:solidFill>
                  <a:srgbClr val="0000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SO</a:t>
            </a:r>
            <a:r>
              <a:rPr lang="en-US" altLang="zh-CN" sz="2300" baseline="-25000" dirty="0">
                <a:solidFill>
                  <a:srgbClr val="0000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4</a:t>
            </a:r>
            <a:r>
              <a:rPr lang="zh-CN" altLang="en-US" sz="2300" dirty="0">
                <a:solidFill>
                  <a:srgbClr val="0000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溶液</a:t>
            </a:r>
          </a:p>
          <a:p>
            <a:r>
              <a:rPr lang="zh-CN" altLang="en-US" sz="2300" dirty="0">
                <a:solidFill>
                  <a:srgbClr val="0000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电池反应： </a:t>
            </a:r>
            <a:r>
              <a:rPr lang="en-US" altLang="zh-CN" sz="2300" dirty="0">
                <a:solidFill>
                  <a:srgbClr val="0000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 </a:t>
            </a:r>
          </a:p>
          <a:p>
            <a:pPr lvl="1"/>
            <a:r>
              <a:rPr lang="zh-CN" altLang="en-US" sz="2300" dirty="0">
                <a:solidFill>
                  <a:srgbClr val="0000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负极 </a:t>
            </a:r>
            <a:r>
              <a:rPr lang="en-US" altLang="zh-CN" sz="2300" dirty="0">
                <a:solidFill>
                  <a:srgbClr val="0000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 2H</a:t>
            </a:r>
            <a:r>
              <a:rPr lang="en-US" altLang="zh-CN" sz="2300" baseline="-25000" dirty="0">
                <a:solidFill>
                  <a:srgbClr val="0000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2</a:t>
            </a:r>
            <a:r>
              <a:rPr lang="en-US" altLang="zh-CN" sz="2300" dirty="0">
                <a:solidFill>
                  <a:srgbClr val="0000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 − 4e</a:t>
            </a:r>
            <a:r>
              <a:rPr lang="en-US" altLang="zh-CN" sz="2300" baseline="30000" dirty="0">
                <a:solidFill>
                  <a:srgbClr val="0000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−</a:t>
            </a:r>
            <a:r>
              <a:rPr lang="en-US" altLang="zh-CN" sz="2300" dirty="0">
                <a:solidFill>
                  <a:srgbClr val="0000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 = 4H</a:t>
            </a:r>
            <a:r>
              <a:rPr lang="en-US" altLang="zh-CN" sz="2300" baseline="30000" dirty="0">
                <a:solidFill>
                  <a:srgbClr val="0000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+</a:t>
            </a:r>
            <a:r>
              <a:rPr lang="en-US" altLang="zh-CN" sz="2300" dirty="0">
                <a:solidFill>
                  <a:srgbClr val="0000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 (</a:t>
            </a:r>
            <a:r>
              <a:rPr lang="zh-CN" altLang="en-US" sz="2300" dirty="0">
                <a:solidFill>
                  <a:srgbClr val="0000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氧化</a:t>
            </a:r>
            <a:r>
              <a:rPr lang="en-US" altLang="zh-CN" sz="2300" dirty="0">
                <a:solidFill>
                  <a:srgbClr val="0000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)</a:t>
            </a:r>
          </a:p>
          <a:p>
            <a:pPr lvl="1"/>
            <a:r>
              <a:rPr lang="zh-CN" altLang="en-US" sz="2300" dirty="0">
                <a:solidFill>
                  <a:srgbClr val="0000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正极 </a:t>
            </a:r>
            <a:r>
              <a:rPr lang="en-US" altLang="zh-CN" sz="2300" dirty="0">
                <a:solidFill>
                  <a:srgbClr val="0000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 O</a:t>
            </a:r>
            <a:r>
              <a:rPr lang="en-US" altLang="zh-CN" sz="2300" baseline="-25000" dirty="0">
                <a:solidFill>
                  <a:srgbClr val="0000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2</a:t>
            </a:r>
            <a:r>
              <a:rPr lang="en-US" altLang="zh-CN" sz="2300" dirty="0">
                <a:solidFill>
                  <a:srgbClr val="0000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 + 4H</a:t>
            </a:r>
            <a:r>
              <a:rPr lang="en-US" altLang="zh-CN" sz="2300" baseline="30000" dirty="0">
                <a:solidFill>
                  <a:srgbClr val="0000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+</a:t>
            </a:r>
            <a:r>
              <a:rPr lang="en-US" altLang="zh-CN" sz="2300" dirty="0">
                <a:solidFill>
                  <a:srgbClr val="0000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 + 4e</a:t>
            </a:r>
            <a:r>
              <a:rPr lang="en-US" altLang="zh-CN" sz="2300" baseline="30000" dirty="0">
                <a:solidFill>
                  <a:srgbClr val="0000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−</a:t>
            </a:r>
            <a:r>
              <a:rPr lang="en-US" altLang="zh-CN" sz="2300" dirty="0">
                <a:solidFill>
                  <a:srgbClr val="0000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 = 2H</a:t>
            </a:r>
            <a:r>
              <a:rPr lang="en-US" altLang="zh-CN" sz="2300" baseline="-25000" dirty="0">
                <a:solidFill>
                  <a:srgbClr val="0000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2</a:t>
            </a:r>
            <a:r>
              <a:rPr lang="en-US" altLang="zh-CN" sz="2300" dirty="0">
                <a:solidFill>
                  <a:srgbClr val="0000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O  (</a:t>
            </a:r>
            <a:r>
              <a:rPr lang="zh-CN" altLang="en-US" sz="2300" dirty="0">
                <a:solidFill>
                  <a:srgbClr val="0000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还原</a:t>
            </a:r>
            <a:r>
              <a:rPr lang="en-US" altLang="zh-CN" sz="2300" dirty="0">
                <a:solidFill>
                  <a:srgbClr val="0000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)</a:t>
            </a:r>
          </a:p>
          <a:p>
            <a:pPr lvl="1"/>
            <a:r>
              <a:rPr lang="zh-CN" altLang="en-US" sz="2300" dirty="0">
                <a:solidFill>
                  <a:srgbClr val="0000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总反应 </a:t>
            </a:r>
            <a:r>
              <a:rPr lang="en-US" altLang="zh-CN" sz="2300" dirty="0">
                <a:solidFill>
                  <a:srgbClr val="0000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 2H</a:t>
            </a:r>
            <a:r>
              <a:rPr lang="en-US" altLang="zh-CN" sz="2300" baseline="-25000" dirty="0">
                <a:solidFill>
                  <a:srgbClr val="0000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2</a:t>
            </a:r>
            <a:r>
              <a:rPr lang="en-US" altLang="zh-CN" sz="2300" dirty="0">
                <a:solidFill>
                  <a:srgbClr val="0000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 + O</a:t>
            </a:r>
            <a:r>
              <a:rPr lang="en-US" altLang="zh-CN" sz="2300" baseline="-25000" dirty="0">
                <a:solidFill>
                  <a:srgbClr val="0000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2</a:t>
            </a:r>
            <a:r>
              <a:rPr lang="en-US" altLang="zh-CN" sz="2300" dirty="0">
                <a:solidFill>
                  <a:srgbClr val="0000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 = 2H</a:t>
            </a:r>
            <a:r>
              <a:rPr lang="en-US" altLang="zh-CN" sz="2300" baseline="-25000" dirty="0">
                <a:solidFill>
                  <a:srgbClr val="0000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2</a:t>
            </a:r>
            <a:r>
              <a:rPr lang="en-US" altLang="zh-CN" sz="2300" dirty="0">
                <a:solidFill>
                  <a:srgbClr val="0000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O</a:t>
            </a:r>
          </a:p>
        </p:txBody>
      </p:sp>
      <p:sp>
        <p:nvSpPr>
          <p:cNvPr id="5" name="矩形 4"/>
          <p:cNvSpPr/>
          <p:nvPr/>
        </p:nvSpPr>
        <p:spPr>
          <a:xfrm>
            <a:off x="5300026" y="3160808"/>
            <a:ext cx="760805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黑体" panose="02010609060101010101" pitchFamily="1" charset="-122"/>
                <a:ea typeface="黑体" panose="02010609060101010101" pitchFamily="1" charset="-122"/>
              </a:rPr>
              <a:t>H</a:t>
            </a:r>
            <a:r>
              <a:rPr lang="en-US" altLang="zh-CN" b="1" baseline="-25000" dirty="0">
                <a:latin typeface="黑体" panose="02010609060101010101" pitchFamily="1" charset="-122"/>
                <a:ea typeface="黑体" panose="02010609060101010101" pitchFamily="1" charset="-122"/>
              </a:rPr>
              <a:t>2</a:t>
            </a:r>
            <a:r>
              <a:rPr lang="en-US" altLang="zh-CN" b="1" dirty="0">
                <a:latin typeface="黑体" panose="02010609060101010101" pitchFamily="1" charset="-122"/>
                <a:ea typeface="黑体" panose="02010609060101010101" pitchFamily="1" charset="-122"/>
              </a:rPr>
              <a:t>SO</a:t>
            </a:r>
            <a:r>
              <a:rPr lang="en-US" altLang="zh-CN" b="1" baseline="-25000" dirty="0">
                <a:latin typeface="黑体" panose="02010609060101010101" pitchFamily="1" charset="-122"/>
                <a:ea typeface="黑体" panose="02010609060101010101" pitchFamily="1" charset="-122"/>
              </a:rPr>
              <a:t>4</a:t>
            </a:r>
            <a:r>
              <a:rPr lang="zh-CN" altLang="en-US" b="1" dirty="0">
                <a:latin typeface="黑体" panose="02010609060101010101" pitchFamily="1" charset="-122"/>
                <a:ea typeface="黑体" panose="02010609060101010101" pitchFamily="1" charset="-122"/>
              </a:rPr>
              <a:t>溶液</a:t>
            </a:r>
            <a:endParaRPr lang="zh-CN" altLang="en-US" b="1" dirty="0"/>
          </a:p>
        </p:txBody>
      </p:sp>
      <p:sp>
        <p:nvSpPr>
          <p:cNvPr id="7" name="TextBox 38"/>
          <p:cNvSpPr txBox="1"/>
          <p:nvPr/>
        </p:nvSpPr>
        <p:spPr>
          <a:xfrm>
            <a:off x="577727" y="294726"/>
            <a:ext cx="6291996" cy="519490"/>
          </a:xfrm>
          <a:prstGeom prst="rect">
            <a:avLst/>
          </a:prstGeom>
          <a:noFill/>
          <a:ln w="9525">
            <a:noFill/>
          </a:ln>
        </p:spPr>
        <p:txBody>
          <a:bodyPr wrap="square" lIns="87746" tIns="43873" rIns="87746" bIns="43873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原电池再认识</a:t>
            </a:r>
            <a:r>
              <a:rPr lang="en-US" altLang="zh-CN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zh-CN" sz="2800" b="1" dirty="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关注外界条件的影响</a:t>
            </a:r>
            <a:endParaRPr lang="zh-CN" altLang="en-US" sz="2800" b="1" dirty="0">
              <a:solidFill>
                <a:srgbClr val="000099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38"/>
          <p:cNvSpPr txBox="1"/>
          <p:nvPr/>
        </p:nvSpPr>
        <p:spPr>
          <a:xfrm>
            <a:off x="577727" y="294726"/>
            <a:ext cx="5072795" cy="519490"/>
          </a:xfrm>
          <a:prstGeom prst="rect">
            <a:avLst/>
          </a:prstGeom>
          <a:noFill/>
          <a:ln w="9525">
            <a:noFill/>
          </a:ln>
        </p:spPr>
        <p:txBody>
          <a:bodyPr wrap="square" lIns="87746" tIns="43873" rIns="87746" bIns="43873">
            <a:spAutoFit/>
          </a:bodyPr>
          <a:lstStyle/>
          <a:p>
            <a:r>
              <a:rPr lang="zh-CN" altLang="en-US" sz="2800" b="1" dirty="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综合运用</a:t>
            </a:r>
            <a:r>
              <a:rPr lang="en-US" altLang="zh-CN" sz="2800" b="1" dirty="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en-US" sz="2800" b="1" dirty="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燃料电池</a:t>
            </a: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495912" y="857495"/>
            <a:ext cx="782747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/>
              <a:t>(2011</a:t>
            </a:r>
            <a:r>
              <a:rPr lang="zh-CN" altLang="en-US" sz="2400" b="1" dirty="0"/>
              <a:t>新课标</a:t>
            </a:r>
            <a:r>
              <a:rPr lang="en-US" altLang="zh-CN" sz="2400" b="1" dirty="0"/>
              <a:t>-27)</a:t>
            </a:r>
            <a:r>
              <a:rPr lang="zh-CN" altLang="en-US" sz="2400" b="1" dirty="0"/>
              <a:t>（</a:t>
            </a:r>
            <a:r>
              <a:rPr lang="en-US" altLang="zh-CN" sz="2400" b="1" dirty="0"/>
              <a:t>5</a:t>
            </a:r>
            <a:r>
              <a:rPr lang="zh-CN" altLang="en-US" sz="2400" b="1" dirty="0"/>
              <a:t>）在直接以甲醇为燃料的燃料电池中，电解质溶液为酸性，负极的反应式为</a:t>
            </a:r>
          </a:p>
          <a:p>
            <a:pPr>
              <a:spcBef>
                <a:spcPct val="50000"/>
              </a:spcBef>
            </a:pPr>
            <a:r>
              <a:rPr lang="en-US" altLang="zh-CN" sz="2400" b="1" dirty="0"/>
              <a:t>___________________________________</a:t>
            </a:r>
            <a:r>
              <a:rPr lang="zh-CN" altLang="en-US" sz="2400" b="1" dirty="0"/>
              <a:t>，</a:t>
            </a:r>
            <a:endParaRPr lang="en-US" altLang="zh-CN" sz="2400" b="1" dirty="0"/>
          </a:p>
          <a:p>
            <a:pPr>
              <a:spcBef>
                <a:spcPct val="50000"/>
              </a:spcBef>
            </a:pPr>
            <a:r>
              <a:rPr lang="zh-CN" altLang="en-US" sz="2400" b="1" dirty="0"/>
              <a:t>正极的反应式为</a:t>
            </a:r>
            <a:r>
              <a:rPr lang="en-US" altLang="zh-CN" sz="2400" b="1" dirty="0"/>
              <a:t>___________________</a:t>
            </a:r>
            <a:r>
              <a:rPr lang="zh-CN" altLang="en-US" sz="2400" b="1" dirty="0"/>
              <a:t>。 </a:t>
            </a: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757482" y="1719507"/>
            <a:ext cx="72723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2CH</a:t>
            </a:r>
            <a:r>
              <a:rPr lang="en-US" altLang="zh-CN" sz="2400" b="1" baseline="-25000" dirty="0">
                <a:solidFill>
                  <a:srgbClr val="FF0000"/>
                </a:solidFill>
              </a:rPr>
              <a:t>3</a:t>
            </a:r>
            <a:r>
              <a:rPr lang="en-US" altLang="zh-CN" sz="2400" b="1" dirty="0">
                <a:solidFill>
                  <a:srgbClr val="FF0000"/>
                </a:solidFill>
              </a:rPr>
              <a:t>OH+2H</a:t>
            </a:r>
            <a:r>
              <a:rPr lang="en-US" altLang="zh-CN" sz="2400" b="1" baseline="-25000" dirty="0">
                <a:solidFill>
                  <a:srgbClr val="FF0000"/>
                </a:solidFill>
              </a:rPr>
              <a:t>2</a:t>
            </a:r>
            <a:r>
              <a:rPr lang="en-US" altLang="zh-CN" sz="2400" b="1" dirty="0">
                <a:solidFill>
                  <a:srgbClr val="FF0000"/>
                </a:solidFill>
              </a:rPr>
              <a:t>O-12e</a:t>
            </a:r>
            <a:r>
              <a:rPr lang="en-US" altLang="zh-CN" sz="2400" b="1" baseline="30000" dirty="0">
                <a:solidFill>
                  <a:srgbClr val="FF0000"/>
                </a:solidFill>
              </a:rPr>
              <a:t>-</a:t>
            </a:r>
            <a:r>
              <a:rPr lang="en-US" altLang="zh-CN" sz="2400" b="1" dirty="0">
                <a:solidFill>
                  <a:srgbClr val="FF0000"/>
                </a:solidFill>
              </a:rPr>
              <a:t> =2CO</a:t>
            </a:r>
            <a:r>
              <a:rPr lang="en-US" altLang="zh-CN" sz="2400" b="1" baseline="-25000" dirty="0">
                <a:solidFill>
                  <a:srgbClr val="FF0000"/>
                </a:solidFill>
              </a:rPr>
              <a:t>2</a:t>
            </a:r>
            <a:r>
              <a:rPr lang="en-US" altLang="zh-CN" sz="2400" b="1" dirty="0">
                <a:solidFill>
                  <a:srgbClr val="FF0000"/>
                </a:solidFill>
              </a:rPr>
              <a:t>+12H</a:t>
            </a:r>
            <a:r>
              <a:rPr lang="en-US" altLang="zh-CN" sz="2400" b="1" baseline="300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2786552" y="2239963"/>
            <a:ext cx="34501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3O</a:t>
            </a:r>
            <a:r>
              <a:rPr lang="en-US" altLang="zh-CN" sz="2400" b="1" baseline="-25000" dirty="0">
                <a:solidFill>
                  <a:srgbClr val="FF0000"/>
                </a:solidFill>
              </a:rPr>
              <a:t>2</a:t>
            </a:r>
            <a:r>
              <a:rPr lang="en-US" altLang="zh-CN" sz="2400" b="1" dirty="0">
                <a:solidFill>
                  <a:srgbClr val="FF0000"/>
                </a:solidFill>
              </a:rPr>
              <a:t>+12H</a:t>
            </a:r>
            <a:r>
              <a:rPr lang="en-US" altLang="zh-CN" sz="2400" b="1" baseline="30000" dirty="0">
                <a:solidFill>
                  <a:srgbClr val="FF0000"/>
                </a:solidFill>
              </a:rPr>
              <a:t>+</a:t>
            </a:r>
            <a:r>
              <a:rPr lang="en-US" altLang="zh-CN" sz="2400" b="1" dirty="0">
                <a:solidFill>
                  <a:srgbClr val="FF0000"/>
                </a:solidFill>
              </a:rPr>
              <a:t>+12e</a:t>
            </a:r>
            <a:r>
              <a:rPr lang="en-US" altLang="zh-CN" sz="2400" b="1" baseline="30000" dirty="0">
                <a:solidFill>
                  <a:srgbClr val="FF0000"/>
                </a:solidFill>
              </a:rPr>
              <a:t>-</a:t>
            </a:r>
            <a:r>
              <a:rPr lang="en-US" altLang="zh-CN" sz="2400" b="1" dirty="0">
                <a:solidFill>
                  <a:srgbClr val="FF0000"/>
                </a:solidFill>
              </a:rPr>
              <a:t>=6H</a:t>
            </a:r>
            <a:r>
              <a:rPr lang="en-US" altLang="zh-CN" sz="2400" b="1" baseline="-25000" dirty="0">
                <a:solidFill>
                  <a:srgbClr val="FF0000"/>
                </a:solidFill>
              </a:rPr>
              <a:t>2</a:t>
            </a:r>
            <a:r>
              <a:rPr lang="en-US" altLang="zh-CN" sz="2400" b="1" dirty="0">
                <a:solidFill>
                  <a:srgbClr val="FF0000"/>
                </a:solidFill>
              </a:rPr>
              <a:t>O </a:t>
            </a:r>
          </a:p>
        </p:txBody>
      </p:sp>
      <p:sp>
        <p:nvSpPr>
          <p:cNvPr id="45" name="Text Box 5"/>
          <p:cNvSpPr txBox="1">
            <a:spLocks noChangeArrowheads="1"/>
          </p:cNvSpPr>
          <p:nvPr/>
        </p:nvSpPr>
        <p:spPr bwMode="auto">
          <a:xfrm>
            <a:off x="434242" y="2930525"/>
            <a:ext cx="784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3333CC"/>
                </a:solidFill>
              </a:rPr>
              <a:t>负极：</a:t>
            </a:r>
            <a:r>
              <a:rPr lang="en-US" altLang="zh-CN" sz="3600" b="1">
                <a:solidFill>
                  <a:srgbClr val="3333CC"/>
                </a:solidFill>
              </a:rPr>
              <a:t>CH</a:t>
            </a:r>
            <a:r>
              <a:rPr lang="en-US" altLang="zh-CN" sz="3600" b="1" baseline="-25000">
                <a:solidFill>
                  <a:srgbClr val="3333CC"/>
                </a:solidFill>
              </a:rPr>
              <a:t>3</a:t>
            </a:r>
            <a:r>
              <a:rPr lang="en-US" altLang="zh-CN" sz="3600" b="1">
                <a:solidFill>
                  <a:srgbClr val="3333CC"/>
                </a:solidFill>
              </a:rPr>
              <a:t>OH                 =CO</a:t>
            </a:r>
            <a:r>
              <a:rPr lang="en-US" altLang="zh-CN" sz="3600" b="1" baseline="-25000">
                <a:solidFill>
                  <a:srgbClr val="3333CC"/>
                </a:solidFill>
              </a:rPr>
              <a:t>2</a:t>
            </a:r>
            <a:endParaRPr lang="en-US" altLang="zh-CN" sz="3600" b="1" baseline="30000">
              <a:solidFill>
                <a:srgbClr val="3333CC"/>
              </a:solidFill>
            </a:endParaRPr>
          </a:p>
        </p:txBody>
      </p:sp>
      <p:sp>
        <p:nvSpPr>
          <p:cNvPr id="46" name="Text Box 6"/>
          <p:cNvSpPr txBox="1">
            <a:spLocks noChangeArrowheads="1"/>
          </p:cNvSpPr>
          <p:nvPr/>
        </p:nvSpPr>
        <p:spPr bwMode="auto">
          <a:xfrm>
            <a:off x="502505" y="3649663"/>
            <a:ext cx="792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3333CC"/>
                </a:solidFill>
              </a:rPr>
              <a:t>正极：         </a:t>
            </a:r>
            <a:r>
              <a:rPr lang="en-US" altLang="zh-CN" sz="3600" b="1">
                <a:solidFill>
                  <a:srgbClr val="3333CC"/>
                </a:solidFill>
              </a:rPr>
              <a:t>O</a:t>
            </a:r>
            <a:r>
              <a:rPr lang="en-US" altLang="zh-CN" sz="3600" b="1" baseline="-25000">
                <a:solidFill>
                  <a:srgbClr val="3333CC"/>
                </a:solidFill>
              </a:rPr>
              <a:t>2</a:t>
            </a:r>
            <a:r>
              <a:rPr lang="en-US" altLang="zh-CN" sz="3600" b="1">
                <a:solidFill>
                  <a:srgbClr val="3333CC"/>
                </a:solidFill>
              </a:rPr>
              <a:t>                =2H</a:t>
            </a:r>
            <a:r>
              <a:rPr lang="en-US" altLang="zh-CN" sz="3600" b="1" baseline="-25000">
                <a:solidFill>
                  <a:srgbClr val="3333CC"/>
                </a:solidFill>
              </a:rPr>
              <a:t>2</a:t>
            </a:r>
            <a:r>
              <a:rPr lang="en-US" altLang="zh-CN" sz="3600" b="1">
                <a:solidFill>
                  <a:srgbClr val="3333CC"/>
                </a:solidFill>
              </a:rPr>
              <a:t>O </a:t>
            </a:r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6771542" y="2936875"/>
            <a:ext cx="129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</a:rPr>
              <a:t>+6H</a:t>
            </a:r>
            <a:r>
              <a:rPr lang="en-US" altLang="zh-CN" sz="3600" b="1" baseline="300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48" name="Text Box 11"/>
          <p:cNvSpPr txBox="1">
            <a:spLocks noChangeArrowheads="1"/>
          </p:cNvSpPr>
          <p:nvPr/>
        </p:nvSpPr>
        <p:spPr bwMode="auto">
          <a:xfrm>
            <a:off x="4680805" y="2936875"/>
            <a:ext cx="1081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</a:rPr>
              <a:t>-6e</a:t>
            </a:r>
            <a:r>
              <a:rPr lang="en-US" altLang="zh-CN" sz="3600" b="1" baseline="30000">
                <a:solidFill>
                  <a:srgbClr val="FF0000"/>
                </a:solidFill>
              </a:rPr>
              <a:t>-</a:t>
            </a:r>
            <a:r>
              <a:rPr lang="en-US" altLang="zh-CN" sz="3600" b="1">
                <a:solidFill>
                  <a:srgbClr val="3333CC"/>
                </a:solidFill>
              </a:rPr>
              <a:t> </a:t>
            </a:r>
            <a:endParaRPr lang="en-US" altLang="zh-CN" sz="3600" b="1" baseline="30000">
              <a:solidFill>
                <a:srgbClr val="3333CC"/>
              </a:solidFill>
            </a:endParaRPr>
          </a:p>
        </p:txBody>
      </p:sp>
      <p:sp>
        <p:nvSpPr>
          <p:cNvPr id="49" name="Text Box 12"/>
          <p:cNvSpPr txBox="1">
            <a:spLocks noChangeArrowheads="1"/>
          </p:cNvSpPr>
          <p:nvPr/>
        </p:nvSpPr>
        <p:spPr bwMode="auto">
          <a:xfrm>
            <a:off x="3458430" y="2930525"/>
            <a:ext cx="15128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800000"/>
                </a:solidFill>
              </a:rPr>
              <a:t>+H</a:t>
            </a:r>
            <a:r>
              <a:rPr lang="en-US" altLang="zh-CN" sz="3600" b="1" baseline="-25000">
                <a:solidFill>
                  <a:srgbClr val="800000"/>
                </a:solidFill>
              </a:rPr>
              <a:t>2</a:t>
            </a:r>
            <a:r>
              <a:rPr lang="en-US" altLang="zh-CN" sz="3600" b="1">
                <a:solidFill>
                  <a:srgbClr val="800000"/>
                </a:solidFill>
              </a:rPr>
              <a:t>O</a:t>
            </a:r>
            <a:endParaRPr lang="en-US" altLang="zh-CN" sz="3600" b="1" baseline="30000">
              <a:solidFill>
                <a:srgbClr val="800000"/>
              </a:solidFill>
            </a:endParaRPr>
          </a:p>
        </p:txBody>
      </p:sp>
      <p:sp>
        <p:nvSpPr>
          <p:cNvPr id="50" name="Text Box 13"/>
          <p:cNvSpPr txBox="1">
            <a:spLocks noChangeArrowheads="1"/>
          </p:cNvSpPr>
          <p:nvPr/>
        </p:nvSpPr>
        <p:spPr bwMode="auto">
          <a:xfrm>
            <a:off x="4682392" y="3656013"/>
            <a:ext cx="1152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</a:rPr>
              <a:t>+4e</a:t>
            </a:r>
            <a:r>
              <a:rPr lang="en-US" altLang="zh-CN" sz="3600" b="1" baseline="30000">
                <a:solidFill>
                  <a:srgbClr val="FF0000"/>
                </a:solidFill>
              </a:rPr>
              <a:t>-</a:t>
            </a:r>
            <a:endParaRPr lang="en-US" altLang="zh-CN" sz="3600" b="1">
              <a:solidFill>
                <a:srgbClr val="FF0000"/>
              </a:solidFill>
            </a:endParaRPr>
          </a:p>
        </p:txBody>
      </p:sp>
      <p:sp>
        <p:nvSpPr>
          <p:cNvPr id="51" name="Text Box 14"/>
          <p:cNvSpPr txBox="1">
            <a:spLocks noChangeArrowheads="1"/>
          </p:cNvSpPr>
          <p:nvPr/>
        </p:nvSpPr>
        <p:spPr bwMode="auto">
          <a:xfrm>
            <a:off x="3602892" y="3649663"/>
            <a:ext cx="1368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CC0000"/>
                </a:solidFill>
              </a:rPr>
              <a:t>+4H</a:t>
            </a:r>
            <a:r>
              <a:rPr lang="en-US" altLang="zh-CN" sz="3600" b="1" baseline="30000">
                <a:solidFill>
                  <a:srgbClr val="CC0000"/>
                </a:solidFill>
              </a:rPr>
              <a:t>+</a:t>
            </a:r>
            <a:endParaRPr lang="en-US" altLang="zh-CN" sz="3600" b="1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8"/>
          <p:cNvSpPr txBox="1"/>
          <p:nvPr/>
        </p:nvSpPr>
        <p:spPr>
          <a:xfrm>
            <a:off x="741850" y="658141"/>
            <a:ext cx="6678857" cy="519490"/>
          </a:xfrm>
          <a:prstGeom prst="rect">
            <a:avLst/>
          </a:prstGeom>
          <a:noFill/>
          <a:ln w="9525">
            <a:noFill/>
          </a:ln>
        </p:spPr>
        <p:txBody>
          <a:bodyPr wrap="square" lIns="87746" tIns="43873" rIns="87746" bIns="43873">
            <a:spAutoFit/>
          </a:bodyPr>
          <a:lstStyle/>
          <a:p>
            <a:r>
              <a:rPr lang="zh-CN" altLang="en-US" sz="2800" b="1" dirty="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小结：原电池电极反应式的书写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574676" y="1231290"/>
            <a:ext cx="7865940" cy="244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理解原电池工作原理</a:t>
            </a: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根据氧化还原反应原理分析原电池</a:t>
            </a: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黑体" pitchFamily="49" charset="-122"/>
                <a:ea typeface="黑体" pitchFamily="49" charset="-122"/>
              </a:rPr>
              <a:t>3.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书写电极反应式，充分考虑介质参与电极反应</a:t>
            </a: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黑体" pitchFamily="49" charset="-122"/>
                <a:ea typeface="黑体" pitchFamily="49" charset="-122"/>
              </a:rPr>
              <a:t>4.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检查书写好的电极反应式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hlinkClick r:id="" action="ppaction://noaction"/>
          </p:cNvPr>
          <p:cNvSpPr/>
          <p:nvPr/>
        </p:nvSpPr>
        <p:spPr>
          <a:xfrm>
            <a:off x="1418493" y="392358"/>
            <a:ext cx="5462953" cy="583406"/>
          </a:xfrm>
          <a:prstGeom prst="rect">
            <a:avLst/>
          </a:prstGeom>
          <a:noFill/>
          <a:ln w="9525">
            <a:noFill/>
          </a:ln>
        </p:spPr>
        <p:txBody>
          <a:bodyPr lIns="87746" tIns="43873" rIns="87746" bIns="43873" anchor="ctr"/>
          <a:lstStyle>
            <a:lvl1pPr marL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 eaLnBrk="1" hangingPunct="1"/>
            <a:r>
              <a:rPr lang="zh-CN" altLang="en-US" sz="35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原电池认知模型</a:t>
            </a:r>
            <a:endParaRPr lang="en-US" altLang="x-none" sz="35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1267" name="图片 11266"/>
          <p:cNvPicPr>
            <a:picLocks noChangeAspect="1"/>
          </p:cNvPicPr>
          <p:nvPr/>
        </p:nvPicPr>
        <p:blipFill>
          <a:blip r:embed="rId2" cstate="print">
            <a:lum bright="-30000" contrast="40000"/>
          </a:blip>
          <a:srcRect l="15594" t="76744" r="10094" b="8185"/>
          <a:stretch>
            <a:fillRect/>
          </a:stretch>
        </p:blipFill>
        <p:spPr>
          <a:xfrm>
            <a:off x="1187450" y="4043638"/>
            <a:ext cx="7381875" cy="85129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8" name="矩形 11267"/>
          <p:cNvSpPr/>
          <p:nvPr/>
        </p:nvSpPr>
        <p:spPr>
          <a:xfrm>
            <a:off x="7978776" y="1017986"/>
            <a:ext cx="1165225" cy="29765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87746" tIns="43873" rIns="87746" bIns="43873"/>
          <a:lstStyle/>
          <a:p>
            <a:endParaRPr lang="zh-CN" altLang="en-US"/>
          </a:p>
        </p:txBody>
      </p:sp>
      <p:pic>
        <p:nvPicPr>
          <p:cNvPr id="11269" name="图片 11268"/>
          <p:cNvPicPr>
            <a:picLocks noChangeAspect="1"/>
          </p:cNvPicPr>
          <p:nvPr/>
        </p:nvPicPr>
        <p:blipFill>
          <a:blip r:embed="rId2" cstate="print">
            <a:lum bright="-30000" contrast="40000"/>
          </a:blip>
          <a:srcRect l="19276" t="46248" r="61018" b="27394"/>
          <a:stretch>
            <a:fillRect/>
          </a:stretch>
        </p:blipFill>
        <p:spPr>
          <a:xfrm>
            <a:off x="1476376" y="1977629"/>
            <a:ext cx="2016125" cy="135493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图片 11269"/>
          <p:cNvPicPr>
            <a:picLocks noChangeAspect="1"/>
          </p:cNvPicPr>
          <p:nvPr/>
        </p:nvPicPr>
        <p:blipFill>
          <a:blip r:embed="rId2" cstate="print">
            <a:lum bright="-30000" contrast="40000"/>
          </a:blip>
          <a:srcRect l="27528" t="23286" r="37601" b="66307"/>
          <a:stretch>
            <a:fillRect/>
          </a:stretch>
        </p:blipFill>
        <p:spPr>
          <a:xfrm>
            <a:off x="2555876" y="1221581"/>
            <a:ext cx="3241675" cy="485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1" name="图片 11270"/>
          <p:cNvPicPr>
            <a:picLocks noChangeAspect="1"/>
          </p:cNvPicPr>
          <p:nvPr/>
        </p:nvPicPr>
        <p:blipFill>
          <a:blip r:embed="rId2" cstate="print">
            <a:lum bright="-30000" contrast="40000"/>
          </a:blip>
          <a:srcRect r="83475" b="17819"/>
          <a:stretch>
            <a:fillRect/>
          </a:stretch>
        </p:blipFill>
        <p:spPr>
          <a:xfrm>
            <a:off x="69752" y="681039"/>
            <a:ext cx="1487586" cy="35392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2" name="图片 11271"/>
          <p:cNvPicPr>
            <a:picLocks noChangeAspect="1"/>
          </p:cNvPicPr>
          <p:nvPr/>
        </p:nvPicPr>
        <p:blipFill>
          <a:blip r:embed="rId2" cstate="print">
            <a:lum bright="-30000" contrast="40000"/>
          </a:blip>
          <a:srcRect l="78903" b="23286"/>
          <a:stretch>
            <a:fillRect/>
          </a:stretch>
        </p:blipFill>
        <p:spPr>
          <a:xfrm>
            <a:off x="7092950" y="681037"/>
            <a:ext cx="1714500" cy="3457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3" name="图片 11272"/>
          <p:cNvPicPr>
            <a:picLocks noChangeAspect="1"/>
          </p:cNvPicPr>
          <p:nvPr/>
        </p:nvPicPr>
        <p:blipFill>
          <a:blip r:embed="rId2" cstate="print">
            <a:lum bright="-30000" contrast="40000"/>
          </a:blip>
          <a:srcRect l="49176" t="46248" r="29349" b="27394"/>
          <a:stretch>
            <a:fillRect/>
          </a:stretch>
        </p:blipFill>
        <p:spPr>
          <a:xfrm>
            <a:off x="4716464" y="2031207"/>
            <a:ext cx="2197100" cy="135493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4" name="图片 11273"/>
          <p:cNvPicPr>
            <a:picLocks noChangeAspect="1"/>
          </p:cNvPicPr>
          <p:nvPr/>
        </p:nvPicPr>
        <p:blipFill>
          <a:blip r:embed="rId2" cstate="print">
            <a:lum bright="-30000" contrast="40000"/>
          </a:blip>
          <a:srcRect l="27528" t="32545" r="42262" b="53427"/>
          <a:stretch>
            <a:fillRect/>
          </a:stretch>
        </p:blipFill>
        <p:spPr>
          <a:xfrm>
            <a:off x="2627313" y="3165873"/>
            <a:ext cx="2808287" cy="65484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矩形 9"/>
          <p:cNvSpPr/>
          <p:nvPr/>
        </p:nvSpPr>
        <p:spPr>
          <a:xfrm>
            <a:off x="639324" y="1568749"/>
            <a:ext cx="7320645" cy="2027595"/>
          </a:xfrm>
          <a:prstGeom prst="rect">
            <a:avLst/>
          </a:prstGeom>
          <a:noFill/>
          <a:ln w="9525">
            <a:noFill/>
          </a:ln>
        </p:spPr>
        <p:txBody>
          <a:bodyPr wrap="square" lIns="87746" tIns="43873" rIns="87746" bIns="43873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宋体" panose="02010600030101010101" pitchFamily="2" charset="-122"/>
              </a:rPr>
              <a:t>根据反应</a:t>
            </a:r>
            <a:r>
              <a:rPr lang="en-US" altLang="x-none" sz="2800" b="1" dirty="0">
                <a:solidFill>
                  <a:srgbClr val="FF0000"/>
                </a:solidFill>
                <a:latin typeface="Arial" panose="020B0604020202020204" pitchFamily="34" charset="0"/>
              </a:rPr>
              <a:t>Fe+2FeCl</a:t>
            </a:r>
            <a:r>
              <a:rPr lang="en-US" altLang="x-none" sz="2800" b="1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r>
              <a:rPr lang="en-US" altLang="x-none" sz="2800" b="1" dirty="0">
                <a:solidFill>
                  <a:srgbClr val="FF0000"/>
                </a:solidFill>
                <a:latin typeface="Arial" panose="020B0604020202020204" pitchFamily="34" charset="0"/>
              </a:rPr>
              <a:t>=3FeCl</a:t>
            </a:r>
            <a:r>
              <a:rPr lang="en-US" altLang="x-none" sz="2800" b="1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zh-CN" altLang="en-US" sz="2800" b="1" dirty="0">
                <a:latin typeface="宋体" panose="02010600030101010101" pitchFamily="2" charset="-122"/>
              </a:rPr>
              <a:t>设计一个原电池，画出装置图，标出电极材料、电子流动方向，离子运动方向</a:t>
            </a:r>
            <a:r>
              <a:rPr lang="en-US" altLang="zh-CN" sz="2800" b="1" dirty="0">
                <a:latin typeface="宋体" panose="02010600030101010101" pitchFamily="2" charset="-122"/>
              </a:rPr>
              <a:t>,</a:t>
            </a:r>
            <a:r>
              <a:rPr lang="zh-CN" altLang="en-US" sz="2800" b="1" dirty="0">
                <a:latin typeface="宋体" panose="02010600030101010101" pitchFamily="2" charset="-122"/>
              </a:rPr>
              <a:t>并写出电极反应式。</a:t>
            </a:r>
          </a:p>
        </p:txBody>
      </p:sp>
      <p:sp>
        <p:nvSpPr>
          <p:cNvPr id="4100" name="TextBox 7"/>
          <p:cNvSpPr txBox="1"/>
          <p:nvPr/>
        </p:nvSpPr>
        <p:spPr>
          <a:xfrm>
            <a:off x="578046" y="579889"/>
            <a:ext cx="4978692" cy="519490"/>
          </a:xfrm>
          <a:prstGeom prst="rect">
            <a:avLst/>
          </a:prstGeom>
          <a:noFill/>
          <a:ln w="9525">
            <a:noFill/>
          </a:ln>
        </p:spPr>
        <p:txBody>
          <a:bodyPr wrap="square" lIns="87746" tIns="43873" rIns="87746" bIns="43873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活动一</a:t>
            </a:r>
            <a:r>
              <a:rPr lang="en-US" altLang="x-none" sz="2800" b="1" dirty="0">
                <a:solidFill>
                  <a:srgbClr val="FF00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: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复习原电池基本原理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9"/>
          <p:cNvSpPr>
            <a:spLocks noChangeArrowheads="1"/>
          </p:cNvSpPr>
          <p:nvPr/>
        </p:nvSpPr>
        <p:spPr bwMode="auto">
          <a:xfrm>
            <a:off x="2195513" y="789385"/>
            <a:ext cx="4697656" cy="89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746" tIns="43873" rIns="87746" bIns="4387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500" b="1" dirty="0"/>
              <a:t>Fe+2FeCl</a:t>
            </a:r>
            <a:r>
              <a:rPr lang="en-US" sz="3500" b="1" baseline="-25000" dirty="0"/>
              <a:t>3</a:t>
            </a:r>
            <a:r>
              <a:rPr lang="en-US" sz="3500" b="1" dirty="0"/>
              <a:t>=3FeCl</a:t>
            </a:r>
            <a:r>
              <a:rPr lang="en-US" sz="3500" b="1" baseline="-25000" dirty="0"/>
              <a:t>2</a:t>
            </a:r>
            <a:endParaRPr lang="zh-CN" altLang="en-US" sz="3500" b="1" dirty="0">
              <a:latin typeface="宋体" pitchFamily="2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1032731" y="1487660"/>
            <a:ext cx="4148870" cy="2866455"/>
            <a:chOff x="2411413" y="1524000"/>
            <a:chExt cx="4148870" cy="2866455"/>
          </a:xfrm>
        </p:grpSpPr>
        <p:sp>
          <p:nvSpPr>
            <p:cNvPr id="5124" name="Text Box 4"/>
            <p:cNvSpPr txBox="1">
              <a:spLocks noChangeArrowheads="1"/>
            </p:cNvSpPr>
            <p:nvPr/>
          </p:nvSpPr>
          <p:spPr bwMode="auto">
            <a:xfrm>
              <a:off x="3139710" y="3891145"/>
              <a:ext cx="2159122" cy="4579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87746" tIns="43873" rIns="87746" bIns="43873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latin typeface="黑体" pitchFamily="49" charset="-122"/>
                  <a:ea typeface="黑体" pitchFamily="49" charset="-122"/>
                </a:rPr>
                <a:t>FeCl</a:t>
              </a:r>
              <a:r>
                <a:rPr lang="en-US" sz="2400" b="1" baseline="-25000" dirty="0">
                  <a:latin typeface="黑体" pitchFamily="49" charset="-122"/>
                  <a:ea typeface="黑体" pitchFamily="49" charset="-122"/>
                </a:rPr>
                <a:t>3</a:t>
              </a:r>
              <a:r>
                <a:rPr lang="zh-CN" altLang="en-US" sz="2400" b="1" dirty="0">
                  <a:latin typeface="黑体" pitchFamily="49" charset="-122"/>
                  <a:ea typeface="黑体" pitchFamily="49" charset="-122"/>
                </a:rPr>
                <a:t>溶液</a:t>
              </a:r>
              <a:endParaRPr lang="en-US" sz="2400" b="1" baseline="-25000" dirty="0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5125" name="Text Box 5"/>
            <p:cNvSpPr txBox="1">
              <a:spLocks noChangeArrowheads="1"/>
            </p:cNvSpPr>
            <p:nvPr/>
          </p:nvSpPr>
          <p:spPr bwMode="auto">
            <a:xfrm>
              <a:off x="2574436" y="1924051"/>
              <a:ext cx="688975" cy="561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7746" tIns="43873" rIns="87746" bIns="43873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100" b="1" dirty="0">
                  <a:latin typeface="黑体" pitchFamily="49" charset="-122"/>
                  <a:ea typeface="黑体" pitchFamily="49" charset="-122"/>
                </a:rPr>
                <a:t>Fe</a:t>
              </a:r>
            </a:p>
          </p:txBody>
        </p:sp>
        <p:sp>
          <p:nvSpPr>
            <p:cNvPr id="5126" name="Text Box 6"/>
            <p:cNvSpPr txBox="1">
              <a:spLocks noChangeArrowheads="1"/>
            </p:cNvSpPr>
            <p:nvPr/>
          </p:nvSpPr>
          <p:spPr bwMode="auto">
            <a:xfrm>
              <a:off x="4975104" y="1865436"/>
              <a:ext cx="1585179" cy="5656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87746" tIns="43873" rIns="87746" bIns="43873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100" b="1" dirty="0">
                  <a:latin typeface="黑体" pitchFamily="49" charset="-122"/>
                  <a:ea typeface="黑体" pitchFamily="49" charset="-122"/>
                </a:rPr>
                <a:t>C</a:t>
              </a:r>
              <a:r>
                <a:rPr lang="zh-CN" altLang="en-US" sz="3100" b="1" dirty="0">
                  <a:latin typeface="黑体" pitchFamily="49" charset="-122"/>
                  <a:ea typeface="黑体" pitchFamily="49" charset="-122"/>
                </a:rPr>
                <a:t>或</a:t>
              </a:r>
              <a:r>
                <a:rPr lang="en-US" altLang="zh-CN" sz="3100" b="1" dirty="0">
                  <a:latin typeface="黑体" pitchFamily="49" charset="-122"/>
                  <a:ea typeface="黑体" pitchFamily="49" charset="-122"/>
                </a:rPr>
                <a:t>Cu</a:t>
              </a:r>
              <a:r>
                <a:rPr lang="zh-CN" altLang="en-US" sz="3100" b="1" dirty="0">
                  <a:latin typeface="黑体" pitchFamily="49" charset="-122"/>
                  <a:ea typeface="黑体" pitchFamily="49" charset="-122"/>
                </a:rPr>
                <a:t>等</a:t>
              </a:r>
              <a:endParaRPr lang="en-US" sz="3100" b="1" dirty="0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5129" name="Line 9"/>
            <p:cNvSpPr>
              <a:spLocks noChangeShapeType="1"/>
            </p:cNvSpPr>
            <p:nvPr/>
          </p:nvSpPr>
          <p:spPr bwMode="auto">
            <a:xfrm>
              <a:off x="2411413" y="2482455"/>
              <a:ext cx="0" cy="190800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0" name="Line 10"/>
            <p:cNvSpPr>
              <a:spLocks noChangeShapeType="1"/>
            </p:cNvSpPr>
            <p:nvPr/>
          </p:nvSpPr>
          <p:spPr bwMode="auto">
            <a:xfrm>
              <a:off x="5580063" y="2482455"/>
              <a:ext cx="0" cy="190800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1" name="Line 11"/>
            <p:cNvSpPr>
              <a:spLocks noChangeShapeType="1"/>
            </p:cNvSpPr>
            <p:nvPr/>
          </p:nvSpPr>
          <p:spPr bwMode="auto">
            <a:xfrm>
              <a:off x="2411413" y="4385712"/>
              <a:ext cx="3168650" cy="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2" name="Line 12"/>
            <p:cNvSpPr>
              <a:spLocks noChangeShapeType="1"/>
            </p:cNvSpPr>
            <p:nvPr/>
          </p:nvSpPr>
          <p:spPr bwMode="auto">
            <a:xfrm>
              <a:off x="2411413" y="3083408"/>
              <a:ext cx="3168650" cy="0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3" name="Line 13"/>
            <p:cNvSpPr>
              <a:spLocks noChangeShapeType="1"/>
            </p:cNvSpPr>
            <p:nvPr/>
          </p:nvSpPr>
          <p:spPr bwMode="auto">
            <a:xfrm flipV="1">
              <a:off x="3163888" y="2149080"/>
              <a:ext cx="352425" cy="120253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4" name="Line 14"/>
            <p:cNvSpPr>
              <a:spLocks noChangeShapeType="1"/>
            </p:cNvSpPr>
            <p:nvPr/>
          </p:nvSpPr>
          <p:spPr bwMode="auto">
            <a:xfrm>
              <a:off x="3163888" y="2269333"/>
              <a:ext cx="0" cy="1560909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5" name="Line 15"/>
            <p:cNvSpPr>
              <a:spLocks noChangeShapeType="1"/>
            </p:cNvSpPr>
            <p:nvPr/>
          </p:nvSpPr>
          <p:spPr bwMode="auto">
            <a:xfrm>
              <a:off x="3516313" y="2149080"/>
              <a:ext cx="0" cy="1562100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6" name="Line 16"/>
            <p:cNvSpPr>
              <a:spLocks noChangeShapeType="1"/>
            </p:cNvSpPr>
            <p:nvPr/>
          </p:nvSpPr>
          <p:spPr bwMode="auto">
            <a:xfrm flipV="1">
              <a:off x="3163888" y="3711179"/>
              <a:ext cx="352425" cy="119062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7" name="Line 17"/>
            <p:cNvSpPr>
              <a:spLocks noChangeShapeType="1"/>
            </p:cNvSpPr>
            <p:nvPr/>
          </p:nvSpPr>
          <p:spPr bwMode="auto">
            <a:xfrm flipV="1">
              <a:off x="4570413" y="2149080"/>
              <a:ext cx="352425" cy="120253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8" name="Line 18"/>
            <p:cNvSpPr>
              <a:spLocks noChangeShapeType="1"/>
            </p:cNvSpPr>
            <p:nvPr/>
          </p:nvSpPr>
          <p:spPr bwMode="auto">
            <a:xfrm>
              <a:off x="4570413" y="2269333"/>
              <a:ext cx="0" cy="1560909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9" name="Line 19"/>
            <p:cNvSpPr>
              <a:spLocks noChangeShapeType="1"/>
            </p:cNvSpPr>
            <p:nvPr/>
          </p:nvSpPr>
          <p:spPr bwMode="auto">
            <a:xfrm>
              <a:off x="4922838" y="2149080"/>
              <a:ext cx="0" cy="1562100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40" name="Line 20"/>
            <p:cNvSpPr>
              <a:spLocks noChangeShapeType="1"/>
            </p:cNvSpPr>
            <p:nvPr/>
          </p:nvSpPr>
          <p:spPr bwMode="auto">
            <a:xfrm flipV="1">
              <a:off x="4570413" y="3711179"/>
              <a:ext cx="352425" cy="119062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41" name="Oval 21"/>
            <p:cNvSpPr>
              <a:spLocks noChangeArrowheads="1"/>
            </p:cNvSpPr>
            <p:nvPr/>
          </p:nvSpPr>
          <p:spPr bwMode="auto">
            <a:xfrm>
              <a:off x="3740151" y="1653780"/>
              <a:ext cx="696913" cy="506015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42" name="Text Box 22"/>
            <p:cNvSpPr txBox="1">
              <a:spLocks noChangeArrowheads="1"/>
            </p:cNvSpPr>
            <p:nvPr/>
          </p:nvSpPr>
          <p:spPr bwMode="auto">
            <a:xfrm>
              <a:off x="3868738" y="1619252"/>
              <a:ext cx="974725" cy="569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100" b="1" dirty="0">
                  <a:latin typeface="黑体" pitchFamily="49" charset="-122"/>
                  <a:ea typeface="黑体" pitchFamily="49" charset="-122"/>
                </a:rPr>
                <a:t>G</a:t>
              </a:r>
            </a:p>
          </p:txBody>
        </p:sp>
        <p:sp>
          <p:nvSpPr>
            <p:cNvPr id="5143" name="未知"/>
            <p:cNvSpPr>
              <a:spLocks/>
            </p:cNvSpPr>
            <p:nvPr/>
          </p:nvSpPr>
          <p:spPr bwMode="auto">
            <a:xfrm>
              <a:off x="3278188" y="1908574"/>
              <a:ext cx="400050" cy="342900"/>
            </a:xfrm>
            <a:custGeom>
              <a:avLst/>
              <a:gdLst>
                <a:gd name="T0" fmla="*/ 158 w 158"/>
                <a:gd name="T1" fmla="*/ 4 h 169"/>
                <a:gd name="T2" fmla="*/ 70 w 158"/>
                <a:gd name="T3" fmla="*/ 21 h 169"/>
                <a:gd name="T4" fmla="*/ 53 w 158"/>
                <a:gd name="T5" fmla="*/ 73 h 169"/>
                <a:gd name="T6" fmla="*/ 0 w 158"/>
                <a:gd name="T7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8" h="169">
                  <a:moveTo>
                    <a:pt x="158" y="4"/>
                  </a:moveTo>
                  <a:cubicBezTo>
                    <a:pt x="128" y="8"/>
                    <a:pt x="91" y="0"/>
                    <a:pt x="70" y="21"/>
                  </a:cubicBezTo>
                  <a:cubicBezTo>
                    <a:pt x="57" y="34"/>
                    <a:pt x="62" y="57"/>
                    <a:pt x="53" y="73"/>
                  </a:cubicBezTo>
                  <a:cubicBezTo>
                    <a:pt x="34" y="107"/>
                    <a:pt x="0" y="132"/>
                    <a:pt x="0" y="169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44" name="未知"/>
            <p:cNvSpPr>
              <a:spLocks/>
            </p:cNvSpPr>
            <p:nvPr/>
          </p:nvSpPr>
          <p:spPr bwMode="auto">
            <a:xfrm>
              <a:off x="4454526" y="1950246"/>
              <a:ext cx="293688" cy="247650"/>
            </a:xfrm>
            <a:custGeom>
              <a:avLst/>
              <a:gdLst>
                <a:gd name="T0" fmla="*/ 0 w 115"/>
                <a:gd name="T1" fmla="*/ 0 h 122"/>
                <a:gd name="T2" fmla="*/ 61 w 115"/>
                <a:gd name="T3" fmla="*/ 17 h 122"/>
                <a:gd name="T4" fmla="*/ 96 w 115"/>
                <a:gd name="T5" fmla="*/ 52 h 122"/>
                <a:gd name="T6" fmla="*/ 113 w 115"/>
                <a:gd name="T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122">
                  <a:moveTo>
                    <a:pt x="0" y="0"/>
                  </a:moveTo>
                  <a:cubicBezTo>
                    <a:pt x="20" y="7"/>
                    <a:pt x="42" y="8"/>
                    <a:pt x="61" y="17"/>
                  </a:cubicBezTo>
                  <a:cubicBezTo>
                    <a:pt x="76" y="24"/>
                    <a:pt x="84" y="41"/>
                    <a:pt x="96" y="52"/>
                  </a:cubicBezTo>
                  <a:cubicBezTo>
                    <a:pt x="115" y="110"/>
                    <a:pt x="113" y="86"/>
                    <a:pt x="113" y="12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cxnSp>
          <p:nvCxnSpPr>
            <p:cNvPr id="26" name="直接箭头连接符 25"/>
            <p:cNvCxnSpPr/>
            <p:nvPr/>
          </p:nvCxnSpPr>
          <p:spPr>
            <a:xfrm rot="180000" flipV="1">
              <a:off x="3317631" y="1723292"/>
              <a:ext cx="281354" cy="2344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2977662" y="1524000"/>
              <a:ext cx="6213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/>
                <a:t>e</a:t>
              </a:r>
              <a:endParaRPr lang="zh-CN" altLang="en-US" sz="24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681045" y="3282462"/>
              <a:ext cx="7502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err="1"/>
                <a:t>Cl</a:t>
              </a:r>
              <a:r>
                <a:rPr lang="en-US" altLang="zh-CN" b="1" baseline="30000" dirty="0"/>
                <a:t>-</a:t>
              </a:r>
              <a:endParaRPr lang="zh-CN" altLang="en-US" b="1" baseline="300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798278" y="3540369"/>
              <a:ext cx="9612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/>
                <a:t>Fe</a:t>
              </a:r>
              <a:r>
                <a:rPr lang="en-US" altLang="zh-CN" b="1" baseline="30000" dirty="0"/>
                <a:t>3+</a:t>
              </a:r>
              <a:endParaRPr lang="zh-CN" altLang="en-US" b="1" baseline="30000" dirty="0"/>
            </a:p>
          </p:txBody>
        </p:sp>
        <p:cxnSp>
          <p:nvCxnSpPr>
            <p:cNvPr id="31" name="直接箭头连接符 30"/>
            <p:cNvCxnSpPr/>
            <p:nvPr/>
          </p:nvCxnSpPr>
          <p:spPr>
            <a:xfrm>
              <a:off x="4325815" y="3645877"/>
              <a:ext cx="39858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箭头连接符 31"/>
            <p:cNvCxnSpPr/>
            <p:nvPr/>
          </p:nvCxnSpPr>
          <p:spPr>
            <a:xfrm flipH="1">
              <a:off x="3364523" y="3493477"/>
              <a:ext cx="41030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5181601" y="2391508"/>
            <a:ext cx="34114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负极：</a:t>
            </a:r>
            <a:endParaRPr lang="en-US" altLang="zh-CN" sz="2800" b="1" dirty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2800" b="1" dirty="0">
                <a:latin typeface="黑体" pitchFamily="49" charset="-122"/>
                <a:ea typeface="黑体" pitchFamily="49" charset="-122"/>
              </a:rPr>
              <a:t>Fe-2e</a:t>
            </a:r>
            <a:r>
              <a:rPr lang="en-US" altLang="zh-CN" sz="2800" b="1" baseline="30000" dirty="0">
                <a:latin typeface="黑体" pitchFamily="49" charset="-122"/>
                <a:ea typeface="黑体" pitchFamily="49" charset="-122"/>
              </a:rPr>
              <a:t>-</a:t>
            </a:r>
            <a:r>
              <a:rPr lang="en-US" altLang="zh-CN" sz="2800" b="1" dirty="0">
                <a:latin typeface="黑体" pitchFamily="49" charset="-122"/>
                <a:ea typeface="黑体" pitchFamily="49" charset="-122"/>
              </a:rPr>
              <a:t>=Fe</a:t>
            </a:r>
            <a:r>
              <a:rPr lang="en-US" altLang="zh-CN" sz="2800" b="1" baseline="30000" dirty="0">
                <a:latin typeface="黑体" pitchFamily="49" charset="-122"/>
                <a:ea typeface="黑体" pitchFamily="49" charset="-122"/>
              </a:rPr>
              <a:t>2+</a:t>
            </a:r>
          </a:p>
          <a:p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正极：</a:t>
            </a:r>
            <a:endParaRPr lang="en-US" altLang="zh-CN" sz="2800" b="1" dirty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2800" b="1" dirty="0">
                <a:latin typeface="黑体" pitchFamily="49" charset="-122"/>
                <a:ea typeface="黑体" pitchFamily="49" charset="-122"/>
              </a:rPr>
              <a:t>2Fe</a:t>
            </a:r>
            <a:r>
              <a:rPr lang="en-US" altLang="zh-CN" sz="2800" b="1" baseline="30000" dirty="0">
                <a:latin typeface="黑体" pitchFamily="49" charset="-122"/>
                <a:ea typeface="黑体" pitchFamily="49" charset="-122"/>
              </a:rPr>
              <a:t>3+</a:t>
            </a:r>
            <a:r>
              <a:rPr lang="en-US" altLang="zh-CN" sz="2800" b="1" dirty="0">
                <a:latin typeface="黑体" pitchFamily="49" charset="-122"/>
                <a:ea typeface="黑体" pitchFamily="49" charset="-122"/>
              </a:rPr>
              <a:t>+2e</a:t>
            </a:r>
            <a:r>
              <a:rPr lang="en-US" altLang="zh-CN" sz="2800" b="1" baseline="30000" dirty="0">
                <a:latin typeface="黑体" pitchFamily="49" charset="-122"/>
                <a:ea typeface="黑体" pitchFamily="49" charset="-122"/>
              </a:rPr>
              <a:t>-</a:t>
            </a:r>
            <a:r>
              <a:rPr lang="en-US" altLang="zh-CN" sz="2800" b="1" dirty="0">
                <a:latin typeface="黑体" pitchFamily="49" charset="-122"/>
                <a:ea typeface="黑体" pitchFamily="49" charset="-122"/>
              </a:rPr>
              <a:t>=2Fe</a:t>
            </a:r>
            <a:r>
              <a:rPr lang="en-US" altLang="zh-CN" sz="2800" b="1" baseline="30000" dirty="0">
                <a:latin typeface="黑体" pitchFamily="49" charset="-122"/>
                <a:ea typeface="黑体" pitchFamily="49" charset="-122"/>
              </a:rPr>
              <a:t>2+</a:t>
            </a:r>
            <a:endParaRPr lang="zh-CN" altLang="en-US" sz="2800" b="1" baseline="30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6" name="TextBox 7"/>
          <p:cNvSpPr txBox="1"/>
          <p:nvPr/>
        </p:nvSpPr>
        <p:spPr>
          <a:xfrm>
            <a:off x="214630" y="263366"/>
            <a:ext cx="7686675" cy="673378"/>
          </a:xfrm>
          <a:prstGeom prst="rect">
            <a:avLst/>
          </a:prstGeom>
          <a:noFill/>
          <a:ln w="9525">
            <a:noFill/>
          </a:ln>
        </p:spPr>
        <p:txBody>
          <a:bodyPr wrap="square" lIns="87746" tIns="43873" rIns="87746" bIns="43873">
            <a:spAutoFit/>
          </a:bodyPr>
          <a:lstStyle/>
          <a:p>
            <a:r>
              <a:rPr lang="zh-CN" altLang="en-US" sz="3800" b="1" dirty="0">
                <a:solidFill>
                  <a:srgbClr val="FF00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活动一</a:t>
            </a:r>
            <a:r>
              <a:rPr lang="en-US" altLang="x-none" sz="3800" b="1" dirty="0">
                <a:solidFill>
                  <a:srgbClr val="FF00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:</a:t>
            </a:r>
            <a:r>
              <a:rPr lang="zh-CN" altLang="en-US" sz="3800" b="1" dirty="0">
                <a:solidFill>
                  <a:srgbClr val="FF00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复习原电池基本原理</a:t>
            </a:r>
          </a:p>
        </p:txBody>
      </p:sp>
    </p:spTree>
    <p:extLst>
      <p:ext uri="{BB962C8B-B14F-4D97-AF65-F5344CB8AC3E}">
        <p14:creationId xmlns:p14="http://schemas.microsoft.com/office/powerpoint/2010/main" val="54768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37"/>
          <p:cNvSpPr/>
          <p:nvPr/>
        </p:nvSpPr>
        <p:spPr>
          <a:xfrm>
            <a:off x="971550" y="897732"/>
            <a:ext cx="7704138" cy="2920147"/>
          </a:xfrm>
          <a:prstGeom prst="rect">
            <a:avLst/>
          </a:prstGeom>
          <a:noFill/>
          <a:ln w="9525">
            <a:noFill/>
          </a:ln>
        </p:spPr>
        <p:txBody>
          <a:bodyPr lIns="87746" tIns="43873" rIns="87746" bIns="43873">
            <a:spAutoFit/>
          </a:bodyPr>
          <a:lstStyle/>
          <a:p>
            <a:pPr>
              <a:lnSpc>
                <a:spcPct val="115000"/>
              </a:lnSpc>
            </a:pPr>
            <a:r>
              <a:rPr lang="zh-CN" altLang="en-US" sz="3100" b="1" dirty="0">
                <a:latin typeface="黑体" pitchFamily="49" charset="-122"/>
                <a:ea typeface="黑体" pitchFamily="49" charset="-122"/>
              </a:rPr>
              <a:t>根据反应</a:t>
            </a:r>
            <a:r>
              <a:rPr lang="en-US" altLang="x-none" sz="31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2Fe</a:t>
            </a:r>
            <a:r>
              <a:rPr lang="en-US" altLang="x-none" sz="3100" b="1" baseline="300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3+</a:t>
            </a:r>
            <a:r>
              <a:rPr lang="en-US" altLang="x-none" sz="31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+2I</a:t>
            </a:r>
            <a:r>
              <a:rPr lang="en-US" altLang="x-none" sz="3100" b="1" baseline="300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-</a:t>
            </a:r>
            <a:r>
              <a:rPr lang="en-US" altLang="x-none" sz="31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= 2Fe</a:t>
            </a:r>
            <a:r>
              <a:rPr lang="en-US" altLang="x-none" sz="3100" b="1" baseline="300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2+</a:t>
            </a:r>
            <a:r>
              <a:rPr lang="en-US" altLang="x-none" sz="31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+I</a:t>
            </a:r>
            <a:r>
              <a:rPr lang="en-US" altLang="x-none" sz="3100" b="1" baseline="-250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3100" b="1" dirty="0">
                <a:latin typeface="黑体" pitchFamily="49" charset="-122"/>
                <a:ea typeface="黑体" pitchFamily="49" charset="-122"/>
              </a:rPr>
              <a:t>设计一个原电池。</a:t>
            </a:r>
            <a:r>
              <a:rPr lang="en-US" altLang="x-none" sz="3100" b="1" dirty="0">
                <a:latin typeface="黑体" pitchFamily="49" charset="-122"/>
                <a:ea typeface="黑体" pitchFamily="49" charset="-122"/>
              </a:rPr>
              <a:t>(</a:t>
            </a:r>
            <a:r>
              <a:rPr lang="zh-CN" altLang="en-US" sz="3100" b="1" dirty="0">
                <a:latin typeface="黑体" pitchFamily="49" charset="-122"/>
                <a:ea typeface="黑体" pitchFamily="49" charset="-122"/>
              </a:rPr>
              <a:t>提供试剂：</a:t>
            </a:r>
            <a:r>
              <a:rPr lang="en-US" altLang="x-none" sz="3100" b="1" dirty="0">
                <a:latin typeface="黑体" pitchFamily="49" charset="-122"/>
                <a:ea typeface="黑体" pitchFamily="49" charset="-122"/>
                <a:cs typeface="Arial" panose="020B0604020202020204" pitchFamily="34" charset="0"/>
              </a:rPr>
              <a:t>FeCl</a:t>
            </a:r>
            <a:r>
              <a:rPr lang="en-US" altLang="x-none" sz="3100" b="1" baseline="-25000" dirty="0">
                <a:latin typeface="黑体" pitchFamily="49" charset="-122"/>
                <a:ea typeface="黑体" pitchFamily="49" charset="-122"/>
                <a:cs typeface="Arial" panose="020B0604020202020204" pitchFamily="34" charset="0"/>
              </a:rPr>
              <a:t>3</a:t>
            </a:r>
            <a:r>
              <a:rPr lang="zh-CN" altLang="en-US" sz="3100" b="1" dirty="0">
                <a:latin typeface="黑体" pitchFamily="49" charset="-122"/>
                <a:ea typeface="黑体" pitchFamily="49" charset="-122"/>
                <a:cs typeface="Arial" panose="020B0604020202020204" pitchFamily="34" charset="0"/>
              </a:rPr>
              <a:t>溶液、</a:t>
            </a:r>
            <a:r>
              <a:rPr lang="en-US" altLang="x-none" sz="3100" b="1" dirty="0">
                <a:latin typeface="黑体" pitchFamily="49" charset="-122"/>
                <a:ea typeface="黑体" pitchFamily="49" charset="-122"/>
                <a:cs typeface="Arial" panose="020B0604020202020204" pitchFamily="34" charset="0"/>
              </a:rPr>
              <a:t>KI</a:t>
            </a:r>
            <a:r>
              <a:rPr lang="zh-CN" altLang="en-US" sz="3100" b="1" dirty="0">
                <a:latin typeface="黑体" pitchFamily="49" charset="-122"/>
                <a:ea typeface="黑体" pitchFamily="49" charset="-122"/>
                <a:cs typeface="Arial" panose="020B0604020202020204" pitchFamily="34" charset="0"/>
              </a:rPr>
              <a:t>溶液，电极材料自选</a:t>
            </a:r>
            <a:r>
              <a:rPr lang="en-US" altLang="x-none" sz="3100" b="1" dirty="0">
                <a:latin typeface="黑体" pitchFamily="49" charset="-122"/>
                <a:ea typeface="黑体" pitchFamily="49" charset="-122"/>
              </a:rPr>
              <a:t>)</a:t>
            </a:r>
          </a:p>
          <a:p>
            <a:pPr>
              <a:lnSpc>
                <a:spcPct val="115000"/>
              </a:lnSpc>
            </a:pPr>
            <a:endParaRPr lang="en-US" altLang="x-none" sz="3100" b="1" dirty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15000"/>
              </a:lnSpc>
            </a:pPr>
            <a:endParaRPr lang="en-US" altLang="x-none" sz="31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147" name="Text Box 16"/>
          <p:cNvSpPr txBox="1"/>
          <p:nvPr/>
        </p:nvSpPr>
        <p:spPr>
          <a:xfrm>
            <a:off x="1763713" y="4624388"/>
            <a:ext cx="1200150" cy="407786"/>
          </a:xfrm>
          <a:prstGeom prst="rect">
            <a:avLst/>
          </a:prstGeom>
          <a:noFill/>
          <a:ln w="9525">
            <a:noFill/>
          </a:ln>
        </p:spPr>
        <p:txBody>
          <a:bodyPr lIns="91809" tIns="45904" rIns="91809" bIns="45904">
            <a:spAutoFit/>
          </a:bodyPr>
          <a:lstStyle/>
          <a:p>
            <a:pPr algn="ctr" defTabSz="918894">
              <a:spcBef>
                <a:spcPct val="50000"/>
              </a:spcBef>
            </a:pPr>
            <a:endParaRPr lang="zh-CN" altLang="en-US" sz="3100" b="1" baseline="-25000" dirty="0">
              <a:effectLst>
                <a:outerShdw blurRad="38100" dist="38100" dir="2700000">
                  <a:srgbClr val="C0C0C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148" name="Freeform 75"/>
          <p:cNvSpPr>
            <a:spLocks noChangeAspect="1"/>
          </p:cNvSpPr>
          <p:nvPr/>
        </p:nvSpPr>
        <p:spPr>
          <a:xfrm flipV="1">
            <a:off x="4677443" y="2733675"/>
            <a:ext cx="1449388" cy="1162050"/>
          </a:xfrm>
          <a:custGeom>
            <a:avLst/>
            <a:gdLst>
              <a:gd name="txL" fmla="*/ 0 w 1620"/>
              <a:gd name="txT" fmla="*/ 0 h 1898"/>
              <a:gd name="txR" fmla="*/ 1620 w 1620"/>
              <a:gd name="txB" fmla="*/ 1898 h 1898"/>
            </a:gdLst>
            <a:ahLst/>
            <a:cxnLst>
              <a:cxn ang="0">
                <a:pos x="1" y="1"/>
              </a:cxn>
              <a:cxn ang="0">
                <a:pos x="0" y="1"/>
              </a:cxn>
              <a:cxn ang="0">
                <a:pos x="1" y="1"/>
              </a:cxn>
              <a:cxn ang="0">
                <a:pos x="1" y="1"/>
              </a:cxn>
              <a:cxn ang="0">
                <a:pos x="1" y="1"/>
              </a:cxn>
              <a:cxn ang="0">
                <a:pos x="1" y="1"/>
              </a:cxn>
              <a:cxn ang="0">
                <a:pos x="1" y="1"/>
              </a:cxn>
              <a:cxn ang="0">
                <a:pos x="1" y="1"/>
              </a:cxn>
              <a:cxn ang="0">
                <a:pos x="1" y="1"/>
              </a:cxn>
              <a:cxn ang="0">
                <a:pos x="1" y="1"/>
              </a:cxn>
              <a:cxn ang="0">
                <a:pos x="1" y="1"/>
              </a:cxn>
              <a:cxn ang="0">
                <a:pos x="1" y="1"/>
              </a:cxn>
              <a:cxn ang="0">
                <a:pos x="1" y="1"/>
              </a:cxn>
              <a:cxn ang="0">
                <a:pos x="1" y="1"/>
              </a:cxn>
              <a:cxn ang="0">
                <a:pos x="1" y="0"/>
              </a:cxn>
              <a:cxn ang="0">
                <a:pos x="1" y="1"/>
              </a:cxn>
              <a:cxn ang="0">
                <a:pos x="1" y="1"/>
              </a:cxn>
              <a:cxn ang="0">
                <a:pos x="1" y="1"/>
              </a:cxn>
              <a:cxn ang="0">
                <a:pos x="1" y="1"/>
              </a:cxn>
              <a:cxn ang="0">
                <a:pos x="1" y="1"/>
              </a:cxn>
              <a:cxn ang="0">
                <a:pos x="1" y="1"/>
              </a:cxn>
              <a:cxn ang="0">
                <a:pos x="1" y="1"/>
              </a:cxn>
              <a:cxn ang="0">
                <a:pos x="1" y="1"/>
              </a:cxn>
              <a:cxn ang="0">
                <a:pos x="1" y="1"/>
              </a:cxn>
              <a:cxn ang="0">
                <a:pos x="1" y="1"/>
              </a:cxn>
              <a:cxn ang="0">
                <a:pos x="1" y="1"/>
              </a:cxn>
              <a:cxn ang="0">
                <a:pos x="1" y="0"/>
              </a:cxn>
              <a:cxn ang="0">
                <a:pos x="1" y="1"/>
              </a:cxn>
            </a:cxnLst>
            <a:rect l="txL" t="txT" r="txR" b="txB"/>
            <a:pathLst>
              <a:path w="1620" h="1898">
                <a:moveTo>
                  <a:pt x="2" y="1"/>
                </a:moveTo>
                <a:lnTo>
                  <a:pt x="0" y="1425"/>
                </a:lnTo>
                <a:lnTo>
                  <a:pt x="62" y="1595"/>
                </a:lnTo>
                <a:lnTo>
                  <a:pt x="162" y="1686"/>
                </a:lnTo>
                <a:lnTo>
                  <a:pt x="288" y="1778"/>
                </a:lnTo>
                <a:lnTo>
                  <a:pt x="543" y="1875"/>
                </a:lnTo>
                <a:lnTo>
                  <a:pt x="716" y="1898"/>
                </a:lnTo>
                <a:lnTo>
                  <a:pt x="873" y="1890"/>
                </a:lnTo>
                <a:lnTo>
                  <a:pt x="1106" y="1859"/>
                </a:lnTo>
                <a:lnTo>
                  <a:pt x="1319" y="1814"/>
                </a:lnTo>
                <a:lnTo>
                  <a:pt x="1488" y="1731"/>
                </a:lnTo>
                <a:lnTo>
                  <a:pt x="1569" y="1633"/>
                </a:lnTo>
                <a:lnTo>
                  <a:pt x="1620" y="1439"/>
                </a:lnTo>
                <a:lnTo>
                  <a:pt x="1620" y="1"/>
                </a:lnTo>
                <a:lnTo>
                  <a:pt x="1398" y="0"/>
                </a:lnTo>
                <a:lnTo>
                  <a:pt x="1383" y="1463"/>
                </a:lnTo>
                <a:lnTo>
                  <a:pt x="1338" y="1568"/>
                </a:lnTo>
                <a:lnTo>
                  <a:pt x="1218" y="1628"/>
                </a:lnTo>
                <a:lnTo>
                  <a:pt x="1076" y="1665"/>
                </a:lnTo>
                <a:lnTo>
                  <a:pt x="971" y="1673"/>
                </a:lnTo>
                <a:lnTo>
                  <a:pt x="813" y="1673"/>
                </a:lnTo>
                <a:lnTo>
                  <a:pt x="626" y="1658"/>
                </a:lnTo>
                <a:lnTo>
                  <a:pt x="633" y="1650"/>
                </a:lnTo>
                <a:lnTo>
                  <a:pt x="446" y="1605"/>
                </a:lnTo>
                <a:lnTo>
                  <a:pt x="333" y="1553"/>
                </a:lnTo>
                <a:lnTo>
                  <a:pt x="236" y="1440"/>
                </a:lnTo>
                <a:lnTo>
                  <a:pt x="243" y="0"/>
                </a:lnTo>
                <a:lnTo>
                  <a:pt x="2" y="1"/>
                </a:lnTo>
                <a:close/>
              </a:path>
            </a:pathLst>
          </a:custGeom>
          <a:solidFill>
            <a:srgbClr val="CCFFFF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lIns="87746" tIns="43873" rIns="87746" bIns="43873"/>
          <a:lstStyle/>
          <a:p>
            <a:endParaRPr lang="zh-CN" altLang="en-US" sz="31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149" name="Text Box 22"/>
          <p:cNvSpPr txBox="1"/>
          <p:nvPr/>
        </p:nvSpPr>
        <p:spPr>
          <a:xfrm>
            <a:off x="3728119" y="3490913"/>
            <a:ext cx="654050" cy="565321"/>
          </a:xfrm>
          <a:prstGeom prst="rect">
            <a:avLst/>
          </a:prstGeom>
          <a:noFill/>
          <a:ln w="9525">
            <a:noFill/>
          </a:ln>
        </p:spPr>
        <p:txBody>
          <a:bodyPr lIns="91809" tIns="45904" rIns="91809" bIns="45904">
            <a:spAutoFit/>
          </a:bodyPr>
          <a:lstStyle/>
          <a:p>
            <a:pPr defTabSz="918894">
              <a:spcBef>
                <a:spcPct val="50000"/>
              </a:spcBef>
            </a:pPr>
            <a:endParaRPr lang="zh-CN" altLang="en-US" sz="3100" b="1" dirty="0">
              <a:effectLst>
                <a:outerShdw blurRad="38100" dist="38100" dir="2700000">
                  <a:srgbClr val="C0C0C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2" name="组合 6149"/>
          <p:cNvGrpSpPr>
            <a:grpSpLocks noChangeAspect="1"/>
          </p:cNvGrpSpPr>
          <p:nvPr/>
        </p:nvGrpSpPr>
        <p:grpSpPr>
          <a:xfrm>
            <a:off x="5469608" y="3057526"/>
            <a:ext cx="1298575" cy="1007269"/>
            <a:chOff x="0" y="0"/>
            <a:chExt cx="786" cy="1129"/>
          </a:xfrm>
        </p:grpSpPr>
        <p:sp>
          <p:nvSpPr>
            <p:cNvPr id="6151" name="Freeform 9"/>
            <p:cNvSpPr>
              <a:spLocks noChangeAspect="1"/>
            </p:cNvSpPr>
            <p:nvPr/>
          </p:nvSpPr>
          <p:spPr>
            <a:xfrm>
              <a:off x="0" y="0"/>
              <a:ext cx="786" cy="1129"/>
            </a:xfrm>
            <a:custGeom>
              <a:avLst/>
              <a:gdLst>
                <a:gd name="txL" fmla="*/ 0 w 786"/>
                <a:gd name="txT" fmla="*/ 0 h 1129"/>
                <a:gd name="txR" fmla="*/ 786 w 786"/>
                <a:gd name="txB" fmla="*/ 1129 h 1129"/>
              </a:gdLst>
              <a:ahLst/>
              <a:cxnLst>
                <a:cxn ang="0">
                  <a:pos x="0" y="25"/>
                </a:cxn>
                <a:cxn ang="0">
                  <a:pos x="48" y="64"/>
                </a:cxn>
                <a:cxn ang="0">
                  <a:pos x="87" y="130"/>
                </a:cxn>
                <a:cxn ang="0">
                  <a:pos x="87" y="1066"/>
                </a:cxn>
                <a:cxn ang="0">
                  <a:pos x="96" y="1108"/>
                </a:cxn>
                <a:cxn ang="0">
                  <a:pos x="126" y="1129"/>
                </a:cxn>
                <a:cxn ang="0">
                  <a:pos x="741" y="1129"/>
                </a:cxn>
                <a:cxn ang="0">
                  <a:pos x="774" y="1117"/>
                </a:cxn>
                <a:cxn ang="0">
                  <a:pos x="786" y="1081"/>
                </a:cxn>
                <a:cxn ang="0">
                  <a:pos x="785" y="0"/>
                </a:cxn>
                <a:cxn ang="0">
                  <a:pos x="114" y="1"/>
                </a:cxn>
                <a:cxn ang="0">
                  <a:pos x="60" y="4"/>
                </a:cxn>
                <a:cxn ang="0">
                  <a:pos x="0" y="25"/>
                </a:cxn>
              </a:cxnLst>
              <a:rect l="txL" t="txT" r="txR" b="txB"/>
              <a:pathLst>
                <a:path w="786" h="1129">
                  <a:moveTo>
                    <a:pt x="0" y="25"/>
                  </a:moveTo>
                  <a:lnTo>
                    <a:pt x="48" y="64"/>
                  </a:lnTo>
                  <a:lnTo>
                    <a:pt x="87" y="130"/>
                  </a:lnTo>
                  <a:lnTo>
                    <a:pt x="87" y="1066"/>
                  </a:lnTo>
                  <a:lnTo>
                    <a:pt x="96" y="1108"/>
                  </a:lnTo>
                  <a:lnTo>
                    <a:pt x="126" y="1129"/>
                  </a:lnTo>
                  <a:lnTo>
                    <a:pt x="741" y="1129"/>
                  </a:lnTo>
                  <a:lnTo>
                    <a:pt x="774" y="1117"/>
                  </a:lnTo>
                  <a:lnTo>
                    <a:pt x="786" y="1081"/>
                  </a:lnTo>
                  <a:lnTo>
                    <a:pt x="785" y="0"/>
                  </a:lnTo>
                  <a:lnTo>
                    <a:pt x="114" y="1"/>
                  </a:lnTo>
                  <a:lnTo>
                    <a:pt x="60" y="4"/>
                  </a:lnTo>
                  <a:lnTo>
                    <a:pt x="0" y="25"/>
                  </a:lnTo>
                  <a:close/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3100" dirty="0">
                <a:latin typeface="黑体" pitchFamily="49" charset="-122"/>
                <a:ea typeface="黑体" pitchFamily="49" charset="-122"/>
              </a:endParaRPr>
            </a:p>
          </p:txBody>
        </p:sp>
        <p:grpSp>
          <p:nvGrpSpPr>
            <p:cNvPr id="3" name="组合 6151"/>
            <p:cNvGrpSpPr>
              <a:grpSpLocks noChangeAspect="1"/>
            </p:cNvGrpSpPr>
            <p:nvPr/>
          </p:nvGrpSpPr>
          <p:grpSpPr>
            <a:xfrm>
              <a:off x="91" y="621"/>
              <a:ext cx="692" cy="392"/>
              <a:chOff x="0" y="0"/>
              <a:chExt cx="692" cy="392"/>
            </a:xfrm>
          </p:grpSpPr>
          <p:sp>
            <p:nvSpPr>
              <p:cNvPr id="6153" name="Line 11"/>
              <p:cNvSpPr>
                <a:spLocks noChangeAspect="1"/>
              </p:cNvSpPr>
              <p:nvPr/>
            </p:nvSpPr>
            <p:spPr>
              <a:xfrm>
                <a:off x="62" y="264"/>
                <a:ext cx="608" cy="1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6154" name="Line 12"/>
              <p:cNvSpPr>
                <a:spLocks noChangeAspect="1"/>
              </p:cNvSpPr>
              <p:nvPr/>
            </p:nvSpPr>
            <p:spPr>
              <a:xfrm flipV="1">
                <a:off x="4" y="0"/>
                <a:ext cx="683" cy="3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155" name="Line 13"/>
              <p:cNvSpPr>
                <a:spLocks noChangeAspect="1"/>
              </p:cNvSpPr>
              <p:nvPr/>
            </p:nvSpPr>
            <p:spPr>
              <a:xfrm flipV="1">
                <a:off x="0" y="124"/>
                <a:ext cx="682" cy="3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6156" name="Line 14"/>
              <p:cNvSpPr>
                <a:spLocks noChangeAspect="1"/>
              </p:cNvSpPr>
              <p:nvPr/>
            </p:nvSpPr>
            <p:spPr>
              <a:xfrm flipV="1">
                <a:off x="8" y="389"/>
                <a:ext cx="684" cy="3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dash"/>
                <a:headEnd type="none" w="med" len="med"/>
                <a:tailEnd type="none" w="med" len="med"/>
              </a:ln>
            </p:spPr>
          </p:sp>
        </p:grpSp>
      </p:grpSp>
      <p:sp>
        <p:nvSpPr>
          <p:cNvPr id="6157" name="Rectangle 55"/>
          <p:cNvSpPr/>
          <p:nvPr/>
        </p:nvSpPr>
        <p:spPr>
          <a:xfrm>
            <a:off x="6334794" y="2733675"/>
            <a:ext cx="273050" cy="1141810"/>
          </a:xfrm>
          <a:prstGeom prst="rect">
            <a:avLst/>
          </a:prstGeom>
          <a:solidFill>
            <a:srgbClr val="990000"/>
          </a:solidFill>
          <a:ln w="9525" cap="flat" cmpd="sng">
            <a:solidFill>
              <a:srgbClr val="B2B2B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87746" tIns="43873" rIns="87746" bIns="43873" anchor="ctr"/>
          <a:lstStyle/>
          <a:p>
            <a:endParaRPr lang="zh-CN" altLang="en-US" sz="3100" dirty="0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4" name="组合 6157"/>
          <p:cNvGrpSpPr/>
          <p:nvPr/>
        </p:nvGrpSpPr>
        <p:grpSpPr>
          <a:xfrm>
            <a:off x="4318669" y="2463404"/>
            <a:ext cx="2190750" cy="270271"/>
            <a:chOff x="0" y="0"/>
            <a:chExt cx="384" cy="240"/>
          </a:xfrm>
        </p:grpSpPr>
        <p:sp>
          <p:nvSpPr>
            <p:cNvPr id="6159" name="Line 87"/>
            <p:cNvSpPr/>
            <p:nvPr/>
          </p:nvSpPr>
          <p:spPr>
            <a:xfrm flipV="1">
              <a:off x="0" y="0"/>
              <a:ext cx="0" cy="240"/>
            </a:xfrm>
            <a:prstGeom prst="line">
              <a:avLst/>
            </a:prstGeom>
            <a:ln w="571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60" name="Line 88"/>
            <p:cNvSpPr/>
            <p:nvPr/>
          </p:nvSpPr>
          <p:spPr>
            <a:xfrm flipV="1">
              <a:off x="384" y="0"/>
              <a:ext cx="0" cy="240"/>
            </a:xfrm>
            <a:prstGeom prst="line">
              <a:avLst/>
            </a:prstGeom>
            <a:ln w="571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61" name="Line 89"/>
            <p:cNvSpPr/>
            <p:nvPr/>
          </p:nvSpPr>
          <p:spPr>
            <a:xfrm>
              <a:off x="0" y="0"/>
              <a:ext cx="384" cy="0"/>
            </a:xfrm>
            <a:prstGeom prst="line">
              <a:avLst/>
            </a:prstGeom>
            <a:ln w="571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5" name="组合 6161"/>
          <p:cNvGrpSpPr/>
          <p:nvPr/>
        </p:nvGrpSpPr>
        <p:grpSpPr>
          <a:xfrm>
            <a:off x="5109244" y="2170829"/>
            <a:ext cx="1016498" cy="569738"/>
            <a:chOff x="0" y="-79"/>
            <a:chExt cx="725" cy="584"/>
          </a:xfrm>
        </p:grpSpPr>
        <p:sp>
          <p:nvSpPr>
            <p:cNvPr id="6163" name="Oval 91"/>
            <p:cNvSpPr/>
            <p:nvPr/>
          </p:nvSpPr>
          <p:spPr>
            <a:xfrm>
              <a:off x="0" y="0"/>
              <a:ext cx="452" cy="454"/>
            </a:xfrm>
            <a:prstGeom prst="ellipse">
              <a:avLst/>
            </a:prstGeom>
            <a:solidFill>
              <a:srgbClr val="9999FF"/>
            </a:solidFill>
            <a:ln w="381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3100" dirty="0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6164" name="Text Box 92"/>
            <p:cNvSpPr txBox="1"/>
            <p:nvPr/>
          </p:nvSpPr>
          <p:spPr>
            <a:xfrm>
              <a:off x="89" y="-79"/>
              <a:ext cx="636" cy="58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3100" b="1" dirty="0">
                  <a:latin typeface="黑体" pitchFamily="49" charset="-122"/>
                  <a:ea typeface="黑体" pitchFamily="49" charset="-122"/>
                </a:rPr>
                <a:t>G</a:t>
              </a:r>
            </a:p>
          </p:txBody>
        </p:sp>
      </p:grpSp>
      <p:sp>
        <p:nvSpPr>
          <p:cNvPr id="6165" name="Rectangle 93"/>
          <p:cNvSpPr/>
          <p:nvPr/>
        </p:nvSpPr>
        <p:spPr>
          <a:xfrm>
            <a:off x="4174207" y="2733676"/>
            <a:ext cx="276225" cy="1140619"/>
          </a:xfrm>
          <a:prstGeom prst="rect">
            <a:avLst/>
          </a:prstGeom>
          <a:solidFill>
            <a:srgbClr val="993300"/>
          </a:solidFill>
          <a:ln w="9525" cap="flat" cmpd="sng">
            <a:solidFill>
              <a:srgbClr val="99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1809" tIns="45904" rIns="91809" bIns="45904" anchor="ctr"/>
          <a:lstStyle/>
          <a:p>
            <a:pPr algn="ctr" defTabSz="918894">
              <a:spcBef>
                <a:spcPct val="50000"/>
              </a:spcBef>
            </a:pPr>
            <a:endParaRPr lang="zh-CN" altLang="en-US" sz="3100" b="1" dirty="0">
              <a:solidFill>
                <a:srgbClr val="990000"/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6" name="组合 6165"/>
          <p:cNvGrpSpPr/>
          <p:nvPr/>
        </p:nvGrpSpPr>
        <p:grpSpPr>
          <a:xfrm>
            <a:off x="3813844" y="3057526"/>
            <a:ext cx="1463675" cy="1609746"/>
            <a:chOff x="0" y="0"/>
            <a:chExt cx="1043" cy="1649"/>
          </a:xfrm>
        </p:grpSpPr>
        <p:grpSp>
          <p:nvGrpSpPr>
            <p:cNvPr id="7" name="组合 6166"/>
            <p:cNvGrpSpPr>
              <a:grpSpLocks noChangeAspect="1"/>
            </p:cNvGrpSpPr>
            <p:nvPr/>
          </p:nvGrpSpPr>
          <p:grpSpPr>
            <a:xfrm flipH="1">
              <a:off x="117" y="0"/>
              <a:ext cx="926" cy="1032"/>
              <a:chOff x="0" y="0"/>
              <a:chExt cx="786" cy="1129"/>
            </a:xfrm>
          </p:grpSpPr>
          <p:sp>
            <p:nvSpPr>
              <p:cNvPr id="6168" name="Freeform 96"/>
              <p:cNvSpPr>
                <a:spLocks noChangeAspect="1"/>
              </p:cNvSpPr>
              <p:nvPr/>
            </p:nvSpPr>
            <p:spPr>
              <a:xfrm>
                <a:off x="0" y="0"/>
                <a:ext cx="786" cy="1129"/>
              </a:xfrm>
              <a:custGeom>
                <a:avLst/>
                <a:gdLst>
                  <a:gd name="txL" fmla="*/ 0 w 786"/>
                  <a:gd name="txT" fmla="*/ 0 h 1129"/>
                  <a:gd name="txR" fmla="*/ 786 w 786"/>
                  <a:gd name="txB" fmla="*/ 1129 h 1129"/>
                </a:gdLst>
                <a:ahLst/>
                <a:cxnLst>
                  <a:cxn ang="0">
                    <a:pos x="0" y="25"/>
                  </a:cxn>
                  <a:cxn ang="0">
                    <a:pos x="48" y="64"/>
                  </a:cxn>
                  <a:cxn ang="0">
                    <a:pos x="87" y="130"/>
                  </a:cxn>
                  <a:cxn ang="0">
                    <a:pos x="87" y="1066"/>
                  </a:cxn>
                  <a:cxn ang="0">
                    <a:pos x="96" y="1108"/>
                  </a:cxn>
                  <a:cxn ang="0">
                    <a:pos x="126" y="1129"/>
                  </a:cxn>
                  <a:cxn ang="0">
                    <a:pos x="741" y="1129"/>
                  </a:cxn>
                  <a:cxn ang="0">
                    <a:pos x="774" y="1117"/>
                  </a:cxn>
                  <a:cxn ang="0">
                    <a:pos x="786" y="1081"/>
                  </a:cxn>
                  <a:cxn ang="0">
                    <a:pos x="785" y="0"/>
                  </a:cxn>
                  <a:cxn ang="0">
                    <a:pos x="114" y="1"/>
                  </a:cxn>
                  <a:cxn ang="0">
                    <a:pos x="60" y="4"/>
                  </a:cxn>
                  <a:cxn ang="0">
                    <a:pos x="0" y="25"/>
                  </a:cxn>
                </a:cxnLst>
                <a:rect l="txL" t="txT" r="txR" b="txB"/>
                <a:pathLst>
                  <a:path w="786" h="1129">
                    <a:moveTo>
                      <a:pt x="0" y="25"/>
                    </a:moveTo>
                    <a:lnTo>
                      <a:pt x="48" y="64"/>
                    </a:lnTo>
                    <a:lnTo>
                      <a:pt x="87" y="130"/>
                    </a:lnTo>
                    <a:lnTo>
                      <a:pt x="87" y="1066"/>
                    </a:lnTo>
                    <a:lnTo>
                      <a:pt x="96" y="1108"/>
                    </a:lnTo>
                    <a:lnTo>
                      <a:pt x="126" y="1129"/>
                    </a:lnTo>
                    <a:lnTo>
                      <a:pt x="741" y="1129"/>
                    </a:lnTo>
                    <a:lnTo>
                      <a:pt x="774" y="1117"/>
                    </a:lnTo>
                    <a:lnTo>
                      <a:pt x="786" y="1081"/>
                    </a:lnTo>
                    <a:lnTo>
                      <a:pt x="785" y="0"/>
                    </a:lnTo>
                    <a:lnTo>
                      <a:pt x="114" y="1"/>
                    </a:lnTo>
                    <a:lnTo>
                      <a:pt x="60" y="4"/>
                    </a:lnTo>
                    <a:lnTo>
                      <a:pt x="0" y="25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3100" dirty="0">
                  <a:latin typeface="黑体" pitchFamily="49" charset="-122"/>
                  <a:ea typeface="黑体" pitchFamily="49" charset="-122"/>
                </a:endParaRPr>
              </a:p>
            </p:txBody>
          </p:sp>
          <p:grpSp>
            <p:nvGrpSpPr>
              <p:cNvPr id="8" name="组合 6168"/>
              <p:cNvGrpSpPr>
                <a:grpSpLocks noChangeAspect="1"/>
              </p:cNvGrpSpPr>
              <p:nvPr/>
            </p:nvGrpSpPr>
            <p:grpSpPr>
              <a:xfrm>
                <a:off x="91" y="621"/>
                <a:ext cx="692" cy="392"/>
                <a:chOff x="0" y="0"/>
                <a:chExt cx="692" cy="392"/>
              </a:xfrm>
            </p:grpSpPr>
            <p:sp>
              <p:nvSpPr>
                <p:cNvPr id="6170" name="Line 98"/>
                <p:cNvSpPr>
                  <a:spLocks noChangeAspect="1"/>
                </p:cNvSpPr>
                <p:nvPr/>
              </p:nvSpPr>
              <p:spPr>
                <a:xfrm>
                  <a:off x="62" y="264"/>
                  <a:ext cx="608" cy="1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6171" name="Line 99"/>
                <p:cNvSpPr>
                  <a:spLocks noChangeAspect="1"/>
                </p:cNvSpPr>
                <p:nvPr/>
              </p:nvSpPr>
              <p:spPr>
                <a:xfrm flipV="1">
                  <a:off x="4" y="0"/>
                  <a:ext cx="683" cy="3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172" name="Line 100"/>
                <p:cNvSpPr>
                  <a:spLocks noChangeAspect="1"/>
                </p:cNvSpPr>
                <p:nvPr/>
              </p:nvSpPr>
              <p:spPr>
                <a:xfrm flipV="1">
                  <a:off x="0" y="124"/>
                  <a:ext cx="682" cy="3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6173" name="Line 101"/>
                <p:cNvSpPr>
                  <a:spLocks noChangeAspect="1"/>
                </p:cNvSpPr>
                <p:nvPr/>
              </p:nvSpPr>
              <p:spPr>
                <a:xfrm flipV="1">
                  <a:off x="8" y="389"/>
                  <a:ext cx="684" cy="3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</p:grpSp>
        </p:grpSp>
        <p:sp>
          <p:nvSpPr>
            <p:cNvPr id="6174" name="Text Box 102"/>
            <p:cNvSpPr txBox="1"/>
            <p:nvPr/>
          </p:nvSpPr>
          <p:spPr>
            <a:xfrm>
              <a:off x="0" y="1061"/>
              <a:ext cx="1000" cy="58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5674" tIns="47837" rIns="95674" bIns="47837">
              <a:spAutoFit/>
            </a:bodyPr>
            <a:lstStyle/>
            <a:p>
              <a:pPr algn="ctr" defTabSz="918894">
                <a:spcBef>
                  <a:spcPct val="50000"/>
                </a:spcBef>
              </a:pPr>
              <a:endParaRPr lang="zh-CN" altLang="en-US" sz="3100" b="1" dirty="0">
                <a:effectLst>
                  <a:outerShdw blurRad="38100" dist="38100" dir="2700000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6175" name="Rectangle 104"/>
          <p:cNvSpPr/>
          <p:nvPr/>
        </p:nvSpPr>
        <p:spPr>
          <a:xfrm>
            <a:off x="5469608" y="4083845"/>
            <a:ext cx="1944687" cy="581045"/>
          </a:xfrm>
          <a:prstGeom prst="rect">
            <a:avLst/>
          </a:prstGeom>
          <a:noFill/>
          <a:ln w="9525">
            <a:noFill/>
          </a:ln>
        </p:spPr>
        <p:txBody>
          <a:bodyPr lIns="87746" tIns="43873" rIns="87746" bIns="43873">
            <a:spAutoFit/>
          </a:bodyPr>
          <a:lstStyle/>
          <a:p>
            <a:r>
              <a:rPr lang="en-US" altLang="x-none" sz="3100" b="1" dirty="0">
                <a:latin typeface="黑体" pitchFamily="49" charset="-122"/>
                <a:ea typeface="黑体" pitchFamily="49" charset="-122"/>
                <a:cs typeface="Times New Roman" panose="02020603050405020304" pitchFamily="2" charset="0"/>
              </a:rPr>
              <a:t>FeCl</a:t>
            </a:r>
            <a:r>
              <a:rPr lang="en-US" altLang="x-none" sz="3100" b="1" baseline="-25000" dirty="0">
                <a:latin typeface="黑体" pitchFamily="49" charset="-122"/>
                <a:ea typeface="黑体" pitchFamily="49" charset="-122"/>
                <a:cs typeface="Times New Roman" panose="02020603050405020304" pitchFamily="2" charset="0"/>
              </a:rPr>
              <a:t>3</a:t>
            </a:r>
            <a:r>
              <a:rPr lang="zh-CN" altLang="en-US" sz="3100" b="1" dirty="0">
                <a:effectLst>
                  <a:outerShdw blurRad="38100" dist="38100" dir="2700000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溶液</a:t>
            </a:r>
          </a:p>
        </p:txBody>
      </p:sp>
      <p:sp>
        <p:nvSpPr>
          <p:cNvPr id="6176" name="Rectangle 105"/>
          <p:cNvSpPr/>
          <p:nvPr/>
        </p:nvSpPr>
        <p:spPr>
          <a:xfrm>
            <a:off x="3958307" y="4083845"/>
            <a:ext cx="1401900" cy="581045"/>
          </a:xfrm>
          <a:prstGeom prst="rect">
            <a:avLst/>
          </a:prstGeom>
          <a:noFill/>
          <a:ln w="9525">
            <a:noFill/>
          </a:ln>
        </p:spPr>
        <p:txBody>
          <a:bodyPr wrap="none" lIns="87746" tIns="43873" rIns="87746" bIns="43873">
            <a:spAutoFit/>
          </a:bodyPr>
          <a:lstStyle/>
          <a:p>
            <a:r>
              <a:rPr lang="en-US" altLang="x-none" sz="3100" b="1" dirty="0">
                <a:latin typeface="黑体" pitchFamily="49" charset="-122"/>
                <a:ea typeface="黑体" pitchFamily="49" charset="-122"/>
                <a:cs typeface="Times New Roman" panose="02020603050405020304" pitchFamily="2" charset="0"/>
              </a:rPr>
              <a:t>KI</a:t>
            </a:r>
            <a:r>
              <a:rPr lang="zh-CN" altLang="en-US" sz="3100" b="1" dirty="0">
                <a:effectLst>
                  <a:outerShdw blurRad="38100" dist="38100" dir="2700000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溶液</a:t>
            </a:r>
          </a:p>
        </p:txBody>
      </p:sp>
      <p:sp>
        <p:nvSpPr>
          <p:cNvPr id="6177" name="Rectangle 106"/>
          <p:cNvSpPr/>
          <p:nvPr/>
        </p:nvSpPr>
        <p:spPr>
          <a:xfrm>
            <a:off x="2805783" y="2463404"/>
            <a:ext cx="1571625" cy="581045"/>
          </a:xfrm>
          <a:prstGeom prst="rect">
            <a:avLst/>
          </a:prstGeom>
          <a:noFill/>
          <a:ln w="9525">
            <a:noFill/>
          </a:ln>
        </p:spPr>
        <p:txBody>
          <a:bodyPr lIns="87746" tIns="43873" rIns="87746" bIns="43873">
            <a:spAutoFit/>
          </a:bodyPr>
          <a:lstStyle/>
          <a:p>
            <a:r>
              <a:rPr lang="en-US" altLang="x-none" sz="3100" b="1" dirty="0">
                <a:effectLst>
                  <a:outerShdw blurRad="38100" dist="38100" dir="2700000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 C</a:t>
            </a:r>
            <a:r>
              <a:rPr lang="zh-CN" altLang="en-US" sz="3100" b="1" dirty="0">
                <a:effectLst>
                  <a:outerShdw blurRad="38100" dist="38100" dir="2700000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棒</a:t>
            </a:r>
          </a:p>
        </p:txBody>
      </p:sp>
      <p:sp>
        <p:nvSpPr>
          <p:cNvPr id="6178" name="Rectangle 108"/>
          <p:cNvSpPr/>
          <p:nvPr/>
        </p:nvSpPr>
        <p:spPr>
          <a:xfrm>
            <a:off x="6766594" y="2518173"/>
            <a:ext cx="1271588" cy="581045"/>
          </a:xfrm>
          <a:prstGeom prst="rect">
            <a:avLst/>
          </a:prstGeom>
          <a:noFill/>
          <a:ln w="9525">
            <a:noFill/>
          </a:ln>
        </p:spPr>
        <p:txBody>
          <a:bodyPr lIns="87746" tIns="43873" rIns="87746" bIns="43873">
            <a:spAutoFit/>
          </a:bodyPr>
          <a:lstStyle/>
          <a:p>
            <a:r>
              <a:rPr lang="en-US" altLang="x-none" sz="3100" b="1" dirty="0">
                <a:effectLst>
                  <a:outerShdw blurRad="38100" dist="38100" dir="2700000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C</a:t>
            </a:r>
            <a:r>
              <a:rPr lang="zh-CN" altLang="en-US" sz="3100" b="1" dirty="0">
                <a:effectLst>
                  <a:outerShdw blurRad="38100" dist="38100" dir="2700000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棒</a:t>
            </a:r>
          </a:p>
        </p:txBody>
      </p:sp>
      <p:sp>
        <p:nvSpPr>
          <p:cNvPr id="6179" name="TextBox 38"/>
          <p:cNvSpPr txBox="1"/>
          <p:nvPr/>
        </p:nvSpPr>
        <p:spPr>
          <a:xfrm>
            <a:off x="823912" y="341618"/>
            <a:ext cx="5929312" cy="581045"/>
          </a:xfrm>
          <a:prstGeom prst="rect">
            <a:avLst/>
          </a:prstGeom>
          <a:noFill/>
          <a:ln w="9525">
            <a:noFill/>
          </a:ln>
        </p:spPr>
        <p:txBody>
          <a:bodyPr lIns="87746" tIns="43873" rIns="87746" bIns="43873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活动二</a:t>
            </a:r>
            <a:r>
              <a:rPr lang="en-US" altLang="x-none" sz="3200" b="1" dirty="0">
                <a:solidFill>
                  <a:srgbClr val="FF00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: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设计原电池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8" grpId="0" animBg="1"/>
      <p:bldP spid="6157" grpId="0" animBg="1"/>
      <p:bldP spid="6165" grpId="0" animBg="1"/>
      <p:bldP spid="6175" grpId="0"/>
      <p:bldP spid="6176" grpId="0"/>
      <p:bldP spid="6177" grpId="0"/>
      <p:bldP spid="61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/>
          <p:nvPr/>
        </p:nvSpPr>
        <p:spPr>
          <a:xfrm>
            <a:off x="621323" y="1036607"/>
            <a:ext cx="7502770" cy="3104813"/>
          </a:xfrm>
          <a:prstGeom prst="rect">
            <a:avLst/>
          </a:prstGeom>
          <a:noFill/>
          <a:ln w="9525">
            <a:noFill/>
          </a:ln>
        </p:spPr>
        <p:txBody>
          <a:bodyPr wrap="square" lIns="87746" tIns="43873" rIns="87746" bIns="43873" anchor="ctr">
            <a:spAutoFit/>
          </a:bodyPr>
          <a:lstStyle/>
          <a:p>
            <a:pPr indent="255925"/>
            <a:r>
              <a:rPr lang="zh-CN" altLang="en-US" sz="2800" b="1" dirty="0">
                <a:latin typeface="Times New Roman" panose="02020603050405020304" pitchFamily="2" charset="0"/>
              </a:rPr>
              <a:t>（1）盐桥的成分：饱和的KCl溶液和琼脂制成的胶冻。 </a:t>
            </a:r>
          </a:p>
          <a:p>
            <a:pPr indent="255925"/>
            <a:r>
              <a:rPr lang="zh-CN" altLang="en-US" sz="2800" b="1" dirty="0">
                <a:latin typeface="Times New Roman" panose="02020603050405020304" pitchFamily="2" charset="0"/>
              </a:rPr>
              <a:t>（2）盐桥的作用：离子库，使两溶液保持电中性</a:t>
            </a:r>
          </a:p>
          <a:p>
            <a:pPr indent="255925"/>
            <a:r>
              <a:rPr lang="zh-CN" altLang="en-US" sz="2800" b="1" dirty="0">
                <a:latin typeface="Times New Roman" panose="02020603050405020304" pitchFamily="2" charset="0"/>
              </a:rPr>
              <a:t>  ①可使由它连接的两溶液保持电中性。</a:t>
            </a:r>
          </a:p>
          <a:p>
            <a:pPr indent="255925"/>
            <a:r>
              <a:rPr lang="zh-CN" altLang="en-US" sz="2800" b="1" dirty="0">
                <a:latin typeface="Times New Roman" panose="02020603050405020304" pitchFamily="2" charset="0"/>
              </a:rPr>
              <a:t>  ②保障整个电路闭合，维持反应进行。 </a:t>
            </a:r>
          </a:p>
          <a:p>
            <a:pPr indent="255925"/>
            <a:r>
              <a:rPr lang="zh-CN" altLang="en-US" sz="2800" b="1" dirty="0">
                <a:latin typeface="Times New Roman" panose="02020603050405020304" pitchFamily="2" charset="0"/>
              </a:rPr>
              <a:t>  ③提供转移离子，沟通内电路。</a:t>
            </a:r>
            <a:endParaRPr lang="zh-CN" altLang="en-US" sz="2000" b="1" dirty="0"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sp>
        <p:nvSpPr>
          <p:cNvPr id="95235" name="Rectangle 3"/>
          <p:cNvSpPr/>
          <p:nvPr/>
        </p:nvSpPr>
        <p:spPr>
          <a:xfrm>
            <a:off x="580069" y="425877"/>
            <a:ext cx="2154025" cy="561218"/>
          </a:xfrm>
          <a:prstGeom prst="rect">
            <a:avLst/>
          </a:prstGeom>
          <a:noFill/>
          <a:ln w="9525">
            <a:noFill/>
          </a:ln>
        </p:spPr>
        <p:txBody>
          <a:bodyPr wrap="none" lIns="87746" tIns="43873" rIns="87746" bIns="43873">
            <a:spAutoFit/>
          </a:bodyPr>
          <a:lstStyle/>
          <a:p>
            <a:pPr algn="ctr"/>
            <a:r>
              <a:rPr lang="zh-CN" altLang="en-US" sz="31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1" charset="-122"/>
              </a:rPr>
              <a:t>认识盐桥：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5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5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5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5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5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5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5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169"/>
          <p:cNvGrpSpPr/>
          <p:nvPr/>
        </p:nvGrpSpPr>
        <p:grpSpPr>
          <a:xfrm>
            <a:off x="977536" y="427525"/>
            <a:ext cx="7272337" cy="3024188"/>
            <a:chOff x="0" y="0"/>
            <a:chExt cx="4581" cy="2540"/>
          </a:xfrm>
        </p:grpSpPr>
        <p:grpSp>
          <p:nvGrpSpPr>
            <p:cNvPr id="3" name="组合 7170"/>
            <p:cNvGrpSpPr/>
            <p:nvPr/>
          </p:nvGrpSpPr>
          <p:grpSpPr>
            <a:xfrm>
              <a:off x="272" y="0"/>
              <a:ext cx="3266" cy="1996"/>
              <a:chOff x="0" y="0"/>
              <a:chExt cx="3266" cy="1996"/>
            </a:xfrm>
          </p:grpSpPr>
          <p:sp>
            <p:nvSpPr>
              <p:cNvPr id="7172" name="矩形 7171"/>
              <p:cNvSpPr/>
              <p:nvPr/>
            </p:nvSpPr>
            <p:spPr>
              <a:xfrm>
                <a:off x="0" y="272"/>
                <a:ext cx="3266" cy="1724"/>
              </a:xfrm>
              <a:prstGeom prst="rect">
                <a:avLst/>
              </a:prstGeom>
              <a:noFill/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algn="ctr"/>
                <a:endParaRPr lang="zh-CN" altLang="en-US" sz="2700" dirty="0">
                  <a:latin typeface="黑体" pitchFamily="49" charset="-122"/>
                  <a:ea typeface="黑体" pitchFamily="49" charset="-122"/>
                </a:endParaRPr>
              </a:p>
            </p:txBody>
          </p:sp>
          <p:sp>
            <p:nvSpPr>
              <p:cNvPr id="7173" name="矩形 7172"/>
              <p:cNvSpPr/>
              <p:nvPr/>
            </p:nvSpPr>
            <p:spPr>
              <a:xfrm>
                <a:off x="103" y="363"/>
                <a:ext cx="3039" cy="1315"/>
              </a:xfrm>
              <a:prstGeom prst="rect">
                <a:avLst/>
              </a:prstGeom>
              <a:noFill/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algn="ctr"/>
                <a:endParaRPr lang="zh-CN" altLang="en-US" sz="2700" dirty="0">
                  <a:latin typeface="黑体" pitchFamily="49" charset="-122"/>
                  <a:ea typeface="黑体" pitchFamily="49" charset="-122"/>
                </a:endParaRPr>
              </a:p>
            </p:txBody>
          </p:sp>
          <p:grpSp>
            <p:nvGrpSpPr>
              <p:cNvPr id="4" name="组合 7173"/>
              <p:cNvGrpSpPr>
                <a:grpSpLocks noChangeAspect="1"/>
              </p:cNvGrpSpPr>
              <p:nvPr/>
            </p:nvGrpSpPr>
            <p:grpSpPr>
              <a:xfrm>
                <a:off x="1361" y="0"/>
                <a:ext cx="499" cy="1040"/>
                <a:chOff x="0" y="0"/>
                <a:chExt cx="598" cy="1247"/>
              </a:xfrm>
            </p:grpSpPr>
            <p:sp>
              <p:nvSpPr>
                <p:cNvPr id="7175" name="椭圆 7174"/>
                <p:cNvSpPr>
                  <a:spLocks noChangeAspect="1"/>
                </p:cNvSpPr>
                <p:nvPr/>
              </p:nvSpPr>
              <p:spPr>
                <a:xfrm>
                  <a:off x="0" y="0"/>
                  <a:ext cx="598" cy="598"/>
                </a:xfrm>
                <a:prstGeom prst="ellipse">
                  <a:avLst/>
                </a:prstGeom>
                <a:solidFill>
                  <a:srgbClr val="669900"/>
                </a:solidFill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 algn="ctr"/>
                  <a:endParaRPr lang="zh-CN" altLang="en-US" sz="2700" dirty="0">
                    <a:solidFill>
                      <a:srgbClr val="FFFF00"/>
                    </a:solidFill>
                    <a:latin typeface="黑体" pitchFamily="49" charset="-122"/>
                    <a:ea typeface="黑体" pitchFamily="49" charset="-122"/>
                  </a:endParaRPr>
                </a:p>
              </p:txBody>
            </p:sp>
            <p:sp>
              <p:nvSpPr>
                <p:cNvPr id="7176" name="文本框 7175"/>
                <p:cNvSpPr txBox="1">
                  <a:spLocks noChangeAspect="1"/>
                </p:cNvSpPr>
                <p:nvPr/>
              </p:nvSpPr>
              <p:spPr>
                <a:xfrm>
                  <a:off x="108" y="325"/>
                  <a:ext cx="381" cy="92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x-none" sz="2700" dirty="0">
                      <a:solidFill>
                        <a:schemeClr val="bg1"/>
                      </a:solidFill>
                      <a:latin typeface="黑体" pitchFamily="49" charset="-122"/>
                      <a:ea typeface="黑体" pitchFamily="49" charset="-122"/>
                    </a:rPr>
                    <a:t>mA</a:t>
                  </a:r>
                </a:p>
              </p:txBody>
            </p:sp>
            <p:sp>
              <p:nvSpPr>
                <p:cNvPr id="7177" name="任意多边形 7176"/>
                <p:cNvSpPr>
                  <a:spLocks noChangeAspect="1"/>
                </p:cNvSpPr>
                <p:nvPr/>
              </p:nvSpPr>
              <p:spPr>
                <a:xfrm>
                  <a:off x="108" y="109"/>
                  <a:ext cx="381" cy="381"/>
                </a:xfrm>
                <a:custGeom>
                  <a:avLst/>
                  <a:gdLst>
                    <a:gd name="txL" fmla="*/ 0 w 21600"/>
                    <a:gd name="txT" fmla="*/ 0 h 21600"/>
                    <a:gd name="txR" fmla="*/ 21599 w 21600"/>
                    <a:gd name="txB" fmla="*/ 10747 h 21600"/>
                  </a:gdLst>
                  <a:ahLst/>
                  <a:cxnLst>
                    <a:cxn ang="270">
                      <a:pos x="10800" y="0"/>
                    </a:cxn>
                    <a:cxn ang="180">
                      <a:pos x="53" y="10746"/>
                    </a:cxn>
                    <a:cxn ang="270">
                      <a:pos x="10800" y="106"/>
                    </a:cxn>
                    <a:cxn ang="0">
                      <a:pos x="21546" y="10746"/>
                    </a:cxn>
                  </a:cxnLst>
                  <a:rect l="txL" t="txT" r="txR" b="txB"/>
                  <a:pathLst>
                    <a:path w="21600" h="21600">
                      <a:moveTo>
                        <a:pt x="106" y="10747"/>
                      </a:moveTo>
                      <a:arcTo wR="10694" hR="10694" stAng="-10782963" swAng="10765926"/>
                      <a:lnTo>
                        <a:pt x="21599" y="10746"/>
                      </a:lnTo>
                      <a:arcTo wR="10800" hR="10800" stAng="21582963" swAng="-10765926"/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rgbClr val="FFFF66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700" dirty="0">
                    <a:latin typeface="黑体" pitchFamily="49" charset="-122"/>
                    <a:ea typeface="黑体" pitchFamily="49" charset="-122"/>
                  </a:endParaRPr>
                </a:p>
              </p:txBody>
            </p:sp>
            <p:sp>
              <p:nvSpPr>
                <p:cNvPr id="7178" name="直接连接符 7177"/>
                <p:cNvSpPr>
                  <a:spLocks noChangeAspect="1"/>
                </p:cNvSpPr>
                <p:nvPr/>
              </p:nvSpPr>
              <p:spPr>
                <a:xfrm flipV="1">
                  <a:off x="300" y="18"/>
                  <a:ext cx="0" cy="317"/>
                </a:xfrm>
                <a:prstGeom prst="line">
                  <a:avLst/>
                </a:prstGeom>
                <a:ln w="38100" cap="flat" cmpd="sng">
                  <a:solidFill>
                    <a:srgbClr val="FF99CC"/>
                  </a:solidFill>
                  <a:prstDash val="solid"/>
                  <a:headEnd type="oval" w="med" len="med"/>
                  <a:tailEnd type="triangle" w="med" len="med"/>
                </a:ln>
              </p:spPr>
            </p:sp>
          </p:grpSp>
        </p:grpSp>
        <p:sp>
          <p:nvSpPr>
            <p:cNvPr id="7179" name="矩形 7178"/>
            <p:cNvSpPr/>
            <p:nvPr/>
          </p:nvSpPr>
          <p:spPr>
            <a:xfrm>
              <a:off x="0" y="1497"/>
              <a:ext cx="4581" cy="1043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endParaRPr lang="zh-CN" altLang="en-US" sz="2700" dirty="0"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7180" name="矩形 7179"/>
          <p:cNvSpPr/>
          <p:nvPr/>
        </p:nvSpPr>
        <p:spPr>
          <a:xfrm>
            <a:off x="977537" y="2533742"/>
            <a:ext cx="2376487" cy="1583531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87746" tIns="43873" rIns="87746" bIns="43873" anchor="ctr"/>
          <a:lstStyle/>
          <a:p>
            <a:pPr algn="ctr"/>
            <a:endParaRPr lang="zh-CN" altLang="en-US" sz="27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181" name="矩形 7180"/>
          <p:cNvSpPr/>
          <p:nvPr/>
        </p:nvSpPr>
        <p:spPr>
          <a:xfrm>
            <a:off x="6954473" y="1939620"/>
            <a:ext cx="349517" cy="502142"/>
          </a:xfrm>
          <a:prstGeom prst="rect">
            <a:avLst/>
          </a:prstGeom>
          <a:noFill/>
          <a:ln w="9525">
            <a:noFill/>
          </a:ln>
        </p:spPr>
        <p:txBody>
          <a:bodyPr wrap="none" lIns="87746" tIns="43873" rIns="87746" bIns="43873" anchor="t">
            <a:spAutoFit/>
          </a:bodyPr>
          <a:lstStyle/>
          <a:p>
            <a:r>
              <a:rPr lang="en-US" altLang="x-none" sz="2700" dirty="0">
                <a:latin typeface="黑体" pitchFamily="49" charset="-122"/>
                <a:ea typeface="黑体" pitchFamily="49" charset="-122"/>
              </a:rPr>
              <a:t>C</a:t>
            </a:r>
          </a:p>
        </p:txBody>
      </p:sp>
      <p:grpSp>
        <p:nvGrpSpPr>
          <p:cNvPr id="5" name="组合 7181"/>
          <p:cNvGrpSpPr/>
          <p:nvPr/>
        </p:nvGrpSpPr>
        <p:grpSpPr>
          <a:xfrm>
            <a:off x="1266462" y="2156314"/>
            <a:ext cx="863600" cy="1581150"/>
            <a:chOff x="0" y="0"/>
            <a:chExt cx="544" cy="1328"/>
          </a:xfrm>
        </p:grpSpPr>
        <p:sp>
          <p:nvSpPr>
            <p:cNvPr id="7183" name="矩形 7182"/>
            <p:cNvSpPr/>
            <p:nvPr/>
          </p:nvSpPr>
          <p:spPr>
            <a:xfrm>
              <a:off x="0" y="0"/>
              <a:ext cx="544" cy="1328"/>
            </a:xfrm>
            <a:prstGeom prst="rect">
              <a:avLst/>
            </a:prstGeom>
            <a:solidFill>
              <a:srgbClr val="B2B2B2"/>
            </a:solidFill>
            <a:ln w="9525">
              <a:noFill/>
            </a:ln>
          </p:spPr>
          <p:txBody>
            <a:bodyPr wrap="none" anchor="ctr"/>
            <a:lstStyle/>
            <a:p>
              <a:pPr algn="ctr"/>
              <a:endParaRPr lang="zh-CN" altLang="en-US" sz="2700" dirty="0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7184" name="矩形 7183"/>
            <p:cNvSpPr/>
            <p:nvPr/>
          </p:nvSpPr>
          <p:spPr>
            <a:xfrm>
              <a:off x="272" y="0"/>
              <a:ext cx="272" cy="272"/>
            </a:xfrm>
            <a:prstGeom prst="rect">
              <a:avLst/>
            </a:prstGeom>
            <a:solidFill>
              <a:srgbClr val="B2B2B2"/>
            </a:solidFill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endParaRPr lang="zh-CN" altLang="en-US" sz="2700" dirty="0"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7185" name="矩形 7184"/>
          <p:cNvSpPr/>
          <p:nvPr/>
        </p:nvSpPr>
        <p:spPr>
          <a:xfrm>
            <a:off x="4795473" y="2588511"/>
            <a:ext cx="2376488" cy="1583531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87746" tIns="43873" rIns="87746" bIns="43873" anchor="ctr"/>
          <a:lstStyle/>
          <a:p>
            <a:pPr algn="ctr"/>
            <a:endParaRPr lang="zh-CN" altLang="en-US" sz="2700" dirty="0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6" name="组合 7185"/>
          <p:cNvGrpSpPr/>
          <p:nvPr/>
        </p:nvGrpSpPr>
        <p:grpSpPr>
          <a:xfrm>
            <a:off x="5803537" y="2209892"/>
            <a:ext cx="915987" cy="1512093"/>
            <a:chOff x="0" y="0"/>
            <a:chExt cx="577" cy="1133"/>
          </a:xfrm>
        </p:grpSpPr>
        <p:sp>
          <p:nvSpPr>
            <p:cNvPr id="7187" name="矩形 7186"/>
            <p:cNvSpPr/>
            <p:nvPr/>
          </p:nvSpPr>
          <p:spPr>
            <a:xfrm flipH="1" flipV="1">
              <a:off x="0" y="0"/>
              <a:ext cx="577" cy="1133"/>
            </a:xfrm>
            <a:prstGeom prst="rect">
              <a:avLst/>
            </a:prstGeom>
            <a:solidFill>
              <a:srgbClr val="B2B2B2">
                <a:alpha val="78999"/>
              </a:srgbClr>
            </a:solidFill>
            <a:ln w="9525">
              <a:noFill/>
            </a:ln>
          </p:spPr>
          <p:txBody>
            <a:bodyPr rot="10800000" wrap="none" anchor="ctr"/>
            <a:lstStyle/>
            <a:p>
              <a:pPr algn="ctr"/>
              <a:endParaRPr lang="zh-CN" altLang="en-US" sz="2700" dirty="0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7188" name="矩形 7187"/>
            <p:cNvSpPr/>
            <p:nvPr/>
          </p:nvSpPr>
          <p:spPr>
            <a:xfrm>
              <a:off x="0" y="0"/>
              <a:ext cx="272" cy="272"/>
            </a:xfrm>
            <a:prstGeom prst="rect">
              <a:avLst/>
            </a:prstGeom>
            <a:solidFill>
              <a:srgbClr val="B2B2B2"/>
            </a:solidFill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endParaRPr lang="zh-CN" altLang="en-US" sz="2700" dirty="0"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7189" name="文本框 7188"/>
          <p:cNvSpPr txBox="1"/>
          <p:nvPr/>
        </p:nvSpPr>
        <p:spPr>
          <a:xfrm>
            <a:off x="4651012" y="2857592"/>
            <a:ext cx="1295400" cy="502142"/>
          </a:xfrm>
          <a:prstGeom prst="rect">
            <a:avLst/>
          </a:prstGeom>
          <a:noFill/>
          <a:ln w="9525">
            <a:noFill/>
          </a:ln>
        </p:spPr>
        <p:txBody>
          <a:bodyPr lIns="87746" tIns="43873" rIns="87746" bIns="4387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x-none" sz="2700" b="1" dirty="0">
                <a:latin typeface="黑体" pitchFamily="49" charset="-122"/>
                <a:ea typeface="黑体" pitchFamily="49" charset="-122"/>
              </a:rPr>
              <a:t>Fe</a:t>
            </a:r>
            <a:r>
              <a:rPr lang="en-US" altLang="x-none" sz="2700" b="1" baseline="30000" dirty="0">
                <a:latin typeface="黑体" pitchFamily="49" charset="-122"/>
                <a:ea typeface="黑体" pitchFamily="49" charset="-122"/>
              </a:rPr>
              <a:t>3+</a:t>
            </a:r>
          </a:p>
        </p:txBody>
      </p:sp>
      <p:sp>
        <p:nvSpPr>
          <p:cNvPr id="7190" name="文本框 7189"/>
          <p:cNvSpPr txBox="1"/>
          <p:nvPr/>
        </p:nvSpPr>
        <p:spPr>
          <a:xfrm>
            <a:off x="2058624" y="2588511"/>
            <a:ext cx="1008063" cy="502142"/>
          </a:xfrm>
          <a:prstGeom prst="rect">
            <a:avLst/>
          </a:prstGeom>
          <a:noFill/>
          <a:ln w="9525">
            <a:noFill/>
          </a:ln>
        </p:spPr>
        <p:txBody>
          <a:bodyPr lIns="87746" tIns="43873" rIns="87746" bIns="4387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x-none" sz="2700" b="1" dirty="0">
                <a:solidFill>
                  <a:schemeClr val="accent2"/>
                </a:solidFill>
                <a:latin typeface="黑体" pitchFamily="49" charset="-122"/>
                <a:ea typeface="黑体" pitchFamily="49" charset="-122"/>
                <a:cs typeface="Times New Roman" panose="02020603050405020304" pitchFamily="2" charset="0"/>
              </a:rPr>
              <a:t>K</a:t>
            </a:r>
            <a:r>
              <a:rPr lang="en-US" altLang="x-none" sz="2700" b="1" baseline="30000" dirty="0">
                <a:solidFill>
                  <a:schemeClr val="accent2"/>
                </a:solidFill>
                <a:latin typeface="黑体" pitchFamily="49" charset="-122"/>
                <a:ea typeface="黑体" pitchFamily="49" charset="-122"/>
                <a:cs typeface="Times New Roman" panose="02020603050405020304" pitchFamily="2" charset="0"/>
              </a:rPr>
              <a:t>+</a:t>
            </a:r>
            <a:endParaRPr lang="en-US" altLang="x-none" sz="2700" b="1" baseline="30000" dirty="0">
              <a:solidFill>
                <a:schemeClr val="accent2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191" name="文本框 7190"/>
          <p:cNvSpPr txBox="1"/>
          <p:nvPr/>
        </p:nvSpPr>
        <p:spPr>
          <a:xfrm>
            <a:off x="4866911" y="2588511"/>
            <a:ext cx="1008062" cy="502142"/>
          </a:xfrm>
          <a:prstGeom prst="rect">
            <a:avLst/>
          </a:prstGeom>
          <a:noFill/>
          <a:ln w="9525">
            <a:noFill/>
          </a:ln>
        </p:spPr>
        <p:txBody>
          <a:bodyPr lIns="87746" tIns="43873" rIns="87746" bIns="4387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x-none" sz="2700" b="1" dirty="0">
                <a:latin typeface="黑体" pitchFamily="49" charset="-122"/>
                <a:ea typeface="黑体" pitchFamily="49" charset="-122"/>
                <a:cs typeface="Arial" panose="020B0604020202020204" pitchFamily="34" charset="0"/>
              </a:rPr>
              <a:t>Cl</a:t>
            </a:r>
            <a:r>
              <a:rPr lang="en-US" altLang="x-none" sz="2700" b="1" baseline="30000" dirty="0">
                <a:latin typeface="黑体" pitchFamily="49" charset="-122"/>
                <a:ea typeface="黑体" pitchFamily="49" charset="-122"/>
                <a:cs typeface="Arial" panose="020B0604020202020204" pitchFamily="34" charset="0"/>
              </a:rPr>
              <a:t>-</a:t>
            </a:r>
            <a:endParaRPr lang="en-US" altLang="x-none" sz="2700" b="1" baseline="30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192" name="矩形 7191"/>
          <p:cNvSpPr/>
          <p:nvPr/>
        </p:nvSpPr>
        <p:spPr>
          <a:xfrm>
            <a:off x="474298" y="1886042"/>
            <a:ext cx="349517" cy="502142"/>
          </a:xfrm>
          <a:prstGeom prst="rect">
            <a:avLst/>
          </a:prstGeom>
          <a:noFill/>
          <a:ln w="9525">
            <a:noFill/>
          </a:ln>
        </p:spPr>
        <p:txBody>
          <a:bodyPr wrap="none" lIns="87746" tIns="43873" rIns="87746" bIns="43873" anchor="t">
            <a:spAutoFit/>
          </a:bodyPr>
          <a:lstStyle/>
          <a:p>
            <a:r>
              <a:rPr lang="en-US" altLang="x-none" sz="2700" dirty="0">
                <a:latin typeface="黑体" pitchFamily="49" charset="-122"/>
                <a:ea typeface="黑体" pitchFamily="49" charset="-122"/>
              </a:rPr>
              <a:t>C</a:t>
            </a:r>
          </a:p>
        </p:txBody>
      </p:sp>
      <p:sp>
        <p:nvSpPr>
          <p:cNvPr id="7193" name="矩形 7192"/>
          <p:cNvSpPr/>
          <p:nvPr/>
        </p:nvSpPr>
        <p:spPr>
          <a:xfrm>
            <a:off x="3211149" y="2750436"/>
            <a:ext cx="1728788" cy="1188244"/>
          </a:xfrm>
          <a:prstGeom prst="rect">
            <a:avLst/>
          </a:prstGeom>
          <a:solidFill>
            <a:srgbClr val="FFCC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87746" tIns="43873" rIns="87746" bIns="43873" anchor="ctr"/>
          <a:lstStyle/>
          <a:p>
            <a:pPr algn="ctr"/>
            <a:endParaRPr lang="zh-CN" altLang="en-US" sz="27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194" name="文本框 7193"/>
          <p:cNvSpPr txBox="1"/>
          <p:nvPr/>
        </p:nvSpPr>
        <p:spPr>
          <a:xfrm>
            <a:off x="3785824" y="2750435"/>
            <a:ext cx="720725" cy="502142"/>
          </a:xfrm>
          <a:prstGeom prst="rect">
            <a:avLst/>
          </a:prstGeom>
          <a:noFill/>
          <a:ln w="9525">
            <a:noFill/>
          </a:ln>
        </p:spPr>
        <p:txBody>
          <a:bodyPr lIns="87746" tIns="43873" rIns="87746" bIns="4387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x-none" sz="2700" b="1" dirty="0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rPr>
              <a:t>K</a:t>
            </a:r>
            <a:r>
              <a:rPr lang="en-US" altLang="x-none" sz="2700" b="1" baseline="30000" dirty="0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rPr>
              <a:t>+</a:t>
            </a:r>
          </a:p>
        </p:txBody>
      </p:sp>
      <p:sp>
        <p:nvSpPr>
          <p:cNvPr id="7195" name="文本框 7194"/>
          <p:cNvSpPr txBox="1"/>
          <p:nvPr/>
        </p:nvSpPr>
        <p:spPr>
          <a:xfrm>
            <a:off x="4003311" y="3182633"/>
            <a:ext cx="647700" cy="502142"/>
          </a:xfrm>
          <a:prstGeom prst="rect">
            <a:avLst/>
          </a:prstGeom>
          <a:solidFill>
            <a:srgbClr val="00FF00"/>
          </a:solidFill>
          <a:ln w="9525">
            <a:noFill/>
          </a:ln>
        </p:spPr>
        <p:txBody>
          <a:bodyPr lIns="87746" tIns="43873" rIns="87746" bIns="4387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x-none" sz="2700" b="1" dirty="0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rPr>
              <a:t>Cl</a:t>
            </a:r>
            <a:r>
              <a:rPr lang="en-US" altLang="x-none" sz="2700" b="1" baseline="30000" dirty="0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rPr>
              <a:t>-</a:t>
            </a:r>
          </a:p>
        </p:txBody>
      </p:sp>
      <p:sp>
        <p:nvSpPr>
          <p:cNvPr id="7196" name="椭圆 7195"/>
          <p:cNvSpPr/>
          <p:nvPr/>
        </p:nvSpPr>
        <p:spPr>
          <a:xfrm>
            <a:off x="1482362" y="3020706"/>
            <a:ext cx="144462" cy="161925"/>
          </a:xfrm>
          <a:prstGeom prst="ellipse">
            <a:avLst/>
          </a:prstGeom>
          <a:gradFill rotWithShape="1">
            <a:gsLst>
              <a:gs pos="0">
                <a:srgbClr val="00FF00"/>
              </a:gs>
              <a:gs pos="100000">
                <a:srgbClr val="00FF00">
                  <a:gamma/>
                  <a:shade val="0"/>
                  <a:invGamma/>
                </a:srgbClr>
              </a:gs>
            </a:gsLst>
            <a:path path="rect">
              <a:fillToRect r="100000" b="100000"/>
            </a:path>
            <a:tileRect/>
          </a:gradFill>
          <a:ln w="9525" cap="flat" cmpd="sng">
            <a:solidFill>
              <a:srgbClr val="00FF00"/>
            </a:solidFill>
            <a:prstDash val="solid"/>
            <a:headEnd type="none" w="med" len="med"/>
            <a:tailEnd type="none" w="med" len="med"/>
          </a:ln>
        </p:spPr>
        <p:txBody>
          <a:bodyPr wrap="none" lIns="87746" tIns="43873" rIns="87746" bIns="43873" anchor="ctr"/>
          <a:lstStyle/>
          <a:p>
            <a:pPr algn="ctr"/>
            <a:endParaRPr lang="zh-CN" altLang="en-US" sz="2700" dirty="0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7" name="组合 7196"/>
          <p:cNvGrpSpPr/>
          <p:nvPr/>
        </p:nvGrpSpPr>
        <p:grpSpPr>
          <a:xfrm>
            <a:off x="3569926" y="427526"/>
            <a:ext cx="1046168" cy="881138"/>
            <a:chOff x="0" y="0"/>
            <a:chExt cx="659" cy="763"/>
          </a:xfrm>
        </p:grpSpPr>
        <p:sp>
          <p:nvSpPr>
            <p:cNvPr id="7198" name="椭圆 7197"/>
            <p:cNvSpPr/>
            <p:nvPr/>
          </p:nvSpPr>
          <p:spPr>
            <a:xfrm>
              <a:off x="0" y="0"/>
              <a:ext cx="499" cy="499"/>
            </a:xfrm>
            <a:prstGeom prst="ellipse">
              <a:avLst/>
            </a:prstGeom>
            <a:solidFill>
              <a:srgbClr val="669900"/>
            </a:solidFill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endParaRPr lang="zh-CN" altLang="en-US" sz="2700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7199" name="文本框 7198"/>
            <p:cNvSpPr txBox="1"/>
            <p:nvPr/>
          </p:nvSpPr>
          <p:spPr>
            <a:xfrm>
              <a:off x="129" y="323"/>
              <a:ext cx="530" cy="4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2700" dirty="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rPr>
                <a:t>mA</a:t>
              </a:r>
            </a:p>
          </p:txBody>
        </p:sp>
        <p:sp>
          <p:nvSpPr>
            <p:cNvPr id="7200" name="任意多边形 7199"/>
            <p:cNvSpPr/>
            <p:nvPr/>
          </p:nvSpPr>
          <p:spPr>
            <a:xfrm>
              <a:off x="90" y="91"/>
              <a:ext cx="318" cy="318"/>
            </a:xfrm>
            <a:custGeom>
              <a:avLst/>
              <a:gdLst>
                <a:gd name="txL" fmla="*/ 0 w 21600"/>
                <a:gd name="txT" fmla="*/ 0 h 21600"/>
                <a:gd name="txR" fmla="*/ 21599 w 21600"/>
                <a:gd name="txB" fmla="*/ 10747 h 21600"/>
              </a:gdLst>
              <a:ahLst/>
              <a:cxnLst>
                <a:cxn ang="270">
                  <a:pos x="10800" y="0"/>
                </a:cxn>
                <a:cxn ang="180">
                  <a:pos x="53" y="10746"/>
                </a:cxn>
                <a:cxn ang="270">
                  <a:pos x="10800" y="106"/>
                </a:cxn>
                <a:cxn ang="0">
                  <a:pos x="21546" y="10746"/>
                </a:cxn>
              </a:cxnLst>
              <a:rect l="txL" t="txT" r="txR" b="txB"/>
              <a:pathLst>
                <a:path w="21600" h="21600">
                  <a:moveTo>
                    <a:pt x="106" y="10747"/>
                  </a:moveTo>
                  <a:arcTo wR="10694" hR="10694" stAng="-10782963" swAng="10765926"/>
                  <a:lnTo>
                    <a:pt x="21599" y="10746"/>
                  </a:lnTo>
                  <a:arcTo wR="10800" hR="10800" stAng="21582963" swAng="-10765926"/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FFFF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700" dirty="0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7201" name="直接连接符 7200"/>
            <p:cNvSpPr/>
            <p:nvPr/>
          </p:nvSpPr>
          <p:spPr>
            <a:xfrm flipV="1">
              <a:off x="240" y="66"/>
              <a:ext cx="121" cy="235"/>
            </a:xfrm>
            <a:prstGeom prst="line">
              <a:avLst/>
            </a:prstGeom>
            <a:ln w="19050" cap="flat" cmpd="sng">
              <a:solidFill>
                <a:srgbClr val="FF99FF"/>
              </a:solidFill>
              <a:prstDash val="solid"/>
              <a:headEnd type="oval" w="med" len="med"/>
              <a:tailEnd type="triangle" w="med" len="med"/>
            </a:ln>
          </p:spPr>
        </p:sp>
      </p:grpSp>
      <p:sp>
        <p:nvSpPr>
          <p:cNvPr id="7202" name="椭圆 7201"/>
          <p:cNvSpPr/>
          <p:nvPr/>
        </p:nvSpPr>
        <p:spPr>
          <a:xfrm>
            <a:off x="1482362" y="3182632"/>
            <a:ext cx="144462" cy="161925"/>
          </a:xfrm>
          <a:prstGeom prst="ellipse">
            <a:avLst/>
          </a:prstGeom>
          <a:gradFill rotWithShape="1">
            <a:gsLst>
              <a:gs pos="0">
                <a:srgbClr val="00FF00"/>
              </a:gs>
              <a:gs pos="100000">
                <a:srgbClr val="00FF00">
                  <a:gamma/>
                  <a:shade val="0"/>
                  <a:invGamma/>
                </a:srgbClr>
              </a:gs>
            </a:gsLst>
            <a:path path="rect">
              <a:fillToRect r="100000" b="100000"/>
            </a:path>
            <a:tileRect/>
          </a:gradFill>
          <a:ln w="9525" cap="flat" cmpd="sng">
            <a:solidFill>
              <a:srgbClr val="00FF00"/>
            </a:solidFill>
            <a:prstDash val="solid"/>
            <a:headEnd type="none" w="med" len="med"/>
            <a:tailEnd type="none" w="med" len="med"/>
          </a:ln>
        </p:spPr>
        <p:txBody>
          <a:bodyPr wrap="none" lIns="87746" tIns="43873" rIns="87746" bIns="43873" anchor="ctr"/>
          <a:lstStyle/>
          <a:p>
            <a:pPr algn="ctr"/>
            <a:endParaRPr lang="zh-CN" altLang="en-US" sz="27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203" name="左箭头 7202"/>
          <p:cNvSpPr/>
          <p:nvPr/>
        </p:nvSpPr>
        <p:spPr>
          <a:xfrm>
            <a:off x="3211149" y="3127864"/>
            <a:ext cx="792163" cy="540544"/>
          </a:xfrm>
          <a:prstGeom prst="leftArrow">
            <a:avLst>
              <a:gd name="adj1" fmla="val 50000"/>
              <a:gd name="adj2" fmla="val 27477"/>
            </a:avLst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87746" tIns="43873" rIns="87746" bIns="43873" anchor="ctr"/>
          <a:lstStyle/>
          <a:p>
            <a:pPr algn="ctr"/>
            <a:endParaRPr lang="zh-CN" altLang="en-US" sz="27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204" name="直接连接符 7203"/>
          <p:cNvSpPr/>
          <p:nvPr/>
        </p:nvSpPr>
        <p:spPr>
          <a:xfrm>
            <a:off x="4290648" y="2965938"/>
            <a:ext cx="431800" cy="0"/>
          </a:xfrm>
          <a:prstGeom prst="line">
            <a:avLst/>
          </a:prstGeom>
          <a:ln w="762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7205" name="文本框 7204"/>
          <p:cNvSpPr txBox="1"/>
          <p:nvPr/>
        </p:nvSpPr>
        <p:spPr>
          <a:xfrm>
            <a:off x="186962" y="1238342"/>
            <a:ext cx="576262" cy="915671"/>
          </a:xfrm>
          <a:prstGeom prst="rect">
            <a:avLst/>
          </a:prstGeom>
          <a:noFill/>
          <a:ln w="9525">
            <a:noFill/>
          </a:ln>
        </p:spPr>
        <p:txBody>
          <a:bodyPr lIns="87746" tIns="43873" rIns="87746" bIns="43873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700" dirty="0">
                <a:latin typeface="黑体" pitchFamily="49" charset="-122"/>
                <a:ea typeface="黑体" pitchFamily="49" charset="-122"/>
              </a:rPr>
              <a:t>负极</a:t>
            </a:r>
          </a:p>
        </p:txBody>
      </p:sp>
      <p:sp>
        <p:nvSpPr>
          <p:cNvPr id="7206" name="文本框 7205"/>
          <p:cNvSpPr txBox="1"/>
          <p:nvPr/>
        </p:nvSpPr>
        <p:spPr>
          <a:xfrm>
            <a:off x="7603761" y="1345498"/>
            <a:ext cx="576262" cy="915671"/>
          </a:xfrm>
          <a:prstGeom prst="rect">
            <a:avLst/>
          </a:prstGeom>
          <a:noFill/>
          <a:ln w="9525">
            <a:noFill/>
          </a:ln>
        </p:spPr>
        <p:txBody>
          <a:bodyPr lIns="87746" tIns="43873" rIns="87746" bIns="43873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700" dirty="0">
                <a:latin typeface="黑体" pitchFamily="49" charset="-122"/>
                <a:ea typeface="黑体" pitchFamily="49" charset="-122"/>
              </a:rPr>
              <a:t>正极</a:t>
            </a:r>
          </a:p>
        </p:txBody>
      </p:sp>
      <p:sp>
        <p:nvSpPr>
          <p:cNvPr id="7207" name="文本框 7206"/>
          <p:cNvSpPr txBox="1"/>
          <p:nvPr/>
        </p:nvSpPr>
        <p:spPr>
          <a:xfrm>
            <a:off x="1987187" y="2912360"/>
            <a:ext cx="1152525" cy="502142"/>
          </a:xfrm>
          <a:prstGeom prst="rect">
            <a:avLst/>
          </a:prstGeom>
          <a:noFill/>
          <a:ln w="9525">
            <a:noFill/>
          </a:ln>
        </p:spPr>
        <p:txBody>
          <a:bodyPr lIns="87746" tIns="43873" rIns="87746" bIns="4387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x-none" sz="2700" b="1" dirty="0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rPr>
              <a:t>I</a:t>
            </a:r>
            <a:r>
              <a:rPr lang="en-US" altLang="x-none" sz="2700" b="1" baseline="30000" dirty="0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rPr>
              <a:t>-</a:t>
            </a:r>
          </a:p>
        </p:txBody>
      </p:sp>
      <p:sp>
        <p:nvSpPr>
          <p:cNvPr id="7208" name="文本框 7207"/>
          <p:cNvSpPr txBox="1"/>
          <p:nvPr/>
        </p:nvSpPr>
        <p:spPr>
          <a:xfrm rot="-10800000" flipV="1">
            <a:off x="2057036" y="3126228"/>
            <a:ext cx="1081087" cy="502142"/>
          </a:xfrm>
          <a:prstGeom prst="rect">
            <a:avLst/>
          </a:prstGeom>
          <a:noFill/>
          <a:ln w="9525">
            <a:noFill/>
          </a:ln>
        </p:spPr>
        <p:txBody>
          <a:bodyPr lIns="87746" tIns="43873" rIns="87746" bIns="4387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x-none" sz="2700" b="1" dirty="0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rPr>
              <a:t>I</a:t>
            </a:r>
            <a:r>
              <a:rPr lang="en-US" altLang="x-none" sz="2700" b="1" baseline="30000" dirty="0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rPr>
              <a:t>-</a:t>
            </a:r>
          </a:p>
        </p:txBody>
      </p:sp>
      <p:sp>
        <p:nvSpPr>
          <p:cNvPr id="7209" name="文本框 7208"/>
          <p:cNvSpPr txBox="1"/>
          <p:nvPr/>
        </p:nvSpPr>
        <p:spPr>
          <a:xfrm>
            <a:off x="1626824" y="3020708"/>
            <a:ext cx="936625" cy="502142"/>
          </a:xfrm>
          <a:prstGeom prst="rect">
            <a:avLst/>
          </a:prstGeom>
          <a:noFill/>
          <a:ln w="9525">
            <a:noFill/>
          </a:ln>
        </p:spPr>
        <p:txBody>
          <a:bodyPr lIns="87746" tIns="43873" rIns="87746" bIns="43873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2700" b="1" dirty="0">
                <a:solidFill>
                  <a:schemeClr val="accent2"/>
                </a:solidFill>
                <a:latin typeface="黑体" pitchFamily="49" charset="-122"/>
                <a:ea typeface="黑体" pitchFamily="49" charset="-122"/>
                <a:cs typeface="Times New Roman" panose="02020603050405020304" pitchFamily="2" charset="0"/>
              </a:rPr>
              <a:t>I</a:t>
            </a:r>
            <a:r>
              <a:rPr lang="en-US" altLang="x-none" sz="2700" b="1" baseline="-25000" dirty="0">
                <a:solidFill>
                  <a:schemeClr val="accent2"/>
                </a:solidFill>
                <a:latin typeface="黑体" pitchFamily="49" charset="-122"/>
                <a:ea typeface="黑体" pitchFamily="49" charset="-122"/>
                <a:cs typeface="Times New Roman" panose="02020603050405020304" pitchFamily="2" charset="0"/>
              </a:rPr>
              <a:t>2</a:t>
            </a:r>
            <a:endParaRPr lang="en-US" altLang="x-none" sz="2700" b="1" baseline="-25000" dirty="0">
              <a:solidFill>
                <a:schemeClr val="accent2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210" name="文本框 7209"/>
          <p:cNvSpPr txBox="1"/>
          <p:nvPr/>
        </p:nvSpPr>
        <p:spPr>
          <a:xfrm>
            <a:off x="5443174" y="3020708"/>
            <a:ext cx="1008063" cy="502142"/>
          </a:xfrm>
          <a:prstGeom prst="rect">
            <a:avLst/>
          </a:prstGeom>
          <a:noFill/>
          <a:ln w="9525">
            <a:noFill/>
          </a:ln>
        </p:spPr>
        <p:txBody>
          <a:bodyPr lIns="87746" tIns="43873" rIns="87746" bIns="43873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2700" b="1" dirty="0">
                <a:latin typeface="黑体" pitchFamily="49" charset="-122"/>
                <a:ea typeface="黑体" pitchFamily="49" charset="-122"/>
              </a:rPr>
              <a:t>Fe</a:t>
            </a:r>
            <a:r>
              <a:rPr lang="en-US" altLang="x-none" sz="2700" b="1" baseline="30000" dirty="0">
                <a:latin typeface="黑体" pitchFamily="49" charset="-122"/>
                <a:ea typeface="黑体" pitchFamily="49" charset="-122"/>
              </a:rPr>
              <a:t>2+</a:t>
            </a:r>
          </a:p>
        </p:txBody>
      </p:sp>
      <p:sp>
        <p:nvSpPr>
          <p:cNvPr id="7211" name="文本框 7210"/>
          <p:cNvSpPr txBox="1"/>
          <p:nvPr/>
        </p:nvSpPr>
        <p:spPr>
          <a:xfrm>
            <a:off x="4866912" y="3344558"/>
            <a:ext cx="1223962" cy="502142"/>
          </a:xfrm>
          <a:prstGeom prst="rect">
            <a:avLst/>
          </a:prstGeom>
          <a:noFill/>
          <a:ln w="9525">
            <a:noFill/>
          </a:ln>
        </p:spPr>
        <p:txBody>
          <a:bodyPr lIns="87746" tIns="43873" rIns="87746" bIns="43873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2700" b="1" dirty="0">
                <a:latin typeface="黑体" pitchFamily="49" charset="-122"/>
                <a:ea typeface="黑体" pitchFamily="49" charset="-122"/>
              </a:rPr>
              <a:t>Fe</a:t>
            </a:r>
            <a:r>
              <a:rPr lang="en-US" altLang="x-none" sz="2700" b="1" baseline="30000" dirty="0">
                <a:latin typeface="黑体" pitchFamily="49" charset="-122"/>
                <a:ea typeface="黑体" pitchFamily="49" charset="-122"/>
              </a:rPr>
              <a:t>3+</a:t>
            </a:r>
          </a:p>
        </p:txBody>
      </p:sp>
      <p:sp>
        <p:nvSpPr>
          <p:cNvPr id="7212" name="文本框 7211"/>
          <p:cNvSpPr txBox="1"/>
          <p:nvPr/>
        </p:nvSpPr>
        <p:spPr>
          <a:xfrm>
            <a:off x="5443174" y="3344558"/>
            <a:ext cx="1008063" cy="502142"/>
          </a:xfrm>
          <a:prstGeom prst="rect">
            <a:avLst/>
          </a:prstGeom>
          <a:noFill/>
          <a:ln w="9525">
            <a:noFill/>
          </a:ln>
        </p:spPr>
        <p:txBody>
          <a:bodyPr lIns="87746" tIns="43873" rIns="87746" bIns="43873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2700" b="1" dirty="0">
                <a:latin typeface="黑体" pitchFamily="49" charset="-122"/>
                <a:ea typeface="黑体" pitchFamily="49" charset="-122"/>
              </a:rPr>
              <a:t>Fe</a:t>
            </a:r>
            <a:r>
              <a:rPr lang="en-US" altLang="x-none" sz="2700" b="1" baseline="30000" dirty="0">
                <a:latin typeface="黑体" pitchFamily="49" charset="-122"/>
                <a:ea typeface="黑体" pitchFamily="49" charset="-122"/>
              </a:rPr>
              <a:t>2+</a:t>
            </a:r>
          </a:p>
        </p:txBody>
      </p:sp>
      <p:sp>
        <p:nvSpPr>
          <p:cNvPr id="7213" name="文本框 7212"/>
          <p:cNvSpPr txBox="1"/>
          <p:nvPr/>
        </p:nvSpPr>
        <p:spPr>
          <a:xfrm>
            <a:off x="3138124" y="1183573"/>
            <a:ext cx="2232025" cy="1150432"/>
          </a:xfrm>
          <a:prstGeom prst="rect">
            <a:avLst/>
          </a:prstGeom>
          <a:noFill/>
          <a:ln w="9525">
            <a:noFill/>
          </a:ln>
        </p:spPr>
        <p:txBody>
          <a:bodyPr lIns="87746" tIns="43873" rIns="87746" bIns="4387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700" dirty="0">
                <a:latin typeface="黑体" pitchFamily="49" charset="-122"/>
                <a:ea typeface="黑体" pitchFamily="49" charset="-122"/>
              </a:rPr>
              <a:t>离子通道</a:t>
            </a:r>
          </a:p>
          <a:p>
            <a:pPr algn="ctr">
              <a:spcBef>
                <a:spcPct val="50000"/>
              </a:spcBef>
            </a:pPr>
            <a:r>
              <a:rPr lang="zh-CN" altLang="en-US" sz="2700" dirty="0">
                <a:latin typeface="黑体" pitchFamily="49" charset="-122"/>
                <a:ea typeface="黑体" pitchFamily="49" charset="-122"/>
              </a:rPr>
              <a:t>离子库</a:t>
            </a:r>
          </a:p>
        </p:txBody>
      </p:sp>
      <p:sp>
        <p:nvSpPr>
          <p:cNvPr id="7214" name="椭圆形标注 7213"/>
          <p:cNvSpPr/>
          <p:nvPr/>
        </p:nvSpPr>
        <p:spPr>
          <a:xfrm>
            <a:off x="3569924" y="1183573"/>
            <a:ext cx="2197100" cy="971550"/>
          </a:xfrm>
          <a:prstGeom prst="wedgeEllipseCallout">
            <a:avLst>
              <a:gd name="adj1" fmla="val -33889"/>
              <a:gd name="adj2" fmla="val 96079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87746" tIns="43873" rIns="87746" bIns="43873" anchor="ctr"/>
          <a:lstStyle/>
          <a:p>
            <a:pPr algn="ctr"/>
            <a:r>
              <a:rPr lang="zh-CN" altLang="en-US" sz="2700" dirty="0">
                <a:latin typeface="黑体" pitchFamily="49" charset="-122"/>
                <a:ea typeface="黑体" pitchFamily="49" charset="-122"/>
              </a:rPr>
              <a:t>内电路</a:t>
            </a:r>
          </a:p>
        </p:txBody>
      </p:sp>
      <p:sp>
        <p:nvSpPr>
          <p:cNvPr id="7215" name="椭圆形标注 7214"/>
          <p:cNvSpPr/>
          <p:nvPr/>
        </p:nvSpPr>
        <p:spPr>
          <a:xfrm>
            <a:off x="6665548" y="427526"/>
            <a:ext cx="2197100" cy="971550"/>
          </a:xfrm>
          <a:prstGeom prst="wedgeEllipseCallout">
            <a:avLst>
              <a:gd name="adj1" fmla="val -50361"/>
              <a:gd name="adj2" fmla="val 58579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87746" tIns="43873" rIns="87746" bIns="43873" anchor="ctr"/>
          <a:lstStyle/>
          <a:p>
            <a:pPr algn="ctr"/>
            <a:r>
              <a:rPr lang="zh-CN" altLang="en-US" sz="2700" dirty="0">
                <a:latin typeface="黑体" pitchFamily="49" charset="-122"/>
                <a:ea typeface="黑体" pitchFamily="49" charset="-122"/>
              </a:rPr>
              <a:t>外电路</a:t>
            </a:r>
          </a:p>
        </p:txBody>
      </p:sp>
      <p:sp>
        <p:nvSpPr>
          <p:cNvPr id="7216" name="矩形 7215"/>
          <p:cNvSpPr/>
          <p:nvPr/>
        </p:nvSpPr>
        <p:spPr>
          <a:xfrm>
            <a:off x="690198" y="2209892"/>
            <a:ext cx="7058025" cy="1944290"/>
          </a:xfrm>
          <a:prstGeom prst="rect">
            <a:avLst/>
          </a:prstGeom>
          <a:noFill/>
          <a:ln w="57150" cap="flat" cmpd="sng">
            <a:solidFill>
              <a:srgbClr val="CC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87746" tIns="43873" rIns="87746" bIns="43873" anchor="ctr"/>
          <a:lstStyle/>
          <a:p>
            <a:pPr algn="ctr"/>
            <a:endParaRPr lang="zh-CN" altLang="en-US" sz="27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217" name="矩形 7216"/>
          <p:cNvSpPr/>
          <p:nvPr/>
        </p:nvSpPr>
        <p:spPr>
          <a:xfrm>
            <a:off x="1195023" y="535873"/>
            <a:ext cx="5976938" cy="1944290"/>
          </a:xfrm>
          <a:prstGeom prst="rect">
            <a:avLst/>
          </a:prstGeom>
          <a:noFill/>
          <a:ln w="57150" cap="flat" cmpd="sng">
            <a:solidFill>
              <a:srgbClr val="CC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87746" tIns="43873" rIns="87746" bIns="43873" anchor="ctr"/>
          <a:lstStyle/>
          <a:p>
            <a:pPr algn="ctr"/>
            <a:endParaRPr lang="zh-CN" altLang="en-US" sz="27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218" name="矩形 37"/>
          <p:cNvSpPr/>
          <p:nvPr/>
        </p:nvSpPr>
        <p:spPr>
          <a:xfrm>
            <a:off x="979124" y="4151801"/>
            <a:ext cx="2447925" cy="56642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87746" tIns="43873" rIns="87746" bIns="43873"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x-none" sz="27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2I</a:t>
            </a:r>
            <a:r>
              <a:rPr lang="en-US" altLang="x-none" sz="2700" b="1" baseline="300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-</a:t>
            </a:r>
            <a:r>
              <a:rPr lang="en-US" altLang="x-none" sz="27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7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-</a:t>
            </a:r>
            <a:r>
              <a:rPr lang="en-US" altLang="x-none" sz="27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2e</a:t>
            </a:r>
            <a:r>
              <a:rPr lang="en-US" altLang="x-none" sz="2700" b="1" baseline="300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-</a:t>
            </a:r>
            <a:r>
              <a:rPr lang="en-US" altLang="x-none" sz="27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=  I</a:t>
            </a:r>
            <a:r>
              <a:rPr lang="en-US" altLang="x-none" sz="2700" b="1" baseline="-250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</a:t>
            </a:r>
            <a:endParaRPr lang="en-US" altLang="x-none" sz="27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219" name="矩形 37"/>
          <p:cNvSpPr/>
          <p:nvPr/>
        </p:nvSpPr>
        <p:spPr>
          <a:xfrm>
            <a:off x="4290649" y="4154183"/>
            <a:ext cx="3743325" cy="56642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87746" tIns="43873" rIns="87746" bIns="43873"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x-none" sz="27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2Fe</a:t>
            </a:r>
            <a:r>
              <a:rPr lang="en-US" altLang="x-none" sz="2700" b="1" baseline="300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3+</a:t>
            </a:r>
            <a:r>
              <a:rPr lang="en-US" altLang="x-none" sz="27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+2e</a:t>
            </a:r>
            <a:r>
              <a:rPr lang="en-US" altLang="x-none" sz="2700" b="1" baseline="300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-</a:t>
            </a:r>
            <a:r>
              <a:rPr lang="en-US" altLang="x-none" sz="27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=  2Fe</a:t>
            </a:r>
            <a:r>
              <a:rPr lang="en-US" altLang="x-none" sz="2700" b="1" baseline="300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2+</a:t>
            </a:r>
            <a:endParaRPr lang="en-US" altLang="x-none" sz="2700" b="1" dirty="0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8" name="组合 7220"/>
          <p:cNvGrpSpPr/>
          <p:nvPr/>
        </p:nvGrpSpPr>
        <p:grpSpPr>
          <a:xfrm>
            <a:off x="618762" y="2371817"/>
            <a:ext cx="2808287" cy="1782366"/>
            <a:chOff x="0" y="0"/>
            <a:chExt cx="1814" cy="1497"/>
          </a:xfrm>
        </p:grpSpPr>
        <p:grpSp>
          <p:nvGrpSpPr>
            <p:cNvPr id="9" name="组合 7221"/>
            <p:cNvGrpSpPr/>
            <p:nvPr/>
          </p:nvGrpSpPr>
          <p:grpSpPr>
            <a:xfrm>
              <a:off x="0" y="0"/>
              <a:ext cx="1814" cy="1497"/>
              <a:chOff x="0" y="0"/>
              <a:chExt cx="1814" cy="1497"/>
            </a:xfrm>
          </p:grpSpPr>
          <p:sp>
            <p:nvSpPr>
              <p:cNvPr id="7223" name="流程图: 直接访问存储器 7222"/>
              <p:cNvSpPr/>
              <p:nvPr/>
            </p:nvSpPr>
            <p:spPr>
              <a:xfrm>
                <a:off x="0" y="0"/>
                <a:ext cx="1814" cy="1497"/>
              </a:xfrm>
              <a:prstGeom prst="flowChartMagneticDrum">
                <a:avLst/>
              </a:prstGeom>
              <a:solidFill>
                <a:schemeClr val="accent2"/>
              </a:solidFill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algn="ctr"/>
                <a:endParaRPr lang="zh-CN" altLang="en-US" sz="2700" dirty="0">
                  <a:latin typeface="黑体" pitchFamily="49" charset="-122"/>
                  <a:ea typeface="黑体" pitchFamily="49" charset="-122"/>
                </a:endParaRPr>
              </a:p>
            </p:txBody>
          </p:sp>
          <p:sp>
            <p:nvSpPr>
              <p:cNvPr id="7224" name="文本框 7223"/>
              <p:cNvSpPr txBox="1"/>
              <p:nvPr/>
            </p:nvSpPr>
            <p:spPr>
              <a:xfrm>
                <a:off x="454" y="46"/>
                <a:ext cx="544" cy="4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x-none" sz="2700" b="1" dirty="0">
                    <a:solidFill>
                      <a:schemeClr val="tx1"/>
                    </a:solidFill>
                    <a:latin typeface="黑体" pitchFamily="49" charset="-122"/>
                    <a:ea typeface="黑体" pitchFamily="49" charset="-122"/>
                  </a:rPr>
                  <a:t>—</a:t>
                </a:r>
              </a:p>
            </p:txBody>
          </p:sp>
        </p:grpSp>
        <p:sp>
          <p:nvSpPr>
            <p:cNvPr id="7225" name="文本框 7224"/>
            <p:cNvSpPr txBox="1"/>
            <p:nvPr/>
          </p:nvSpPr>
          <p:spPr>
            <a:xfrm>
              <a:off x="91" y="408"/>
              <a:ext cx="1044" cy="96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700" b="1" dirty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氧化</a:t>
              </a:r>
            </a:p>
            <a:p>
              <a:pPr algn="ctr">
                <a:spcBef>
                  <a:spcPct val="50000"/>
                </a:spcBef>
              </a:pPr>
              <a:r>
                <a:rPr lang="zh-CN" altLang="en-US" sz="2700" b="1" dirty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反应</a:t>
              </a:r>
            </a:p>
          </p:txBody>
        </p:sp>
      </p:grpSp>
      <p:grpSp>
        <p:nvGrpSpPr>
          <p:cNvPr id="10" name="组合 7225"/>
          <p:cNvGrpSpPr/>
          <p:nvPr/>
        </p:nvGrpSpPr>
        <p:grpSpPr>
          <a:xfrm>
            <a:off x="2345961" y="2371817"/>
            <a:ext cx="3455987" cy="1782366"/>
            <a:chOff x="0" y="0"/>
            <a:chExt cx="1543" cy="1497"/>
          </a:xfrm>
        </p:grpSpPr>
        <p:sp>
          <p:nvSpPr>
            <p:cNvPr id="7227" name="流程图: 直接访问存储器 7226"/>
            <p:cNvSpPr/>
            <p:nvPr/>
          </p:nvSpPr>
          <p:spPr>
            <a:xfrm>
              <a:off x="46" y="0"/>
              <a:ext cx="1497" cy="1497"/>
            </a:xfrm>
            <a:prstGeom prst="flowChartMagneticDrum">
              <a:avLst/>
            </a:prstGeom>
            <a:solidFill>
              <a:srgbClr val="008080"/>
            </a:solidFill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endParaRPr lang="zh-CN" altLang="en-US" sz="2700" dirty="0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7228" name="文本框 7227"/>
            <p:cNvSpPr txBox="1"/>
            <p:nvPr/>
          </p:nvSpPr>
          <p:spPr>
            <a:xfrm>
              <a:off x="0" y="317"/>
              <a:ext cx="1044" cy="96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700" b="1" dirty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盐</a:t>
              </a:r>
            </a:p>
            <a:p>
              <a:pPr algn="ctr">
                <a:spcBef>
                  <a:spcPct val="50000"/>
                </a:spcBef>
              </a:pPr>
              <a:r>
                <a:rPr lang="zh-CN" altLang="en-US" sz="2700" b="1" dirty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桥</a:t>
              </a:r>
            </a:p>
          </p:txBody>
        </p:sp>
      </p:grpSp>
      <p:grpSp>
        <p:nvGrpSpPr>
          <p:cNvPr id="11" name="组合 7228"/>
          <p:cNvGrpSpPr/>
          <p:nvPr/>
        </p:nvGrpSpPr>
        <p:grpSpPr>
          <a:xfrm>
            <a:off x="4722449" y="2371817"/>
            <a:ext cx="3240088" cy="1782366"/>
            <a:chOff x="0" y="0"/>
            <a:chExt cx="2131" cy="1497"/>
          </a:xfrm>
        </p:grpSpPr>
        <p:grpSp>
          <p:nvGrpSpPr>
            <p:cNvPr id="12" name="组合 7229"/>
            <p:cNvGrpSpPr/>
            <p:nvPr/>
          </p:nvGrpSpPr>
          <p:grpSpPr>
            <a:xfrm>
              <a:off x="0" y="0"/>
              <a:ext cx="2131" cy="1497"/>
              <a:chOff x="0" y="0"/>
              <a:chExt cx="2131" cy="1497"/>
            </a:xfrm>
          </p:grpSpPr>
          <p:sp>
            <p:nvSpPr>
              <p:cNvPr id="7231" name="流程图: 直接访问存储器 7230"/>
              <p:cNvSpPr/>
              <p:nvPr/>
            </p:nvSpPr>
            <p:spPr>
              <a:xfrm>
                <a:off x="0" y="0"/>
                <a:ext cx="2131" cy="1497"/>
              </a:xfrm>
              <a:prstGeom prst="flowChartMagneticDrum">
                <a:avLst/>
              </a:prstGeom>
              <a:solidFill>
                <a:schemeClr val="accent1"/>
              </a:solidFill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algn="ctr"/>
                <a:endParaRPr lang="zh-CN" altLang="en-US" sz="2700" dirty="0">
                  <a:latin typeface="黑体" pitchFamily="49" charset="-122"/>
                  <a:ea typeface="黑体" pitchFamily="49" charset="-122"/>
                </a:endParaRPr>
              </a:p>
            </p:txBody>
          </p:sp>
          <p:sp>
            <p:nvSpPr>
              <p:cNvPr id="7232" name="文本框 7231"/>
              <p:cNvSpPr txBox="1"/>
              <p:nvPr/>
            </p:nvSpPr>
            <p:spPr>
              <a:xfrm>
                <a:off x="273" y="454"/>
                <a:ext cx="1043" cy="96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CN" altLang="en-US" sz="2700" b="1" dirty="0">
                    <a:latin typeface="黑体" pitchFamily="49" charset="-122"/>
                    <a:ea typeface="黑体" pitchFamily="49" charset="-122"/>
                  </a:rPr>
                  <a:t>还原</a:t>
                </a:r>
              </a:p>
              <a:p>
                <a:pPr algn="ctr">
                  <a:spcBef>
                    <a:spcPct val="50000"/>
                  </a:spcBef>
                </a:pPr>
                <a:r>
                  <a:rPr lang="zh-CN" altLang="en-US" sz="2700" b="1" dirty="0">
                    <a:latin typeface="黑体" pitchFamily="49" charset="-122"/>
                    <a:ea typeface="黑体" pitchFamily="49" charset="-122"/>
                  </a:rPr>
                  <a:t>反应</a:t>
                </a:r>
              </a:p>
            </p:txBody>
          </p:sp>
        </p:grpSp>
        <p:sp>
          <p:nvSpPr>
            <p:cNvPr id="7233" name="文本框 7232"/>
            <p:cNvSpPr txBox="1"/>
            <p:nvPr/>
          </p:nvSpPr>
          <p:spPr>
            <a:xfrm>
              <a:off x="544" y="45"/>
              <a:ext cx="639" cy="4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x-none" sz="2700" dirty="0">
                  <a:latin typeface="黑体" pitchFamily="49" charset="-122"/>
                  <a:ea typeface="黑体" pitchFamily="49" charset="-122"/>
                </a:rPr>
                <a:t>+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6 0.00533 L -0.11042 -0.0009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-0.08663 -0.0377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00" y="-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92228E-6 L -0.00781 -0.46171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" y="-2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45107 L 0.22049 -0.45107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712 -0.44598 L 0.54341 -0.44598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341 -0.45639 L 0.54341 -0.15221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341 -0.15221 C 0.54237 -0.12931 0.54341 -0.13948 0.53889 -0.12653 C 0.5375 -0.11427 0.53681 -0.10132 0.53369 -0.09021 C 0.53299 -0.08212 0.53264 -0.07957 0.52969 -0.07333 C 0.529 -0.06407 0.529 -0.06199 0.52553 -0.05505 C 0.52414 -0.04603 0.5191 -0.03308 0.51459 -0.02683 C 0.51424 -0.02521 0.51355 -0.0192 0.51285 -0.01758 C 0.51007 -0.01203 0.50226 -0.01064 0.4974 -0.00856 C 0.49705 -0.00763 0.49619 -0.00578 0.49619 -0.00532 " pathEditMode="relative" rAng="0" ptsTypes="ffffffffA">
                                      <p:cBhvr>
                                        <p:cTn id="66" dur="10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0" y="730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0.01574 L -0.00781 -0.48264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" y="-2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47744 L 0.22049 -0.47744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712 -0.48785 L 0.54341 -0.48785 " pathEditMode="relative" rAng="0" ptsTypes="AA">
                                      <p:cBhvr>
                                        <p:cTn id="84" dur="10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grpId="2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7"/>
                                    </p:cond>
                                  </p:endCondLst>
                                  <p:childTnLst>
                                    <p:animMotion origin="layout" path="M 0.54341 -0.45639 L 0.54341 -0.15221 " pathEditMode="relative" rAng="0" ptsTypes="AA">
                                      <p:cBhvr>
                                        <p:cTn id="88" dur="10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341 -0.18379 C 0.54237 -0.1574 0.54341 -0.16944 0.53855 -0.15416 C 0.53664 -0.1405 0.53594 -0.12546 0.53247 -0.11273 C 0.5316 -0.10324 0.53125 -0.10069 0.52761 -0.09328 C 0.52657 -0.08287 0.52674 -0.08032 0.52257 -0.07245 C 0.52101 -0.06226 0.51511 -0.04722 0.5099 -0.04004 C 0.50973 -0.03842 0.50886 -0.03148 0.50799 -0.02962 C 0.50504 -0.02314 0.49549 -0.02152 0.49011 -0.01921 C 0.48941 -0.01828 0.48837 -0.0162 0.48837 -0.01574 " pathEditMode="relative" rAng="0" ptsTypes="ffffffffA">
                                      <p:cBhvr>
                                        <p:cTn id="92" dur="10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0" y="840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02708 C 0.00191 -0.02269 0.00573 -0.01181 0.0099 -0.00995 C 0.01511 -0.00764 0.02032 -0.00602 0.02483 -0.00185 C 0.03976 -0.00278 0.04497 -0.0037 0.05747 -0.00602 C 0.05903 -0.01204 0.05729 -0.00903 0.0625 -0.01111 C 0.06459 -0.01181 0.06841 -0.01389 0.06841 -0.01366 C 0.0724 -0.01921 0.07361 -0.01921 0.07934 -0.01921 " pathEditMode="relative" rAng="0" ptsTypes="ffffffA">
                                      <p:cBhvr>
                                        <p:cTn id="94" dur="2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0" y="130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44444E-6 L 0.06702 -0.0798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0" y="-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0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9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30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0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0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0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30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0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0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0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2" dur="2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7" dur="500"/>
                                        <p:tgtEl>
                                          <p:spTgt spid="7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1" dur="500"/>
                                        <p:tgtEl>
                                          <p:spTgt spid="7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7" dur="2000"/>
                                        <p:tgtEl>
                                          <p:spTgt spid="7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0" dur="5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5" dur="2000"/>
                                        <p:tgtEl>
                                          <p:spTgt spid="7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8" dur="5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2000"/>
                                        <p:tgtEl>
                                          <p:spTgt spid="7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7" dur="500"/>
                                        <p:tgtEl>
                                          <p:spTgt spid="7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9" grpId="0"/>
      <p:bldP spid="7189" grpId="1"/>
      <p:bldP spid="7193" grpId="0" animBg="1"/>
      <p:bldP spid="7194" grpId="0"/>
      <p:bldP spid="7195" grpId="0" animBg="1"/>
      <p:bldP spid="7195" grpId="1" animBg="1"/>
      <p:bldP spid="7196" grpId="0" animBg="1"/>
      <p:bldP spid="7196" grpId="1" animBg="1"/>
      <p:bldP spid="7196" grpId="2" animBg="1"/>
      <p:bldP spid="7196" grpId="3" animBg="1"/>
      <p:bldP spid="7196" grpId="4" animBg="1"/>
      <p:bldP spid="7196" grpId="5" animBg="1"/>
      <p:bldP spid="7196" grpId="6" animBg="1"/>
      <p:bldP spid="7202" grpId="0" animBg="1"/>
      <p:bldP spid="7202" grpId="1" animBg="1"/>
      <p:bldP spid="7202" grpId="2" animBg="1"/>
      <p:bldP spid="7202" grpId="3" animBg="1"/>
      <p:bldP spid="7202" grpId="4" animBg="1"/>
      <p:bldP spid="7202" grpId="5" animBg="1"/>
      <p:bldP spid="7203" grpId="0" animBg="1"/>
      <p:bldP spid="7205" grpId="0"/>
      <p:bldP spid="7206" grpId="0"/>
      <p:bldP spid="7207" grpId="0"/>
      <p:bldP spid="7207" grpId="1"/>
      <p:bldP spid="7208" grpId="0"/>
      <p:bldP spid="7208" grpId="1"/>
      <p:bldP spid="7209" grpId="0"/>
      <p:bldP spid="7210" grpId="0"/>
      <p:bldP spid="7211" grpId="0"/>
      <p:bldP spid="7211" grpId="1"/>
      <p:bldP spid="7212" grpId="0"/>
      <p:bldP spid="7213" grpId="0"/>
      <p:bldP spid="7213" grpId="1"/>
      <p:bldP spid="7214" grpId="0" animBg="1"/>
      <p:bldP spid="7215" grpId="0" animBg="1"/>
      <p:bldP spid="7216" grpId="0" animBg="1"/>
      <p:bldP spid="7216" grpId="1" animBg="1"/>
      <p:bldP spid="7217" grpId="0" animBg="1"/>
      <p:bldP spid="721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364129" y="1484407"/>
            <a:ext cx="44671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/>
              <a:t>a</a:t>
            </a:r>
            <a:r>
              <a:rPr lang="zh-CN" altLang="zh-CN" sz="2400" dirty="0"/>
              <a:t>、</a:t>
            </a:r>
            <a:r>
              <a:rPr lang="en-US" altLang="zh-CN" sz="2400" dirty="0"/>
              <a:t>b</a:t>
            </a:r>
            <a:r>
              <a:rPr lang="zh-CN" altLang="zh-CN" sz="2400" dirty="0"/>
              <a:t>均为石墨电极</a:t>
            </a:r>
            <a:r>
              <a:rPr lang="zh-CN" altLang="en-US" sz="2400" dirty="0"/>
              <a:t>。</a:t>
            </a:r>
            <a:r>
              <a:rPr lang="en-US" altLang="zh-CN" sz="2400" dirty="0"/>
              <a:t>K</a:t>
            </a:r>
            <a:r>
              <a:rPr lang="zh-CN" altLang="zh-CN" sz="2400" dirty="0"/>
              <a:t>闭合时，指针向右偏转。</a:t>
            </a:r>
            <a:r>
              <a:rPr lang="en-US" altLang="zh-CN" sz="2400" dirty="0"/>
              <a:t>b</a:t>
            </a:r>
            <a:r>
              <a:rPr lang="zh-CN" altLang="zh-CN" sz="2400" dirty="0"/>
              <a:t>作</a:t>
            </a:r>
            <a:r>
              <a:rPr lang="en-US" altLang="zh-CN" sz="2400" u="sng" dirty="0"/>
              <a:t>      </a:t>
            </a:r>
            <a:r>
              <a:rPr lang="zh-CN" altLang="zh-CN" sz="2400" dirty="0"/>
              <a:t>极。</a:t>
            </a:r>
            <a:endParaRPr lang="zh-CN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010400" y="2098431"/>
            <a:ext cx="586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正</a:t>
            </a:r>
          </a:p>
        </p:txBody>
      </p:sp>
      <p:graphicFrame>
        <p:nvGraphicFramePr>
          <p:cNvPr id="116739" name="Object 3"/>
          <p:cNvGraphicFramePr>
            <a:graphicFrameLocks noChangeAspect="1"/>
          </p:cNvGraphicFramePr>
          <p:nvPr/>
        </p:nvGraphicFramePr>
        <p:xfrm>
          <a:off x="607646" y="808770"/>
          <a:ext cx="3331308" cy="3179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4" r:id="rId3" imgW="2376170" imgH="2261870" progId="">
                  <p:embed/>
                </p:oleObj>
              </mc:Choice>
              <mc:Fallback>
                <p:oleObj r:id="rId3" imgW="2376170" imgH="226187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646" y="808770"/>
                        <a:ext cx="3331308" cy="31798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关于我们"/>
          <p:cNvSpPr/>
          <p:nvPr/>
        </p:nvSpPr>
        <p:spPr>
          <a:xfrm>
            <a:off x="106364" y="296467"/>
            <a:ext cx="410527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活动三 改进原电池</a:t>
            </a:r>
            <a:endParaRPr lang="zh-CN" altLang="en-US" sz="32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1468438" y="1131094"/>
            <a:ext cx="0" cy="3744516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/>
          <p:cNvGrpSpPr/>
          <p:nvPr/>
        </p:nvGrpSpPr>
        <p:grpSpPr>
          <a:xfrm>
            <a:off x="623277" y="3297210"/>
            <a:ext cx="8262815" cy="1321684"/>
            <a:chOff x="25400" y="3320654"/>
            <a:chExt cx="9356726" cy="1553765"/>
          </a:xfrm>
        </p:grpSpPr>
        <p:grpSp>
          <p:nvGrpSpPr>
            <p:cNvPr id="2" name="组合 12"/>
            <p:cNvGrpSpPr>
              <a:grpSpLocks/>
            </p:cNvGrpSpPr>
            <p:nvPr/>
          </p:nvGrpSpPr>
          <p:grpSpPr bwMode="auto">
            <a:xfrm>
              <a:off x="7138989" y="3333751"/>
              <a:ext cx="2243137" cy="1527572"/>
              <a:chOff x="7138570" y="4445152"/>
              <a:chExt cx="2244327" cy="2036883"/>
            </a:xfrm>
          </p:grpSpPr>
          <p:grpSp>
            <p:nvGrpSpPr>
              <p:cNvPr id="3" name="组合 40"/>
              <p:cNvGrpSpPr>
                <a:grpSpLocks/>
              </p:cNvGrpSpPr>
              <p:nvPr/>
            </p:nvGrpSpPr>
            <p:grpSpPr bwMode="auto">
              <a:xfrm>
                <a:off x="7138570" y="4933405"/>
                <a:ext cx="1991362" cy="1548630"/>
                <a:chOff x="5648540" y="3007589"/>
                <a:chExt cx="3584448" cy="2023872"/>
              </a:xfrm>
            </p:grpSpPr>
            <p:pic>
              <p:nvPicPr>
                <p:cNvPr id="13350" name="图片 34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648540" y="3007589"/>
                  <a:ext cx="3584448" cy="20238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10" name="直接连接符 9"/>
                <p:cNvCxnSpPr/>
                <p:nvPr/>
              </p:nvCxnSpPr>
              <p:spPr>
                <a:xfrm flipH="1" flipV="1">
                  <a:off x="7492603" y="3438021"/>
                  <a:ext cx="17154" cy="1190931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349" name="文本框 1"/>
              <p:cNvSpPr txBox="1">
                <a:spLocks noChangeArrowheads="1"/>
              </p:cNvSpPr>
              <p:nvPr/>
            </p:nvSpPr>
            <p:spPr bwMode="auto">
              <a:xfrm>
                <a:off x="7521929" y="4445152"/>
                <a:ext cx="1860968" cy="6155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400" b="1">
                    <a:solidFill>
                      <a:srgbClr val="000000"/>
                    </a:solidFill>
                    <a:latin typeface="Times New Roman" pitchFamily="18" charset="0"/>
                    <a:ea typeface="黑体" pitchFamily="49" charset="-122"/>
                    <a:cs typeface="Times New Roman" pitchFamily="18" charset="0"/>
                  </a:rPr>
                  <a:t>120min</a:t>
                </a:r>
                <a:r>
                  <a:rPr lang="zh-CN" altLang="en-US" sz="2400" b="1">
                    <a:solidFill>
                      <a:srgbClr val="000000"/>
                    </a:solidFill>
                    <a:latin typeface="Times New Roman" pitchFamily="18" charset="0"/>
                    <a:ea typeface="黑体" pitchFamily="49" charset="-122"/>
                    <a:cs typeface="Times New Roman" pitchFamily="18" charset="0"/>
                  </a:rPr>
                  <a:t>时</a:t>
                </a:r>
              </a:p>
            </p:txBody>
          </p:sp>
        </p:grpSp>
        <p:grpSp>
          <p:nvGrpSpPr>
            <p:cNvPr id="4" name="组合 11"/>
            <p:cNvGrpSpPr>
              <a:grpSpLocks/>
            </p:cNvGrpSpPr>
            <p:nvPr/>
          </p:nvGrpSpPr>
          <p:grpSpPr bwMode="auto">
            <a:xfrm>
              <a:off x="5414963" y="3320654"/>
              <a:ext cx="1995487" cy="1553765"/>
              <a:chOff x="5414608" y="4427358"/>
              <a:chExt cx="1995324" cy="2072380"/>
            </a:xfrm>
          </p:grpSpPr>
          <p:grpSp>
            <p:nvGrpSpPr>
              <p:cNvPr id="5" name="组合 31"/>
              <p:cNvGrpSpPr>
                <a:grpSpLocks/>
              </p:cNvGrpSpPr>
              <p:nvPr/>
            </p:nvGrpSpPr>
            <p:grpSpPr bwMode="auto">
              <a:xfrm>
                <a:off x="5414608" y="4934026"/>
                <a:ext cx="1995324" cy="1565712"/>
                <a:chOff x="5057521" y="4468015"/>
                <a:chExt cx="3584448" cy="2023872"/>
              </a:xfrm>
            </p:grpSpPr>
            <p:pic>
              <p:nvPicPr>
                <p:cNvPr id="13346" name="图片 30"/>
                <p:cNvPicPr>
                  <a:picLocks noChangeAspect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5057521" y="4468015"/>
                  <a:ext cx="3584448" cy="20238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15" name="直接连接符 14"/>
                <p:cNvCxnSpPr/>
                <p:nvPr/>
              </p:nvCxnSpPr>
              <p:spPr>
                <a:xfrm flipV="1">
                  <a:off x="6939571" y="5013927"/>
                  <a:ext cx="242384" cy="1057153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345" name="文本框 1"/>
              <p:cNvSpPr txBox="1">
                <a:spLocks noChangeArrowheads="1"/>
              </p:cNvSpPr>
              <p:nvPr/>
            </p:nvSpPr>
            <p:spPr bwMode="auto">
              <a:xfrm>
                <a:off x="5784997" y="4427358"/>
                <a:ext cx="1592006" cy="697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800" b="1">
                    <a:solidFill>
                      <a:srgbClr val="000000"/>
                    </a:solidFill>
                    <a:latin typeface="Times New Roman" pitchFamily="18" charset="0"/>
                    <a:ea typeface="黑体" pitchFamily="49" charset="-122"/>
                    <a:cs typeface="Times New Roman" pitchFamily="18" charset="0"/>
                  </a:rPr>
                  <a:t>90min</a:t>
                </a:r>
                <a:r>
                  <a:rPr lang="zh-CN" altLang="en-US" sz="2800" b="1">
                    <a:solidFill>
                      <a:srgbClr val="000000"/>
                    </a:solidFill>
                    <a:latin typeface="Times New Roman" pitchFamily="18" charset="0"/>
                    <a:ea typeface="黑体" pitchFamily="49" charset="-122"/>
                    <a:cs typeface="Times New Roman" pitchFamily="18" charset="0"/>
                  </a:rPr>
                  <a:t>时</a:t>
                </a:r>
              </a:p>
            </p:txBody>
          </p:sp>
        </p:grpSp>
        <p:grpSp>
          <p:nvGrpSpPr>
            <p:cNvPr id="6" name="组合 9"/>
            <p:cNvGrpSpPr>
              <a:grpSpLocks/>
            </p:cNvGrpSpPr>
            <p:nvPr/>
          </p:nvGrpSpPr>
          <p:grpSpPr bwMode="auto">
            <a:xfrm>
              <a:off x="3568701" y="3333750"/>
              <a:ext cx="1979613" cy="1528763"/>
              <a:chOff x="3569279" y="4445152"/>
              <a:chExt cx="1979803" cy="2037908"/>
            </a:xfrm>
          </p:grpSpPr>
          <p:grpSp>
            <p:nvGrpSpPr>
              <p:cNvPr id="7" name="组合 29"/>
              <p:cNvGrpSpPr>
                <a:grpSpLocks/>
              </p:cNvGrpSpPr>
              <p:nvPr/>
            </p:nvGrpSpPr>
            <p:grpSpPr bwMode="auto">
              <a:xfrm>
                <a:off x="3569279" y="4933404"/>
                <a:ext cx="1979803" cy="1549656"/>
                <a:chOff x="2016924" y="2706237"/>
                <a:chExt cx="3584448" cy="2074770"/>
              </a:xfrm>
            </p:grpSpPr>
            <p:pic>
              <p:nvPicPr>
                <p:cNvPr id="13342" name="图片 28"/>
                <p:cNvPicPr>
                  <a:picLocks noChangeAspect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016924" y="2706237"/>
                  <a:ext cx="3584448" cy="20747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20" name="直接连接符 19"/>
                <p:cNvCxnSpPr/>
                <p:nvPr/>
              </p:nvCxnSpPr>
              <p:spPr>
                <a:xfrm flipV="1">
                  <a:off x="3997425" y="3272273"/>
                  <a:ext cx="485782" cy="1094364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341" name="文本框 1"/>
              <p:cNvSpPr txBox="1">
                <a:spLocks noChangeArrowheads="1"/>
              </p:cNvSpPr>
              <p:nvPr/>
            </p:nvSpPr>
            <p:spPr bwMode="auto">
              <a:xfrm>
                <a:off x="3913058" y="4445152"/>
                <a:ext cx="1592006" cy="615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400" b="1">
                    <a:solidFill>
                      <a:srgbClr val="000000"/>
                    </a:solidFill>
                    <a:latin typeface="Times New Roman" pitchFamily="18" charset="0"/>
                    <a:ea typeface="黑体" pitchFamily="49" charset="-122"/>
                    <a:cs typeface="Times New Roman" pitchFamily="18" charset="0"/>
                  </a:rPr>
                  <a:t>60min</a:t>
                </a:r>
                <a:r>
                  <a:rPr lang="zh-CN" altLang="en-US" sz="2400" b="1">
                    <a:solidFill>
                      <a:srgbClr val="000000"/>
                    </a:solidFill>
                    <a:latin typeface="Times New Roman" pitchFamily="18" charset="0"/>
                    <a:ea typeface="黑体" pitchFamily="49" charset="-122"/>
                    <a:cs typeface="Times New Roman" pitchFamily="18" charset="0"/>
                  </a:rPr>
                  <a:t>时</a:t>
                </a:r>
              </a:p>
            </p:txBody>
          </p:sp>
        </p:grpSp>
        <p:grpSp>
          <p:nvGrpSpPr>
            <p:cNvPr id="8" name="组合 8"/>
            <p:cNvGrpSpPr>
              <a:grpSpLocks/>
            </p:cNvGrpSpPr>
            <p:nvPr/>
          </p:nvGrpSpPr>
          <p:grpSpPr bwMode="auto">
            <a:xfrm>
              <a:off x="1833563" y="3369469"/>
              <a:ext cx="1998662" cy="1498997"/>
              <a:chOff x="1834313" y="4493252"/>
              <a:chExt cx="1998439" cy="1997835"/>
            </a:xfrm>
          </p:grpSpPr>
          <p:grpSp>
            <p:nvGrpSpPr>
              <p:cNvPr id="11" name="组合 43"/>
              <p:cNvGrpSpPr>
                <a:grpSpLocks/>
              </p:cNvGrpSpPr>
              <p:nvPr/>
            </p:nvGrpSpPr>
            <p:grpSpPr bwMode="auto">
              <a:xfrm>
                <a:off x="1834313" y="4933404"/>
                <a:ext cx="1998439" cy="1557683"/>
                <a:chOff x="814356" y="4965452"/>
                <a:chExt cx="3584448" cy="2023872"/>
              </a:xfrm>
            </p:grpSpPr>
            <p:pic>
              <p:nvPicPr>
                <p:cNvPr id="13338" name="图片 23"/>
                <p:cNvPicPr>
                  <a:picLocks noChangeAspect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814356" y="4965452"/>
                  <a:ext cx="3584448" cy="20238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25" name="直接连接符 24"/>
                <p:cNvCxnSpPr/>
                <p:nvPr/>
              </p:nvCxnSpPr>
              <p:spPr>
                <a:xfrm flipV="1">
                  <a:off x="2901250" y="5539908"/>
                  <a:ext cx="600731" cy="1037065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337" name="文本框 1"/>
              <p:cNvSpPr txBox="1">
                <a:spLocks noChangeArrowheads="1"/>
              </p:cNvSpPr>
              <p:nvPr/>
            </p:nvSpPr>
            <p:spPr bwMode="auto">
              <a:xfrm>
                <a:off x="2136117" y="4493252"/>
                <a:ext cx="1592006" cy="615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400" b="1">
                    <a:solidFill>
                      <a:srgbClr val="000000"/>
                    </a:solidFill>
                    <a:latin typeface="Times New Roman" pitchFamily="18" charset="0"/>
                    <a:ea typeface="黑体" pitchFamily="49" charset="-122"/>
                    <a:cs typeface="Times New Roman" pitchFamily="18" charset="0"/>
                  </a:rPr>
                  <a:t>30min</a:t>
                </a:r>
                <a:r>
                  <a:rPr lang="zh-CN" altLang="en-US" sz="2400" b="1">
                    <a:solidFill>
                      <a:srgbClr val="000000"/>
                    </a:solidFill>
                    <a:latin typeface="Times New Roman" pitchFamily="18" charset="0"/>
                    <a:ea typeface="黑体" pitchFamily="49" charset="-122"/>
                    <a:cs typeface="Times New Roman" pitchFamily="18" charset="0"/>
                  </a:rPr>
                  <a:t>时</a:t>
                </a:r>
              </a:p>
            </p:txBody>
          </p:sp>
        </p:grpSp>
        <p:grpSp>
          <p:nvGrpSpPr>
            <p:cNvPr id="12" name="组合 7"/>
            <p:cNvGrpSpPr>
              <a:grpSpLocks/>
            </p:cNvGrpSpPr>
            <p:nvPr/>
          </p:nvGrpSpPr>
          <p:grpSpPr bwMode="auto">
            <a:xfrm>
              <a:off x="25400" y="3333750"/>
              <a:ext cx="1995488" cy="1540669"/>
              <a:chOff x="25471" y="4445152"/>
              <a:chExt cx="1995324" cy="2054586"/>
            </a:xfrm>
          </p:grpSpPr>
          <p:grpSp>
            <p:nvGrpSpPr>
              <p:cNvPr id="13" name="组合 24"/>
              <p:cNvGrpSpPr>
                <a:grpSpLocks/>
              </p:cNvGrpSpPr>
              <p:nvPr/>
            </p:nvGrpSpPr>
            <p:grpSpPr bwMode="auto">
              <a:xfrm>
                <a:off x="25471" y="4933404"/>
                <a:ext cx="1995324" cy="1566334"/>
                <a:chOff x="-83189" y="3848100"/>
                <a:chExt cx="3584448" cy="2023872"/>
              </a:xfrm>
            </p:grpSpPr>
            <p:pic>
              <p:nvPicPr>
                <p:cNvPr id="13334" name="图片 15"/>
                <p:cNvPicPr>
                  <a:picLocks noChangeAspect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-83189" y="3848100"/>
                  <a:ext cx="3584448" cy="20238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30" name="直接连接符 29"/>
                <p:cNvCxnSpPr/>
                <p:nvPr/>
              </p:nvCxnSpPr>
              <p:spPr>
                <a:xfrm flipV="1">
                  <a:off x="2180972" y="4614354"/>
                  <a:ext cx="701491" cy="89654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333" name="文本框 1"/>
              <p:cNvSpPr txBox="1">
                <a:spLocks noChangeArrowheads="1"/>
              </p:cNvSpPr>
              <p:nvPr/>
            </p:nvSpPr>
            <p:spPr bwMode="auto">
              <a:xfrm>
                <a:off x="359176" y="4445152"/>
                <a:ext cx="1592006" cy="6156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000000"/>
                    </a:solidFill>
                    <a:latin typeface="Times New Roman" pitchFamily="18" charset="0"/>
                    <a:ea typeface="黑体" pitchFamily="49" charset="-122"/>
                    <a:cs typeface="Times New Roman" pitchFamily="18" charset="0"/>
                  </a:rPr>
                  <a:t>0min</a:t>
                </a:r>
                <a:r>
                  <a:rPr lang="zh-CN" altLang="en-US" sz="2400" b="1" dirty="0">
                    <a:solidFill>
                      <a:srgbClr val="000000"/>
                    </a:solidFill>
                    <a:latin typeface="Times New Roman" pitchFamily="18" charset="0"/>
                    <a:ea typeface="黑体" pitchFamily="49" charset="-122"/>
                    <a:cs typeface="Times New Roman" pitchFamily="18" charset="0"/>
                  </a:rPr>
                  <a:t>时</a:t>
                </a:r>
              </a:p>
            </p:txBody>
          </p:sp>
        </p:grpSp>
      </p:grpSp>
      <p:pic>
        <p:nvPicPr>
          <p:cNvPr id="13322" name="图片 4" descr="image004.jpg"/>
          <p:cNvPicPr>
            <a:picLocks noChangeAspect="1"/>
          </p:cNvPicPr>
          <p:nvPr/>
        </p:nvPicPr>
        <p:blipFill>
          <a:blip r:embed="rId8" cstate="print"/>
          <a:srcRect l="5144" r="44263"/>
          <a:stretch>
            <a:fillRect/>
          </a:stretch>
        </p:blipFill>
        <p:spPr bwMode="auto">
          <a:xfrm>
            <a:off x="539751" y="938212"/>
            <a:ext cx="1871663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3" name="TextBox 31"/>
          <p:cNvSpPr txBox="1">
            <a:spLocks noChangeArrowheads="1"/>
          </p:cNvSpPr>
          <p:nvPr/>
        </p:nvSpPr>
        <p:spPr bwMode="auto">
          <a:xfrm>
            <a:off x="640130" y="2902835"/>
            <a:ext cx="17684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ea typeface="微软雅黑 Light"/>
                <a:cs typeface="微软雅黑 Light"/>
              </a:rPr>
              <a:t>CuSO</a:t>
            </a:r>
            <a:r>
              <a:rPr lang="en-US" altLang="zh-CN" sz="2400" b="1" baseline="-25000" dirty="0">
                <a:solidFill>
                  <a:srgbClr val="FF0000"/>
                </a:solidFill>
                <a:ea typeface="微软雅黑 Light"/>
                <a:cs typeface="微软雅黑 Light"/>
              </a:rPr>
              <a:t>4</a:t>
            </a:r>
            <a:r>
              <a:rPr lang="zh-CN" altLang="en-US" sz="2400" b="1" dirty="0">
                <a:solidFill>
                  <a:srgbClr val="FF0000"/>
                </a:solidFill>
                <a:ea typeface="微软雅黑 Light"/>
                <a:cs typeface="微软雅黑 Light"/>
              </a:rPr>
              <a:t>溶液</a:t>
            </a:r>
            <a:endParaRPr lang="en-US" altLang="zh-CN" sz="2400" b="1" dirty="0">
              <a:solidFill>
                <a:srgbClr val="FF0000"/>
              </a:solidFill>
              <a:ea typeface="微软雅黑 Light"/>
              <a:cs typeface="微软雅黑 Light"/>
            </a:endParaRPr>
          </a:p>
        </p:txBody>
      </p:sp>
      <p:sp>
        <p:nvSpPr>
          <p:cNvPr id="13324" name="TextBox 32"/>
          <p:cNvSpPr txBox="1">
            <a:spLocks noChangeArrowheads="1"/>
          </p:cNvSpPr>
          <p:nvPr/>
        </p:nvSpPr>
        <p:spPr bwMode="auto">
          <a:xfrm>
            <a:off x="2411413" y="1383506"/>
            <a:ext cx="5950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ea typeface="微软雅黑 Light"/>
                <a:cs typeface="微软雅黑 Light"/>
              </a:rPr>
              <a:t>Cu</a:t>
            </a:r>
          </a:p>
        </p:txBody>
      </p:sp>
      <p:sp>
        <p:nvSpPr>
          <p:cNvPr id="13325" name="TextBox 33"/>
          <p:cNvSpPr txBox="1">
            <a:spLocks noChangeArrowheads="1"/>
          </p:cNvSpPr>
          <p:nvPr/>
        </p:nvSpPr>
        <p:spPr bwMode="auto">
          <a:xfrm>
            <a:off x="249727" y="1383506"/>
            <a:ext cx="559769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ea typeface="微软雅黑 Light"/>
                <a:cs typeface="微软雅黑 Light"/>
              </a:rPr>
              <a:t>Zn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04182" y="876484"/>
            <a:ext cx="6337300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i="1" dirty="0">
                <a:latin typeface="黑体" pitchFamily="49" charset="-122"/>
                <a:ea typeface="黑体" pitchFamily="49" charset="-122"/>
              </a:rPr>
              <a:t>反应物质充足的前提下，为什么电流会衰减？</a:t>
            </a:r>
          </a:p>
        </p:txBody>
      </p:sp>
      <p:sp>
        <p:nvSpPr>
          <p:cNvPr id="36" name="Rectangle 42"/>
          <p:cNvSpPr>
            <a:spLocks noChangeArrowheads="1"/>
          </p:cNvSpPr>
          <p:nvPr/>
        </p:nvSpPr>
        <p:spPr bwMode="auto">
          <a:xfrm>
            <a:off x="838200" y="2371725"/>
            <a:ext cx="222250" cy="466725"/>
          </a:xfrm>
          <a:prstGeom prst="rect">
            <a:avLst/>
          </a:prstGeom>
          <a:gradFill rotWithShape="1">
            <a:gsLst>
              <a:gs pos="0">
                <a:srgbClr val="D82626"/>
              </a:gs>
              <a:gs pos="50000">
                <a:srgbClr val="FDB0A1"/>
              </a:gs>
              <a:gs pos="100000">
                <a:srgbClr val="D82626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cs typeface="微软雅黑 Light"/>
            </a:endParaRPr>
          </a:p>
        </p:txBody>
      </p:sp>
      <p:sp>
        <p:nvSpPr>
          <p:cNvPr id="37" name="Rectangle 42"/>
          <p:cNvSpPr>
            <a:spLocks noChangeArrowheads="1"/>
          </p:cNvSpPr>
          <p:nvPr/>
        </p:nvSpPr>
        <p:spPr bwMode="auto">
          <a:xfrm>
            <a:off x="1860550" y="2371725"/>
            <a:ext cx="222250" cy="466725"/>
          </a:xfrm>
          <a:prstGeom prst="rect">
            <a:avLst/>
          </a:prstGeom>
          <a:gradFill rotWithShape="1">
            <a:gsLst>
              <a:gs pos="0">
                <a:srgbClr val="D82626"/>
              </a:gs>
              <a:gs pos="50000">
                <a:srgbClr val="FDB0A1"/>
              </a:gs>
              <a:gs pos="100000">
                <a:srgbClr val="D82626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cs typeface="微软雅黑 Light"/>
            </a:endParaRPr>
          </a:p>
        </p:txBody>
      </p:sp>
      <p:sp>
        <p:nvSpPr>
          <p:cNvPr id="38" name="文本框 1"/>
          <p:cNvSpPr txBox="1">
            <a:spLocks noChangeArrowheads="1"/>
          </p:cNvSpPr>
          <p:nvPr/>
        </p:nvSpPr>
        <p:spPr bwMode="auto">
          <a:xfrm>
            <a:off x="2627313" y="1749029"/>
            <a:ext cx="6305672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微软雅黑 Light"/>
              </a:rPr>
              <a:t>原因：锌表面附着置换出的铜</a:t>
            </a:r>
          </a:p>
        </p:txBody>
      </p:sp>
      <p:sp>
        <p:nvSpPr>
          <p:cNvPr id="39" name="矩形 38"/>
          <p:cNvSpPr/>
          <p:nvPr/>
        </p:nvSpPr>
        <p:spPr>
          <a:xfrm>
            <a:off x="3019081" y="2551576"/>
            <a:ext cx="343074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黑体" pitchFamily="49" charset="-122"/>
                <a:ea typeface="黑体" pitchFamily="49" charset="-122"/>
              </a:rPr>
              <a:t>如何改进此原电池？</a:t>
            </a:r>
          </a:p>
        </p:txBody>
      </p:sp>
      <p:sp>
        <p:nvSpPr>
          <p:cNvPr id="13331" name="TextBox 40"/>
          <p:cNvSpPr txBox="1">
            <a:spLocks noChangeArrowheads="1"/>
          </p:cNvSpPr>
          <p:nvPr/>
        </p:nvSpPr>
        <p:spPr bwMode="auto">
          <a:xfrm>
            <a:off x="9685338" y="305752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>
              <a:ea typeface="微软雅黑 Light"/>
              <a:cs typeface="微软雅黑 Ligh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1105</TotalTime>
  <Words>1287</Words>
  <Application>Microsoft Office PowerPoint</Application>
  <PresentationFormat>全屏显示(16:9)</PresentationFormat>
  <Paragraphs>204</Paragraphs>
  <Slides>26</Slides>
  <Notes>6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0" baseType="lpstr">
      <vt:lpstr>仿宋_GB2312</vt:lpstr>
      <vt:lpstr>汉仪旗黑-85S</vt:lpstr>
      <vt:lpstr>黑体</vt:lpstr>
      <vt:lpstr>华文中宋</vt:lpstr>
      <vt:lpstr>楷体</vt:lpstr>
      <vt:lpstr>宋体</vt:lpstr>
      <vt:lpstr>微软雅黑</vt:lpstr>
      <vt:lpstr>微软雅黑 Light</vt:lpstr>
      <vt:lpstr>Arial</vt:lpstr>
      <vt:lpstr>Calibri</vt:lpstr>
      <vt:lpstr>Times New Roman</vt:lpstr>
      <vt:lpstr>Wingdings</vt:lpstr>
      <vt:lpstr>1_Office 主题​​</vt:lpstr>
      <vt:lpstr>位图图像</vt:lpstr>
      <vt:lpstr>原电池的再认识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YXZY</cp:lastModifiedBy>
  <cp:revision>120</cp:revision>
  <dcterms:created xsi:type="dcterms:W3CDTF">2020-02-01T11:21:51Z</dcterms:created>
  <dcterms:modified xsi:type="dcterms:W3CDTF">2020-02-04T14:14:08Z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