
<file path=[Content_Types].xml><?xml version="1.0" encoding="utf-8"?>
<Types xmlns="http://schemas.openxmlformats.org/package/2006/content-types">
  <Override PartName="/ppt/tags/tag8.xml" ContentType="application/vnd.openxmlformats-officedocument.presentationml.tags+xml"/>
  <Override PartName="/ppt/tags/tag104.xml" ContentType="application/vnd.openxmlformats-officedocument.presentationml.tags+xml"/>
  <Override PartName="/ppt/tags/tag140.xml" ContentType="application/vnd.openxmlformats-officedocument.presentationml.tags+xml"/>
  <Override PartName="/ppt/tags/tag151.xml" ContentType="application/vnd.openxmlformats-officedocument.presentationml.tags+xml"/>
  <Override PartName="/ppt/notesSlides/notesSlide2.xml" ContentType="application/vnd.openxmlformats-officedocument.presentationml.notesSlide+xml"/>
  <Override PartName="/ppt/slideLayouts/slideLayout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ags/tag38.xml" ContentType="application/vnd.openxmlformats-officedocument.presentationml.tags+xml"/>
  <Override PartName="/ppt/tags/tag85.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52.xml" ContentType="application/vnd.openxmlformats-officedocument.presentationml.tags+xml"/>
  <Override PartName="/ppt/tags/tag109.xml" ContentType="application/vnd.openxmlformats-officedocument.presentationml.tags+xml"/>
  <Override PartName="/ppt/tags/tag156.xml" ContentType="application/vnd.openxmlformats-officedocument.presentationml.tags+xml"/>
  <Override PartName="/ppt/tags/tag41.xml" ContentType="application/vnd.openxmlformats-officedocument.presentationml.tags+xml"/>
  <Override PartName="/ppt/tags/tag145.xml" ContentType="application/vnd.openxmlformats-officedocument.presentationml.tags+xml"/>
  <Override PartName="/ppt/notesSlides/notesSlide7.xml" ContentType="application/vnd.openxmlformats-officedocument.presentationml.notesSlide+xml"/>
  <Override PartName="/ppt/diagrams/layout1.xml" ContentType="application/vnd.openxmlformats-officedocument.drawingml.diagramLayout+xml"/>
  <Override PartName="/ppt/tags/tag30.xml" ContentType="application/vnd.openxmlformats-officedocument.presentationml.tags+xml"/>
  <Override PartName="/ppt/tags/tag134.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ags/tag112.xml" ContentType="application/vnd.openxmlformats-officedocument.presentationml.tags+xml"/>
  <Override PartName="/ppt/tags/tag123.xml" ContentType="application/vnd.openxmlformats-officedocument.presentationml.tags+xml"/>
  <Override PartName="/ppt/tags/tag5.xml" ContentType="application/vnd.openxmlformats-officedocument.presentationml.tags+xml"/>
  <Override PartName="/ppt/slideLayouts/slideLayout18.xml" ContentType="application/vnd.openxmlformats-officedocument.presentationml.slideLayout+xml"/>
  <Override PartName="/ppt/theme/theme2.xml" ContentType="application/vnd.openxmlformats-officedocument.theme+xml"/>
  <Override PartName="/ppt/tags/tag79.xml" ContentType="application/vnd.openxmlformats-officedocument.presentationml.tags+xml"/>
  <Override PartName="/ppt/tags/tag101.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tags/tag39.xml" ContentType="application/vnd.openxmlformats-officedocument.presentationml.tags+xml"/>
  <Override PartName="/ppt/tags/tag68.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Default Extension="emf" ContentType="image/x-emf"/>
  <Override PartName="/ppt/presentation.xml" ContentType="application/vnd.openxmlformats-officedocument.presentationml.presentation.main+xml"/>
  <Override PartName="/ppt/tags/tag1.xml" ContentType="application/vnd.openxmlformats-officedocument.presentationml.tags+xml"/>
  <Override PartName="/ppt/slideLayouts/slideLayout14.xml" ContentType="application/vnd.openxmlformats-officedocument.presentationml.slideLayout+xml"/>
  <Override PartName="/ppt/tags/tag28.xml" ContentType="application/vnd.openxmlformats-officedocument.presentationml.tags+xml"/>
  <Override PartName="/ppt/tags/tag57.xml" ContentType="application/vnd.openxmlformats-officedocument.presentationml.tags+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tags/tag24.xml" ContentType="application/vnd.openxmlformats-officedocument.presentationml.tags+xml"/>
  <Override PartName="/ppt/tags/tag53.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tags/tag157.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20.xml" ContentType="application/vnd.openxmlformats-officedocument.presentationml.tags+xml"/>
  <Override PartName="/ppt/tags/tag106.xml" ContentType="application/vnd.openxmlformats-officedocument.presentationml.tags+xml"/>
  <Override PartName="/ppt/tags/tag124.xml" ContentType="application/vnd.openxmlformats-officedocument.presentationml.tags+xml"/>
  <Override PartName="/ppt/tags/tag142.xml" ContentType="application/vnd.openxmlformats-officedocument.presentationml.tags+xml"/>
  <Override PartName="/ppt/tags/tag153.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Layouts/slideLayout19.xml" ContentType="application/vnd.openxmlformats-officedocument.presentationml.slideLayout+xml"/>
  <Override PartName="/ppt/tags/tag113.xml" ContentType="application/vnd.openxmlformats-officedocument.presentationml.tags+xml"/>
  <Override PartName="/ppt/tags/tag131.xml" ContentType="application/vnd.openxmlformats-officedocument.presentationml.tags+xml"/>
  <Override PartName="/ppt/diagrams/colors1.xml" ContentType="application/vnd.openxmlformats-officedocument.drawingml.diagramColors+xml"/>
  <Override PartName="/ppt/tags/tag160.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ags/tag98.xml" ContentType="application/vnd.openxmlformats-officedocument.presentationml.tags+xml"/>
  <Override PartName="/ppt/tags/tag102.xml" ContentType="application/vnd.openxmlformats-officedocument.presentationml.tags+xml"/>
  <Override PartName="/ppt/tags/tag120.xml" ContentType="application/vnd.openxmlformats-officedocument.presentationml.tags+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Default Extension="rels" ContentType="application/vnd.openxmlformats-package.relationships+xml"/>
  <Override PartName="/ppt/slideLayouts/slideLayout22.xml" ContentType="application/vnd.openxmlformats-officedocument.presentationml.slideLayout+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tags/tag158.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47.xml" ContentType="application/vnd.openxmlformats-officedocument.presentationml.tags+xml"/>
  <Override PartName="/ppt/notesSlides/notesSlide9.xml" ContentType="application/vnd.openxmlformats-officedocument.presentationml.notesSlide+xml"/>
  <Override PartName="/ppt/tags/tag32.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tags/tag136.xml" ContentType="application/vnd.openxmlformats-officedocument.presentationml.tags+xml"/>
  <Override PartName="/ppt/tags/tag154.xml" ContentType="application/vnd.openxmlformats-officedocument.presentationml.tags+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tags/tag143.xml" ContentType="application/vnd.openxmlformats-officedocument.presentationml.tags+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tags/tag7.xml" ContentType="application/vnd.openxmlformats-officedocument.presentationml.tags+xml"/>
  <Override PartName="/ppt/tags/tag103.xml" ContentType="application/vnd.openxmlformats-officedocument.presentationml.tags+xml"/>
  <Override PartName="/ppt/tags/tag132.xml" ContentType="application/vnd.openxmlformats-officedocument.presentationml.tags+xml"/>
  <Override PartName="/ppt/tags/tag150.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diagrams/drawing1.xml" ContentType="application/vnd.ms-office.drawingml.diagramDrawing+xml"/>
  <Override PartName="/ppt/tags/tag3.xml" ContentType="application/vnd.openxmlformats-officedocument.presentationml.tags+xml"/>
  <Override PartName="/ppt/slideLayouts/slideLayout16.xml" ContentType="application/vnd.openxmlformats-officedocument.presentationml.slideLayout+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Default Extension="jpeg" ContentType="image/jpeg"/>
  <Override PartName="/ppt/diagrams/quickStyle1.xml" ContentType="application/vnd.openxmlformats-officedocument.drawingml.diagramStyl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tags/tag159.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19.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notesSlides/notesSlide11.xml" ContentType="application/vnd.openxmlformats-officedocument.presentationml.notesSlide+xml"/>
  <Default Extension="tiff" ContentType="image/tiff"/>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26.xml" ContentType="application/vnd.openxmlformats-officedocument.presentationml.tags+xml"/>
  <Override PartName="/ppt/tags/tag155.xml" ContentType="application/vnd.openxmlformats-officedocument.presentationml.tags+xml"/>
  <Override PartName="/ppt/notesSlides/notesSlide6.xml" ContentType="application/vnd.openxmlformats-officedocument.presentationml.notesSlide+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33.xml" ContentType="application/vnd.openxmlformats-officedocument.presentationml.tags+xml"/>
  <Override PartName="/ppt/tags/tag144.xml" ContentType="application/vnd.openxmlformats-officedocument.presentationml.tags+xml"/>
  <Override PartName="/ppt/diagrams/data1.xml" ContentType="application/vnd.openxmlformats-officedocument.drawingml.diagramData+xml"/>
  <Override PartName="/ppt/tags/tag122.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89.xml" ContentType="application/vnd.openxmlformats-officedocument.presentationml.tags+xml"/>
  <Override PartName="/ppt/tags/tag111.xml" ContentType="application/vnd.openxmlformats-officedocument.presentationml.tags+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ags/tag45.xml" ContentType="application/vnd.openxmlformats-officedocument.presentationml.tags+xml"/>
  <Override PartName="/ppt/tags/tag92.xml" ContentType="application/vnd.openxmlformats-officedocument.presentationml.tags+xml"/>
  <Override PartName="/ppt/tags/tag149.xml" ContentType="application/vnd.openxmlformats-officedocument.presentationml.tags+xml"/>
  <Override PartName="/ppt/tags/tag34.xml" ContentType="application/vnd.openxmlformats-officedocument.presentationml.tags+xml"/>
  <Override PartName="/ppt/tags/tag81.xml" ContentType="application/vnd.openxmlformats-officedocument.presentationml.tags+xml"/>
  <Override PartName="/ppt/tags/tag138.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Override PartName="/ppt/tags/tag152.xml" ContentType="application/vnd.openxmlformats-officedocument.presentationml.tags+xml"/>
  <Override PartName="/ppt/tags/tag141.xml" ContentType="application/vnd.openxmlformats-officedocument.presentationml.tags+xml"/>
  <Override PartName="/ppt/notesSlides/notesSlide3.xml" ContentType="application/vnd.openxmlformats-officedocument.presentationml.notesSlide+xml"/>
  <Override PartName="/ppt/presProps.xml" ContentType="application/vnd.openxmlformats-officedocument.presentationml.presProps+xml"/>
  <Override PartName="/ppt/tags/tag130.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23"/>
  </p:notesMasterIdLst>
  <p:sldIdLst>
    <p:sldId id="274" r:id="rId3"/>
    <p:sldId id="258" r:id="rId4"/>
    <p:sldId id="261" r:id="rId5"/>
    <p:sldId id="260" r:id="rId6"/>
    <p:sldId id="279" r:id="rId7"/>
    <p:sldId id="283" r:id="rId8"/>
    <p:sldId id="262" r:id="rId9"/>
    <p:sldId id="282" r:id="rId10"/>
    <p:sldId id="284" r:id="rId11"/>
    <p:sldId id="264" r:id="rId12"/>
    <p:sldId id="271" r:id="rId13"/>
    <p:sldId id="272" r:id="rId14"/>
    <p:sldId id="265" r:id="rId15"/>
    <p:sldId id="285" r:id="rId16"/>
    <p:sldId id="286" r:id="rId17"/>
    <p:sldId id="289" r:id="rId18"/>
    <p:sldId id="288" r:id="rId19"/>
    <p:sldId id="276" r:id="rId20"/>
    <p:sldId id="266" r:id="rId21"/>
    <p:sldId id="278" r:id="rId22"/>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9C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065"/>
    <p:restoredTop sz="84485" autoAdjust="0"/>
  </p:normalViewPr>
  <p:slideViewPr>
    <p:cSldViewPr>
      <p:cViewPr varScale="1">
        <p:scale>
          <a:sx n="68" d="100"/>
          <a:sy n="68" d="100"/>
        </p:scale>
        <p:origin x="-726" y="-9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39EF07-7F38-444A-8E2B-0C0216011010}" type="doc">
      <dgm:prSet loTypeId="urn:microsoft.com/office/officeart/2005/8/layout/radial2" loCatId="" qsTypeId="urn:microsoft.com/office/officeart/2005/8/quickstyle/simple4" qsCatId="simple" csTypeId="urn:microsoft.com/office/officeart/2005/8/colors/accent1_2" csCatId="accent1" phldr="1"/>
      <dgm:spPr/>
      <dgm:t>
        <a:bodyPr/>
        <a:lstStyle/>
        <a:p>
          <a:endParaRPr lang="zh-CN" altLang="en-US"/>
        </a:p>
      </dgm:t>
    </dgm:pt>
    <dgm:pt modelId="{974D30B2-57D5-F14E-A05D-639C00473928}">
      <dgm:prSet phldrT="[文本]"/>
      <dgm:spPr/>
      <dgm:t>
        <a:bodyPr/>
        <a:lstStyle/>
        <a:p>
          <a:r>
            <a:rPr lang="zh-CN" altLang="en-US" b="1" dirty="0" smtClean="0"/>
            <a:t>热能</a:t>
          </a:r>
          <a:endParaRPr lang="zh-CN" altLang="en-US" b="1" dirty="0"/>
        </a:p>
      </dgm:t>
    </dgm:pt>
    <dgm:pt modelId="{E59FE9AF-E3D8-5944-B27A-B3894E95579F}" type="parTrans" cxnId="{2B9F6EE6-30CD-F046-B763-1E2E3DAEA943}">
      <dgm:prSet/>
      <dgm:spPr/>
      <dgm:t>
        <a:bodyPr/>
        <a:lstStyle/>
        <a:p>
          <a:endParaRPr lang="zh-CN" altLang="en-US"/>
        </a:p>
      </dgm:t>
    </dgm:pt>
    <dgm:pt modelId="{1B3BF652-0569-8B47-A1EF-53811E57C827}" type="sibTrans" cxnId="{2B9F6EE6-30CD-F046-B763-1E2E3DAEA943}">
      <dgm:prSet/>
      <dgm:spPr/>
      <dgm:t>
        <a:bodyPr/>
        <a:lstStyle/>
        <a:p>
          <a:endParaRPr lang="zh-CN" altLang="en-US"/>
        </a:p>
      </dgm:t>
    </dgm:pt>
    <dgm:pt modelId="{76E6AD78-7DD7-B94A-AD66-4B0BCC92C998}">
      <dgm:prSet phldrT="[文本]"/>
      <dgm:spPr/>
      <dgm:t>
        <a:bodyPr/>
        <a:lstStyle/>
        <a:p>
          <a:endParaRPr lang="zh-CN" altLang="en-US" dirty="0"/>
        </a:p>
      </dgm:t>
    </dgm:pt>
    <dgm:pt modelId="{00D9A08A-E5DB-604F-BF7E-6936CA445D41}" type="parTrans" cxnId="{902B6B54-10A8-0E41-9FB0-181E791898EA}">
      <dgm:prSet/>
      <dgm:spPr/>
      <dgm:t>
        <a:bodyPr/>
        <a:lstStyle/>
        <a:p>
          <a:endParaRPr lang="zh-CN" altLang="en-US"/>
        </a:p>
      </dgm:t>
    </dgm:pt>
    <dgm:pt modelId="{D1CD49E5-5D1C-EB4E-AB90-FBD4B0EA9888}" type="sibTrans" cxnId="{902B6B54-10A8-0E41-9FB0-181E791898EA}">
      <dgm:prSet/>
      <dgm:spPr/>
      <dgm:t>
        <a:bodyPr/>
        <a:lstStyle/>
        <a:p>
          <a:endParaRPr lang="zh-CN" altLang="en-US"/>
        </a:p>
      </dgm:t>
    </dgm:pt>
    <dgm:pt modelId="{BDFC6975-2DAE-734B-8EAB-E57B5EECFD59}">
      <dgm:prSet phldrT="[文本]"/>
      <dgm:spPr/>
      <dgm:t>
        <a:bodyPr/>
        <a:lstStyle/>
        <a:p>
          <a:r>
            <a:rPr lang="zh-CN" altLang="en-US" dirty="0" smtClean="0">
              <a:latin typeface="楷体" pitchFamily="49" charset="-122"/>
              <a:ea typeface="楷体" pitchFamily="49" charset="-122"/>
            </a:rPr>
            <a:t>化石燃料的燃烧为生活提供</a:t>
          </a:r>
          <a:r>
            <a:rPr lang="zh-CN" altLang="en-US" dirty="0" smtClean="0">
              <a:solidFill>
                <a:srgbClr val="FF0000"/>
              </a:solidFill>
              <a:latin typeface="楷体" pitchFamily="49" charset="-122"/>
              <a:ea typeface="楷体" pitchFamily="49" charset="-122"/>
            </a:rPr>
            <a:t>热量</a:t>
          </a:r>
          <a:endParaRPr lang="zh-CN" altLang="en-US" dirty="0"/>
        </a:p>
      </dgm:t>
    </dgm:pt>
    <dgm:pt modelId="{771BB225-4593-7C46-93E1-FBBB8D3567F6}" type="parTrans" cxnId="{3C4393D2-C60A-9C49-ABB2-8D4F82A6BCAE}">
      <dgm:prSet/>
      <dgm:spPr/>
      <dgm:t>
        <a:bodyPr/>
        <a:lstStyle/>
        <a:p>
          <a:endParaRPr lang="zh-CN" altLang="en-US"/>
        </a:p>
      </dgm:t>
    </dgm:pt>
    <dgm:pt modelId="{0B965826-4C81-CB47-B754-8A2BC6A3BE67}" type="sibTrans" cxnId="{3C4393D2-C60A-9C49-ABB2-8D4F82A6BCAE}">
      <dgm:prSet/>
      <dgm:spPr/>
      <dgm:t>
        <a:bodyPr/>
        <a:lstStyle/>
        <a:p>
          <a:endParaRPr lang="zh-CN" altLang="en-US"/>
        </a:p>
      </dgm:t>
    </dgm:pt>
    <dgm:pt modelId="{0BF3134A-A775-1B43-90A2-9594EA21974F}">
      <dgm:prSet phldrT="[文本]"/>
      <dgm:spPr/>
      <dgm:t>
        <a:bodyPr/>
        <a:lstStyle/>
        <a:p>
          <a:r>
            <a:rPr lang="zh-CN" altLang="en-US" b="1" dirty="0" smtClean="0"/>
            <a:t>电能</a:t>
          </a:r>
          <a:endParaRPr lang="zh-CN" altLang="en-US" b="1" dirty="0"/>
        </a:p>
      </dgm:t>
    </dgm:pt>
    <dgm:pt modelId="{AA7319A8-8E4C-D443-9614-4312967A45D5}" type="parTrans" cxnId="{C6B8F467-0517-8E4D-BE71-7605D01A2353}">
      <dgm:prSet/>
      <dgm:spPr/>
      <dgm:t>
        <a:bodyPr/>
        <a:lstStyle/>
        <a:p>
          <a:endParaRPr lang="zh-CN" altLang="en-US"/>
        </a:p>
      </dgm:t>
    </dgm:pt>
    <dgm:pt modelId="{153F7F45-FC2D-FB4E-8F41-0EB738224FF1}" type="sibTrans" cxnId="{C6B8F467-0517-8E4D-BE71-7605D01A2353}">
      <dgm:prSet/>
      <dgm:spPr/>
      <dgm:t>
        <a:bodyPr/>
        <a:lstStyle/>
        <a:p>
          <a:endParaRPr lang="zh-CN" altLang="en-US"/>
        </a:p>
      </dgm:t>
    </dgm:pt>
    <dgm:pt modelId="{CADBDA7D-E86D-AB40-88DB-5F0DC99BB756}">
      <dgm:prSet phldrT="[文本]"/>
      <dgm:spPr/>
      <dgm:t>
        <a:bodyPr/>
        <a:lstStyle/>
        <a:p>
          <a:r>
            <a:rPr lang="zh-CN" altLang="en-US" dirty="0" smtClean="0">
              <a:latin typeface="楷体" pitchFamily="49" charset="-122"/>
              <a:ea typeface="楷体" pitchFamily="49" charset="-122"/>
            </a:rPr>
            <a:t>原电池装置将化学能转化为</a:t>
          </a:r>
          <a:r>
            <a:rPr lang="zh-CN" altLang="en-US" dirty="0" smtClean="0">
              <a:solidFill>
                <a:srgbClr val="FF0000"/>
              </a:solidFill>
              <a:latin typeface="楷体" pitchFamily="49" charset="-122"/>
              <a:ea typeface="楷体" pitchFamily="49" charset="-122"/>
            </a:rPr>
            <a:t>电能</a:t>
          </a:r>
          <a:endParaRPr lang="zh-CN" altLang="en-US" dirty="0"/>
        </a:p>
      </dgm:t>
    </dgm:pt>
    <dgm:pt modelId="{5A2090E0-4F60-8549-AD19-99D7451A7ABC}" type="parTrans" cxnId="{62071A8F-32CB-6947-A9EB-8D1F3BDC5FA1}">
      <dgm:prSet/>
      <dgm:spPr/>
      <dgm:t>
        <a:bodyPr/>
        <a:lstStyle/>
        <a:p>
          <a:endParaRPr lang="zh-CN" altLang="en-US"/>
        </a:p>
      </dgm:t>
    </dgm:pt>
    <dgm:pt modelId="{B6B61CC6-2944-C540-8398-AB04041A46ED}" type="sibTrans" cxnId="{62071A8F-32CB-6947-A9EB-8D1F3BDC5FA1}">
      <dgm:prSet/>
      <dgm:spPr/>
      <dgm:t>
        <a:bodyPr/>
        <a:lstStyle/>
        <a:p>
          <a:endParaRPr lang="zh-CN" altLang="en-US"/>
        </a:p>
      </dgm:t>
    </dgm:pt>
    <dgm:pt modelId="{7952CE49-0977-E84A-AB9C-A16CAEBAEAA5}">
      <dgm:prSet phldrT="[文本]"/>
      <dgm:spPr/>
      <dgm:t>
        <a:bodyPr/>
        <a:lstStyle/>
        <a:p>
          <a:endParaRPr lang="zh-CN" altLang="en-US" dirty="0"/>
        </a:p>
      </dgm:t>
    </dgm:pt>
    <dgm:pt modelId="{05F001E5-9A67-014D-A03E-59D50FF4A656}" type="parTrans" cxnId="{F5521D8E-D449-7F4A-8210-7B026F78968C}">
      <dgm:prSet/>
      <dgm:spPr/>
      <dgm:t>
        <a:bodyPr/>
        <a:lstStyle/>
        <a:p>
          <a:endParaRPr lang="zh-CN" altLang="en-US"/>
        </a:p>
      </dgm:t>
    </dgm:pt>
    <dgm:pt modelId="{661036A5-8BFD-0D41-B086-4343718580E1}" type="sibTrans" cxnId="{F5521D8E-D449-7F4A-8210-7B026F78968C}">
      <dgm:prSet/>
      <dgm:spPr/>
      <dgm:t>
        <a:bodyPr/>
        <a:lstStyle/>
        <a:p>
          <a:endParaRPr lang="zh-CN" altLang="en-US"/>
        </a:p>
      </dgm:t>
    </dgm:pt>
    <dgm:pt modelId="{9FA06116-C4AD-134F-95D2-5A78073B49AE}">
      <dgm:prSet phldrT="[文本]"/>
      <dgm:spPr/>
      <dgm:t>
        <a:bodyPr/>
        <a:lstStyle/>
        <a:p>
          <a:r>
            <a:rPr lang="zh-CN" altLang="en-US" b="1" dirty="0" smtClean="0"/>
            <a:t>光能</a:t>
          </a:r>
          <a:endParaRPr lang="zh-CN" altLang="en-US" b="1" dirty="0"/>
        </a:p>
      </dgm:t>
    </dgm:pt>
    <dgm:pt modelId="{4AEF7F87-A409-0A4E-B3AB-2A66D7010A56}" type="parTrans" cxnId="{576592E9-F274-4243-8B67-62C953C3DEB8}">
      <dgm:prSet/>
      <dgm:spPr/>
      <dgm:t>
        <a:bodyPr/>
        <a:lstStyle/>
        <a:p>
          <a:endParaRPr lang="zh-CN" altLang="en-US"/>
        </a:p>
      </dgm:t>
    </dgm:pt>
    <dgm:pt modelId="{EA8EB758-C71B-844F-A376-A7B114F0C4C5}" type="sibTrans" cxnId="{576592E9-F274-4243-8B67-62C953C3DEB8}">
      <dgm:prSet/>
      <dgm:spPr/>
      <dgm:t>
        <a:bodyPr/>
        <a:lstStyle/>
        <a:p>
          <a:endParaRPr lang="zh-CN" altLang="en-US"/>
        </a:p>
      </dgm:t>
    </dgm:pt>
    <dgm:pt modelId="{4B5EB9A2-5156-2943-BF56-E332F34B70A3}">
      <dgm:prSet phldrT="[文本]"/>
      <dgm:spPr/>
      <dgm:t>
        <a:bodyPr/>
        <a:lstStyle/>
        <a:p>
          <a:r>
            <a:rPr lang="zh-CN" altLang="en-US" dirty="0" smtClean="0">
              <a:latin typeface="STKaiti" charset="-122"/>
              <a:ea typeface="STKaiti" charset="-122"/>
              <a:cs typeface="STKaiti" charset="-122"/>
            </a:rPr>
            <a:t>荧光棒的发光原理</a:t>
          </a:r>
          <a:r>
            <a:rPr lang="zh-CN" altLang="en-US" dirty="0" smtClean="0">
              <a:latin typeface="楷体" pitchFamily="49" charset="-122"/>
              <a:ea typeface="楷体" pitchFamily="49" charset="-122"/>
            </a:rPr>
            <a:t>是将化学能转化为</a:t>
          </a:r>
          <a:r>
            <a:rPr lang="zh-CN" altLang="en-US" dirty="0" smtClean="0">
              <a:solidFill>
                <a:srgbClr val="FF0000"/>
              </a:solidFill>
              <a:latin typeface="楷体" pitchFamily="49" charset="-122"/>
              <a:ea typeface="楷体" pitchFamily="49" charset="-122"/>
            </a:rPr>
            <a:t>光能</a:t>
          </a:r>
          <a:endParaRPr lang="zh-CN" altLang="en-US" dirty="0"/>
        </a:p>
      </dgm:t>
    </dgm:pt>
    <dgm:pt modelId="{9AE2F055-225F-C74E-AEF4-F77C031034E0}" type="parTrans" cxnId="{5940389D-44AF-0B4F-BA54-D5E7278EAEEE}">
      <dgm:prSet/>
      <dgm:spPr/>
      <dgm:t>
        <a:bodyPr/>
        <a:lstStyle/>
        <a:p>
          <a:endParaRPr lang="zh-CN" altLang="en-US"/>
        </a:p>
      </dgm:t>
    </dgm:pt>
    <dgm:pt modelId="{6E16C8B4-98FA-D249-AFB2-9C948DADE3CD}" type="sibTrans" cxnId="{5940389D-44AF-0B4F-BA54-D5E7278EAEEE}">
      <dgm:prSet/>
      <dgm:spPr/>
      <dgm:t>
        <a:bodyPr/>
        <a:lstStyle/>
        <a:p>
          <a:endParaRPr lang="zh-CN" altLang="en-US"/>
        </a:p>
      </dgm:t>
    </dgm:pt>
    <dgm:pt modelId="{652CB250-612A-C145-BAB3-5E31F6280560}">
      <dgm:prSet phldrT="[文本]"/>
      <dgm:spPr/>
      <dgm:t>
        <a:bodyPr/>
        <a:lstStyle/>
        <a:p>
          <a:endParaRPr lang="zh-CN" altLang="en-US" dirty="0"/>
        </a:p>
      </dgm:t>
    </dgm:pt>
    <dgm:pt modelId="{D5449EAB-5138-084A-AC86-0DA49C120308}" type="parTrans" cxnId="{DC457DC2-478D-C144-AC0D-F4E3CF86175B}">
      <dgm:prSet/>
      <dgm:spPr/>
      <dgm:t>
        <a:bodyPr/>
        <a:lstStyle/>
        <a:p>
          <a:endParaRPr lang="zh-CN" altLang="en-US"/>
        </a:p>
      </dgm:t>
    </dgm:pt>
    <dgm:pt modelId="{2BE30CFC-2A4F-6043-911A-E183A6CBA426}" type="sibTrans" cxnId="{DC457DC2-478D-C144-AC0D-F4E3CF86175B}">
      <dgm:prSet/>
      <dgm:spPr/>
      <dgm:t>
        <a:bodyPr/>
        <a:lstStyle/>
        <a:p>
          <a:endParaRPr lang="zh-CN" altLang="en-US"/>
        </a:p>
      </dgm:t>
    </dgm:pt>
    <dgm:pt modelId="{39A2B9A8-22F0-0A4E-8530-BD4990F5A115}" type="pres">
      <dgm:prSet presAssocID="{8939EF07-7F38-444A-8E2B-0C0216011010}" presName="composite" presStyleCnt="0">
        <dgm:presLayoutVars>
          <dgm:chMax val="5"/>
          <dgm:dir/>
          <dgm:animLvl val="ctr"/>
          <dgm:resizeHandles val="exact"/>
        </dgm:presLayoutVars>
      </dgm:prSet>
      <dgm:spPr/>
      <dgm:t>
        <a:bodyPr/>
        <a:lstStyle/>
        <a:p>
          <a:endParaRPr lang="zh-CN" altLang="en-US"/>
        </a:p>
      </dgm:t>
    </dgm:pt>
    <dgm:pt modelId="{9A343DF1-E73A-E147-AA3B-278BFD57D1DF}" type="pres">
      <dgm:prSet presAssocID="{8939EF07-7F38-444A-8E2B-0C0216011010}" presName="cycle" presStyleCnt="0"/>
      <dgm:spPr/>
    </dgm:pt>
    <dgm:pt modelId="{0F5C0DBB-57E0-044F-BC38-3D10810DC671}" type="pres">
      <dgm:prSet presAssocID="{8939EF07-7F38-444A-8E2B-0C0216011010}" presName="centerShape" presStyleCnt="0"/>
      <dgm:spPr/>
    </dgm:pt>
    <dgm:pt modelId="{E0F35A10-2BB7-B841-BEB0-47FF572FC1CE}" type="pres">
      <dgm:prSet presAssocID="{8939EF07-7F38-444A-8E2B-0C0216011010}" presName="connSite" presStyleLbl="node1" presStyleIdx="0" presStyleCnt="4"/>
      <dgm:spPr/>
    </dgm:pt>
    <dgm:pt modelId="{79919A8E-1E18-5042-B322-3208EE00E16E}" type="pres">
      <dgm:prSet presAssocID="{8939EF07-7F38-444A-8E2B-0C0216011010}" presName="visible" presStyleLbl="node1" presStyleIdx="0" presStyleCnt="4" custLinFactNeighborX="-3930" custLinFactNeighborY="3822"/>
      <dgm:sp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dgm:spPr>
    </dgm:pt>
    <dgm:pt modelId="{D95660B1-9960-DE42-B16D-95F5F2418C52}" type="pres">
      <dgm:prSet presAssocID="{E59FE9AF-E3D8-5944-B27A-B3894E95579F}" presName="Name25" presStyleLbl="parChTrans1D1" presStyleIdx="0" presStyleCnt="3"/>
      <dgm:spPr/>
      <dgm:t>
        <a:bodyPr/>
        <a:lstStyle/>
        <a:p>
          <a:endParaRPr lang="zh-CN" altLang="en-US"/>
        </a:p>
      </dgm:t>
    </dgm:pt>
    <dgm:pt modelId="{4F8BE48E-2487-6742-8075-D2263A90523F}" type="pres">
      <dgm:prSet presAssocID="{974D30B2-57D5-F14E-A05D-639C00473928}" presName="node" presStyleCnt="0"/>
      <dgm:spPr/>
    </dgm:pt>
    <dgm:pt modelId="{78008956-87D5-684A-8C72-BA826E2D60EE}" type="pres">
      <dgm:prSet presAssocID="{974D30B2-57D5-F14E-A05D-639C00473928}" presName="parentNode" presStyleLbl="node1" presStyleIdx="1" presStyleCnt="4">
        <dgm:presLayoutVars>
          <dgm:chMax val="1"/>
          <dgm:bulletEnabled val="1"/>
        </dgm:presLayoutVars>
      </dgm:prSet>
      <dgm:spPr/>
      <dgm:t>
        <a:bodyPr/>
        <a:lstStyle/>
        <a:p>
          <a:endParaRPr lang="zh-CN" altLang="en-US"/>
        </a:p>
      </dgm:t>
    </dgm:pt>
    <dgm:pt modelId="{4CE9EE12-05E9-DC4E-B868-7AC69A047DF5}" type="pres">
      <dgm:prSet presAssocID="{974D30B2-57D5-F14E-A05D-639C00473928}" presName="childNode" presStyleLbl="revTx" presStyleIdx="0" presStyleCnt="3">
        <dgm:presLayoutVars>
          <dgm:bulletEnabled val="1"/>
        </dgm:presLayoutVars>
      </dgm:prSet>
      <dgm:spPr/>
      <dgm:t>
        <a:bodyPr/>
        <a:lstStyle/>
        <a:p>
          <a:endParaRPr lang="zh-CN" altLang="en-US"/>
        </a:p>
      </dgm:t>
    </dgm:pt>
    <dgm:pt modelId="{DD8E9868-1C71-894E-9852-ED595A2F0906}" type="pres">
      <dgm:prSet presAssocID="{AA7319A8-8E4C-D443-9614-4312967A45D5}" presName="Name25" presStyleLbl="parChTrans1D1" presStyleIdx="1" presStyleCnt="3"/>
      <dgm:spPr/>
      <dgm:t>
        <a:bodyPr/>
        <a:lstStyle/>
        <a:p>
          <a:endParaRPr lang="zh-CN" altLang="en-US"/>
        </a:p>
      </dgm:t>
    </dgm:pt>
    <dgm:pt modelId="{99E1FE76-CCB1-EA45-9FBE-DB379A507999}" type="pres">
      <dgm:prSet presAssocID="{0BF3134A-A775-1B43-90A2-9594EA21974F}" presName="node" presStyleCnt="0"/>
      <dgm:spPr/>
    </dgm:pt>
    <dgm:pt modelId="{9EEDD294-5204-484D-983D-477731ED7429}" type="pres">
      <dgm:prSet presAssocID="{0BF3134A-A775-1B43-90A2-9594EA21974F}" presName="parentNode" presStyleLbl="node1" presStyleIdx="2" presStyleCnt="4">
        <dgm:presLayoutVars>
          <dgm:chMax val="1"/>
          <dgm:bulletEnabled val="1"/>
        </dgm:presLayoutVars>
      </dgm:prSet>
      <dgm:spPr/>
      <dgm:t>
        <a:bodyPr/>
        <a:lstStyle/>
        <a:p>
          <a:endParaRPr lang="zh-CN" altLang="en-US"/>
        </a:p>
      </dgm:t>
    </dgm:pt>
    <dgm:pt modelId="{C4230C28-8404-3A43-8C70-D9B31A0B109B}" type="pres">
      <dgm:prSet presAssocID="{0BF3134A-A775-1B43-90A2-9594EA21974F}" presName="childNode" presStyleLbl="revTx" presStyleIdx="1" presStyleCnt="3">
        <dgm:presLayoutVars>
          <dgm:bulletEnabled val="1"/>
        </dgm:presLayoutVars>
      </dgm:prSet>
      <dgm:spPr/>
      <dgm:t>
        <a:bodyPr/>
        <a:lstStyle/>
        <a:p>
          <a:endParaRPr lang="zh-CN" altLang="en-US"/>
        </a:p>
      </dgm:t>
    </dgm:pt>
    <dgm:pt modelId="{B80C2C0A-8A0A-C248-88E8-C0500D0E949C}" type="pres">
      <dgm:prSet presAssocID="{4AEF7F87-A409-0A4E-B3AB-2A66D7010A56}" presName="Name25" presStyleLbl="parChTrans1D1" presStyleIdx="2" presStyleCnt="3"/>
      <dgm:spPr/>
      <dgm:t>
        <a:bodyPr/>
        <a:lstStyle/>
        <a:p>
          <a:endParaRPr lang="zh-CN" altLang="en-US"/>
        </a:p>
      </dgm:t>
    </dgm:pt>
    <dgm:pt modelId="{237B11F3-7F05-FB47-8237-A763E65FB416}" type="pres">
      <dgm:prSet presAssocID="{9FA06116-C4AD-134F-95D2-5A78073B49AE}" presName="node" presStyleCnt="0"/>
      <dgm:spPr/>
    </dgm:pt>
    <dgm:pt modelId="{0852A5E2-F0CD-2140-8DEF-28FF14258183}" type="pres">
      <dgm:prSet presAssocID="{9FA06116-C4AD-134F-95D2-5A78073B49AE}" presName="parentNode" presStyleLbl="node1" presStyleIdx="3" presStyleCnt="4">
        <dgm:presLayoutVars>
          <dgm:chMax val="1"/>
          <dgm:bulletEnabled val="1"/>
        </dgm:presLayoutVars>
      </dgm:prSet>
      <dgm:spPr/>
      <dgm:t>
        <a:bodyPr/>
        <a:lstStyle/>
        <a:p>
          <a:endParaRPr lang="zh-CN" altLang="en-US"/>
        </a:p>
      </dgm:t>
    </dgm:pt>
    <dgm:pt modelId="{24F4315F-24BB-4946-A494-59A93DFF6892}" type="pres">
      <dgm:prSet presAssocID="{9FA06116-C4AD-134F-95D2-5A78073B49AE}" presName="childNode" presStyleLbl="revTx" presStyleIdx="2" presStyleCnt="3">
        <dgm:presLayoutVars>
          <dgm:bulletEnabled val="1"/>
        </dgm:presLayoutVars>
      </dgm:prSet>
      <dgm:spPr/>
      <dgm:t>
        <a:bodyPr/>
        <a:lstStyle/>
        <a:p>
          <a:endParaRPr lang="zh-CN" altLang="en-US"/>
        </a:p>
      </dgm:t>
    </dgm:pt>
  </dgm:ptLst>
  <dgm:cxnLst>
    <dgm:cxn modelId="{2B9F6EE6-30CD-F046-B763-1E2E3DAEA943}" srcId="{8939EF07-7F38-444A-8E2B-0C0216011010}" destId="{974D30B2-57D5-F14E-A05D-639C00473928}" srcOrd="0" destOrd="0" parTransId="{E59FE9AF-E3D8-5944-B27A-B3894E95579F}" sibTransId="{1B3BF652-0569-8B47-A1EF-53811E57C827}"/>
    <dgm:cxn modelId="{C59BE013-143A-9948-B1C5-C9254F3E6682}" type="presOf" srcId="{E59FE9AF-E3D8-5944-B27A-B3894E95579F}" destId="{D95660B1-9960-DE42-B16D-95F5F2418C52}" srcOrd="0" destOrd="0" presId="urn:microsoft.com/office/officeart/2005/8/layout/radial2"/>
    <dgm:cxn modelId="{F70EDBD2-9D79-1A46-8C03-5DA0BDE3F7D9}" type="presOf" srcId="{4AEF7F87-A409-0A4E-B3AB-2A66D7010A56}" destId="{B80C2C0A-8A0A-C248-88E8-C0500D0E949C}" srcOrd="0" destOrd="0" presId="urn:microsoft.com/office/officeart/2005/8/layout/radial2"/>
    <dgm:cxn modelId="{CCF8AF25-14A9-9C49-8B00-EA5FE07365B5}" type="presOf" srcId="{BDFC6975-2DAE-734B-8EAB-E57B5EECFD59}" destId="{4CE9EE12-05E9-DC4E-B868-7AC69A047DF5}" srcOrd="0" destOrd="0" presId="urn:microsoft.com/office/officeart/2005/8/layout/radial2"/>
    <dgm:cxn modelId="{C6B8F467-0517-8E4D-BE71-7605D01A2353}" srcId="{8939EF07-7F38-444A-8E2B-0C0216011010}" destId="{0BF3134A-A775-1B43-90A2-9594EA21974F}" srcOrd="1" destOrd="0" parTransId="{AA7319A8-8E4C-D443-9614-4312967A45D5}" sibTransId="{153F7F45-FC2D-FB4E-8F41-0EB738224FF1}"/>
    <dgm:cxn modelId="{62071A8F-32CB-6947-A9EB-8D1F3BDC5FA1}" srcId="{0BF3134A-A775-1B43-90A2-9594EA21974F}" destId="{CADBDA7D-E86D-AB40-88DB-5F0DC99BB756}" srcOrd="0" destOrd="0" parTransId="{5A2090E0-4F60-8549-AD19-99D7451A7ABC}" sibTransId="{B6B61CC6-2944-C540-8398-AB04041A46ED}"/>
    <dgm:cxn modelId="{F5521D8E-D449-7F4A-8210-7B026F78968C}" srcId="{CADBDA7D-E86D-AB40-88DB-5F0DC99BB756}" destId="{7952CE49-0977-E84A-AB9C-A16CAEBAEAA5}" srcOrd="0" destOrd="0" parTransId="{05F001E5-9A67-014D-A03E-59D50FF4A656}" sibTransId="{661036A5-8BFD-0D41-B086-4343718580E1}"/>
    <dgm:cxn modelId="{ADBF7E2C-7F8A-B54E-A07C-3BF80EF2899D}" type="presOf" srcId="{974D30B2-57D5-F14E-A05D-639C00473928}" destId="{78008956-87D5-684A-8C72-BA826E2D60EE}" srcOrd="0" destOrd="0" presId="urn:microsoft.com/office/officeart/2005/8/layout/radial2"/>
    <dgm:cxn modelId="{D75DF598-24FF-FB49-A8BD-97EE96F6F4B8}" type="presOf" srcId="{4B5EB9A2-5156-2943-BF56-E332F34B70A3}" destId="{24F4315F-24BB-4946-A494-59A93DFF6892}" srcOrd="0" destOrd="0" presId="urn:microsoft.com/office/officeart/2005/8/layout/radial2"/>
    <dgm:cxn modelId="{902B6B54-10A8-0E41-9FB0-181E791898EA}" srcId="{974D30B2-57D5-F14E-A05D-639C00473928}" destId="{76E6AD78-7DD7-B94A-AD66-4B0BCC92C998}" srcOrd="1" destOrd="0" parTransId="{00D9A08A-E5DB-604F-BF7E-6936CA445D41}" sibTransId="{D1CD49E5-5D1C-EB4E-AB90-FBD4B0EA9888}"/>
    <dgm:cxn modelId="{5940389D-44AF-0B4F-BA54-D5E7278EAEEE}" srcId="{9FA06116-C4AD-134F-95D2-5A78073B49AE}" destId="{4B5EB9A2-5156-2943-BF56-E332F34B70A3}" srcOrd="0" destOrd="0" parTransId="{9AE2F055-225F-C74E-AEF4-F77C031034E0}" sibTransId="{6E16C8B4-98FA-D249-AFB2-9C948DADE3CD}"/>
    <dgm:cxn modelId="{DC457DC2-478D-C144-AC0D-F4E3CF86175B}" srcId="{4B5EB9A2-5156-2943-BF56-E332F34B70A3}" destId="{652CB250-612A-C145-BAB3-5E31F6280560}" srcOrd="0" destOrd="0" parTransId="{D5449EAB-5138-084A-AC86-0DA49C120308}" sibTransId="{2BE30CFC-2A4F-6043-911A-E183A6CBA426}"/>
    <dgm:cxn modelId="{B6E6504D-353C-7645-A454-5546198366F2}" type="presOf" srcId="{8939EF07-7F38-444A-8E2B-0C0216011010}" destId="{39A2B9A8-22F0-0A4E-8530-BD4990F5A115}" srcOrd="0" destOrd="0" presId="urn:microsoft.com/office/officeart/2005/8/layout/radial2"/>
    <dgm:cxn modelId="{10F9722C-91E5-554B-96BF-2C0912F3CE47}" type="presOf" srcId="{9FA06116-C4AD-134F-95D2-5A78073B49AE}" destId="{0852A5E2-F0CD-2140-8DEF-28FF14258183}" srcOrd="0" destOrd="0" presId="urn:microsoft.com/office/officeart/2005/8/layout/radial2"/>
    <dgm:cxn modelId="{7FC2680F-4C58-644C-A971-CB55192AB7B1}" type="presOf" srcId="{CADBDA7D-E86D-AB40-88DB-5F0DC99BB756}" destId="{C4230C28-8404-3A43-8C70-D9B31A0B109B}" srcOrd="0" destOrd="0" presId="urn:microsoft.com/office/officeart/2005/8/layout/radial2"/>
    <dgm:cxn modelId="{BF03CBD2-2790-C24E-B138-DCDE234EAA0F}" type="presOf" srcId="{AA7319A8-8E4C-D443-9614-4312967A45D5}" destId="{DD8E9868-1C71-894E-9852-ED595A2F0906}" srcOrd="0" destOrd="0" presId="urn:microsoft.com/office/officeart/2005/8/layout/radial2"/>
    <dgm:cxn modelId="{4726D411-BA77-FB45-9ACB-0933A75CC60D}" type="presOf" srcId="{7952CE49-0977-E84A-AB9C-A16CAEBAEAA5}" destId="{C4230C28-8404-3A43-8C70-D9B31A0B109B}" srcOrd="0" destOrd="1" presId="urn:microsoft.com/office/officeart/2005/8/layout/radial2"/>
    <dgm:cxn modelId="{0B7C4886-B502-9843-AB15-52D540DD0D5A}" type="presOf" srcId="{76E6AD78-7DD7-B94A-AD66-4B0BCC92C998}" destId="{4CE9EE12-05E9-DC4E-B868-7AC69A047DF5}" srcOrd="0" destOrd="1" presId="urn:microsoft.com/office/officeart/2005/8/layout/radial2"/>
    <dgm:cxn modelId="{576592E9-F274-4243-8B67-62C953C3DEB8}" srcId="{8939EF07-7F38-444A-8E2B-0C0216011010}" destId="{9FA06116-C4AD-134F-95D2-5A78073B49AE}" srcOrd="2" destOrd="0" parTransId="{4AEF7F87-A409-0A4E-B3AB-2A66D7010A56}" sibTransId="{EA8EB758-C71B-844F-A376-A7B114F0C4C5}"/>
    <dgm:cxn modelId="{37741FC6-CB22-9646-995E-17FC2F706777}" type="presOf" srcId="{652CB250-612A-C145-BAB3-5E31F6280560}" destId="{24F4315F-24BB-4946-A494-59A93DFF6892}" srcOrd="0" destOrd="1" presId="urn:microsoft.com/office/officeart/2005/8/layout/radial2"/>
    <dgm:cxn modelId="{9064DF0C-879D-9942-92CB-8A14C219A186}" type="presOf" srcId="{0BF3134A-A775-1B43-90A2-9594EA21974F}" destId="{9EEDD294-5204-484D-983D-477731ED7429}" srcOrd="0" destOrd="0" presId="urn:microsoft.com/office/officeart/2005/8/layout/radial2"/>
    <dgm:cxn modelId="{3C4393D2-C60A-9C49-ABB2-8D4F82A6BCAE}" srcId="{974D30B2-57D5-F14E-A05D-639C00473928}" destId="{BDFC6975-2DAE-734B-8EAB-E57B5EECFD59}" srcOrd="0" destOrd="0" parTransId="{771BB225-4593-7C46-93E1-FBBB8D3567F6}" sibTransId="{0B965826-4C81-CB47-B754-8A2BC6A3BE67}"/>
    <dgm:cxn modelId="{E4284534-9277-A24C-983A-6B018D420358}" type="presParOf" srcId="{39A2B9A8-22F0-0A4E-8530-BD4990F5A115}" destId="{9A343DF1-E73A-E147-AA3B-278BFD57D1DF}" srcOrd="0" destOrd="0" presId="urn:microsoft.com/office/officeart/2005/8/layout/radial2"/>
    <dgm:cxn modelId="{C247857B-18AB-8A42-8F2E-2984A7C07B9C}" type="presParOf" srcId="{9A343DF1-E73A-E147-AA3B-278BFD57D1DF}" destId="{0F5C0DBB-57E0-044F-BC38-3D10810DC671}" srcOrd="0" destOrd="0" presId="urn:microsoft.com/office/officeart/2005/8/layout/radial2"/>
    <dgm:cxn modelId="{46C6DF4D-5DB2-E944-B5C1-723EC5EECE68}" type="presParOf" srcId="{0F5C0DBB-57E0-044F-BC38-3D10810DC671}" destId="{E0F35A10-2BB7-B841-BEB0-47FF572FC1CE}" srcOrd="0" destOrd="0" presId="urn:microsoft.com/office/officeart/2005/8/layout/radial2"/>
    <dgm:cxn modelId="{DDA3FF34-45EB-B242-BC3D-10604652C32D}" type="presParOf" srcId="{0F5C0DBB-57E0-044F-BC38-3D10810DC671}" destId="{79919A8E-1E18-5042-B322-3208EE00E16E}" srcOrd="1" destOrd="0" presId="urn:microsoft.com/office/officeart/2005/8/layout/radial2"/>
    <dgm:cxn modelId="{157ED969-9AA5-D948-9173-47B530B5BAF0}" type="presParOf" srcId="{9A343DF1-E73A-E147-AA3B-278BFD57D1DF}" destId="{D95660B1-9960-DE42-B16D-95F5F2418C52}" srcOrd="1" destOrd="0" presId="urn:microsoft.com/office/officeart/2005/8/layout/radial2"/>
    <dgm:cxn modelId="{A10D5AB7-6B52-4549-AAE6-8856C9B6B004}" type="presParOf" srcId="{9A343DF1-E73A-E147-AA3B-278BFD57D1DF}" destId="{4F8BE48E-2487-6742-8075-D2263A90523F}" srcOrd="2" destOrd="0" presId="urn:microsoft.com/office/officeart/2005/8/layout/radial2"/>
    <dgm:cxn modelId="{C85C9389-F691-1340-9725-8DC9ADB9A80E}" type="presParOf" srcId="{4F8BE48E-2487-6742-8075-D2263A90523F}" destId="{78008956-87D5-684A-8C72-BA826E2D60EE}" srcOrd="0" destOrd="0" presId="urn:microsoft.com/office/officeart/2005/8/layout/radial2"/>
    <dgm:cxn modelId="{55099013-5254-954E-85B2-DDC3094E2189}" type="presParOf" srcId="{4F8BE48E-2487-6742-8075-D2263A90523F}" destId="{4CE9EE12-05E9-DC4E-B868-7AC69A047DF5}" srcOrd="1" destOrd="0" presId="urn:microsoft.com/office/officeart/2005/8/layout/radial2"/>
    <dgm:cxn modelId="{30C12669-8AC9-3548-BC96-480C9C63E27B}" type="presParOf" srcId="{9A343DF1-E73A-E147-AA3B-278BFD57D1DF}" destId="{DD8E9868-1C71-894E-9852-ED595A2F0906}" srcOrd="3" destOrd="0" presId="urn:microsoft.com/office/officeart/2005/8/layout/radial2"/>
    <dgm:cxn modelId="{8ECEFDCD-6D5E-8B46-B8CD-BA6A0C297163}" type="presParOf" srcId="{9A343DF1-E73A-E147-AA3B-278BFD57D1DF}" destId="{99E1FE76-CCB1-EA45-9FBE-DB379A507999}" srcOrd="4" destOrd="0" presId="urn:microsoft.com/office/officeart/2005/8/layout/radial2"/>
    <dgm:cxn modelId="{1851A102-BF5C-F34D-B625-E0F1E4007BCE}" type="presParOf" srcId="{99E1FE76-CCB1-EA45-9FBE-DB379A507999}" destId="{9EEDD294-5204-484D-983D-477731ED7429}" srcOrd="0" destOrd="0" presId="urn:microsoft.com/office/officeart/2005/8/layout/radial2"/>
    <dgm:cxn modelId="{86DC40B2-EB8D-2C41-8996-EF05A54C5ED9}" type="presParOf" srcId="{99E1FE76-CCB1-EA45-9FBE-DB379A507999}" destId="{C4230C28-8404-3A43-8C70-D9B31A0B109B}" srcOrd="1" destOrd="0" presId="urn:microsoft.com/office/officeart/2005/8/layout/radial2"/>
    <dgm:cxn modelId="{5E7C323C-65E2-2C49-B483-C9EEB2FBE316}" type="presParOf" srcId="{9A343DF1-E73A-E147-AA3B-278BFD57D1DF}" destId="{B80C2C0A-8A0A-C248-88E8-C0500D0E949C}" srcOrd="5" destOrd="0" presId="urn:microsoft.com/office/officeart/2005/8/layout/radial2"/>
    <dgm:cxn modelId="{991F23A3-3065-B84E-AFBB-94702ACF351A}" type="presParOf" srcId="{9A343DF1-E73A-E147-AA3B-278BFD57D1DF}" destId="{237B11F3-7F05-FB47-8237-A763E65FB416}" srcOrd="6" destOrd="0" presId="urn:microsoft.com/office/officeart/2005/8/layout/radial2"/>
    <dgm:cxn modelId="{312FE6AF-934A-A445-9BAB-58BBCE82F844}" type="presParOf" srcId="{237B11F3-7F05-FB47-8237-A763E65FB416}" destId="{0852A5E2-F0CD-2140-8DEF-28FF14258183}" srcOrd="0" destOrd="0" presId="urn:microsoft.com/office/officeart/2005/8/layout/radial2"/>
    <dgm:cxn modelId="{E1E5877A-D1F2-6544-B72E-3F006070233E}" type="presParOf" srcId="{237B11F3-7F05-FB47-8237-A763E65FB416}" destId="{24F4315F-24BB-4946-A494-59A93DFF6892}" srcOrd="1" destOrd="0" presId="urn:microsoft.com/office/officeart/2005/8/layout/radial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0C2C0A-8A0A-C248-88E8-C0500D0E949C}">
      <dsp:nvSpPr>
        <dsp:cNvPr id="0" name=""/>
        <dsp:cNvSpPr/>
      </dsp:nvSpPr>
      <dsp:spPr>
        <a:xfrm rot="2561600">
          <a:off x="1930133" y="2842888"/>
          <a:ext cx="617111" cy="57656"/>
        </a:xfrm>
        <a:custGeom>
          <a:avLst/>
          <a:gdLst/>
          <a:ahLst/>
          <a:cxnLst/>
          <a:rect l="0" t="0" r="0" b="0"/>
          <a:pathLst>
            <a:path>
              <a:moveTo>
                <a:pt x="0" y="28828"/>
              </a:moveTo>
              <a:lnTo>
                <a:pt x="617111" y="2882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D8E9868-1C71-894E-9852-ED595A2F0906}">
      <dsp:nvSpPr>
        <dsp:cNvPr id="0" name=""/>
        <dsp:cNvSpPr/>
      </dsp:nvSpPr>
      <dsp:spPr>
        <a:xfrm>
          <a:off x="2011903" y="2003171"/>
          <a:ext cx="685829" cy="57656"/>
        </a:xfrm>
        <a:custGeom>
          <a:avLst/>
          <a:gdLst/>
          <a:ahLst/>
          <a:cxnLst/>
          <a:rect l="0" t="0" r="0" b="0"/>
          <a:pathLst>
            <a:path>
              <a:moveTo>
                <a:pt x="0" y="28828"/>
              </a:moveTo>
              <a:lnTo>
                <a:pt x="685829" y="2882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95660B1-9960-DE42-B16D-95F5F2418C52}">
      <dsp:nvSpPr>
        <dsp:cNvPr id="0" name=""/>
        <dsp:cNvSpPr/>
      </dsp:nvSpPr>
      <dsp:spPr>
        <a:xfrm rot="19038400">
          <a:off x="1930133" y="1163454"/>
          <a:ext cx="617111" cy="57656"/>
        </a:xfrm>
        <a:custGeom>
          <a:avLst/>
          <a:gdLst/>
          <a:ahLst/>
          <a:cxnLst/>
          <a:rect l="0" t="0" r="0" b="0"/>
          <a:pathLst>
            <a:path>
              <a:moveTo>
                <a:pt x="0" y="28828"/>
              </a:moveTo>
              <a:lnTo>
                <a:pt x="617111" y="2882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9919A8E-1E18-5042-B322-3208EE00E16E}">
      <dsp:nvSpPr>
        <dsp:cNvPr id="0" name=""/>
        <dsp:cNvSpPr/>
      </dsp:nvSpPr>
      <dsp:spPr>
        <a:xfrm>
          <a:off x="275433" y="1130316"/>
          <a:ext cx="1952625" cy="1952625"/>
        </a:xfrm>
        <a:prstGeom prst="ellipse">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8008956-87D5-684A-8C72-BA826E2D60EE}">
      <dsp:nvSpPr>
        <dsp:cNvPr id="0" name=""/>
        <dsp:cNvSpPr/>
      </dsp:nvSpPr>
      <dsp:spPr>
        <a:xfrm>
          <a:off x="2310238" y="64"/>
          <a:ext cx="1171575" cy="117157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zh-CN" altLang="en-US" sz="3100" b="1" kern="1200" dirty="0" smtClean="0"/>
            <a:t>热能</a:t>
          </a:r>
          <a:endParaRPr lang="zh-CN" altLang="en-US" sz="3100" b="1" kern="1200" dirty="0"/>
        </a:p>
      </dsp:txBody>
      <dsp:txXfrm>
        <a:off x="2481811" y="171637"/>
        <a:ext cx="828429" cy="828429"/>
      </dsp:txXfrm>
    </dsp:sp>
    <dsp:sp modelId="{4CE9EE12-05E9-DC4E-B868-7AC69A047DF5}">
      <dsp:nvSpPr>
        <dsp:cNvPr id="0" name=""/>
        <dsp:cNvSpPr/>
      </dsp:nvSpPr>
      <dsp:spPr>
        <a:xfrm>
          <a:off x="3598971" y="64"/>
          <a:ext cx="1757362" cy="1171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44550">
            <a:lnSpc>
              <a:spcPct val="90000"/>
            </a:lnSpc>
            <a:spcBef>
              <a:spcPct val="0"/>
            </a:spcBef>
            <a:spcAft>
              <a:spcPct val="15000"/>
            </a:spcAft>
            <a:buChar char="••"/>
          </a:pPr>
          <a:r>
            <a:rPr lang="zh-CN" altLang="en-US" sz="1900" kern="1200" dirty="0" smtClean="0">
              <a:latin typeface="楷体" pitchFamily="49" charset="-122"/>
              <a:ea typeface="楷体" pitchFamily="49" charset="-122"/>
            </a:rPr>
            <a:t>化石燃料的燃烧为生活提供</a:t>
          </a:r>
          <a:r>
            <a:rPr lang="zh-CN" altLang="en-US" sz="1900" kern="1200" dirty="0" smtClean="0">
              <a:solidFill>
                <a:srgbClr val="FF0000"/>
              </a:solidFill>
              <a:latin typeface="楷体" pitchFamily="49" charset="-122"/>
              <a:ea typeface="楷体" pitchFamily="49" charset="-122"/>
            </a:rPr>
            <a:t>热量</a:t>
          </a:r>
          <a:endParaRPr lang="zh-CN" altLang="en-US" sz="1900" kern="1200" dirty="0"/>
        </a:p>
        <a:p>
          <a:pPr marL="171450" lvl="1" indent="-171450" algn="l" defTabSz="844550">
            <a:lnSpc>
              <a:spcPct val="90000"/>
            </a:lnSpc>
            <a:spcBef>
              <a:spcPct val="0"/>
            </a:spcBef>
            <a:spcAft>
              <a:spcPct val="15000"/>
            </a:spcAft>
            <a:buChar char="••"/>
          </a:pPr>
          <a:endParaRPr lang="zh-CN" altLang="en-US" sz="1900" kern="1200" dirty="0"/>
        </a:p>
      </dsp:txBody>
      <dsp:txXfrm>
        <a:off x="3598971" y="64"/>
        <a:ext cx="1757362" cy="1171575"/>
      </dsp:txXfrm>
    </dsp:sp>
    <dsp:sp modelId="{9EEDD294-5204-484D-983D-477731ED7429}">
      <dsp:nvSpPr>
        <dsp:cNvPr id="0" name=""/>
        <dsp:cNvSpPr/>
      </dsp:nvSpPr>
      <dsp:spPr>
        <a:xfrm>
          <a:off x="2697733" y="1446212"/>
          <a:ext cx="1171575" cy="117157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zh-CN" altLang="en-US" sz="3100" b="1" kern="1200" dirty="0" smtClean="0"/>
            <a:t>电能</a:t>
          </a:r>
          <a:endParaRPr lang="zh-CN" altLang="en-US" sz="3100" b="1" kern="1200" dirty="0"/>
        </a:p>
      </dsp:txBody>
      <dsp:txXfrm>
        <a:off x="2869306" y="1617785"/>
        <a:ext cx="828429" cy="828429"/>
      </dsp:txXfrm>
    </dsp:sp>
    <dsp:sp modelId="{C4230C28-8404-3A43-8C70-D9B31A0B109B}">
      <dsp:nvSpPr>
        <dsp:cNvPr id="0" name=""/>
        <dsp:cNvSpPr/>
      </dsp:nvSpPr>
      <dsp:spPr>
        <a:xfrm>
          <a:off x="3986465" y="1446212"/>
          <a:ext cx="1757362" cy="1171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44550">
            <a:lnSpc>
              <a:spcPct val="90000"/>
            </a:lnSpc>
            <a:spcBef>
              <a:spcPct val="0"/>
            </a:spcBef>
            <a:spcAft>
              <a:spcPct val="15000"/>
            </a:spcAft>
            <a:buChar char="••"/>
          </a:pPr>
          <a:r>
            <a:rPr lang="zh-CN" altLang="en-US" sz="1900" kern="1200" dirty="0" smtClean="0">
              <a:latin typeface="楷体" pitchFamily="49" charset="-122"/>
              <a:ea typeface="楷体" pitchFamily="49" charset="-122"/>
            </a:rPr>
            <a:t>原电池装置将化学能转化为</a:t>
          </a:r>
          <a:r>
            <a:rPr lang="zh-CN" altLang="en-US" sz="1900" kern="1200" dirty="0" smtClean="0">
              <a:solidFill>
                <a:srgbClr val="FF0000"/>
              </a:solidFill>
              <a:latin typeface="楷体" pitchFamily="49" charset="-122"/>
              <a:ea typeface="楷体" pitchFamily="49" charset="-122"/>
            </a:rPr>
            <a:t>电能</a:t>
          </a:r>
          <a:endParaRPr lang="zh-CN" altLang="en-US" sz="1900" kern="1200" dirty="0"/>
        </a:p>
        <a:p>
          <a:pPr marL="342900" lvl="2" indent="-171450" algn="l" defTabSz="844550">
            <a:lnSpc>
              <a:spcPct val="90000"/>
            </a:lnSpc>
            <a:spcBef>
              <a:spcPct val="0"/>
            </a:spcBef>
            <a:spcAft>
              <a:spcPct val="15000"/>
            </a:spcAft>
            <a:buChar char="••"/>
          </a:pPr>
          <a:endParaRPr lang="zh-CN" altLang="en-US" sz="1900" kern="1200" dirty="0"/>
        </a:p>
      </dsp:txBody>
      <dsp:txXfrm>
        <a:off x="3986465" y="1446212"/>
        <a:ext cx="1757362" cy="1171575"/>
      </dsp:txXfrm>
    </dsp:sp>
    <dsp:sp modelId="{0852A5E2-F0CD-2140-8DEF-28FF14258183}">
      <dsp:nvSpPr>
        <dsp:cNvPr id="0" name=""/>
        <dsp:cNvSpPr/>
      </dsp:nvSpPr>
      <dsp:spPr>
        <a:xfrm>
          <a:off x="2310238" y="2892360"/>
          <a:ext cx="1171575" cy="117157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zh-CN" altLang="en-US" sz="3100" b="1" kern="1200" dirty="0" smtClean="0"/>
            <a:t>光能</a:t>
          </a:r>
          <a:endParaRPr lang="zh-CN" altLang="en-US" sz="3100" b="1" kern="1200" dirty="0"/>
        </a:p>
      </dsp:txBody>
      <dsp:txXfrm>
        <a:off x="2481811" y="3063933"/>
        <a:ext cx="828429" cy="828429"/>
      </dsp:txXfrm>
    </dsp:sp>
    <dsp:sp modelId="{24F4315F-24BB-4946-A494-59A93DFF6892}">
      <dsp:nvSpPr>
        <dsp:cNvPr id="0" name=""/>
        <dsp:cNvSpPr/>
      </dsp:nvSpPr>
      <dsp:spPr>
        <a:xfrm>
          <a:off x="3598971" y="2892360"/>
          <a:ext cx="1757362" cy="1171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44550">
            <a:lnSpc>
              <a:spcPct val="90000"/>
            </a:lnSpc>
            <a:spcBef>
              <a:spcPct val="0"/>
            </a:spcBef>
            <a:spcAft>
              <a:spcPct val="15000"/>
            </a:spcAft>
            <a:buChar char="••"/>
          </a:pPr>
          <a:r>
            <a:rPr lang="zh-CN" altLang="en-US" sz="1900" kern="1200" dirty="0" smtClean="0">
              <a:latin typeface="STKaiti" charset="-122"/>
              <a:ea typeface="STKaiti" charset="-122"/>
              <a:cs typeface="STKaiti" charset="-122"/>
            </a:rPr>
            <a:t>荧光棒的发光原理</a:t>
          </a:r>
          <a:r>
            <a:rPr lang="zh-CN" altLang="en-US" sz="1900" kern="1200" dirty="0" smtClean="0">
              <a:latin typeface="楷体" pitchFamily="49" charset="-122"/>
              <a:ea typeface="楷体" pitchFamily="49" charset="-122"/>
            </a:rPr>
            <a:t>是将化学能转化为</a:t>
          </a:r>
          <a:r>
            <a:rPr lang="zh-CN" altLang="en-US" sz="1900" kern="1200" dirty="0" smtClean="0">
              <a:solidFill>
                <a:srgbClr val="FF0000"/>
              </a:solidFill>
              <a:latin typeface="楷体" pitchFamily="49" charset="-122"/>
              <a:ea typeface="楷体" pitchFamily="49" charset="-122"/>
            </a:rPr>
            <a:t>光能</a:t>
          </a:r>
          <a:endParaRPr lang="zh-CN" altLang="en-US" sz="1900" kern="1200" dirty="0"/>
        </a:p>
        <a:p>
          <a:pPr marL="342900" lvl="2" indent="-171450" algn="l" defTabSz="844550">
            <a:lnSpc>
              <a:spcPct val="90000"/>
            </a:lnSpc>
            <a:spcBef>
              <a:spcPct val="0"/>
            </a:spcBef>
            <a:spcAft>
              <a:spcPct val="15000"/>
            </a:spcAft>
            <a:buChar char="••"/>
          </a:pPr>
          <a:endParaRPr lang="zh-CN" altLang="en-US" sz="1900" kern="1200" dirty="0"/>
        </a:p>
      </dsp:txBody>
      <dsp:txXfrm>
        <a:off x="3598971" y="2892360"/>
        <a:ext cx="1757362" cy="1171575"/>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A0D03F-334A-4EE1-94A6-BC655F9A7B4D}" type="datetimeFigureOut">
              <a:rPr lang="zh-CN" altLang="en-US" smtClean="0"/>
              <a:pPr/>
              <a:t>2020/2/5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F0C5C0-89DE-46ED-9750-16C7366B0D10}"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1F0C5C0-89DE-46ED-9750-16C7366B0D10}" type="slidenum">
              <a:rPr lang="zh-CN" altLang="en-US" smtClean="0"/>
              <a:pPr/>
              <a:t>11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41F0C5C0-89DE-46ED-9750-16C7366B0D10}" type="slidenum">
              <a:rPr lang="zh-CN" altLang="en-US" smtClean="0"/>
              <a:pPr/>
              <a:t>12</a:t>
            </a:fld>
            <a:endParaRPr lang="zh-CN" altLang="en-US"/>
          </a:p>
        </p:txBody>
      </p:sp>
    </p:spTree>
    <p:extLst>
      <p:ext uri="{BB962C8B-B14F-4D97-AF65-F5344CB8AC3E}">
        <p14:creationId xmlns:p14="http://schemas.microsoft.com/office/powerpoint/2010/main" xmlns="" val="2056822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1" dirty="0" smtClean="0">
                <a:solidFill>
                  <a:srgbClr val="FF0000"/>
                </a:solidFill>
                <a:latin typeface="STKaiti" charset="-122"/>
                <a:ea typeface="STKaiti" charset="-122"/>
                <a:cs typeface="STKaiti" charset="-122"/>
              </a:rPr>
              <a:t>同一种物质不同状态所具有的能量相同吗？我们以相同质量的水为例，可以看到</a:t>
            </a:r>
            <a:endParaRPr kumimoji="1" lang="zh-CN" altLang="en-US" dirty="0"/>
          </a:p>
        </p:txBody>
      </p:sp>
      <p:sp>
        <p:nvSpPr>
          <p:cNvPr id="4" name="幻灯片编号占位符 3"/>
          <p:cNvSpPr>
            <a:spLocks noGrp="1"/>
          </p:cNvSpPr>
          <p:nvPr>
            <p:ph type="sldNum" sz="quarter" idx="10"/>
          </p:nvPr>
        </p:nvSpPr>
        <p:spPr/>
        <p:txBody>
          <a:bodyPr/>
          <a:lstStyle/>
          <a:p>
            <a:fld id="{41F0C5C0-89DE-46ED-9750-16C7366B0D10}" type="slidenum">
              <a:rPr lang="zh-CN" altLang="en-US" smtClean="0"/>
              <a:pPr/>
              <a:t>14</a:t>
            </a:fld>
            <a:endParaRPr lang="zh-CN" altLang="en-US"/>
          </a:p>
        </p:txBody>
      </p:sp>
    </p:spTree>
    <p:extLst>
      <p:ext uri="{BB962C8B-B14F-4D97-AF65-F5344CB8AC3E}">
        <p14:creationId xmlns:p14="http://schemas.microsoft.com/office/powerpoint/2010/main" xmlns="" val="1321003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我们可以利用能量过程示意图来进行分析</a:t>
            </a:r>
            <a:endParaRPr kumimoji="1" lang="zh-CN" altLang="en-US" dirty="0"/>
          </a:p>
        </p:txBody>
      </p:sp>
      <p:sp>
        <p:nvSpPr>
          <p:cNvPr id="4" name="幻灯片编号占位符 3"/>
          <p:cNvSpPr>
            <a:spLocks noGrp="1"/>
          </p:cNvSpPr>
          <p:nvPr>
            <p:ph type="sldNum" sz="quarter" idx="10"/>
          </p:nvPr>
        </p:nvSpPr>
        <p:spPr/>
        <p:txBody>
          <a:bodyPr/>
          <a:lstStyle/>
          <a:p>
            <a:fld id="{41F0C5C0-89DE-46ED-9750-16C7366B0D10}" type="slidenum">
              <a:rPr lang="zh-CN" altLang="en-US" smtClean="0"/>
              <a:pPr/>
              <a:t>15</a:t>
            </a:fld>
            <a:endParaRPr lang="zh-CN" altLang="en-US"/>
          </a:p>
        </p:txBody>
      </p:sp>
    </p:spTree>
    <p:extLst>
      <p:ext uri="{BB962C8B-B14F-4D97-AF65-F5344CB8AC3E}">
        <p14:creationId xmlns:p14="http://schemas.microsoft.com/office/powerpoint/2010/main" xmlns="" val="848249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zh-CN" altLang="en-US" dirty="0" smtClean="0"/>
              <a:t>从反应热效应的角度认识化学反应丰富了认识化学反应的角度。</a:t>
            </a:r>
            <a:endParaRPr kumimoji="1"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zh-CN" altLang="en-US" dirty="0" smtClean="0"/>
              <a:t>我们知道</a:t>
            </a:r>
            <a:r>
              <a:rPr lang="zh-CN" altLang="en-US" sz="1200" b="1" dirty="0" smtClean="0">
                <a:solidFill>
                  <a:prstClr val="black"/>
                </a:solidFill>
              </a:rPr>
              <a:t>化学反应中能量变化是以物质变化为基础的，化学方程式也是以此来表征的。</a:t>
            </a:r>
            <a:r>
              <a:rPr kumimoji="1" lang="zh-CN" altLang="en-US" sz="1200" b="0" dirty="0" smtClean="0">
                <a:solidFill>
                  <a:schemeClr val="tx1"/>
                </a:solidFill>
              </a:rPr>
              <a:t>化学反应一般伴随着</a:t>
            </a:r>
            <a:r>
              <a:rPr lang="zh-CN" altLang="en-US" sz="1200" b="1" dirty="0" smtClean="0">
                <a:solidFill>
                  <a:prstClr val="black"/>
                </a:solidFill>
              </a:rPr>
              <a:t>能量的变化，那么是不是可以有一类反应方程式既可以用来表征化学变化又可以表征能量变化呢？这就是热化学方程式，我们将在</a:t>
            </a:r>
            <a:r>
              <a:rPr lang="en-US" altLang="zh-CN" sz="1200" b="1" dirty="0" smtClean="0">
                <a:solidFill>
                  <a:prstClr val="black"/>
                </a:solidFill>
              </a:rPr>
              <a:t>《</a:t>
            </a:r>
            <a:r>
              <a:rPr lang="zh-CN" altLang="en-US" sz="1200" b="1" dirty="0" smtClean="0">
                <a:solidFill>
                  <a:prstClr val="black"/>
                </a:solidFill>
              </a:rPr>
              <a:t>化学反应原理</a:t>
            </a:r>
            <a:r>
              <a:rPr lang="en-US" altLang="zh-CN" sz="1200" b="1" dirty="0" smtClean="0">
                <a:solidFill>
                  <a:prstClr val="black"/>
                </a:solidFill>
              </a:rPr>
              <a:t>》</a:t>
            </a:r>
            <a:r>
              <a:rPr lang="zh-CN" altLang="en-US" sz="1200" b="1" dirty="0" smtClean="0">
                <a:solidFill>
                  <a:prstClr val="black"/>
                </a:solidFill>
              </a:rPr>
              <a:t>中进一步学习。</a:t>
            </a:r>
            <a:endParaRPr lang="en-US" altLang="zh-CN" sz="1200" b="1" dirty="0" smtClean="0">
              <a:solidFill>
                <a:prstClr val="black"/>
              </a:solidFill>
            </a:endParaRPr>
          </a:p>
        </p:txBody>
      </p:sp>
      <p:sp>
        <p:nvSpPr>
          <p:cNvPr id="4" name="幻灯片编号占位符 3"/>
          <p:cNvSpPr>
            <a:spLocks noGrp="1"/>
          </p:cNvSpPr>
          <p:nvPr>
            <p:ph type="sldNum" sz="quarter" idx="10"/>
          </p:nvPr>
        </p:nvSpPr>
        <p:spPr/>
        <p:txBody>
          <a:bodyPr/>
          <a:lstStyle/>
          <a:p>
            <a:fld id="{41F0C5C0-89DE-46ED-9750-16C7366B0D10}" type="slidenum">
              <a:rPr lang="zh-CN" altLang="en-US" smtClean="0"/>
              <a:pPr/>
              <a:t>18</a:t>
            </a:fld>
            <a:endParaRPr lang="zh-CN" altLang="en-US"/>
          </a:p>
        </p:txBody>
      </p:sp>
    </p:spTree>
    <p:extLst>
      <p:ext uri="{BB962C8B-B14F-4D97-AF65-F5344CB8AC3E}">
        <p14:creationId xmlns:p14="http://schemas.microsoft.com/office/powerpoint/2010/main" xmlns="" val="370085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zh-CN" altLang="en-US" dirty="0" smtClean="0"/>
              <a:t>化学反应伴随着</a:t>
            </a:r>
            <a:r>
              <a:rPr kumimoji="1" lang="zh-CN" altLang="en-US" smtClean="0"/>
              <a:t>能量的变化，    数以千万计</a:t>
            </a:r>
            <a:r>
              <a:rPr kumimoji="1" lang="zh-CN" altLang="en-US" dirty="0" smtClean="0"/>
              <a:t>的物质合成，极大的改善了人类的生活，同样，化学反应所提供的能量大大促进了社会的发展。与研究化学反应中物质变化一样，研究化学反应中的能量变化同样具有重要的意义。</a:t>
            </a:r>
          </a:p>
          <a:p>
            <a:endParaRPr kumimoji="1" lang="zh-CN" altLang="en-US" dirty="0"/>
          </a:p>
        </p:txBody>
      </p:sp>
      <p:sp>
        <p:nvSpPr>
          <p:cNvPr id="4" name="幻灯片编号占位符 3"/>
          <p:cNvSpPr>
            <a:spLocks noGrp="1"/>
          </p:cNvSpPr>
          <p:nvPr>
            <p:ph type="sldNum" sz="quarter" idx="10"/>
          </p:nvPr>
        </p:nvSpPr>
        <p:spPr/>
        <p:txBody>
          <a:bodyPr/>
          <a:lstStyle/>
          <a:p>
            <a:fld id="{41F0C5C0-89DE-46ED-9750-16C7366B0D10}" type="slidenum">
              <a:rPr lang="zh-CN" altLang="en-US" smtClean="0"/>
              <a:pPr/>
              <a:t>19</a:t>
            </a:fld>
            <a:endParaRPr lang="zh-CN" altLang="en-US"/>
          </a:p>
        </p:txBody>
      </p:sp>
    </p:spTree>
    <p:extLst>
      <p:ext uri="{BB962C8B-B14F-4D97-AF65-F5344CB8AC3E}">
        <p14:creationId xmlns:p14="http://schemas.microsoft.com/office/powerpoint/2010/main" xmlns="" val="531764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化学反应的过程，即是物质转化的过程，也是化学能与热、电、光等其他形式能量的转化过程。化学反应既遵循质量守恒定律也遵循能量守恒定律。我们以化学能转化为热能为例一起来复习化学反应与能量。</a:t>
            </a:r>
            <a:endParaRPr kumimoji="1" lang="zh-CN" altLang="en-US" dirty="0"/>
          </a:p>
        </p:txBody>
      </p:sp>
      <p:sp>
        <p:nvSpPr>
          <p:cNvPr id="4" name="幻灯片编号占位符 3"/>
          <p:cNvSpPr>
            <a:spLocks noGrp="1"/>
          </p:cNvSpPr>
          <p:nvPr>
            <p:ph type="sldNum" sz="quarter" idx="10"/>
          </p:nvPr>
        </p:nvSpPr>
        <p:spPr/>
        <p:txBody>
          <a:bodyPr/>
          <a:lstStyle/>
          <a:p>
            <a:fld id="{41F0C5C0-89DE-46ED-9750-16C7366B0D10}" type="slidenum">
              <a:rPr lang="zh-CN" altLang="en-US" smtClean="0"/>
              <a:pPr/>
              <a:t>2</a:t>
            </a:fld>
            <a:endParaRPr lang="zh-CN" altLang="en-US"/>
          </a:p>
        </p:txBody>
      </p:sp>
    </p:spTree>
    <p:extLst>
      <p:ext uri="{BB962C8B-B14F-4D97-AF65-F5344CB8AC3E}">
        <p14:creationId xmlns:p14="http://schemas.microsoft.com/office/powerpoint/2010/main" xmlns="" val="1418419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会回忆我们学过的化学反应，</a:t>
            </a:r>
            <a:endParaRPr kumimoji="1" lang="zh-CN" altLang="en-US" dirty="0"/>
          </a:p>
        </p:txBody>
      </p:sp>
      <p:sp>
        <p:nvSpPr>
          <p:cNvPr id="4" name="幻灯片编号占位符 3"/>
          <p:cNvSpPr>
            <a:spLocks noGrp="1"/>
          </p:cNvSpPr>
          <p:nvPr>
            <p:ph type="sldNum" sz="quarter" idx="10"/>
          </p:nvPr>
        </p:nvSpPr>
        <p:spPr/>
        <p:txBody>
          <a:bodyPr/>
          <a:lstStyle/>
          <a:p>
            <a:fld id="{41F0C5C0-89DE-46ED-9750-16C7366B0D10}" type="slidenum">
              <a:rPr lang="zh-CN" altLang="en-US" smtClean="0"/>
              <a:pPr/>
              <a:t>3</a:t>
            </a:fld>
            <a:endParaRPr lang="zh-CN" altLang="en-US"/>
          </a:p>
        </p:txBody>
      </p:sp>
    </p:spTree>
    <p:extLst>
      <p:ext uri="{BB962C8B-B14F-4D97-AF65-F5344CB8AC3E}">
        <p14:creationId xmlns:p14="http://schemas.microsoft.com/office/powerpoint/2010/main" xmlns="" val="145098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1F0C5C0-89DE-46ED-9750-16C7366B0D10}"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这是从微观角度断键吸收能量和成键放出能量的相对大小来判断反应的热效应。</a:t>
            </a:r>
            <a:endParaRPr kumimoji="1" lang="zh-CN" altLang="en-US" dirty="0"/>
          </a:p>
        </p:txBody>
      </p:sp>
      <p:sp>
        <p:nvSpPr>
          <p:cNvPr id="4" name="幻灯片编号占位符 3"/>
          <p:cNvSpPr>
            <a:spLocks noGrp="1"/>
          </p:cNvSpPr>
          <p:nvPr>
            <p:ph type="sldNum" sz="quarter" idx="10"/>
          </p:nvPr>
        </p:nvSpPr>
        <p:spPr/>
        <p:txBody>
          <a:bodyPr/>
          <a:lstStyle/>
          <a:p>
            <a:fld id="{41F0C5C0-89DE-46ED-9750-16C7366B0D10}" type="slidenum">
              <a:rPr lang="zh-CN" altLang="en-US" smtClean="0"/>
              <a:pPr/>
              <a:t>5</a:t>
            </a:fld>
            <a:endParaRPr lang="zh-CN" altLang="en-US"/>
          </a:p>
        </p:txBody>
      </p:sp>
    </p:spTree>
    <p:extLst>
      <p:ext uri="{BB962C8B-B14F-4D97-AF65-F5344CB8AC3E}">
        <p14:creationId xmlns:p14="http://schemas.microsoft.com/office/powerpoint/2010/main" xmlns="" val="849609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如果从宏观角度，只关注反应物总能量与生成物总能量的相对大小，在这个反应中</a:t>
            </a:r>
            <a:endParaRPr kumimoji="1" lang="zh-CN" altLang="en-US" dirty="0"/>
          </a:p>
        </p:txBody>
      </p:sp>
      <p:sp>
        <p:nvSpPr>
          <p:cNvPr id="4" name="幻灯片编号占位符 3"/>
          <p:cNvSpPr>
            <a:spLocks noGrp="1"/>
          </p:cNvSpPr>
          <p:nvPr>
            <p:ph type="sldNum" sz="quarter" idx="10"/>
          </p:nvPr>
        </p:nvSpPr>
        <p:spPr/>
        <p:txBody>
          <a:bodyPr/>
          <a:lstStyle/>
          <a:p>
            <a:fld id="{41F0C5C0-89DE-46ED-9750-16C7366B0D10}" type="slidenum">
              <a:rPr lang="zh-CN" altLang="en-US" smtClean="0"/>
              <a:pPr/>
              <a:t>6</a:t>
            </a:fld>
            <a:endParaRPr lang="zh-CN" altLang="en-US"/>
          </a:p>
        </p:txBody>
      </p:sp>
    </p:spTree>
    <p:extLst>
      <p:ext uri="{BB962C8B-B14F-4D97-AF65-F5344CB8AC3E}">
        <p14:creationId xmlns:p14="http://schemas.microsoft.com/office/powerpoint/2010/main" xmlns="" val="1286633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1F0C5C0-89DE-46ED-9750-16C7366B0D10}"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41F0C5C0-89DE-46ED-9750-16C7366B0D10}" type="slidenum">
              <a:rPr lang="zh-CN" altLang="en-US" smtClean="0"/>
              <a:pPr/>
              <a:t>9</a:t>
            </a:fld>
            <a:endParaRPr lang="zh-CN" altLang="en-US"/>
          </a:p>
        </p:txBody>
      </p:sp>
    </p:spTree>
    <p:extLst>
      <p:ext uri="{BB962C8B-B14F-4D97-AF65-F5344CB8AC3E}">
        <p14:creationId xmlns:p14="http://schemas.microsoft.com/office/powerpoint/2010/main" xmlns="" val="538185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41F0C5C0-89DE-46ED-9750-16C7366B0D10}" type="slidenum">
              <a:rPr lang="zh-CN" altLang="en-US" smtClean="0"/>
              <a:pPr/>
              <a:t>10</a:t>
            </a:fld>
            <a:endParaRPr lang="zh-CN" altLang="en-US"/>
          </a:p>
        </p:txBody>
      </p:sp>
    </p:spTree>
    <p:extLst>
      <p:ext uri="{BB962C8B-B14F-4D97-AF65-F5344CB8AC3E}">
        <p14:creationId xmlns:p14="http://schemas.microsoft.com/office/powerpoint/2010/main" xmlns="" val="245411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6.xml"/><Relationship Id="rId7" Type="http://schemas.openxmlformats.org/officeDocument/2006/relationships/tags" Target="../tags/tag20.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9"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28.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23.xml"/><Relationship Id="rId7" Type="http://schemas.openxmlformats.org/officeDocument/2006/relationships/tags" Target="../tags/tag27.xml"/><Relationship Id="rId12" Type="http://schemas.openxmlformats.org/officeDocument/2006/relationships/image" Target="../media/image3.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25.xml"/><Relationship Id="rId10" Type="http://schemas.openxmlformats.org/officeDocument/2006/relationships/image" Target="../media/image2.png"/><Relationship Id="rId4" Type="http://schemas.openxmlformats.org/officeDocument/2006/relationships/tags" Target="../tags/tag24.xml"/><Relationship Id="rId9"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8" Type="http://schemas.openxmlformats.org/officeDocument/2006/relationships/image" Target="file:///C:\Users\1V994W2\PycharmProjects\PPT_Background_Generation/pic_temp/pic_half_top.png" TargetMode="External"/><Relationship Id="rId3" Type="http://schemas.openxmlformats.org/officeDocument/2006/relationships/tags" Target="../tags/tag31.xml"/><Relationship Id="rId7" Type="http://schemas.openxmlformats.org/officeDocument/2006/relationships/image" Target="../media/image4.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slideMaster" Target="../slideMasters/slideMaster2.xml"/><Relationship Id="rId5" Type="http://schemas.openxmlformats.org/officeDocument/2006/relationships/tags" Target="../tags/tag33.xml"/><Relationship Id="rId4" Type="http://schemas.openxmlformats.org/officeDocument/2006/relationships/tags" Target="../tags/tag32.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image" Target="../media/image3.png"/><Relationship Id="rId3" Type="http://schemas.openxmlformats.org/officeDocument/2006/relationships/tags" Target="../tags/tag36.xml"/><Relationship Id="rId7" Type="http://schemas.openxmlformats.org/officeDocument/2006/relationships/tags" Target="../tags/tag40.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image" Target="../media/image2.png"/><Relationship Id="rId5" Type="http://schemas.openxmlformats.org/officeDocument/2006/relationships/tags" Target="../tags/tag38.xml"/><Relationship Id="rId10" Type="http://schemas.openxmlformats.org/officeDocument/2006/relationships/slideMaster" Target="../slideMasters/slideMaster2.xml"/><Relationship Id="rId4" Type="http://schemas.openxmlformats.org/officeDocument/2006/relationships/tags" Target="../tags/tag37.xml"/><Relationship Id="rId9" Type="http://schemas.openxmlformats.org/officeDocument/2006/relationships/tags" Target="../tags/tag42.xml"/><Relationship Id="rId14" Type="http://schemas.openxmlformats.org/officeDocument/2006/relationships/image" Target="file:///C:\Users\1V994W2\PycharmProjects\PPT_Background_Generation/pic_temp/1_pic_quater_right_up.png" TargetMode="Externa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50.xml"/><Relationship Id="rId13" Type="http://schemas.openxmlformats.org/officeDocument/2006/relationships/image" Target="../media/image2.png"/><Relationship Id="rId3" Type="http://schemas.openxmlformats.org/officeDocument/2006/relationships/tags" Target="../tags/tag45.xml"/><Relationship Id="rId7" Type="http://schemas.openxmlformats.org/officeDocument/2006/relationships/tags" Target="../tags/tag49.xml"/><Relationship Id="rId12" Type="http://schemas.openxmlformats.org/officeDocument/2006/relationships/slideMaster" Target="../slideMasters/slideMaster2.xml"/><Relationship Id="rId2" Type="http://schemas.openxmlformats.org/officeDocument/2006/relationships/tags" Target="../tags/tag44.xml"/><Relationship Id="rId16" Type="http://schemas.openxmlformats.org/officeDocument/2006/relationships/image" Target="file:///C:\Users\1V994W2\PycharmProjects\PPT_Background_Generation/pic_temp/1_pic_quater_right_up.png" TargetMode="Externa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tags" Target="../tags/tag53.xml"/><Relationship Id="rId5" Type="http://schemas.openxmlformats.org/officeDocument/2006/relationships/tags" Target="../tags/tag47.xml"/><Relationship Id="rId15" Type="http://schemas.openxmlformats.org/officeDocument/2006/relationships/image" Target="../media/image3.png"/><Relationship Id="rId10" Type="http://schemas.openxmlformats.org/officeDocument/2006/relationships/tags" Target="../tags/tag52.xml"/><Relationship Id="rId4" Type="http://schemas.openxmlformats.org/officeDocument/2006/relationships/tags" Target="../tags/tag46.xml"/><Relationship Id="rId9" Type="http://schemas.openxmlformats.org/officeDocument/2006/relationships/tags" Target="../tags/tag51.xml"/><Relationship Id="rId14" Type="http://schemas.openxmlformats.org/officeDocument/2006/relationships/image" Target="file:///C:\Users\1V994W2\PycharmProjects\PPT_Background_Generation/pic_temp/0_pic_quater_left_up.png" TargetMode="Externa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56.xml"/><Relationship Id="rId7" Type="http://schemas.openxmlformats.org/officeDocument/2006/relationships/slideMaster" Target="../slideMasters/slideMaster2.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tags" Target="../tags/tag59.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58.xml"/><Relationship Id="rId10" Type="http://schemas.openxmlformats.org/officeDocument/2006/relationships/image" Target="../media/image3.png"/><Relationship Id="rId4" Type="http://schemas.openxmlformats.org/officeDocument/2006/relationships/tags" Target="../tags/tag57.xml"/><Relationship Id="rId9" Type="http://schemas.openxmlformats.org/officeDocument/2006/relationships/image" Target="file:///C:\Users\1V994W2\Documents\Tencent%20Files\574576071\FileRecv\&#25340;&#35013;&#32032;&#26448;\forright\\06\subject_holdleft_84,125,158_0_staid_full_0.png" TargetMode="Externa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0.xml"/><Relationship Id="rId13" Type="http://schemas.openxmlformats.org/officeDocument/2006/relationships/image" Target="../media/image3.png"/><Relationship Id="rId3" Type="http://schemas.openxmlformats.org/officeDocument/2006/relationships/tags" Target="../tags/tag65.xml"/><Relationship Id="rId7" Type="http://schemas.openxmlformats.org/officeDocument/2006/relationships/tags" Target="../tags/tag69.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11" Type="http://schemas.openxmlformats.org/officeDocument/2006/relationships/image" Target="../media/image2.png"/><Relationship Id="rId5" Type="http://schemas.openxmlformats.org/officeDocument/2006/relationships/tags" Target="../tags/tag67.xml"/><Relationship Id="rId10" Type="http://schemas.openxmlformats.org/officeDocument/2006/relationships/slideMaster" Target="../slideMasters/slideMaster2.xml"/><Relationship Id="rId4" Type="http://schemas.openxmlformats.org/officeDocument/2006/relationships/tags" Target="../tags/tag66.xml"/><Relationship Id="rId9" Type="http://schemas.openxmlformats.org/officeDocument/2006/relationships/tags" Target="../tags/tag71.xml"/><Relationship Id="rId14" Type="http://schemas.openxmlformats.org/officeDocument/2006/relationships/image" Target="file:///C:\Users\1V994W2\PycharmProjects\PPT_Background_Generation/pic_temp/1_pic_quater_right_up.png" TargetMode="Externa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79.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74.xml"/><Relationship Id="rId7" Type="http://schemas.openxmlformats.org/officeDocument/2006/relationships/tags" Target="../tags/tag78.xml"/><Relationship Id="rId12" Type="http://schemas.openxmlformats.org/officeDocument/2006/relationships/image" Target="../media/image3.png"/><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76.xml"/><Relationship Id="rId10" Type="http://schemas.openxmlformats.org/officeDocument/2006/relationships/image" Target="../media/image2.png"/><Relationship Id="rId4" Type="http://schemas.openxmlformats.org/officeDocument/2006/relationships/tags" Target="../tags/tag75.xml"/><Relationship Id="rId9"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82.xml"/><Relationship Id="rId7" Type="http://schemas.openxmlformats.org/officeDocument/2006/relationships/tags" Target="../tags/tag86.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11" Type="http://schemas.openxmlformats.org/officeDocument/2006/relationships/image" Target="../media/image3.png"/><Relationship Id="rId5" Type="http://schemas.openxmlformats.org/officeDocument/2006/relationships/tags" Target="../tags/tag84.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83.xml"/><Relationship Id="rId9"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89.xml"/><Relationship Id="rId7" Type="http://schemas.openxmlformats.org/officeDocument/2006/relationships/slideMaster" Target="../slideMasters/slideMaster2.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tags" Target="../tags/tag92.xml"/><Relationship Id="rId5" Type="http://schemas.openxmlformats.org/officeDocument/2006/relationships/tags" Target="../tags/tag91.xml"/><Relationship Id="rId4" Type="http://schemas.openxmlformats.org/officeDocument/2006/relationships/tags" Target="../tags/tag90.xml"/><Relationship Id="rId9" Type="http://schemas.openxmlformats.org/officeDocument/2006/relationships/image" Target="file:///C:\Users\1V994W2\PycharmProjects\PPT_Background_Generation/pic_temp/pic_sup.png" TargetMode="External"/></Relationships>
</file>

<file path=ppt/slideLayouts/_rels/slideLayout24.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95.xml"/><Relationship Id="rId7" Type="http://schemas.openxmlformats.org/officeDocument/2006/relationships/tags" Target="../tags/tag99.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image" Target="../media/image3.png"/><Relationship Id="rId5" Type="http://schemas.openxmlformats.org/officeDocument/2006/relationships/tags" Target="../tags/tag97.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96.xml"/><Relationship Id="rId9"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107.xml"/><Relationship Id="rId13" Type="http://schemas.openxmlformats.org/officeDocument/2006/relationships/image" Target="../media/image3.png"/><Relationship Id="rId3" Type="http://schemas.openxmlformats.org/officeDocument/2006/relationships/tags" Target="../tags/tag102.xml"/><Relationship Id="rId7" Type="http://schemas.openxmlformats.org/officeDocument/2006/relationships/tags" Target="../tags/tag106.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tags" Target="../tags/tag105.xml"/><Relationship Id="rId11" Type="http://schemas.openxmlformats.org/officeDocument/2006/relationships/image" Target="../media/image2.png"/><Relationship Id="rId5" Type="http://schemas.openxmlformats.org/officeDocument/2006/relationships/tags" Target="../tags/tag104.xml"/><Relationship Id="rId10" Type="http://schemas.openxmlformats.org/officeDocument/2006/relationships/slideMaster" Target="../slideMasters/slideMaster2.xml"/><Relationship Id="rId4" Type="http://schemas.openxmlformats.org/officeDocument/2006/relationships/tags" Target="../tags/tag103.xml"/><Relationship Id="rId9" Type="http://schemas.openxmlformats.org/officeDocument/2006/relationships/tags" Target="../tags/tag108.xml"/><Relationship Id="rId14" Type="http://schemas.openxmlformats.org/officeDocument/2006/relationships/image" Target="file:///C:\Users\1V994W2\PycharmProjects\PPT_Background_Generation/pic_temp/1_pic_quater_right_up.png" TargetMode="Externa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116.xml"/><Relationship Id="rId3" Type="http://schemas.openxmlformats.org/officeDocument/2006/relationships/tags" Target="../tags/tag111.xml"/><Relationship Id="rId7" Type="http://schemas.openxmlformats.org/officeDocument/2006/relationships/tags" Target="../tags/tag115.xm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tags" Target="../tags/tag114.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13.xml"/><Relationship Id="rId10" Type="http://schemas.openxmlformats.org/officeDocument/2006/relationships/image" Target="../media/image2.png"/><Relationship Id="rId4" Type="http://schemas.openxmlformats.org/officeDocument/2006/relationships/tags" Target="../tags/tag112.xml"/><Relationship Id="rId9"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124.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19.xml"/><Relationship Id="rId7" Type="http://schemas.openxmlformats.org/officeDocument/2006/relationships/tags" Target="../tags/tag123.xml"/><Relationship Id="rId12" Type="http://schemas.openxmlformats.org/officeDocument/2006/relationships/image" Target="../media/image2.png"/><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tags" Target="../tags/tag122.xml"/><Relationship Id="rId11" Type="http://schemas.openxmlformats.org/officeDocument/2006/relationships/slideMaster" Target="../slideMasters/slideMaster2.xml"/><Relationship Id="rId5" Type="http://schemas.openxmlformats.org/officeDocument/2006/relationships/tags" Target="../tags/tag121.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26.xml"/><Relationship Id="rId4" Type="http://schemas.openxmlformats.org/officeDocument/2006/relationships/tags" Target="../tags/tag120.xml"/><Relationship Id="rId9" Type="http://schemas.openxmlformats.org/officeDocument/2006/relationships/tags" Target="../tags/tag125.xml"/><Relationship Id="rId1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134.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29.xml"/><Relationship Id="rId7" Type="http://schemas.openxmlformats.org/officeDocument/2006/relationships/tags" Target="../tags/tag133.xml"/><Relationship Id="rId12" Type="http://schemas.openxmlformats.org/officeDocument/2006/relationships/image" Target="../media/image2.png"/><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tags" Target="../tags/tag132.xml"/><Relationship Id="rId11" Type="http://schemas.openxmlformats.org/officeDocument/2006/relationships/slideMaster" Target="../slideMasters/slideMaster2.xml"/><Relationship Id="rId5" Type="http://schemas.openxmlformats.org/officeDocument/2006/relationships/tags" Target="../tags/tag131.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36.xml"/><Relationship Id="rId4" Type="http://schemas.openxmlformats.org/officeDocument/2006/relationships/tags" Target="../tags/tag130.xml"/><Relationship Id="rId9" Type="http://schemas.openxmlformats.org/officeDocument/2006/relationships/tags" Target="../tags/tag135.xml"/><Relationship Id="rId1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144.xml"/><Relationship Id="rId13" Type="http://schemas.openxmlformats.org/officeDocument/2006/relationships/slideMaster" Target="../slideMasters/slideMaster2.xml"/><Relationship Id="rId3" Type="http://schemas.openxmlformats.org/officeDocument/2006/relationships/tags" Target="../tags/tag139.xml"/><Relationship Id="rId7" Type="http://schemas.openxmlformats.org/officeDocument/2006/relationships/tags" Target="../tags/tag143.xml"/><Relationship Id="rId12" Type="http://schemas.openxmlformats.org/officeDocument/2006/relationships/tags" Target="../tags/tag148.xml"/><Relationship Id="rId17"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138.xml"/><Relationship Id="rId16" Type="http://schemas.openxmlformats.org/officeDocument/2006/relationships/image" Target="../media/image3.png"/><Relationship Id="rId1" Type="http://schemas.openxmlformats.org/officeDocument/2006/relationships/tags" Target="../tags/tag137.xml"/><Relationship Id="rId6" Type="http://schemas.openxmlformats.org/officeDocument/2006/relationships/tags" Target="../tags/tag142.xml"/><Relationship Id="rId11" Type="http://schemas.openxmlformats.org/officeDocument/2006/relationships/tags" Target="../tags/tag147.xml"/><Relationship Id="rId5" Type="http://schemas.openxmlformats.org/officeDocument/2006/relationships/tags" Target="../tags/tag141.xml"/><Relationship Id="rId15" Type="http://schemas.openxmlformats.org/officeDocument/2006/relationships/image" Target="file:///C:\Users\1V994W2\PycharmProjects\PPT_Background_Generation/pic_temp/0_pic_quater_left_up.png" TargetMode="External"/><Relationship Id="rId10" Type="http://schemas.openxmlformats.org/officeDocument/2006/relationships/tags" Target="../tags/tag146.xml"/><Relationship Id="rId4" Type="http://schemas.openxmlformats.org/officeDocument/2006/relationships/tags" Target="../tags/tag140.xml"/><Relationship Id="rId9" Type="http://schemas.openxmlformats.org/officeDocument/2006/relationships/tags" Target="../tags/tag145.xml"/><Relationship Id="rId1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tags" Target="../tags/tag156.xml"/><Relationship Id="rId13" Type="http://schemas.openxmlformats.org/officeDocument/2006/relationships/image" Target="../media/image8.png"/><Relationship Id="rId3" Type="http://schemas.openxmlformats.org/officeDocument/2006/relationships/tags" Target="../tags/tag151.xml"/><Relationship Id="rId7" Type="http://schemas.openxmlformats.org/officeDocument/2006/relationships/tags" Target="../tags/tag155.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tags" Target="../tags/tag154.xml"/><Relationship Id="rId11" Type="http://schemas.openxmlformats.org/officeDocument/2006/relationships/image" Target="../media/image7.png"/><Relationship Id="rId5" Type="http://schemas.openxmlformats.org/officeDocument/2006/relationships/tags" Target="../tags/tag153.xml"/><Relationship Id="rId10" Type="http://schemas.openxmlformats.org/officeDocument/2006/relationships/slideMaster" Target="../slideMasters/slideMaster2.xml"/><Relationship Id="rId4" Type="http://schemas.openxmlformats.org/officeDocument/2006/relationships/tags" Target="../tags/tag152.xml"/><Relationship Id="rId9" Type="http://schemas.openxmlformats.org/officeDocument/2006/relationships/tags" Target="../tags/tag157.xml"/><Relationship Id="rId14" Type="http://schemas.openxmlformats.org/officeDocument/2006/relationships/image" Target="file:///C:\Users\1V994W2\PycharmProjects\PPT_Background_Generation/pic_temp/1_pic_quater_left_down.png" TargetMode="Externa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2020/2/5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2020/2/5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2020/2/5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bg>
      <p:bgPr>
        <a:blipFill rotWithShape="1">
          <a:blip r:embed="rId9"/>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2020/2/5</a:t>
            </a:fld>
            <a:endParaRPr lang="zh-CN" altLang="en-US"/>
          </a:p>
        </p:txBody>
      </p:sp>
      <p:sp>
        <p:nvSpPr>
          <p:cNvPr id="17" name="页脚占位符 16"/>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6" name="文本占位符 5"/>
          <p:cNvSpPr>
            <a:spLocks noGrp="1"/>
          </p:cNvSpPr>
          <p:nvPr>
            <p:ph type="body" sz="quarter" idx="16" hasCustomPrompt="1"/>
            <p:custDataLst>
              <p:tags r:id="rId4"/>
            </p:custDataLst>
          </p:nvPr>
        </p:nvSpPr>
        <p:spPr>
          <a:xfrm>
            <a:off x="4824418" y="3497935"/>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4" name="文本占位符 3"/>
          <p:cNvSpPr>
            <a:spLocks noGrp="1"/>
          </p:cNvSpPr>
          <p:nvPr>
            <p:ph type="body" sz="quarter" idx="15" hasCustomPrompt="1"/>
            <p:custDataLst>
              <p:tags r:id="rId5"/>
            </p:custDataLst>
          </p:nvPr>
        </p:nvSpPr>
        <p:spPr>
          <a:xfrm>
            <a:off x="4824418" y="3854214"/>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3" name="副标题 2"/>
          <p:cNvSpPr>
            <a:spLocks noGrp="1"/>
          </p:cNvSpPr>
          <p:nvPr>
            <p:ph type="subTitle" idx="14" hasCustomPrompt="1"/>
            <p:custDataLst>
              <p:tags r:id="rId6"/>
            </p:custDataLst>
          </p:nvPr>
        </p:nvSpPr>
        <p:spPr>
          <a:xfrm>
            <a:off x="4824417" y="2391469"/>
            <a:ext cx="3619500" cy="833540"/>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4824418" y="1509822"/>
            <a:ext cx="3619024" cy="728276"/>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05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9"/>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2020/2/5</a:t>
            </a:fld>
            <a:endParaRPr lang="zh-CN" altLang="en-US"/>
          </a:p>
        </p:txBody>
      </p:sp>
      <p:sp>
        <p:nvSpPr>
          <p:cNvPr id="17" name="页脚占位符 16"/>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6" name="文本占位符 5"/>
          <p:cNvSpPr>
            <a:spLocks noGrp="1"/>
          </p:cNvSpPr>
          <p:nvPr>
            <p:ph type="body" sz="quarter" idx="16" hasCustomPrompt="1"/>
            <p:custDataLst>
              <p:tags r:id="rId4"/>
            </p:custDataLst>
          </p:nvPr>
        </p:nvSpPr>
        <p:spPr>
          <a:xfrm>
            <a:off x="4824418" y="3497935"/>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4" name="文本占位符 3"/>
          <p:cNvSpPr>
            <a:spLocks noGrp="1"/>
          </p:cNvSpPr>
          <p:nvPr>
            <p:ph type="body" sz="quarter" idx="15" hasCustomPrompt="1"/>
            <p:custDataLst>
              <p:tags r:id="rId5"/>
            </p:custDataLst>
          </p:nvPr>
        </p:nvSpPr>
        <p:spPr>
          <a:xfrm>
            <a:off x="4824418" y="3854214"/>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3" name="副标题 2"/>
          <p:cNvSpPr>
            <a:spLocks noGrp="1"/>
          </p:cNvSpPr>
          <p:nvPr>
            <p:ph type="subTitle" idx="14" hasCustomPrompt="1"/>
            <p:custDataLst>
              <p:tags r:id="rId6"/>
            </p:custDataLst>
          </p:nvPr>
        </p:nvSpPr>
        <p:spPr>
          <a:xfrm>
            <a:off x="4824417" y="2391469"/>
            <a:ext cx="3619500" cy="833540"/>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4824418" y="1509822"/>
            <a:ext cx="3619024" cy="728276"/>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05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3"/>
            </p:custDataLst>
          </p:nvPr>
        </p:nvSpPr>
        <p:spPr>
          <a:xfrm>
            <a:off x="502412" y="714469"/>
            <a:ext cx="8139178"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2020/2/5</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7" r:link="rId8" cstate="screen"/>
          <a:stretch>
            <a:fillRect/>
          </a:stretch>
        </p:blipFill>
        <p:spPr>
          <a:xfrm>
            <a:off x="3048000" y="4287541"/>
            <a:ext cx="3048000" cy="856594"/>
          </a:xfrm>
          <a:prstGeom prst="rect">
            <a:avLst/>
          </a:prstGeom>
        </p:spPr>
      </p:pic>
      <p:sp>
        <p:nvSpPr>
          <p:cNvPr id="4" name="日期占位符 3"/>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2020/2/5</a:t>
            </a:fld>
            <a:endParaRPr lang="zh-CN" altLang="en-US"/>
          </a:p>
        </p:txBody>
      </p:sp>
      <p:sp>
        <p:nvSpPr>
          <p:cNvPr id="5" name="页脚占位符 4"/>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
        <p:nvSpPr>
          <p:cNvPr id="2" name="标题 1"/>
          <p:cNvSpPr>
            <a:spLocks noGrp="1"/>
          </p:cNvSpPr>
          <p:nvPr>
            <p:ph type="ctrTitle" idx="13" hasCustomPrompt="1"/>
            <p:custDataLst>
              <p:tags r:id="rId5"/>
            </p:custDataLst>
          </p:nvPr>
        </p:nvSpPr>
        <p:spPr>
          <a:xfrm>
            <a:off x="3569970" y="2185543"/>
            <a:ext cx="3660458" cy="811154"/>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4800"/>
              <a:buFont typeface="Arial" panose="020B0604020202020204" pitchFamily="34" charset="0"/>
              <a:buNone/>
              <a:defRPr sz="3600" b="0" spc="5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3"/>
            </p:custDataLst>
          </p:nvPr>
        </p:nvSpPr>
        <p:spPr>
          <a:xfrm>
            <a:off x="502448"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4"/>
            </p:custDataLst>
          </p:nvPr>
        </p:nvSpPr>
        <p:spPr>
          <a:xfrm>
            <a:off x="4679158" y="714469"/>
            <a:ext cx="3962432" cy="4042179"/>
          </a:xfrm>
        </p:spPr>
        <p:txBody>
          <a:bodyPr wrap="square"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2020/2/5</a:t>
            </a:fld>
            <a:endParaRPr lang="zh-CN" altLang="en-US"/>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1"/>
            </p:custDataLst>
          </p:nvPr>
        </p:nvGrpSpPr>
        <p:grpSpPr>
          <a:xfrm>
            <a:off x="0" y="0"/>
            <a:ext cx="9144000" cy="441630"/>
            <a:chOff x="0" y="0"/>
            <a:chExt cx="12192000" cy="588767"/>
          </a:xfrm>
        </p:grpSpPr>
        <p:pic>
          <p:nvPicPr>
            <p:cNvPr id="11" name="图片 10"/>
            <p:cNvPicPr/>
            <p:nvPr userDrawn="1">
              <p:custDataLst>
                <p:tags r:id="rId10"/>
              </p:custDataLst>
            </p:nvPr>
          </p:nvPicPr>
          <p:blipFill>
            <a:blip r:embed="rId13" r:link="rId14" cstate="screen"/>
            <a:stretch>
              <a:fillRect/>
            </a:stretch>
          </p:blipFill>
          <p:spPr>
            <a:xfrm>
              <a:off x="0" y="0"/>
              <a:ext cx="720090" cy="588767"/>
            </a:xfrm>
            <a:prstGeom prst="rect">
              <a:avLst/>
            </a:prstGeom>
          </p:spPr>
        </p:pic>
        <p:pic>
          <p:nvPicPr>
            <p:cNvPr id="10" name="图片 9"/>
            <p:cNvPicPr/>
            <p:nvPr userDrawn="1">
              <p:custDataLst>
                <p:tags r:id="rId11"/>
              </p:custDataLst>
            </p:nvPr>
          </p:nvPicPr>
          <p:blipFill>
            <a:blip r:embed="rId15" r:link="rId16"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3"/>
            </p:custDataLst>
          </p:nvPr>
        </p:nvSpPr>
        <p:spPr>
          <a:xfrm>
            <a:off x="502448" y="714469"/>
            <a:ext cx="3962432" cy="285788"/>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4"/>
            </p:custDataLst>
          </p:nvPr>
        </p:nvSpPr>
        <p:spPr>
          <a:xfrm>
            <a:off x="502444" y="1055024"/>
            <a:ext cx="3962400"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5"/>
            </p:custDataLst>
          </p:nvPr>
        </p:nvSpPr>
        <p:spPr>
          <a:xfrm>
            <a:off x="4676813" y="714469"/>
            <a:ext cx="3962432" cy="285788"/>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6"/>
            </p:custDataLst>
          </p:nvPr>
        </p:nvSpPr>
        <p:spPr>
          <a:xfrm>
            <a:off x="4676813" y="1055024"/>
            <a:ext cx="3962432"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7"/>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2020/2/5</a:t>
            </a:fld>
            <a:endParaRPr lang="zh-CN" altLang="en-US"/>
          </a:p>
        </p:txBody>
      </p:sp>
      <p:sp>
        <p:nvSpPr>
          <p:cNvPr id="8" name="页脚占位符 7"/>
          <p:cNvSpPr>
            <a:spLocks noGrp="1"/>
          </p:cNvSpPr>
          <p:nvPr>
            <p:ph type="ftr" sz="quarter" idx="11"/>
            <p:custDataLst>
              <p:tags r:id="rId8"/>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9"/>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8" r:link="rId9" cstate="screen"/>
          <a:stretch>
            <a:fillRect/>
          </a:stretch>
        </p:blipFill>
        <p:spPr>
          <a:xfrm>
            <a:off x="5623560" y="1646123"/>
            <a:ext cx="3291840" cy="1851889"/>
          </a:xfrm>
          <a:prstGeom prst="rect">
            <a:avLst/>
          </a:prstGeom>
        </p:spPr>
      </p:pic>
      <p:pic>
        <p:nvPicPr>
          <p:cNvPr id="6" name="图片 5"/>
          <p:cNvPicPr/>
          <p:nvPr>
            <p:custDataLst>
              <p:tags r:id="rId2"/>
            </p:custDataLst>
          </p:nvPr>
        </p:nvPicPr>
        <p:blipFill>
          <a:blip r:embed="rId10" r:link="rId11" cstate="screen"/>
          <a:stretch>
            <a:fillRect/>
          </a:stretch>
        </p:blipFill>
        <p:spPr>
          <a:xfrm>
            <a:off x="0" y="4702505"/>
            <a:ext cx="540068" cy="441630"/>
          </a:xfrm>
          <a:prstGeom prst="rect">
            <a:avLst/>
          </a:prstGeom>
        </p:spPr>
      </p:pic>
      <p:sp>
        <p:nvSpPr>
          <p:cNvPr id="2" name="标题 1"/>
          <p:cNvSpPr>
            <a:spLocks noGrp="1"/>
          </p:cNvSpPr>
          <p:nvPr>
            <p:ph type="title"/>
            <p:custDataLst>
              <p:tags r:id="rId3"/>
            </p:custDataLst>
          </p:nvPr>
        </p:nvSpPr>
        <p:spPr>
          <a:xfrm>
            <a:off x="502412" y="332464"/>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2020/2/5</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2020/2/5</a:t>
            </a:fld>
            <a:endParaRPr lang="zh-CN" altLang="en-US"/>
          </a:p>
        </p:txBody>
      </p:sp>
      <p:sp>
        <p:nvSpPr>
          <p:cNvPr id="3" name="页脚占位符 2"/>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2020/2/5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48"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3"/>
            </p:custDataLst>
          </p:nvPr>
        </p:nvSpPr>
        <p:spPr>
          <a:xfrm>
            <a:off x="502448" y="714469"/>
            <a:ext cx="3962432" cy="4042179"/>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4679194"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pPr/>
              <a:t>2020/2/5</a:t>
            </a:fld>
            <a:endParaRPr lang="zh-CN" altLang="en-US" dirty="0"/>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pPr/>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竖排标题 1"/>
          <p:cNvSpPr>
            <a:spLocks noGrp="1"/>
          </p:cNvSpPr>
          <p:nvPr>
            <p:ph type="title" orient="vert"/>
            <p:custDataLst>
              <p:tags r:id="rId2"/>
            </p:custDataLst>
          </p:nvPr>
        </p:nvSpPr>
        <p:spPr>
          <a:xfrm>
            <a:off x="7928351" y="714469"/>
            <a:ext cx="713238" cy="4042179"/>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3"/>
            </p:custDataLst>
          </p:nvPr>
        </p:nvSpPr>
        <p:spPr>
          <a:xfrm>
            <a:off x="502444" y="714463"/>
            <a:ext cx="7371076" cy="4042179"/>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2020/2/5</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0" y="0"/>
            <a:ext cx="9144000" cy="441630"/>
            <a:chOff x="0" y="0"/>
            <a:chExt cx="12192000" cy="588767"/>
          </a:xfrm>
        </p:grpSpPr>
        <p:pic>
          <p:nvPicPr>
            <p:cNvPr id="8" name="图片 7"/>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2020/2/5</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
        <p:nvSpPr>
          <p:cNvPr id="7" name="内容占位符 6"/>
          <p:cNvSpPr>
            <a:spLocks noGrp="1"/>
          </p:cNvSpPr>
          <p:nvPr>
            <p:ph sz="quarter" idx="13"/>
            <p:custDataLst>
              <p:tags r:id="rId5"/>
            </p:custDataLst>
          </p:nvPr>
        </p:nvSpPr>
        <p:spPr>
          <a:xfrm>
            <a:off x="502448" y="714469"/>
            <a:ext cx="8139178" cy="4042179"/>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8" r:link="rId9"/>
          <a:stretch>
            <a:fillRect/>
          </a:stretch>
        </p:blipFill>
        <p:spPr>
          <a:xfrm>
            <a:off x="0" y="0"/>
            <a:ext cx="9144000" cy="5144135"/>
          </a:xfrm>
          <a:prstGeom prst="rect">
            <a:avLst/>
          </a:prstGeom>
        </p:spPr>
      </p:pic>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2020/2/5</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
        <p:nvSpPr>
          <p:cNvPr id="7" name="文本占位符 6"/>
          <p:cNvSpPr>
            <a:spLocks noGrp="1"/>
          </p:cNvSpPr>
          <p:nvPr>
            <p:ph type="body" idx="14" hasCustomPrompt="1"/>
            <p:custDataLst>
              <p:tags r:id="rId5"/>
            </p:custDataLst>
          </p:nvPr>
        </p:nvSpPr>
        <p:spPr>
          <a:xfrm>
            <a:off x="4953000" y="2739014"/>
            <a:ext cx="3619500" cy="833540"/>
          </a:xfrm>
        </p:spPr>
        <p:txBody>
          <a:bodyPr vert="horz" wrap="square" lIns="0" tIns="0" rIns="0" bIns="0" anchor="t" anchorCtr="0">
            <a:normAutofit/>
          </a:bodyPr>
          <a:lstStyle>
            <a:lvl1pPr marL="257175" marR="0" indent="-257175" algn="l" rtl="0" eaLnBrk="1" fontAlgn="auto">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20000"/>
              </a:lnSpc>
              <a:spcBef>
                <a:spcPts val="0"/>
              </a:spcBef>
              <a:spcAft>
                <a:spcPts val="0"/>
              </a:spcAft>
              <a:buClr>
                <a:schemeClr val="tx1">
                  <a:lumMod val="65000"/>
                  <a:lumOff val="35000"/>
                </a:schemeClr>
              </a:buClr>
              <a:buSzPts val="1800"/>
              <a:buFont typeface="Arial" panose="020B0604020202020204" pitchFamily="34" charset="0"/>
              <a:buNone/>
            </a:pPr>
            <a:r>
              <a:rPr lang="zh-CN" altLang="en-US"/>
              <a:t>单击此处编辑副标题</a:t>
            </a:r>
          </a:p>
        </p:txBody>
      </p:sp>
      <p:sp>
        <p:nvSpPr>
          <p:cNvPr id="2" name="标题 1"/>
          <p:cNvSpPr>
            <a:spLocks noGrp="1"/>
          </p:cNvSpPr>
          <p:nvPr>
            <p:ph type="title" idx="13" hasCustomPrompt="1"/>
            <p:custDataLst>
              <p:tags r:id="rId6"/>
            </p:custDataLst>
          </p:nvPr>
        </p:nvSpPr>
        <p:spPr>
          <a:xfrm>
            <a:off x="4953000" y="1571581"/>
            <a:ext cx="3619024" cy="1014061"/>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4950" b="0" spc="700">
                <a:solidFill>
                  <a:schemeClr val="tx1"/>
                </a:solidFill>
                <a:latin typeface="Arial" panose="020B0604020202020204" pitchFamily="34" charset="0"/>
                <a:ea typeface="汉仪旗黑-85S" panose="00020600040101010101" pitchFamily="18" charset="-122"/>
              </a:defRPr>
            </a:lvl1pPr>
          </a:lstStyle>
          <a:p>
            <a:r>
              <a:rPr lang="zh-CN" altLang="en-US"/>
              <a:t>编辑标题</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8" name="组合 7"/>
          <p:cNvGrpSpPr/>
          <p:nvPr>
            <p:custDataLst>
              <p:tags r:id="rId1"/>
            </p:custDataLst>
          </p:nvPr>
        </p:nvGrpSpPr>
        <p:grpSpPr>
          <a:xfrm>
            <a:off x="0" y="0"/>
            <a:ext cx="9144000" cy="441630"/>
            <a:chOff x="0" y="0"/>
            <a:chExt cx="12192000" cy="588767"/>
          </a:xfrm>
        </p:grpSpPr>
        <p:pic>
          <p:nvPicPr>
            <p:cNvPr id="7" name="图片 6"/>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4"/>
            <a:ext cx="8139178"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2020/2/5</a:t>
            </a:fld>
            <a:endParaRPr lang="zh-CN" altLang="en-US"/>
          </a:p>
        </p:txBody>
      </p:sp>
      <p:sp>
        <p:nvSpPr>
          <p:cNvPr id="4" name="页脚占位符 3"/>
          <p:cNvSpPr>
            <a:spLocks noGrp="1"/>
          </p:cNvSpPr>
          <p:nvPr>
            <p:ph type="ftr" sz="quarter" idx="11"/>
            <p:custDataLst>
              <p:tags r:id="rId4"/>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219056" y="227885"/>
            <a:ext cx="8705888" cy="468836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hasCustomPrompt="1"/>
            <p:custDataLst>
              <p:tags r:id="rId3"/>
            </p:custDataLst>
          </p:nvPr>
        </p:nvSpPr>
        <p:spPr>
          <a:xfrm>
            <a:off x="961200" y="937016"/>
            <a:ext cx="7219800" cy="542767"/>
          </a:xfrm>
        </p:spPr>
        <p:txBody>
          <a:bodyPr wrap="square" anchor="ctr">
            <a:normAutofit/>
          </a:bodyPr>
          <a:lstStyle>
            <a:lvl1pP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7" name="内容占位符 6"/>
          <p:cNvSpPr>
            <a:spLocks noGrp="1"/>
          </p:cNvSpPr>
          <p:nvPr>
            <p:ph sz="quarter" idx="13"/>
            <p:custDataLst>
              <p:tags r:id="rId4"/>
            </p:custDataLst>
          </p:nvPr>
        </p:nvSpPr>
        <p:spPr>
          <a:xfrm>
            <a:off x="960835" y="1622900"/>
            <a:ext cx="7219950" cy="258421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2020/2/5</a:t>
            </a:fld>
            <a:endParaRPr lang="zh-CN" altLang="en-US"/>
          </a:p>
        </p:txBody>
      </p:sp>
      <p:sp>
        <p:nvSpPr>
          <p:cNvPr id="4" name="页脚占位符 3"/>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0"/>
            <a:ext cx="3618452" cy="514413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8" name="图片 7"/>
          <p:cNvPicPr/>
          <p:nvPr>
            <p:custDataLst>
              <p:tags r:id="rId2"/>
            </p:custDataLst>
          </p:nvPr>
        </p:nvPicPr>
        <p:blipFill>
          <a:blip r:embed="rId10" r:link="rId11" cstate="screen"/>
          <a:stretch>
            <a:fillRect/>
          </a:stretch>
        </p:blipFill>
        <p:spPr>
          <a:xfrm>
            <a:off x="8603933" y="0"/>
            <a:ext cx="540068" cy="441630"/>
          </a:xfrm>
          <a:prstGeom prst="rect">
            <a:avLst/>
          </a:prstGeom>
        </p:spPr>
      </p:pic>
      <p:sp>
        <p:nvSpPr>
          <p:cNvPr id="2" name="标题 1"/>
          <p:cNvSpPr>
            <a:spLocks noGrp="1"/>
          </p:cNvSpPr>
          <p:nvPr>
            <p:ph type="title" hasCustomPrompt="1"/>
            <p:custDataLst>
              <p:tags r:id="rId3"/>
            </p:custDataLst>
          </p:nvPr>
        </p:nvSpPr>
        <p:spPr>
          <a:xfrm>
            <a:off x="437400" y="577871"/>
            <a:ext cx="2970000" cy="661582"/>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2020/2/5</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7"/>
            </p:custDataLst>
          </p:nvPr>
        </p:nvSpPr>
        <p:spPr>
          <a:xfrm>
            <a:off x="440100" y="1323163"/>
            <a:ext cx="2967300" cy="307027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3825900" y="577525"/>
            <a:ext cx="4860000" cy="381642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0"/>
            <a:ext cx="9144000" cy="1998496"/>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9000" y="585972"/>
            <a:ext cx="8232300" cy="469858"/>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2020/2/5</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7"/>
            </p:custDataLst>
          </p:nvPr>
        </p:nvSpPr>
        <p:spPr>
          <a:xfrm>
            <a:off x="459000" y="1244854"/>
            <a:ext cx="8231981" cy="621077"/>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custDataLst>
              <p:tags r:id="rId8"/>
            </p:custDataLst>
          </p:nvPr>
        </p:nvSpPr>
        <p:spPr>
          <a:xfrm>
            <a:off x="459581" y="2106260"/>
            <a:ext cx="8224200" cy="257341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3772194"/>
            <a:ext cx="9144000" cy="1371941"/>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3600" y="502262"/>
            <a:ext cx="8232300" cy="423952"/>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2020/2/5</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内容占位符 6"/>
          <p:cNvSpPr>
            <a:spLocks noGrp="1"/>
          </p:cNvSpPr>
          <p:nvPr>
            <p:ph sz="quarter" idx="13"/>
            <p:custDataLst>
              <p:tags r:id="rId7"/>
            </p:custDataLst>
          </p:nvPr>
        </p:nvSpPr>
        <p:spPr>
          <a:xfrm>
            <a:off x="453628" y="1261056"/>
            <a:ext cx="8243100" cy="240869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8"/>
            </p:custDataLst>
          </p:nvPr>
        </p:nvSpPr>
        <p:spPr>
          <a:xfrm>
            <a:off x="445500" y="3885780"/>
            <a:ext cx="8251200" cy="75879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p:custDataLst>
              <p:tags r:id="rId1"/>
            </p:custDataLst>
          </p:nvPr>
        </p:nvSpPr>
        <p:spPr>
          <a:xfrm>
            <a:off x="0" y="0"/>
            <a:ext cx="9144000" cy="68588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702505"/>
            <a:ext cx="9144000" cy="441630"/>
            <a:chOff x="0" y="6269233"/>
            <a:chExt cx="12192000" cy="588767"/>
          </a:xfrm>
        </p:grpSpPr>
        <p:pic>
          <p:nvPicPr>
            <p:cNvPr id="12" name="图片 11"/>
            <p:cNvPicPr/>
            <p:nvPr userDrawn="1">
              <p:custDataLst>
                <p:tags r:id="rId11"/>
              </p:custDataLst>
            </p:nvPr>
          </p:nvPicPr>
          <p:blipFill>
            <a:blip r:embed="rId14" r:link="rId15" cstate="screen"/>
            <a:stretch>
              <a:fillRect/>
            </a:stretch>
          </p:blipFill>
          <p:spPr>
            <a:xfrm>
              <a:off x="11471910" y="6269233"/>
              <a:ext cx="720090" cy="588767"/>
            </a:xfrm>
            <a:prstGeom prst="rect">
              <a:avLst/>
            </a:prstGeom>
          </p:spPr>
        </p:pic>
        <p:pic>
          <p:nvPicPr>
            <p:cNvPr id="10" name="图片 9"/>
            <p:cNvPicPr/>
            <p:nvPr userDrawn="1">
              <p:custDataLst>
                <p:tags r:id="rId12"/>
              </p:custDataLst>
            </p:nvPr>
          </p:nvPicPr>
          <p:blipFill>
            <a:blip r:embed="rId16" r:link="rId17" cstate="screen"/>
            <a:stretch>
              <a:fillRect/>
            </a:stretch>
          </p:blipFill>
          <p:spPr>
            <a:xfrm>
              <a:off x="0" y="6269233"/>
              <a:ext cx="720090" cy="588767"/>
            </a:xfrm>
            <a:prstGeom prst="rect">
              <a:avLst/>
            </a:prstGeom>
          </p:spPr>
        </p:pic>
      </p:grpSp>
      <p:sp>
        <p:nvSpPr>
          <p:cNvPr id="2" name="标题 1"/>
          <p:cNvSpPr>
            <a:spLocks noGrp="1"/>
          </p:cNvSpPr>
          <p:nvPr>
            <p:ph type="title"/>
            <p:custDataLst>
              <p:tags r:id="rId3"/>
            </p:custDataLst>
          </p:nvPr>
        </p:nvSpPr>
        <p:spPr>
          <a:xfrm>
            <a:off x="434700" y="178222"/>
            <a:ext cx="8278200"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2020/2/5</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内容占位符 6"/>
          <p:cNvSpPr>
            <a:spLocks noGrp="1"/>
          </p:cNvSpPr>
          <p:nvPr>
            <p:ph sz="quarter" idx="13"/>
            <p:custDataLst>
              <p:tags r:id="rId7"/>
            </p:custDataLst>
          </p:nvPr>
        </p:nvSpPr>
        <p:spPr>
          <a:xfrm>
            <a:off x="434700" y="1247554"/>
            <a:ext cx="40068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4681800" y="1247554"/>
            <a:ext cx="40257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9"/>
            </p:custDataLst>
          </p:nvPr>
        </p:nvSpPr>
        <p:spPr>
          <a:xfrm>
            <a:off x="429300" y="3613046"/>
            <a:ext cx="40068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4689900" y="3610346"/>
            <a:ext cx="40257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2020/2/5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715357"/>
            <a:ext cx="9144000" cy="371342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150469"/>
            <a:ext cx="9143999" cy="993666"/>
            <a:chOff x="0" y="5533275"/>
            <a:chExt cx="12191999" cy="1324725"/>
          </a:xfrm>
        </p:grpSpPr>
        <p:pic>
          <p:nvPicPr>
            <p:cNvPr id="9" name="图片 8"/>
            <p:cNvPicPr/>
            <p:nvPr userDrawn="1">
              <p:custDataLst>
                <p:tags r:id="rId8"/>
              </p:custDataLst>
            </p:nvPr>
          </p:nvPicPr>
          <p:blipFill>
            <a:blip r:embed="rId11" r:link="rId12" cstate="screen"/>
            <a:stretch>
              <a:fillRect/>
            </a:stretch>
          </p:blipFill>
          <p:spPr>
            <a:xfrm>
              <a:off x="10571797" y="5533275"/>
              <a:ext cx="1620202" cy="1324725"/>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0" y="5533275"/>
              <a:ext cx="1620202" cy="1324725"/>
            </a:xfrm>
            <a:prstGeom prst="rect">
              <a:avLst/>
            </a:prstGeom>
          </p:spPr>
        </p:pic>
      </p:grpSp>
      <p:sp>
        <p:nvSpPr>
          <p:cNvPr id="2" name="标题 1"/>
          <p:cNvSpPr>
            <a:spLocks noGrp="1"/>
          </p:cNvSpPr>
          <p:nvPr>
            <p:ph type="title" hasCustomPrompt="1"/>
            <p:custDataLst>
              <p:tags r:id="rId3"/>
            </p:custDataLst>
          </p:nvPr>
        </p:nvSpPr>
        <p:spPr>
          <a:xfrm>
            <a:off x="1142100" y="1004524"/>
            <a:ext cx="6858000" cy="1790321"/>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2020/2/5</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7"/>
            </p:custDataLst>
          </p:nvPr>
        </p:nvSpPr>
        <p:spPr>
          <a:xfrm>
            <a:off x="1141810" y="2897458"/>
            <a:ext cx="6858000" cy="1242153"/>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pPr/>
              <a:t>2020/2/5</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2020/2/5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2020/2/5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2020/2/5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2020/2/5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2020/2/5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2020/2/5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tags" Target="../tags/tag13.xml"/><Relationship Id="rId3" Type="http://schemas.openxmlformats.org/officeDocument/2006/relationships/slideLayout" Target="../slideLayouts/slideLayout15.xml"/><Relationship Id="rId21" Type="http://schemas.openxmlformats.org/officeDocument/2006/relationships/tags" Target="../tags/tag8.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tags" Target="../tags/tag1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tags" Target="../tags/tag11.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tags" Target="../tags/tag1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tags" Target="../tags/tag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2020/2/5</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1"/>
            </p:custDataLst>
          </p:nvPr>
        </p:nvSpPr>
        <p:spPr>
          <a:xfrm>
            <a:off x="502412" y="332464"/>
            <a:ext cx="8139178" cy="331514"/>
          </a:xfrm>
          <a:prstGeom prst="rect">
            <a:avLst/>
          </a:prstGeom>
        </p:spPr>
        <p:txBody>
          <a:bodyPr vert="horz" wrap="square"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2"/>
            </p:custDataLst>
          </p:nvPr>
        </p:nvSpPr>
        <p:spPr>
          <a:xfrm>
            <a:off x="502412" y="721138"/>
            <a:ext cx="8139178" cy="4042179"/>
          </a:xfrm>
          <a:prstGeom prst="rect">
            <a:avLst/>
          </a:prstGeom>
        </p:spPr>
        <p:txBody>
          <a:bodyPr vert="horz" wrap="square" lIns="90170" tIns="46990" rIns="90170" bIns="469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3"/>
            </p:custDataLst>
          </p:nvPr>
        </p:nvSpPr>
        <p:spPr>
          <a:xfrm>
            <a:off x="659807" y="4762963"/>
            <a:ext cx="2025000" cy="237629"/>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pPr/>
              <a:t>2020/2/5</a:t>
            </a:fld>
            <a:endParaRPr lang="zh-CN" altLang="en-US"/>
          </a:p>
        </p:txBody>
      </p:sp>
      <p:sp>
        <p:nvSpPr>
          <p:cNvPr id="5" name="页脚占位符 4"/>
          <p:cNvSpPr>
            <a:spLocks noGrp="1"/>
          </p:cNvSpPr>
          <p:nvPr>
            <p:ph type="ftr" sz="quarter" idx="3"/>
            <p:custDataLst>
              <p:tags r:id="rId24"/>
            </p:custDataLst>
          </p:nvPr>
        </p:nvSpPr>
        <p:spPr>
          <a:xfrm>
            <a:off x="3087000" y="4762963"/>
            <a:ext cx="2970000" cy="237629"/>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5"/>
            </p:custDataLst>
          </p:nvPr>
        </p:nvSpPr>
        <p:spPr>
          <a:xfrm>
            <a:off x="6457950" y="4762963"/>
            <a:ext cx="2025000" cy="237629"/>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KSO_TEMPLATE" hidden="1"/>
          <p:cNvSpPr/>
          <p:nvPr>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58.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9.xml.rels><?xml version="1.0" encoding="UTF-8" standalone="yes"?>
<Relationships xmlns="http://schemas.openxmlformats.org/package/2006/relationships"><Relationship Id="rId8" Type="http://schemas.openxmlformats.org/officeDocument/2006/relationships/image" Target="../media/image29.tiff"/><Relationship Id="rId3" Type="http://schemas.openxmlformats.org/officeDocument/2006/relationships/diagramData" Target="../diagrams/data1.xml"/><Relationship Id="rId7"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microsoft.com/office/2007/relationships/diagramDrawing" Target="../diagrams/drawing1.xml"/><Relationship Id="rId5" Type="http://schemas.openxmlformats.org/officeDocument/2006/relationships/diagramQuickStyle" Target="../diagrams/quickStyle1.xml"/><Relationship Id="rId10" Type="http://schemas.openxmlformats.org/officeDocument/2006/relationships/image" Target="../media/image31.tiff"/><Relationship Id="rId4" Type="http://schemas.openxmlformats.org/officeDocument/2006/relationships/diagramLayout" Target="../diagrams/layout1.xml"/><Relationship Id="rId9" Type="http://schemas.openxmlformats.org/officeDocument/2006/relationships/image" Target="../media/image30.tif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160.xml"/><Relationship Id="rId1" Type="http://schemas.openxmlformats.org/officeDocument/2006/relationships/tags" Target="../tags/tag159.xml"/><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A2141037-D0A4-4E21-8F8B-B1408E39520C}"/>
              </a:ext>
            </a:extLst>
          </p:cNvPr>
          <p:cNvPicPr>
            <a:picLocks noChangeAspect="1"/>
          </p:cNvPicPr>
          <p:nvPr/>
        </p:nvPicPr>
        <p:blipFill rotWithShape="1">
          <a:blip r:embed="rId4"/>
          <a:srcRect r="531"/>
          <a:stretch/>
        </p:blipFill>
        <p:spPr>
          <a:xfrm>
            <a:off x="0" y="0"/>
            <a:ext cx="9144000" cy="5143500"/>
          </a:xfrm>
          <a:prstGeom prst="rect">
            <a:avLst/>
          </a:prstGeom>
        </p:spPr>
      </p:pic>
      <p:sp>
        <p:nvSpPr>
          <p:cNvPr id="15" name="标题 14"/>
          <p:cNvSpPr>
            <a:spLocks noGrp="1"/>
          </p:cNvSpPr>
          <p:nvPr>
            <p:ph type="ctrTitle" idx="13"/>
          </p:nvPr>
        </p:nvSpPr>
        <p:spPr>
          <a:xfrm>
            <a:off x="3496941" y="1918980"/>
            <a:ext cx="5412105" cy="728345"/>
          </a:xfrm>
        </p:spPr>
        <p:txBody>
          <a:bodyPr>
            <a:normAutofit/>
          </a:bodyPr>
          <a:lstStyle/>
          <a:p>
            <a:pPr algn="ctr"/>
            <a:r>
              <a:rPr lang="zh-CN" altLang="en-US" b="1" spc="300" dirty="0" smtClean="0">
                <a:solidFill>
                  <a:srgbClr val="FF0000"/>
                </a:solidFill>
                <a:latin typeface="微软雅黑" panose="020B0503020204020204" charset="-122"/>
                <a:ea typeface="微软雅黑" panose="020B0503020204020204" charset="-122"/>
                <a:sym typeface="+mn-ea"/>
              </a:rPr>
              <a:t>化学反应与能量</a:t>
            </a:r>
            <a:endParaRPr lang="zh-CN" altLang="en-US" dirty="0">
              <a:solidFill>
                <a:srgbClr val="FF0000"/>
              </a:solidFill>
            </a:endParaRPr>
          </a:p>
        </p:txBody>
      </p:sp>
      <p:sp>
        <p:nvSpPr>
          <p:cNvPr id="10" name="矩形 9"/>
          <p:cNvSpPr/>
          <p:nvPr/>
        </p:nvSpPr>
        <p:spPr>
          <a:xfrm>
            <a:off x="4871085" y="3635375"/>
            <a:ext cx="3601720" cy="553085"/>
          </a:xfrm>
          <a:prstGeom prst="rect">
            <a:avLst/>
          </a:prstGeom>
        </p:spPr>
        <p:txBody>
          <a:bodyPr wrap="square">
            <a:spAutoFit/>
          </a:bodyPr>
          <a:lstStyle/>
          <a:p>
            <a:pPr algn="l">
              <a:lnSpc>
                <a:spcPct val="150000"/>
              </a:lnSpc>
            </a:pPr>
            <a:r>
              <a:rPr lang="en-US" altLang="zh-CN" b="1" spc="226" dirty="0">
                <a:solidFill>
                  <a:schemeClr val="tx1"/>
                </a:solidFill>
                <a:latin typeface="楷体" panose="02010609060101010101" charset="-122"/>
                <a:ea typeface="楷体" panose="02010609060101010101" charset="-122"/>
                <a:cs typeface="楷体" panose="02010609060101010101" charset="-122"/>
              </a:rPr>
              <a:t>  </a:t>
            </a:r>
            <a:r>
              <a:rPr lang="en-US" altLang="zh-CN" sz="2000" spc="226" dirty="0">
                <a:solidFill>
                  <a:schemeClr val="tx1"/>
                </a:solidFill>
                <a:latin typeface="微软雅黑" panose="020B0503020204020204" charset="-122"/>
                <a:ea typeface="微软雅黑" panose="020B0503020204020204" charset="-122"/>
              </a:rPr>
              <a:t> </a:t>
            </a:r>
          </a:p>
        </p:txBody>
      </p:sp>
      <p:sp>
        <p:nvSpPr>
          <p:cNvPr id="11" name="文本框 10"/>
          <p:cNvSpPr txBox="1"/>
          <p:nvPr/>
        </p:nvSpPr>
        <p:spPr>
          <a:xfrm>
            <a:off x="4066619" y="1194123"/>
            <a:ext cx="4093845" cy="461665"/>
          </a:xfrm>
          <a:prstGeom prst="rect">
            <a:avLst/>
          </a:prstGeom>
          <a:noFill/>
        </p:spPr>
        <p:txBody>
          <a:bodyPr wrap="square" rtlCol="0">
            <a:spAutoFit/>
          </a:bodyPr>
          <a:lstStyle/>
          <a:p>
            <a:pPr algn="ctr"/>
            <a:r>
              <a:rPr lang="zh-CN" altLang="en-US" sz="20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朝阳区线上课堂</a:t>
            </a:r>
            <a:r>
              <a:rPr lang="en-US" altLang="zh-CN" sz="2000" b="1" spc="226" dirty="0" smtClean="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a:t>
            </a:r>
            <a:r>
              <a:rPr lang="zh-CN" altLang="en-US" sz="2000" b="1" spc="226" dirty="0" smtClean="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高二年级化学</a:t>
            </a:r>
            <a:r>
              <a:rPr lang="zh-CN" altLang="en-US" sz="2400" b="1" spc="226" dirty="0" smtClean="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 </a:t>
            </a:r>
            <a:endParaRPr lang="zh-CN" altLang="en-US" sz="24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endParaRPr>
          </a:p>
        </p:txBody>
      </p:sp>
      <p:sp>
        <p:nvSpPr>
          <p:cNvPr id="9" name="文本框 8"/>
          <p:cNvSpPr txBox="1"/>
          <p:nvPr/>
        </p:nvSpPr>
        <p:spPr>
          <a:xfrm>
            <a:off x="3549692" y="3699565"/>
            <a:ext cx="4836240" cy="499624"/>
          </a:xfrm>
          <a:prstGeom prst="rect">
            <a:avLst/>
          </a:prstGeom>
          <a:noFill/>
        </p:spPr>
        <p:txBody>
          <a:bodyPr wrap="square" rtlCol="0">
            <a:spAutoFit/>
          </a:bodyPr>
          <a:lstStyle/>
          <a:p>
            <a:pPr algn="ctr">
              <a:lnSpc>
                <a:spcPct val="150000"/>
              </a:lnSpc>
            </a:pPr>
            <a:r>
              <a:rPr lang="zh-CN" altLang="en-US" sz="2000" spc="226" dirty="0" smtClean="0">
                <a:solidFill>
                  <a:schemeClr val="bg2">
                    <a:lumMod val="10000"/>
                  </a:schemeClr>
                </a:solidFill>
                <a:latin typeface="微软雅黑" panose="020B0503020204020204" charset="-122"/>
                <a:ea typeface="微软雅黑" panose="020B0503020204020204" charset="-122"/>
              </a:rPr>
              <a:t>北京中学    杨  鹏</a:t>
            </a:r>
            <a:endParaRPr lang="zh-CN" altLang="en-US" sz="2000" spc="226" dirty="0">
              <a:solidFill>
                <a:schemeClr val="bg2">
                  <a:lumMod val="10000"/>
                </a:schemeClr>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267494"/>
            <a:ext cx="1008609" cy="584775"/>
          </a:xfrm>
          <a:prstGeom prst="rect">
            <a:avLst/>
          </a:prstGeom>
        </p:spPr>
        <p:style>
          <a:lnRef idx="1">
            <a:schemeClr val="accent4"/>
          </a:lnRef>
          <a:fillRef idx="3">
            <a:schemeClr val="accent4"/>
          </a:fillRef>
          <a:effectRef idx="2">
            <a:schemeClr val="accent4"/>
          </a:effectRef>
          <a:fontRef idx="minor">
            <a:schemeClr val="lt1"/>
          </a:fontRef>
        </p:style>
        <p:txBody>
          <a:bodyPr wrap="none">
            <a:spAutoFit/>
          </a:bodyPr>
          <a:lstStyle/>
          <a:p>
            <a:pPr algn="ctr"/>
            <a:r>
              <a:rPr lang="zh-CN" altLang="en-US" sz="3200" b="1" dirty="0" smtClean="0"/>
              <a:t>小结</a:t>
            </a:r>
            <a:endParaRPr lang="zh-CN" altLang="en-US" sz="3200" b="1" dirty="0"/>
          </a:p>
        </p:txBody>
      </p:sp>
      <p:sp>
        <p:nvSpPr>
          <p:cNvPr id="4" name="矩形 3"/>
          <p:cNvSpPr/>
          <p:nvPr/>
        </p:nvSpPr>
        <p:spPr>
          <a:xfrm>
            <a:off x="1331640" y="1119599"/>
            <a:ext cx="5688632" cy="58310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lvl="0">
              <a:lnSpc>
                <a:spcPct val="150000"/>
              </a:lnSpc>
            </a:pPr>
            <a:r>
              <a:rPr lang="zh-CN" altLang="en-US" sz="2400" b="1" dirty="0" smtClean="0">
                <a:solidFill>
                  <a:prstClr val="black"/>
                </a:solidFill>
              </a:rPr>
              <a:t>化学反应伴随能量变化的原因是什么？</a:t>
            </a:r>
            <a:endParaRPr lang="en-US" altLang="zh-CN" sz="2400" b="1" dirty="0" smtClean="0">
              <a:solidFill>
                <a:prstClr val="black"/>
              </a:solidFill>
            </a:endParaRPr>
          </a:p>
        </p:txBody>
      </p:sp>
      <p:grpSp>
        <p:nvGrpSpPr>
          <p:cNvPr id="37" name="组合 36"/>
          <p:cNvGrpSpPr/>
          <p:nvPr/>
        </p:nvGrpSpPr>
        <p:grpSpPr>
          <a:xfrm>
            <a:off x="5364088" y="2067694"/>
            <a:ext cx="3062144" cy="573214"/>
            <a:chOff x="5796136" y="3140969"/>
            <a:chExt cx="3062144" cy="764286"/>
          </a:xfrm>
        </p:grpSpPr>
        <p:sp>
          <p:nvSpPr>
            <p:cNvPr id="5" name="矩形 4"/>
            <p:cNvSpPr/>
            <p:nvPr/>
          </p:nvSpPr>
          <p:spPr>
            <a:xfrm>
              <a:off x="5868144" y="3212980"/>
              <a:ext cx="2969083" cy="615554"/>
            </a:xfrm>
            <a:prstGeom prst="rect">
              <a:avLst/>
            </a:prstGeom>
          </p:spPr>
          <p:txBody>
            <a:bodyPr wrap="none">
              <a:spAutoFit/>
            </a:bodyPr>
            <a:lstStyle/>
            <a:p>
              <a:r>
                <a:rPr lang="zh-CN" altLang="en-US" sz="2400" b="1" dirty="0" smtClean="0">
                  <a:solidFill>
                    <a:srgbClr val="000000"/>
                  </a:solidFill>
                </a:rPr>
                <a:t>化学键的断裂和形成</a:t>
              </a:r>
              <a:endParaRPr lang="zh-CN" altLang="en-US" sz="2400" dirty="0"/>
            </a:p>
          </p:txBody>
        </p:sp>
        <p:sp>
          <p:nvSpPr>
            <p:cNvPr id="36" name="圆角矩形标注 35"/>
            <p:cNvSpPr/>
            <p:nvPr/>
          </p:nvSpPr>
          <p:spPr>
            <a:xfrm>
              <a:off x="5796136" y="3140969"/>
              <a:ext cx="3062144" cy="764286"/>
            </a:xfrm>
            <a:prstGeom prst="wedgeRoundRectCallout">
              <a:avLst>
                <a:gd name="adj1" fmla="val -27433"/>
                <a:gd name="adj2" fmla="val -86057"/>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7"/>
          <p:cNvSpPr/>
          <p:nvPr/>
        </p:nvSpPr>
        <p:spPr>
          <a:xfrm>
            <a:off x="1350036" y="2990179"/>
            <a:ext cx="7272808"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lvl="0">
              <a:lnSpc>
                <a:spcPct val="150000"/>
              </a:lnSpc>
            </a:pPr>
            <a:r>
              <a:rPr lang="zh-CN" altLang="en-US" sz="2400" b="1" dirty="0" smtClean="0">
                <a:solidFill>
                  <a:prstClr val="black"/>
                </a:solidFill>
              </a:rPr>
              <a:t>化学反应中能量变化是以物质变化为基础的，能量变化的多少与参加反应的</a:t>
            </a:r>
            <a:r>
              <a:rPr lang="zh-CN" altLang="en-US" sz="2400" b="1" dirty="0" smtClean="0">
                <a:solidFill>
                  <a:srgbClr val="FF0000"/>
                </a:solidFill>
              </a:rPr>
              <a:t>物质种类和多少</a:t>
            </a:r>
            <a:r>
              <a:rPr lang="zh-CN" altLang="en-US" sz="2400" b="1" dirty="0" smtClean="0">
                <a:solidFill>
                  <a:prstClr val="black"/>
                </a:solidFill>
              </a:rPr>
              <a:t>密切相关。</a:t>
            </a:r>
            <a:endParaRPr lang="en-US" altLang="zh-CN" sz="2400" b="1" dirty="0" smtClean="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932364" y="1401698"/>
            <a:ext cx="3240037" cy="1015663"/>
          </a:xfrm>
          <a:prstGeom prst="rect">
            <a:avLst/>
          </a:prstGeom>
          <a:noFill/>
          <a:ln w="57150" algn="ctr">
            <a:solidFill>
              <a:srgbClr val="199CFF"/>
            </a:solidFill>
            <a:miter lim="800000"/>
            <a:headEnd/>
            <a:tailEnd/>
          </a:ln>
        </p:spPr>
        <p:txBody>
          <a:bodyPr wrap="square">
            <a:spAutoFit/>
          </a:bodyPr>
          <a:lstStyle/>
          <a:p>
            <a:pPr algn="ctr">
              <a:spcBef>
                <a:spcPct val="50000"/>
              </a:spcBef>
            </a:pPr>
            <a:r>
              <a:rPr lang="en-US" altLang="zh-CN" sz="2400" b="1" dirty="0">
                <a:ea typeface="方正新舒体简体"/>
                <a:cs typeface="Times New Roman" pitchFamily="18" charset="0"/>
              </a:rPr>
              <a:t>E(</a:t>
            </a:r>
            <a:r>
              <a:rPr lang="zh-CN" altLang="en-US" sz="2400" b="1" dirty="0">
                <a:ea typeface="方正新舒体简体"/>
                <a:cs typeface="Times New Roman" pitchFamily="18" charset="0"/>
              </a:rPr>
              <a:t>断键） </a:t>
            </a:r>
            <a:r>
              <a:rPr lang="zh-CN" altLang="zh-CN" sz="2400" b="1" noProof="1">
                <a:ea typeface="方正新舒体简体"/>
                <a:cs typeface="Times New Roman" pitchFamily="18" charset="0"/>
              </a:rPr>
              <a:t>﹥</a:t>
            </a:r>
            <a:r>
              <a:rPr lang="en-US" altLang="zh-CN" sz="2400" b="1" dirty="0">
                <a:ea typeface="方正新舒体简体"/>
                <a:cs typeface="Times New Roman" pitchFamily="18" charset="0"/>
              </a:rPr>
              <a:t> E</a:t>
            </a:r>
            <a:r>
              <a:rPr lang="zh-CN" altLang="en-US" sz="2400" b="1" dirty="0">
                <a:ea typeface="方正新舒体简体"/>
                <a:cs typeface="Times New Roman" pitchFamily="18" charset="0"/>
              </a:rPr>
              <a:t>（成键）</a:t>
            </a:r>
          </a:p>
          <a:p>
            <a:pPr algn="ctr">
              <a:spcBef>
                <a:spcPct val="50000"/>
              </a:spcBef>
            </a:pPr>
            <a:r>
              <a:rPr lang="zh-CN" altLang="en-US" sz="2400" b="1" dirty="0">
                <a:ea typeface="方正新舒体简体"/>
                <a:cs typeface="Times New Roman" pitchFamily="18" charset="0"/>
              </a:rPr>
              <a:t>反应吸热</a:t>
            </a:r>
            <a:endParaRPr lang="zh-CN" sz="2400" b="1" dirty="0">
              <a:ea typeface="方正新舒体简体"/>
              <a:cs typeface="Times New Roman" pitchFamily="18" charset="0"/>
            </a:endParaRPr>
          </a:p>
        </p:txBody>
      </p:sp>
      <p:sp>
        <p:nvSpPr>
          <p:cNvPr id="19" name="Rectangle 19"/>
          <p:cNvSpPr>
            <a:spLocks noChangeArrowheads="1"/>
          </p:cNvSpPr>
          <p:nvPr/>
        </p:nvSpPr>
        <p:spPr bwMode="auto">
          <a:xfrm>
            <a:off x="4932364" y="3399566"/>
            <a:ext cx="3312045" cy="1077218"/>
          </a:xfrm>
          <a:prstGeom prst="rect">
            <a:avLst/>
          </a:prstGeom>
          <a:noFill/>
          <a:ln w="57150" algn="ctr">
            <a:solidFill>
              <a:srgbClr val="FF0000"/>
            </a:solidFill>
            <a:miter lim="800000"/>
            <a:headEnd/>
            <a:tailEnd/>
          </a:ln>
        </p:spPr>
        <p:txBody>
          <a:bodyPr wrap="square">
            <a:spAutoFit/>
          </a:bodyPr>
          <a:lstStyle/>
          <a:p>
            <a:pPr>
              <a:spcBef>
                <a:spcPct val="50000"/>
              </a:spcBef>
            </a:pPr>
            <a:r>
              <a:rPr lang="en-US" altLang="zh-CN" sz="2400" b="1" dirty="0" smtClean="0">
                <a:ea typeface="方正新舒体简体"/>
                <a:cs typeface="Times New Roman" pitchFamily="18" charset="0"/>
              </a:rPr>
              <a:t>   E</a:t>
            </a:r>
            <a:r>
              <a:rPr lang="en-US" altLang="zh-CN" sz="2400" b="1" dirty="0">
                <a:ea typeface="方正新舒体简体"/>
                <a:cs typeface="Times New Roman" pitchFamily="18" charset="0"/>
              </a:rPr>
              <a:t>(</a:t>
            </a:r>
            <a:r>
              <a:rPr lang="zh-CN" altLang="en-US" sz="2400" b="1" dirty="0">
                <a:ea typeface="方正新舒体简体"/>
                <a:cs typeface="Times New Roman" pitchFamily="18" charset="0"/>
              </a:rPr>
              <a:t>断键） </a:t>
            </a:r>
            <a:r>
              <a:rPr lang="zh-CN" sz="2400" b="1" noProof="1">
                <a:ea typeface="方正新舒体简体"/>
                <a:cs typeface="Times New Roman" pitchFamily="18" charset="0"/>
              </a:rPr>
              <a:t>﹤</a:t>
            </a:r>
            <a:r>
              <a:rPr lang="en-US" altLang="zh-CN" sz="2400" dirty="0">
                <a:ea typeface="方正新舒体简体"/>
                <a:cs typeface="Times New Roman" pitchFamily="18" charset="0"/>
              </a:rPr>
              <a:t> </a:t>
            </a:r>
            <a:r>
              <a:rPr lang="en-US" altLang="zh-CN" sz="2400" b="1" dirty="0">
                <a:ea typeface="方正新舒体简体"/>
                <a:cs typeface="Times New Roman" pitchFamily="18" charset="0"/>
              </a:rPr>
              <a:t>E</a:t>
            </a:r>
            <a:r>
              <a:rPr lang="zh-CN" altLang="en-US" sz="2400" b="1" dirty="0">
                <a:ea typeface="方正新舒体简体"/>
                <a:cs typeface="Times New Roman" pitchFamily="18" charset="0"/>
              </a:rPr>
              <a:t>（成键）</a:t>
            </a:r>
          </a:p>
          <a:p>
            <a:pPr>
              <a:spcBef>
                <a:spcPct val="50000"/>
              </a:spcBef>
            </a:pPr>
            <a:r>
              <a:rPr lang="en-US" altLang="zh-CN" sz="4000" b="1" baseline="-25000" dirty="0">
                <a:ea typeface="方正新舒体简体"/>
                <a:cs typeface="Times New Roman" pitchFamily="18" charset="0"/>
              </a:rPr>
              <a:t>        </a:t>
            </a:r>
            <a:r>
              <a:rPr lang="en-US" altLang="zh-CN" sz="4000" b="1" baseline="-25000" dirty="0" smtClean="0">
                <a:ea typeface="方正新舒体简体"/>
                <a:cs typeface="Times New Roman" pitchFamily="18" charset="0"/>
              </a:rPr>
              <a:t>        </a:t>
            </a:r>
            <a:r>
              <a:rPr lang="zh-CN" altLang="en-US" sz="2400" b="1" dirty="0" smtClean="0">
                <a:ea typeface="方正新舒体简体"/>
                <a:cs typeface="Times New Roman" pitchFamily="18" charset="0"/>
              </a:rPr>
              <a:t>反</a:t>
            </a:r>
            <a:r>
              <a:rPr lang="zh-CN" altLang="en-US" sz="2400" b="1" dirty="0">
                <a:ea typeface="方正新舒体简体"/>
                <a:cs typeface="Times New Roman" pitchFamily="18" charset="0"/>
              </a:rPr>
              <a:t>应放热</a:t>
            </a:r>
            <a:endParaRPr lang="zh-CN" sz="2400" b="1" dirty="0">
              <a:ea typeface="方正新舒体简体"/>
              <a:cs typeface="Times New Roman" pitchFamily="18" charset="0"/>
            </a:endParaRPr>
          </a:p>
        </p:txBody>
      </p:sp>
      <p:sp>
        <p:nvSpPr>
          <p:cNvPr id="31" name="TextBox 1"/>
          <p:cNvSpPr txBox="1">
            <a:spLocks noChangeArrowheads="1"/>
          </p:cNvSpPr>
          <p:nvPr/>
        </p:nvSpPr>
        <p:spPr bwMode="auto">
          <a:xfrm>
            <a:off x="333670" y="683424"/>
            <a:ext cx="8215312" cy="523220"/>
          </a:xfrm>
          <a:prstGeom prst="rect">
            <a:avLst/>
          </a:prstGeom>
          <a:noFill/>
          <a:ln w="9525">
            <a:noFill/>
            <a:miter lim="800000"/>
            <a:headEnd/>
            <a:tailEnd/>
          </a:ln>
        </p:spPr>
        <p:txBody>
          <a:bodyPr>
            <a:spAutoFit/>
          </a:bodyPr>
          <a:lstStyle/>
          <a:p>
            <a:r>
              <a:rPr lang="en-US" altLang="zh-CN" sz="2800" b="1" dirty="0"/>
              <a:t>(1)</a:t>
            </a:r>
            <a:r>
              <a:rPr lang="zh-CN" altLang="en-US" sz="2800" b="1" dirty="0">
                <a:solidFill>
                  <a:srgbClr val="7030A0"/>
                </a:solidFill>
              </a:rPr>
              <a:t>从化学键角度</a:t>
            </a:r>
            <a:r>
              <a:rPr lang="en-US" altLang="zh-CN" sz="2800" b="1" dirty="0">
                <a:solidFill>
                  <a:srgbClr val="7030A0"/>
                </a:solidFill>
              </a:rPr>
              <a:t>---</a:t>
            </a:r>
            <a:r>
              <a:rPr lang="zh-CN" altLang="en-US" sz="2800" b="1" dirty="0">
                <a:solidFill>
                  <a:srgbClr val="000000"/>
                </a:solidFill>
                <a:latin typeface="Arial" pitchFamily="34" charset="0"/>
                <a:ea typeface="黑体" pitchFamily="49" charset="-122"/>
              </a:rPr>
              <a:t>化学反应吸、放热的 </a:t>
            </a:r>
            <a:r>
              <a:rPr lang="zh-CN" altLang="en-US" sz="2800" b="1" dirty="0">
                <a:solidFill>
                  <a:srgbClr val="FF0000"/>
                </a:solidFill>
                <a:latin typeface="Arial" pitchFamily="34" charset="0"/>
                <a:ea typeface="黑体" pitchFamily="49" charset="-122"/>
              </a:rPr>
              <a:t>微观 </a:t>
            </a:r>
            <a:r>
              <a:rPr lang="zh-CN" altLang="en-US" sz="2800" b="1" dirty="0">
                <a:solidFill>
                  <a:srgbClr val="000000"/>
                </a:solidFill>
                <a:latin typeface="Arial" pitchFamily="34" charset="0"/>
                <a:ea typeface="黑体" pitchFamily="49" charset="-122"/>
              </a:rPr>
              <a:t>解</a:t>
            </a:r>
            <a:r>
              <a:rPr lang="zh-CN" altLang="en-US" sz="2800" b="1" dirty="0" smtClean="0">
                <a:solidFill>
                  <a:srgbClr val="000000"/>
                </a:solidFill>
                <a:latin typeface="Arial" pitchFamily="34" charset="0"/>
                <a:ea typeface="黑体" pitchFamily="49" charset="-122"/>
              </a:rPr>
              <a:t>释</a:t>
            </a:r>
          </a:p>
        </p:txBody>
      </p:sp>
      <p:pic>
        <p:nvPicPr>
          <p:cNvPr id="1027" name="Picture 3"/>
          <p:cNvPicPr>
            <a:picLocks noChangeAspect="1" noChangeArrowheads="1"/>
          </p:cNvPicPr>
          <p:nvPr/>
        </p:nvPicPr>
        <p:blipFill>
          <a:blip r:embed="rId3"/>
          <a:srcRect/>
          <a:stretch>
            <a:fillRect/>
          </a:stretch>
        </p:blipFill>
        <p:spPr bwMode="auto">
          <a:xfrm>
            <a:off x="1012302" y="3071798"/>
            <a:ext cx="3429024" cy="2071702"/>
          </a:xfrm>
          <a:prstGeom prst="rect">
            <a:avLst/>
          </a:prstGeom>
          <a:noFill/>
          <a:ln w="9525">
            <a:noFill/>
            <a:miter lim="800000"/>
            <a:headEnd/>
            <a:tailEnd/>
          </a:ln>
          <a:effectLst/>
        </p:spPr>
      </p:pic>
      <p:sp>
        <p:nvSpPr>
          <p:cNvPr id="7" name="TextBox 2"/>
          <p:cNvSpPr txBox="1"/>
          <p:nvPr/>
        </p:nvSpPr>
        <p:spPr>
          <a:xfrm>
            <a:off x="333670" y="97229"/>
            <a:ext cx="6326562"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zh-CN" altLang="en-US" sz="2400" b="1" smtClean="0">
                <a:latin typeface="STKaiti" charset="-122"/>
                <a:ea typeface="STKaiti" charset="-122"/>
                <a:cs typeface="STKaiti" charset="-122"/>
              </a:rPr>
              <a:t>小结：如何</a:t>
            </a:r>
            <a:r>
              <a:rPr lang="zh-CN" altLang="en-US" sz="2400" b="1" dirty="0" smtClean="0">
                <a:latin typeface="STKaiti" charset="-122"/>
                <a:ea typeface="STKaiti" charset="-122"/>
                <a:cs typeface="STKaiti" charset="-122"/>
              </a:rPr>
              <a:t>判断化学反应吸收或者放出热量？</a:t>
            </a:r>
            <a:endParaRPr lang="zh-CN" altLang="en-US" sz="2400" b="1" dirty="0">
              <a:latin typeface="STKaiti" charset="-122"/>
              <a:ea typeface="STKaiti" charset="-122"/>
              <a:cs typeface="STKaiti" charset="-122"/>
            </a:endParaRPr>
          </a:p>
        </p:txBody>
      </p:sp>
      <p:pic>
        <p:nvPicPr>
          <p:cNvPr id="1026" name="Picture 2"/>
          <p:cNvPicPr>
            <a:picLocks noChangeAspect="1" noChangeArrowheads="1"/>
          </p:cNvPicPr>
          <p:nvPr/>
        </p:nvPicPr>
        <p:blipFill>
          <a:blip r:embed="rId4"/>
          <a:srcRect/>
          <a:stretch>
            <a:fillRect/>
          </a:stretch>
        </p:blipFill>
        <p:spPr bwMode="auto">
          <a:xfrm>
            <a:off x="1012302" y="1175851"/>
            <a:ext cx="3250429" cy="200026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214282" y="428626"/>
            <a:ext cx="9144064" cy="523220"/>
          </a:xfrm>
          <a:prstGeom prst="rect">
            <a:avLst/>
          </a:prstGeom>
          <a:noFill/>
          <a:ln w="9525">
            <a:noFill/>
            <a:miter lim="800000"/>
            <a:headEnd/>
            <a:tailEnd/>
          </a:ln>
        </p:spPr>
        <p:txBody>
          <a:bodyPr wrap="square">
            <a:spAutoFit/>
          </a:bodyPr>
          <a:lstStyle/>
          <a:p>
            <a:r>
              <a:rPr lang="zh-CN" altLang="en-US" sz="2800" b="1" dirty="0">
                <a:solidFill>
                  <a:srgbClr val="000000"/>
                </a:solidFill>
                <a:latin typeface="Arial" pitchFamily="34" charset="0"/>
                <a:ea typeface="黑体" pitchFamily="49" charset="-122"/>
              </a:rPr>
              <a:t>（</a:t>
            </a:r>
            <a:r>
              <a:rPr lang="en-US" altLang="zh-CN" sz="2800" b="1" dirty="0">
                <a:solidFill>
                  <a:srgbClr val="000000"/>
                </a:solidFill>
                <a:latin typeface="Arial" pitchFamily="34" charset="0"/>
                <a:ea typeface="黑体" pitchFamily="49" charset="-122"/>
              </a:rPr>
              <a:t>2</a:t>
            </a:r>
            <a:r>
              <a:rPr lang="zh-CN" altLang="en-US" sz="2800" b="1" dirty="0" smtClean="0">
                <a:solidFill>
                  <a:srgbClr val="000000"/>
                </a:solidFill>
                <a:latin typeface="Arial" pitchFamily="34" charset="0"/>
                <a:ea typeface="黑体" pitchFamily="49" charset="-122"/>
              </a:rPr>
              <a:t>）</a:t>
            </a:r>
            <a:r>
              <a:rPr lang="zh-CN" altLang="en-US" sz="2800" b="1" dirty="0" smtClean="0">
                <a:solidFill>
                  <a:srgbClr val="7030A0"/>
                </a:solidFill>
              </a:rPr>
              <a:t>从</a:t>
            </a:r>
            <a:r>
              <a:rPr lang="zh-CN" altLang="en-US" sz="2800" b="1" dirty="0">
                <a:solidFill>
                  <a:srgbClr val="7030A0"/>
                </a:solidFill>
              </a:rPr>
              <a:t>物质能量角度</a:t>
            </a:r>
            <a:r>
              <a:rPr lang="en-US" altLang="zh-CN" sz="2800" b="1" dirty="0">
                <a:solidFill>
                  <a:srgbClr val="7030A0"/>
                </a:solidFill>
              </a:rPr>
              <a:t>---</a:t>
            </a:r>
            <a:r>
              <a:rPr lang="zh-CN" altLang="en-US" sz="2800" b="1" dirty="0">
                <a:solidFill>
                  <a:srgbClr val="000000"/>
                </a:solidFill>
                <a:latin typeface="Arial" pitchFamily="34" charset="0"/>
                <a:ea typeface="黑体" pitchFamily="49" charset="-122"/>
              </a:rPr>
              <a:t>化学反应吸、放热的 </a:t>
            </a:r>
            <a:r>
              <a:rPr lang="zh-CN" altLang="en-US" sz="2800" b="1" dirty="0">
                <a:solidFill>
                  <a:srgbClr val="FF0000"/>
                </a:solidFill>
                <a:latin typeface="Arial" pitchFamily="34" charset="0"/>
                <a:ea typeface="黑体" pitchFamily="49" charset="-122"/>
              </a:rPr>
              <a:t>宏观 </a:t>
            </a:r>
            <a:r>
              <a:rPr lang="zh-CN" altLang="en-US" sz="2800" b="1" dirty="0">
                <a:solidFill>
                  <a:srgbClr val="000000"/>
                </a:solidFill>
                <a:latin typeface="Arial" pitchFamily="34" charset="0"/>
                <a:ea typeface="黑体" pitchFamily="49" charset="-122"/>
              </a:rPr>
              <a:t>解释</a:t>
            </a:r>
          </a:p>
        </p:txBody>
      </p:sp>
      <p:pic>
        <p:nvPicPr>
          <p:cNvPr id="3" name="Picture 17" descr="图片1"/>
          <p:cNvPicPr>
            <a:picLocks noChangeAspect="1" noChangeArrowheads="1"/>
          </p:cNvPicPr>
          <p:nvPr/>
        </p:nvPicPr>
        <p:blipFill>
          <a:blip r:embed="rId3" cstate="print"/>
          <a:srcRect/>
          <a:stretch>
            <a:fillRect/>
          </a:stretch>
        </p:blipFill>
        <p:spPr bwMode="auto">
          <a:xfrm>
            <a:off x="1043608" y="1275606"/>
            <a:ext cx="6402388" cy="2303860"/>
          </a:xfrm>
          <a:prstGeom prst="rect">
            <a:avLst/>
          </a:prstGeom>
          <a:noFill/>
          <a:ln w="9525">
            <a:noFill/>
            <a:miter lim="800000"/>
            <a:headEnd/>
            <a:tailEnd/>
          </a:ln>
        </p:spPr>
      </p:pic>
      <p:sp>
        <p:nvSpPr>
          <p:cNvPr id="4" name="Text Box 18"/>
          <p:cNvSpPr txBox="1">
            <a:spLocks noChangeArrowheads="1"/>
          </p:cNvSpPr>
          <p:nvPr/>
        </p:nvSpPr>
        <p:spPr bwMode="auto">
          <a:xfrm>
            <a:off x="467544" y="3795886"/>
            <a:ext cx="4185761" cy="830997"/>
          </a:xfrm>
          <a:prstGeom prst="rect">
            <a:avLst/>
          </a:prstGeom>
          <a:noFill/>
          <a:ln w="9525">
            <a:noFill/>
            <a:miter lim="800000"/>
            <a:headEnd/>
            <a:tailEnd/>
          </a:ln>
        </p:spPr>
        <p:txBody>
          <a:bodyPr wrap="none">
            <a:spAutoFit/>
          </a:bodyPr>
          <a:lstStyle/>
          <a:p>
            <a:pPr algn="ctr"/>
            <a:r>
              <a:rPr lang="zh-CN" altLang="en-US" sz="2400" b="1" dirty="0" smtClean="0">
                <a:solidFill>
                  <a:srgbClr val="FF0000"/>
                </a:solidFill>
                <a:latin typeface="STKaiti" charset="-122"/>
                <a:ea typeface="STKaiti" charset="-122"/>
                <a:cs typeface="STKaiti" charset="-122"/>
              </a:rPr>
              <a:t>反应物总能量</a:t>
            </a:r>
            <a:r>
              <a:rPr lang="zh-CN" altLang="zh-CN" sz="2400" b="1" noProof="1">
                <a:solidFill>
                  <a:srgbClr val="FF0000"/>
                </a:solidFill>
                <a:latin typeface="STKaiti" charset="-122"/>
                <a:ea typeface="STKaiti" charset="-122"/>
                <a:cs typeface="STKaiti" charset="-122"/>
              </a:rPr>
              <a:t>﹥</a:t>
            </a:r>
            <a:r>
              <a:rPr lang="zh-CN" altLang="en-US" sz="2400" b="1" dirty="0" smtClean="0">
                <a:solidFill>
                  <a:srgbClr val="FF0000"/>
                </a:solidFill>
                <a:latin typeface="STKaiti" charset="-122"/>
                <a:ea typeface="STKaiti" charset="-122"/>
                <a:cs typeface="STKaiti" charset="-122"/>
              </a:rPr>
              <a:t>生成物总能量</a:t>
            </a:r>
            <a:endParaRPr lang="en-US" altLang="zh-CN" sz="2400" b="1" dirty="0" smtClean="0">
              <a:solidFill>
                <a:srgbClr val="FF0000"/>
              </a:solidFill>
              <a:latin typeface="STKaiti" charset="-122"/>
              <a:ea typeface="STKaiti" charset="-122"/>
              <a:cs typeface="STKaiti" charset="-122"/>
            </a:endParaRPr>
          </a:p>
          <a:p>
            <a:pPr algn="ctr"/>
            <a:r>
              <a:rPr lang="zh-CN" altLang="en-US" sz="2400" b="1" dirty="0" smtClean="0">
                <a:solidFill>
                  <a:srgbClr val="FF0000"/>
                </a:solidFill>
                <a:latin typeface="STKaiti" charset="-122"/>
                <a:ea typeface="STKaiti" charset="-122"/>
                <a:cs typeface="STKaiti" charset="-122"/>
              </a:rPr>
              <a:t>放</a:t>
            </a:r>
            <a:r>
              <a:rPr lang="zh-CN" altLang="en-US" sz="2400" b="1" dirty="0">
                <a:solidFill>
                  <a:srgbClr val="FF0000"/>
                </a:solidFill>
                <a:latin typeface="STKaiti" charset="-122"/>
                <a:ea typeface="STKaiti" charset="-122"/>
                <a:cs typeface="STKaiti" charset="-122"/>
              </a:rPr>
              <a:t>热反应</a:t>
            </a:r>
          </a:p>
        </p:txBody>
      </p:sp>
      <p:sp>
        <p:nvSpPr>
          <p:cNvPr id="6" name="Text Box 18"/>
          <p:cNvSpPr txBox="1">
            <a:spLocks noChangeArrowheads="1"/>
          </p:cNvSpPr>
          <p:nvPr/>
        </p:nvSpPr>
        <p:spPr bwMode="auto">
          <a:xfrm>
            <a:off x="4760770" y="3795885"/>
            <a:ext cx="4185761" cy="830997"/>
          </a:xfrm>
          <a:prstGeom prst="rect">
            <a:avLst/>
          </a:prstGeom>
          <a:noFill/>
          <a:ln w="9525">
            <a:noFill/>
            <a:miter lim="800000"/>
            <a:headEnd/>
            <a:tailEnd/>
          </a:ln>
        </p:spPr>
        <p:txBody>
          <a:bodyPr wrap="none">
            <a:spAutoFit/>
          </a:bodyPr>
          <a:lstStyle/>
          <a:p>
            <a:pPr algn="ctr"/>
            <a:r>
              <a:rPr lang="zh-CN" altLang="en-US" sz="2400" b="1" dirty="0" smtClean="0">
                <a:solidFill>
                  <a:srgbClr val="0070C0"/>
                </a:solidFill>
                <a:latin typeface="STKaiti" charset="-122"/>
                <a:ea typeface="STKaiti" charset="-122"/>
                <a:cs typeface="STKaiti" charset="-122"/>
              </a:rPr>
              <a:t>反应物总能量</a:t>
            </a:r>
            <a:r>
              <a:rPr lang="zh-CN" altLang="zh-CN" sz="2400" b="1" noProof="1">
                <a:solidFill>
                  <a:srgbClr val="0070C0"/>
                </a:solidFill>
                <a:ea typeface="方正新舒体简体"/>
                <a:cs typeface="Times New Roman" pitchFamily="18" charset="0"/>
              </a:rPr>
              <a:t>﹤</a:t>
            </a:r>
            <a:r>
              <a:rPr lang="zh-CN" altLang="en-US" sz="2400" b="1" dirty="0" smtClean="0">
                <a:solidFill>
                  <a:srgbClr val="0070C0"/>
                </a:solidFill>
                <a:latin typeface="STKaiti" charset="-122"/>
                <a:ea typeface="STKaiti" charset="-122"/>
                <a:cs typeface="STKaiti" charset="-122"/>
              </a:rPr>
              <a:t>生成物总能量</a:t>
            </a:r>
            <a:endParaRPr lang="en-US" altLang="zh-CN" sz="2400" b="1" dirty="0" smtClean="0">
              <a:solidFill>
                <a:srgbClr val="0070C0"/>
              </a:solidFill>
              <a:latin typeface="STKaiti" charset="-122"/>
              <a:ea typeface="STKaiti" charset="-122"/>
              <a:cs typeface="STKaiti" charset="-122"/>
            </a:endParaRPr>
          </a:p>
          <a:p>
            <a:pPr algn="ctr"/>
            <a:r>
              <a:rPr lang="zh-CN" altLang="en-US" sz="2400" b="1" dirty="0" smtClean="0">
                <a:solidFill>
                  <a:srgbClr val="0070C0"/>
                </a:solidFill>
                <a:latin typeface="STKaiti" charset="-122"/>
                <a:ea typeface="STKaiti" charset="-122"/>
                <a:cs typeface="STKaiti" charset="-122"/>
              </a:rPr>
              <a:t>吸热反应</a:t>
            </a:r>
            <a:endParaRPr lang="zh-CN" altLang="en-US" sz="2400" b="1" dirty="0">
              <a:solidFill>
                <a:srgbClr val="0070C0"/>
              </a:solidFill>
              <a:latin typeface="STKaiti" charset="-122"/>
              <a:ea typeface="STKaiti" charset="-122"/>
              <a:cs typeface="STKaiti"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6"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785786" y="4214824"/>
            <a:ext cx="7146508" cy="461665"/>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zh-CN" altLang="en-US" sz="2400" b="1" dirty="0" smtClean="0">
                <a:solidFill>
                  <a:srgbClr val="000000"/>
                </a:solidFill>
                <a:latin typeface="宋体" pitchFamily="2" charset="-122"/>
                <a:ea typeface="宋体" pitchFamily="2" charset="-122"/>
                <a:cs typeface="Tahoma" pitchFamily="34" charset="0"/>
              </a:rPr>
              <a:t>氢气燃烧是放热反应， 但氢气燃烧前需要“点燃”</a:t>
            </a:r>
            <a:endParaRPr lang="en-US" altLang="zh-CN" sz="2400" b="1" dirty="0" smtClean="0">
              <a:solidFill>
                <a:srgbClr val="000000"/>
              </a:solidFill>
              <a:latin typeface="宋体" pitchFamily="2" charset="-122"/>
              <a:ea typeface="宋体" pitchFamily="2" charset="-122"/>
              <a:cs typeface="Tahoma" pitchFamily="34" charset="0"/>
            </a:endParaRPr>
          </a:p>
        </p:txBody>
      </p:sp>
      <p:sp>
        <p:nvSpPr>
          <p:cNvPr id="4" name="矩形 3"/>
          <p:cNvSpPr/>
          <p:nvPr/>
        </p:nvSpPr>
        <p:spPr>
          <a:xfrm>
            <a:off x="827584" y="1869672"/>
            <a:ext cx="7344816" cy="83099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lvl="0" fontAlgn="base">
              <a:spcBef>
                <a:spcPct val="0"/>
              </a:spcBef>
              <a:spcAft>
                <a:spcPct val="0"/>
              </a:spcAft>
            </a:pPr>
            <a:r>
              <a:rPr lang="zh-CN" altLang="en-US" sz="2400" b="1" dirty="0" smtClean="0">
                <a:solidFill>
                  <a:srgbClr val="000000"/>
                </a:solidFill>
                <a:latin typeface="宋体" pitchFamily="2" charset="-122"/>
                <a:ea typeface="宋体" pitchFamily="2" charset="-122"/>
                <a:cs typeface="Tahoma" pitchFamily="34" charset="0"/>
              </a:rPr>
              <a:t>工业上用高温煅烧 </a:t>
            </a:r>
            <a:r>
              <a:rPr lang="en-US" altLang="zh-CN" sz="2400" b="1" dirty="0" smtClean="0">
                <a:solidFill>
                  <a:srgbClr val="000000"/>
                </a:solidFill>
                <a:latin typeface="宋体" pitchFamily="2" charset="-122"/>
                <a:ea typeface="宋体" pitchFamily="2" charset="-122"/>
                <a:cs typeface="Tahoma" pitchFamily="34" charset="0"/>
              </a:rPr>
              <a:t>CaCO</a:t>
            </a:r>
            <a:r>
              <a:rPr lang="en-US" altLang="zh-CN" sz="2400" b="1" baseline="-30000" dirty="0" smtClean="0">
                <a:solidFill>
                  <a:srgbClr val="000000"/>
                </a:solidFill>
                <a:latin typeface="宋体" pitchFamily="2" charset="-122"/>
                <a:ea typeface="宋体" pitchFamily="2" charset="-122"/>
                <a:cs typeface="Tahoma" pitchFamily="34" charset="0"/>
              </a:rPr>
              <a:t>3</a:t>
            </a:r>
            <a:r>
              <a:rPr lang="zh-CN" altLang="en-US" sz="2400" b="1" dirty="0" smtClean="0">
                <a:solidFill>
                  <a:srgbClr val="000000"/>
                </a:solidFill>
                <a:latin typeface="宋体" pitchFamily="2" charset="-122"/>
                <a:ea typeface="宋体" pitchFamily="2" charset="-122"/>
                <a:cs typeface="Tahoma" pitchFamily="34" charset="0"/>
              </a:rPr>
              <a:t>制备</a:t>
            </a:r>
            <a:r>
              <a:rPr lang="en-US" altLang="zh-CN" sz="2400" b="1" dirty="0" smtClean="0">
                <a:solidFill>
                  <a:srgbClr val="000000"/>
                </a:solidFill>
                <a:latin typeface="宋体" pitchFamily="2" charset="-122"/>
                <a:ea typeface="宋体" pitchFamily="2" charset="-122"/>
                <a:cs typeface="Tahoma" pitchFamily="34" charset="0"/>
              </a:rPr>
              <a:t>CaO</a:t>
            </a:r>
            <a:r>
              <a:rPr lang="zh-CN" altLang="en-US" sz="2400" b="1" dirty="0" smtClean="0">
                <a:solidFill>
                  <a:srgbClr val="000000"/>
                </a:solidFill>
                <a:latin typeface="宋体" pitchFamily="2" charset="-122"/>
                <a:ea typeface="宋体" pitchFamily="2" charset="-122"/>
                <a:cs typeface="Tahoma" pitchFamily="34" charset="0"/>
              </a:rPr>
              <a:t>，</a:t>
            </a:r>
            <a:r>
              <a:rPr lang="zh-CN" altLang="en-US" sz="2400" b="1" dirty="0" smtClean="0">
                <a:solidFill>
                  <a:srgbClr val="000000"/>
                </a:solidFill>
                <a:latin typeface="Arial"/>
                <a:ea typeface="宋体" pitchFamily="2" charset="-122"/>
                <a:cs typeface="Tahoma" pitchFamily="34" charset="0"/>
              </a:rPr>
              <a:t>“</a:t>
            </a:r>
            <a:r>
              <a:rPr lang="zh-CN" altLang="en-US" sz="2400" b="1" dirty="0" smtClean="0">
                <a:solidFill>
                  <a:srgbClr val="000000"/>
                </a:solidFill>
                <a:latin typeface="宋体" pitchFamily="2" charset="-122"/>
                <a:ea typeface="宋体" pitchFamily="2" charset="-122"/>
                <a:cs typeface="Tahoma" pitchFamily="34" charset="0"/>
              </a:rPr>
              <a:t>高温</a:t>
            </a:r>
            <a:r>
              <a:rPr lang="zh-CN" altLang="en-US" sz="2400" b="1" dirty="0" smtClean="0">
                <a:solidFill>
                  <a:srgbClr val="000000"/>
                </a:solidFill>
                <a:latin typeface="Arial"/>
                <a:ea typeface="宋体" pitchFamily="2" charset="-122"/>
                <a:cs typeface="Tahoma" pitchFamily="34" charset="0"/>
              </a:rPr>
              <a:t>”</a:t>
            </a:r>
            <a:r>
              <a:rPr lang="zh-CN" altLang="en-US" sz="2400" b="1" dirty="0" smtClean="0">
                <a:solidFill>
                  <a:srgbClr val="000000"/>
                </a:solidFill>
                <a:latin typeface="宋体" pitchFamily="2" charset="-122"/>
                <a:ea typeface="宋体" pitchFamily="2" charset="-122"/>
                <a:cs typeface="Tahoma" pitchFamily="34" charset="0"/>
              </a:rPr>
              <a:t>的作用是什么</a:t>
            </a:r>
            <a:r>
              <a:rPr lang="en-US" altLang="zh-CN" sz="2400" b="1" dirty="0" smtClean="0">
                <a:solidFill>
                  <a:srgbClr val="000000"/>
                </a:solidFill>
                <a:latin typeface="宋体" pitchFamily="2" charset="-122"/>
                <a:ea typeface="宋体" pitchFamily="2" charset="-122"/>
                <a:cs typeface="Tahoma" pitchFamily="34" charset="0"/>
              </a:rPr>
              <a:t>?</a:t>
            </a:r>
          </a:p>
        </p:txBody>
      </p:sp>
      <p:sp>
        <p:nvSpPr>
          <p:cNvPr id="5" name="矩形 4"/>
          <p:cNvSpPr/>
          <p:nvPr/>
        </p:nvSpPr>
        <p:spPr>
          <a:xfrm>
            <a:off x="827584" y="880831"/>
            <a:ext cx="4752528" cy="46166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lvl="0" eaLnBrk="0" fontAlgn="base" hangingPunct="0">
              <a:spcBef>
                <a:spcPct val="0"/>
              </a:spcBef>
              <a:spcAft>
                <a:spcPct val="0"/>
              </a:spcAft>
            </a:pPr>
            <a:r>
              <a:rPr lang="zh-CN" altLang="en-US" sz="2400" b="1" dirty="0" smtClean="0">
                <a:solidFill>
                  <a:srgbClr val="000000"/>
                </a:solidFill>
                <a:latin typeface="宋体" pitchFamily="2" charset="-122"/>
                <a:ea typeface="宋体" pitchFamily="2" charset="-122"/>
                <a:cs typeface="Tahoma" pitchFamily="34" charset="0"/>
              </a:rPr>
              <a:t>反应条件与吸热、放热的关系？ </a:t>
            </a:r>
            <a:endParaRPr lang="en-US" altLang="zh-CN" sz="2400" b="1" dirty="0" smtClean="0">
              <a:solidFill>
                <a:srgbClr val="000000"/>
              </a:solidFill>
              <a:latin typeface="宋体" pitchFamily="2" charset="-122"/>
              <a:ea typeface="宋体" pitchFamily="2" charset="-122"/>
              <a:cs typeface="Tahoma" pitchFamily="34" charset="0"/>
            </a:endParaRPr>
          </a:p>
        </p:txBody>
      </p:sp>
      <p:sp>
        <p:nvSpPr>
          <p:cNvPr id="7" name="圆角矩形标注 6"/>
          <p:cNvSpPr/>
          <p:nvPr/>
        </p:nvSpPr>
        <p:spPr>
          <a:xfrm>
            <a:off x="4211960" y="2895786"/>
            <a:ext cx="3816424" cy="378042"/>
          </a:xfrm>
          <a:prstGeom prst="wedgeRoundRectCallout">
            <a:avLst>
              <a:gd name="adj1" fmla="val -26531"/>
              <a:gd name="adj2" fmla="val -9351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2400" b="1" dirty="0" smtClean="0">
                <a:solidFill>
                  <a:srgbClr val="000000"/>
                </a:solidFill>
                <a:latin typeface="楷体" pitchFamily="49" charset="-122"/>
                <a:ea typeface="楷体" pitchFamily="49" charset="-122"/>
                <a:cs typeface="Tahoma" pitchFamily="34" charset="0"/>
              </a:rPr>
              <a:t>吸热反应一定需要加热吗？</a:t>
            </a:r>
            <a:endParaRPr lang="zh-CN" altLang="en-US" sz="4800" b="1" dirty="0" smtClean="0">
              <a:latin typeface="楷体" pitchFamily="49" charset="-122"/>
              <a:ea typeface="楷体" pitchFamily="49" charset="-122"/>
            </a:endParaRPr>
          </a:p>
        </p:txBody>
      </p:sp>
      <p:sp>
        <p:nvSpPr>
          <p:cNvPr id="9" name="圆角矩形标注 8"/>
          <p:cNvSpPr/>
          <p:nvPr/>
        </p:nvSpPr>
        <p:spPr>
          <a:xfrm>
            <a:off x="785786" y="3500444"/>
            <a:ext cx="3546108" cy="432048"/>
          </a:xfrm>
          <a:prstGeom prst="wedgeRoundRectCallout">
            <a:avLst>
              <a:gd name="adj1" fmla="val -27432"/>
              <a:gd name="adj2" fmla="val 8874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2400" b="1" dirty="0" smtClean="0">
                <a:solidFill>
                  <a:srgbClr val="000000"/>
                </a:solidFill>
                <a:latin typeface="楷体" pitchFamily="49" charset="-122"/>
                <a:ea typeface="楷体" pitchFamily="49" charset="-122"/>
                <a:cs typeface="Tahoma" pitchFamily="34" charset="0"/>
              </a:rPr>
              <a:t>放热反应不需要条件吗？</a:t>
            </a:r>
          </a:p>
        </p:txBody>
      </p:sp>
      <p:sp>
        <p:nvSpPr>
          <p:cNvPr id="8" name="矩形 7"/>
          <p:cNvSpPr/>
          <p:nvPr/>
        </p:nvSpPr>
        <p:spPr>
          <a:xfrm>
            <a:off x="184031" y="105294"/>
            <a:ext cx="1826141" cy="584775"/>
          </a:xfrm>
          <a:prstGeom prst="rect">
            <a:avLst/>
          </a:prstGeom>
        </p:spPr>
        <p:style>
          <a:lnRef idx="1">
            <a:schemeClr val="accent4"/>
          </a:lnRef>
          <a:fillRef idx="3">
            <a:schemeClr val="accent4"/>
          </a:fillRef>
          <a:effectRef idx="2">
            <a:schemeClr val="accent4"/>
          </a:effectRef>
          <a:fontRef idx="minor">
            <a:schemeClr val="lt1"/>
          </a:fontRef>
        </p:style>
        <p:txBody>
          <a:bodyPr wrap="none">
            <a:spAutoFit/>
          </a:bodyPr>
          <a:lstStyle/>
          <a:p>
            <a:pPr algn="ctr"/>
            <a:r>
              <a:rPr lang="zh-CN" altLang="en-US" sz="3200" b="1" dirty="0" smtClean="0"/>
              <a:t>知识辨析</a:t>
            </a:r>
            <a:endParaRPr lang="zh-CN" altLang="en-US"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5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 grpId="0" animBg="1"/>
      <p:bldP spid="4" grpId="0" animBg="1"/>
      <p:bldP spid="5" grpId="0" animBg="1"/>
      <p:bldP spid="7"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09825" y="267494"/>
            <a:ext cx="1826141" cy="584775"/>
          </a:xfrm>
          <a:prstGeom prst="rect">
            <a:avLst/>
          </a:prstGeom>
        </p:spPr>
        <p:style>
          <a:lnRef idx="1">
            <a:schemeClr val="accent4"/>
          </a:lnRef>
          <a:fillRef idx="3">
            <a:schemeClr val="accent4"/>
          </a:fillRef>
          <a:effectRef idx="2">
            <a:schemeClr val="accent4"/>
          </a:effectRef>
          <a:fontRef idx="minor">
            <a:schemeClr val="lt1"/>
          </a:fontRef>
        </p:style>
        <p:txBody>
          <a:bodyPr wrap="none">
            <a:spAutoFit/>
          </a:bodyPr>
          <a:lstStyle/>
          <a:p>
            <a:pPr algn="ctr"/>
            <a:r>
              <a:rPr lang="zh-CN" altLang="en-US" sz="3200" b="1" dirty="0" smtClean="0"/>
              <a:t>知识辨析</a:t>
            </a:r>
            <a:endParaRPr lang="zh-CN" altLang="en-US" sz="3200" b="1" dirty="0"/>
          </a:p>
        </p:txBody>
      </p:sp>
      <p:pic>
        <p:nvPicPr>
          <p:cNvPr id="3" name="图片 2"/>
          <p:cNvPicPr>
            <a:picLocks noChangeAspect="1"/>
          </p:cNvPicPr>
          <p:nvPr/>
        </p:nvPicPr>
        <p:blipFill>
          <a:blip r:embed="rId3" cstate="print"/>
          <a:stretch>
            <a:fillRect/>
          </a:stretch>
        </p:blipFill>
        <p:spPr>
          <a:xfrm>
            <a:off x="562744" y="2562666"/>
            <a:ext cx="2497088" cy="2281290"/>
          </a:xfrm>
          <a:prstGeom prst="rect">
            <a:avLst/>
          </a:prstGeom>
        </p:spPr>
      </p:pic>
      <p:sp>
        <p:nvSpPr>
          <p:cNvPr id="4" name="矩形 3"/>
          <p:cNvSpPr/>
          <p:nvPr/>
        </p:nvSpPr>
        <p:spPr>
          <a:xfrm>
            <a:off x="3203848" y="3363838"/>
            <a:ext cx="5940152" cy="923330"/>
          </a:xfrm>
          <a:prstGeom prst="rect">
            <a:avLst/>
          </a:prstGeom>
        </p:spPr>
        <p:txBody>
          <a:bodyPr wrap="square">
            <a:spAutoFit/>
          </a:bodyPr>
          <a:lstStyle/>
          <a:p>
            <a:r>
              <a:rPr lang="zh-CN" altLang="en-US" b="1" dirty="0" smtClean="0">
                <a:solidFill>
                  <a:srgbClr val="FF0000"/>
                </a:solidFill>
                <a:latin typeface="STKaiti" charset="-122"/>
                <a:ea typeface="STKaiti" charset="-122"/>
                <a:cs typeface="STKaiti" charset="-122"/>
              </a:rPr>
              <a:t>结论</a:t>
            </a:r>
            <a:r>
              <a:rPr lang="en-US" altLang="zh-CN" b="1" dirty="0" smtClean="0">
                <a:solidFill>
                  <a:srgbClr val="FF0000"/>
                </a:solidFill>
                <a:latin typeface="STKaiti" charset="-122"/>
                <a:ea typeface="STKaiti" charset="-122"/>
                <a:cs typeface="STKaiti" charset="-122"/>
              </a:rPr>
              <a:t>1:</a:t>
            </a:r>
          </a:p>
          <a:p>
            <a:pPr algn="ctr"/>
            <a:r>
              <a:rPr lang="zh-CN" altLang="en-US" b="1" dirty="0" smtClean="0">
                <a:solidFill>
                  <a:srgbClr val="FF0000"/>
                </a:solidFill>
                <a:latin typeface="STKaiti" charset="-122"/>
                <a:ea typeface="STKaiti" charset="-122"/>
                <a:cs typeface="STKaiti" charset="-122"/>
              </a:rPr>
              <a:t>相同质量的同</a:t>
            </a:r>
            <a:r>
              <a:rPr lang="zh-CN" altLang="en-US" b="1" dirty="0" smtClean="0">
                <a:solidFill>
                  <a:srgbClr val="FF0000"/>
                </a:solidFill>
                <a:latin typeface="STKaiti" charset="-122"/>
                <a:ea typeface="STKaiti" charset="-122"/>
                <a:cs typeface="STKaiti" charset="-122"/>
              </a:rPr>
              <a:t>一</a:t>
            </a:r>
            <a:r>
              <a:rPr lang="zh-CN" altLang="en-US" b="1" dirty="0">
                <a:solidFill>
                  <a:srgbClr val="FF0000"/>
                </a:solidFill>
                <a:latin typeface="STKaiti" charset="-122"/>
                <a:ea typeface="STKaiti" charset="-122"/>
                <a:cs typeface="STKaiti" charset="-122"/>
              </a:rPr>
              <a:t>种</a:t>
            </a:r>
            <a:r>
              <a:rPr lang="zh-CN" altLang="en-US" b="1" dirty="0" smtClean="0">
                <a:solidFill>
                  <a:srgbClr val="FF0000"/>
                </a:solidFill>
                <a:latin typeface="STKaiti" charset="-122"/>
                <a:ea typeface="STKaiti" charset="-122"/>
                <a:cs typeface="STKaiti" charset="-122"/>
              </a:rPr>
              <a:t>物质不同状态所</a:t>
            </a:r>
            <a:r>
              <a:rPr lang="zh-CN" altLang="en-US" b="1" dirty="0">
                <a:solidFill>
                  <a:srgbClr val="FF0000"/>
                </a:solidFill>
                <a:latin typeface="STKaiti" charset="-122"/>
                <a:ea typeface="STKaiti" charset="-122"/>
                <a:cs typeface="STKaiti" charset="-122"/>
              </a:rPr>
              <a:t>具有的</a:t>
            </a:r>
            <a:r>
              <a:rPr lang="zh-CN" altLang="en-US" b="1" dirty="0" smtClean="0">
                <a:solidFill>
                  <a:srgbClr val="FF0000"/>
                </a:solidFill>
                <a:latin typeface="STKaiti" charset="-122"/>
                <a:ea typeface="STKaiti" charset="-122"/>
                <a:cs typeface="STKaiti" charset="-122"/>
              </a:rPr>
              <a:t>能量是不同的：</a:t>
            </a:r>
            <a:endParaRPr lang="en-US" altLang="zh-CN" b="1" dirty="0" smtClean="0">
              <a:solidFill>
                <a:srgbClr val="FF0000"/>
              </a:solidFill>
              <a:latin typeface="STKaiti" charset="-122"/>
              <a:ea typeface="STKaiti" charset="-122"/>
              <a:cs typeface="STKaiti" charset="-122"/>
            </a:endParaRPr>
          </a:p>
          <a:p>
            <a:pPr algn="ctr"/>
            <a:r>
              <a:rPr lang="zh-CN" altLang="en-US" b="1" dirty="0" smtClean="0">
                <a:solidFill>
                  <a:srgbClr val="FF0000"/>
                </a:solidFill>
                <a:latin typeface="STKaiti" charset="-122"/>
                <a:ea typeface="STKaiti" charset="-122"/>
                <a:cs typeface="STKaiti" charset="-122"/>
              </a:rPr>
              <a:t>气态 </a:t>
            </a:r>
            <a:r>
              <a:rPr lang="zh-CN" altLang="en-US" b="1" dirty="0">
                <a:solidFill>
                  <a:srgbClr val="FF0000"/>
                </a:solidFill>
                <a:latin typeface="STKaiti" charset="-122"/>
                <a:ea typeface="STKaiti" charset="-122"/>
                <a:cs typeface="STKaiti" charset="-122"/>
              </a:rPr>
              <a:t>＞液态＞</a:t>
            </a:r>
            <a:r>
              <a:rPr lang="zh-CN" altLang="en-US" b="1" dirty="0" smtClean="0">
                <a:solidFill>
                  <a:srgbClr val="FF0000"/>
                </a:solidFill>
                <a:latin typeface="STKaiti" charset="-122"/>
                <a:ea typeface="STKaiti" charset="-122"/>
                <a:cs typeface="STKaiti" charset="-122"/>
              </a:rPr>
              <a:t>固态</a:t>
            </a:r>
            <a:endParaRPr lang="zh-CN" altLang="en-US" b="1" dirty="0">
              <a:solidFill>
                <a:srgbClr val="FF0000"/>
              </a:solidFill>
              <a:latin typeface="STKaiti" charset="-122"/>
              <a:ea typeface="STKaiti" charset="-122"/>
              <a:cs typeface="STKaiti" charset="-122"/>
            </a:endParaRPr>
          </a:p>
        </p:txBody>
      </p:sp>
      <p:sp>
        <p:nvSpPr>
          <p:cNvPr id="6" name="矩形 24"/>
          <p:cNvSpPr>
            <a:spLocks noChangeArrowheads="1"/>
          </p:cNvSpPr>
          <p:nvPr/>
        </p:nvSpPr>
        <p:spPr bwMode="auto">
          <a:xfrm>
            <a:off x="2411760" y="771550"/>
            <a:ext cx="5976664" cy="1477328"/>
          </a:xfrm>
          <a:prstGeom prst="rect">
            <a:avLst/>
          </a:prstGeom>
          <a:solidFill>
            <a:srgbClr val="CCECFF"/>
          </a:solidFill>
          <a:ln w="9525">
            <a:noFill/>
            <a:miter lim="800000"/>
            <a:headEnd/>
            <a:tailEnd/>
          </a:ln>
        </p:spPr>
        <p:txBody>
          <a:bodyPr wrap="square">
            <a:spAutoFit/>
          </a:bodyPr>
          <a:lstStyle/>
          <a:p>
            <a:r>
              <a:rPr lang="zh-CN" altLang="en-US" sz="2000" b="1" dirty="0" smtClean="0"/>
              <a:t>例</a:t>
            </a:r>
            <a:r>
              <a:rPr lang="en-US" altLang="zh-CN" sz="2000" b="1" dirty="0" smtClean="0"/>
              <a:t>1</a:t>
            </a:r>
            <a:r>
              <a:rPr lang="zh-CN" altLang="en-US" sz="2000" b="1" dirty="0" smtClean="0"/>
              <a:t>：在</a:t>
            </a:r>
            <a:r>
              <a:rPr lang="zh-CN" altLang="en-US" sz="2000" b="1" dirty="0"/>
              <a:t>同温、同压下</a:t>
            </a:r>
            <a:r>
              <a:rPr lang="zh-CN" altLang="en-US" sz="2000" b="1" dirty="0" smtClean="0"/>
              <a:t>，下列反应放出的热量是否</a:t>
            </a:r>
            <a:r>
              <a:rPr lang="zh-CN" altLang="en-US" sz="2000" b="1" dirty="0"/>
              <a:t>相同？为什么</a:t>
            </a:r>
            <a:r>
              <a:rPr lang="zh-CN" altLang="en-US" sz="2000" b="1" dirty="0" smtClean="0"/>
              <a:t>？</a:t>
            </a:r>
            <a:endParaRPr lang="en-US" altLang="zh-CN" sz="2000" b="1" dirty="0" smtClean="0"/>
          </a:p>
          <a:p>
            <a:r>
              <a:rPr lang="en-US" altLang="zh-CN" sz="2000" b="1" dirty="0" smtClean="0"/>
              <a:t>2H</a:t>
            </a:r>
            <a:r>
              <a:rPr lang="en-US" altLang="zh-CN" sz="2000" b="1" baseline="-25000" dirty="0" smtClean="0"/>
              <a:t>2</a:t>
            </a:r>
            <a:r>
              <a:rPr lang="en-US" altLang="zh-CN" sz="2000" b="1" dirty="0" smtClean="0"/>
              <a:t>(g)</a:t>
            </a:r>
            <a:r>
              <a:rPr lang="zh-CN" altLang="en-US" sz="2000" b="1" dirty="0" smtClean="0"/>
              <a:t> </a:t>
            </a:r>
            <a:r>
              <a:rPr lang="en-US" altLang="zh-CN" sz="2000" b="1" dirty="0" smtClean="0"/>
              <a:t>+</a:t>
            </a:r>
            <a:r>
              <a:rPr lang="zh-CN" altLang="en-US" sz="2000" b="1" dirty="0" smtClean="0"/>
              <a:t> </a:t>
            </a:r>
            <a:r>
              <a:rPr lang="en-US" altLang="zh-CN" sz="2000" b="1" dirty="0" smtClean="0"/>
              <a:t>O</a:t>
            </a:r>
            <a:r>
              <a:rPr lang="en-US" altLang="zh-CN" sz="2000" b="1" baseline="-25000" dirty="0" smtClean="0"/>
              <a:t>2</a:t>
            </a:r>
            <a:r>
              <a:rPr lang="en-US" altLang="zh-CN" sz="2000" b="1" dirty="0" smtClean="0"/>
              <a:t>(g)</a:t>
            </a:r>
            <a:r>
              <a:rPr lang="zh-CN" altLang="en-US" sz="2000" b="1" dirty="0" smtClean="0"/>
              <a:t> </a:t>
            </a:r>
            <a:r>
              <a:rPr lang="en-US" altLang="zh-CN" sz="2000" b="1" dirty="0" smtClean="0"/>
              <a:t>=</a:t>
            </a:r>
            <a:r>
              <a:rPr lang="zh-CN" altLang="en-US" sz="2000" b="1" dirty="0" smtClean="0"/>
              <a:t> </a:t>
            </a:r>
            <a:r>
              <a:rPr lang="en-US" altLang="zh-CN" sz="2000" b="1" dirty="0" smtClean="0"/>
              <a:t>2H</a:t>
            </a:r>
            <a:r>
              <a:rPr lang="en-US" altLang="zh-CN" sz="2000" b="1" baseline="-25000" dirty="0" smtClean="0"/>
              <a:t>2</a:t>
            </a:r>
            <a:r>
              <a:rPr lang="en-US" altLang="zh-CN" sz="2000" b="1" dirty="0" smtClean="0"/>
              <a:t>O(g</a:t>
            </a:r>
            <a:r>
              <a:rPr lang="en-US" altLang="zh-CN" sz="2000" b="1" dirty="0"/>
              <a:t>)     Q</a:t>
            </a:r>
            <a:r>
              <a:rPr lang="en-US" altLang="zh-CN" sz="2000" b="1" baseline="-25000" dirty="0"/>
              <a:t>1</a:t>
            </a:r>
          </a:p>
          <a:p>
            <a:pPr>
              <a:spcBef>
                <a:spcPct val="50000"/>
              </a:spcBef>
            </a:pPr>
            <a:r>
              <a:rPr lang="en-US" altLang="zh-CN" sz="2000" b="1" dirty="0" smtClean="0"/>
              <a:t>2H</a:t>
            </a:r>
            <a:r>
              <a:rPr lang="en-US" altLang="zh-CN" sz="2000" b="1" baseline="-25000" dirty="0" smtClean="0"/>
              <a:t>2</a:t>
            </a:r>
            <a:r>
              <a:rPr lang="en-US" altLang="zh-CN" sz="2000" b="1" dirty="0" smtClean="0"/>
              <a:t>(g)</a:t>
            </a:r>
            <a:r>
              <a:rPr lang="zh-CN" altLang="en-US" sz="2000" b="1" dirty="0" smtClean="0"/>
              <a:t> </a:t>
            </a:r>
            <a:r>
              <a:rPr lang="en-US" altLang="zh-CN" sz="2000" b="1" dirty="0" smtClean="0"/>
              <a:t>+</a:t>
            </a:r>
            <a:r>
              <a:rPr lang="zh-CN" altLang="en-US" sz="2000" b="1" dirty="0" smtClean="0"/>
              <a:t> </a:t>
            </a:r>
            <a:r>
              <a:rPr lang="en-US" altLang="zh-CN" sz="2000" b="1" dirty="0" smtClean="0"/>
              <a:t>O</a:t>
            </a:r>
            <a:r>
              <a:rPr lang="en-US" altLang="zh-CN" sz="2000" b="1" baseline="-25000" dirty="0" smtClean="0"/>
              <a:t>2</a:t>
            </a:r>
            <a:r>
              <a:rPr lang="en-US" altLang="zh-CN" sz="2000" b="1" dirty="0" smtClean="0"/>
              <a:t>(g)</a:t>
            </a:r>
            <a:r>
              <a:rPr lang="zh-CN" altLang="en-US" sz="2000" b="1" dirty="0" smtClean="0"/>
              <a:t> </a:t>
            </a:r>
            <a:r>
              <a:rPr lang="en-US" altLang="zh-CN" sz="2000" b="1" dirty="0" smtClean="0"/>
              <a:t>=</a:t>
            </a:r>
            <a:r>
              <a:rPr lang="zh-CN" altLang="en-US" sz="2000" b="1" dirty="0" smtClean="0"/>
              <a:t> </a:t>
            </a:r>
            <a:r>
              <a:rPr lang="en-US" altLang="zh-CN" sz="2000" b="1" dirty="0" smtClean="0"/>
              <a:t>2H</a:t>
            </a:r>
            <a:r>
              <a:rPr lang="en-US" altLang="zh-CN" sz="2000" b="1" baseline="-25000" dirty="0" smtClean="0"/>
              <a:t>2</a:t>
            </a:r>
            <a:r>
              <a:rPr lang="en-US" altLang="zh-CN" sz="2000" b="1" dirty="0" smtClean="0"/>
              <a:t>O(l</a:t>
            </a:r>
            <a:r>
              <a:rPr lang="en-US" altLang="zh-CN" sz="2000" b="1" dirty="0"/>
              <a:t>)     </a:t>
            </a:r>
            <a:r>
              <a:rPr lang="zh-CN" altLang="en-US" sz="2000" b="1" dirty="0" smtClean="0"/>
              <a:t> </a:t>
            </a:r>
            <a:r>
              <a:rPr lang="en-US" altLang="zh-CN" sz="2000" b="1" dirty="0" smtClean="0"/>
              <a:t>Q</a:t>
            </a:r>
            <a:r>
              <a:rPr lang="en-US" altLang="zh-CN" sz="2000" b="1" baseline="-25000" dirty="0" smtClean="0"/>
              <a:t>2</a:t>
            </a:r>
            <a:endParaRPr lang="en-US" altLang="zh-CN" sz="2000" b="1" dirty="0"/>
          </a:p>
        </p:txBody>
      </p:sp>
    </p:spTree>
    <p:extLst>
      <p:ext uri="{BB962C8B-B14F-4D97-AF65-F5344CB8AC3E}">
        <p14:creationId xmlns:p14="http://schemas.microsoft.com/office/powerpoint/2010/main" xmlns="" val="1054005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1043608" y="1763619"/>
            <a:ext cx="3672408" cy="2968371"/>
          </a:xfrm>
          <a:prstGeom prst="rect">
            <a:avLst/>
          </a:prstGeom>
        </p:spPr>
      </p:pic>
      <p:grpSp>
        <p:nvGrpSpPr>
          <p:cNvPr id="11" name="组 10"/>
          <p:cNvGrpSpPr/>
          <p:nvPr/>
        </p:nvGrpSpPr>
        <p:grpSpPr>
          <a:xfrm>
            <a:off x="1331640" y="2527726"/>
            <a:ext cx="2844316" cy="1584176"/>
            <a:chOff x="1619672" y="2427734"/>
            <a:chExt cx="2844316" cy="1584176"/>
          </a:xfrm>
        </p:grpSpPr>
        <p:sp>
          <p:nvSpPr>
            <p:cNvPr id="4" name="弧 3"/>
            <p:cNvSpPr/>
            <p:nvPr/>
          </p:nvSpPr>
          <p:spPr>
            <a:xfrm>
              <a:off x="1619672" y="2427734"/>
              <a:ext cx="2160240" cy="1584176"/>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cxnSp>
          <p:nvCxnSpPr>
            <p:cNvPr id="7" name="直线连接符 6"/>
            <p:cNvCxnSpPr/>
            <p:nvPr/>
          </p:nvCxnSpPr>
          <p:spPr>
            <a:xfrm>
              <a:off x="3779912" y="3219822"/>
              <a:ext cx="684076"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8" name="矩形 7"/>
          <p:cNvSpPr/>
          <p:nvPr/>
        </p:nvSpPr>
        <p:spPr>
          <a:xfrm>
            <a:off x="107504" y="2219522"/>
            <a:ext cx="1436804" cy="369332"/>
          </a:xfrm>
          <a:prstGeom prst="rect">
            <a:avLst/>
          </a:prstGeom>
        </p:spPr>
        <p:txBody>
          <a:bodyPr wrap="none">
            <a:spAutoFit/>
          </a:bodyPr>
          <a:lstStyle/>
          <a:p>
            <a:r>
              <a:rPr lang="en-US" altLang="zh-CN" b="1" dirty="0">
                <a:solidFill>
                  <a:srgbClr val="FF0000"/>
                </a:solidFill>
              </a:rPr>
              <a:t>2H</a:t>
            </a:r>
            <a:r>
              <a:rPr lang="en-US" altLang="zh-CN" b="1" baseline="-25000" dirty="0">
                <a:solidFill>
                  <a:srgbClr val="FF0000"/>
                </a:solidFill>
              </a:rPr>
              <a:t>2</a:t>
            </a:r>
            <a:r>
              <a:rPr lang="en-US" altLang="zh-CN" b="1" dirty="0">
                <a:solidFill>
                  <a:srgbClr val="FF0000"/>
                </a:solidFill>
              </a:rPr>
              <a:t>(g)+O</a:t>
            </a:r>
            <a:r>
              <a:rPr lang="en-US" altLang="zh-CN" b="1" baseline="-25000" dirty="0">
                <a:solidFill>
                  <a:srgbClr val="FF0000"/>
                </a:solidFill>
              </a:rPr>
              <a:t>2</a:t>
            </a:r>
            <a:r>
              <a:rPr lang="en-US" altLang="zh-CN" b="1" dirty="0">
                <a:solidFill>
                  <a:srgbClr val="FF0000"/>
                </a:solidFill>
              </a:rPr>
              <a:t>(g)</a:t>
            </a:r>
            <a:r>
              <a:rPr lang="zh-CN" altLang="en-US" b="1" dirty="0">
                <a:solidFill>
                  <a:srgbClr val="FF0000"/>
                </a:solidFill>
              </a:rPr>
              <a:t> </a:t>
            </a:r>
            <a:endParaRPr lang="zh-CN" altLang="en-US" dirty="0">
              <a:solidFill>
                <a:srgbClr val="FF0000"/>
              </a:solidFill>
            </a:endParaRPr>
          </a:p>
        </p:txBody>
      </p:sp>
      <p:sp>
        <p:nvSpPr>
          <p:cNvPr id="9" name="矩形 8"/>
          <p:cNvSpPr/>
          <p:nvPr/>
        </p:nvSpPr>
        <p:spPr>
          <a:xfrm>
            <a:off x="4393212" y="3742570"/>
            <a:ext cx="934871" cy="369332"/>
          </a:xfrm>
          <a:prstGeom prst="rect">
            <a:avLst/>
          </a:prstGeom>
        </p:spPr>
        <p:txBody>
          <a:bodyPr wrap="none">
            <a:spAutoFit/>
          </a:bodyPr>
          <a:lstStyle/>
          <a:p>
            <a:r>
              <a:rPr lang="en-US" altLang="zh-CN" b="1" dirty="0">
                <a:solidFill>
                  <a:srgbClr val="FF0000"/>
                </a:solidFill>
              </a:rPr>
              <a:t>2H</a:t>
            </a:r>
            <a:r>
              <a:rPr lang="en-US" altLang="zh-CN" b="1" baseline="-25000" dirty="0">
                <a:solidFill>
                  <a:srgbClr val="FF0000"/>
                </a:solidFill>
              </a:rPr>
              <a:t>2</a:t>
            </a:r>
            <a:r>
              <a:rPr lang="en-US" altLang="zh-CN" b="1" dirty="0">
                <a:solidFill>
                  <a:srgbClr val="FF0000"/>
                </a:solidFill>
              </a:rPr>
              <a:t>O(l) </a:t>
            </a:r>
            <a:endParaRPr lang="zh-CN" altLang="en-US" dirty="0">
              <a:solidFill>
                <a:srgbClr val="FF0000"/>
              </a:solidFill>
            </a:endParaRPr>
          </a:p>
        </p:txBody>
      </p:sp>
      <p:sp>
        <p:nvSpPr>
          <p:cNvPr id="10" name="矩形 9"/>
          <p:cNvSpPr/>
          <p:nvPr/>
        </p:nvSpPr>
        <p:spPr>
          <a:xfrm>
            <a:off x="4178013" y="3142715"/>
            <a:ext cx="988669" cy="369332"/>
          </a:xfrm>
          <a:prstGeom prst="rect">
            <a:avLst/>
          </a:prstGeom>
        </p:spPr>
        <p:txBody>
          <a:bodyPr wrap="none">
            <a:spAutoFit/>
          </a:bodyPr>
          <a:lstStyle/>
          <a:p>
            <a:r>
              <a:rPr lang="en-US" altLang="zh-CN" b="1">
                <a:solidFill>
                  <a:srgbClr val="FF0000"/>
                </a:solidFill>
              </a:rPr>
              <a:t>2H</a:t>
            </a:r>
            <a:r>
              <a:rPr lang="en-US" altLang="zh-CN" b="1" baseline="-25000">
                <a:solidFill>
                  <a:srgbClr val="FF0000"/>
                </a:solidFill>
              </a:rPr>
              <a:t>2</a:t>
            </a:r>
            <a:r>
              <a:rPr lang="en-US" altLang="zh-CN" b="1">
                <a:solidFill>
                  <a:srgbClr val="FF0000"/>
                </a:solidFill>
              </a:rPr>
              <a:t>O(g) </a:t>
            </a:r>
            <a:endParaRPr lang="zh-CN" altLang="en-US" dirty="0">
              <a:solidFill>
                <a:srgbClr val="FF0000"/>
              </a:solidFill>
            </a:endParaRPr>
          </a:p>
        </p:txBody>
      </p:sp>
      <p:sp>
        <p:nvSpPr>
          <p:cNvPr id="15" name="矩形 14"/>
          <p:cNvSpPr/>
          <p:nvPr/>
        </p:nvSpPr>
        <p:spPr>
          <a:xfrm>
            <a:off x="3527882" y="2713343"/>
            <a:ext cx="421910" cy="369332"/>
          </a:xfrm>
          <a:prstGeom prst="rect">
            <a:avLst/>
          </a:prstGeom>
        </p:spPr>
        <p:txBody>
          <a:bodyPr wrap="none">
            <a:spAutoFit/>
          </a:bodyPr>
          <a:lstStyle/>
          <a:p>
            <a:pPr>
              <a:spcBef>
                <a:spcPct val="50000"/>
              </a:spcBef>
            </a:pPr>
            <a:r>
              <a:rPr lang="en-US" altLang="zh-CN" b="1"/>
              <a:t>Q</a:t>
            </a:r>
            <a:r>
              <a:rPr lang="en-US" altLang="zh-CN" b="1" baseline="-25000"/>
              <a:t>1</a:t>
            </a:r>
            <a:endParaRPr lang="en-US" altLang="zh-CN" b="1" baseline="-25000" dirty="0"/>
          </a:p>
        </p:txBody>
      </p:sp>
      <p:sp>
        <p:nvSpPr>
          <p:cNvPr id="16" name="矩形 15"/>
          <p:cNvSpPr/>
          <p:nvPr/>
        </p:nvSpPr>
        <p:spPr>
          <a:xfrm>
            <a:off x="4407188" y="2727526"/>
            <a:ext cx="421910" cy="369332"/>
          </a:xfrm>
          <a:prstGeom prst="rect">
            <a:avLst/>
          </a:prstGeom>
        </p:spPr>
        <p:txBody>
          <a:bodyPr wrap="none">
            <a:spAutoFit/>
          </a:bodyPr>
          <a:lstStyle/>
          <a:p>
            <a:pPr>
              <a:spcBef>
                <a:spcPct val="50000"/>
              </a:spcBef>
            </a:pPr>
            <a:r>
              <a:rPr lang="en-US" altLang="zh-CN" b="1" dirty="0"/>
              <a:t>Q</a:t>
            </a:r>
            <a:r>
              <a:rPr lang="en-US" altLang="zh-CN" b="1" baseline="-25000" dirty="0"/>
              <a:t>2</a:t>
            </a:r>
            <a:endParaRPr lang="en-US" altLang="zh-CN" b="1" dirty="0"/>
          </a:p>
        </p:txBody>
      </p:sp>
      <p:sp>
        <p:nvSpPr>
          <p:cNvPr id="17" name="右大括号 16"/>
          <p:cNvSpPr/>
          <p:nvPr/>
        </p:nvSpPr>
        <p:spPr>
          <a:xfrm flipH="1">
            <a:off x="3851920" y="2522923"/>
            <a:ext cx="324036" cy="771253"/>
          </a:xfrm>
          <a:prstGeom prst="rightBrace">
            <a:avLst/>
          </a:prstGeom>
          <a:ln w="28575"/>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zh-CN" altLang="en-US">
              <a:ln w="0"/>
              <a:effectLst>
                <a:outerShdw blurRad="38100" dist="19050" dir="2700000" algn="tl" rotWithShape="0">
                  <a:schemeClr val="dk1">
                    <a:alpha val="40000"/>
                  </a:schemeClr>
                </a:outerShdw>
              </a:effectLst>
            </a:endParaRPr>
          </a:p>
        </p:txBody>
      </p:sp>
      <p:sp>
        <p:nvSpPr>
          <p:cNvPr id="19" name="右大括号 18"/>
          <p:cNvSpPr/>
          <p:nvPr/>
        </p:nvSpPr>
        <p:spPr>
          <a:xfrm>
            <a:off x="4328356" y="2503044"/>
            <a:ext cx="99628" cy="1464841"/>
          </a:xfrm>
          <a:prstGeom prst="rightBrace">
            <a:avLst/>
          </a:prstGeom>
          <a:ln w="28575"/>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zh-CN" altLang="en-US">
              <a:ln w="0"/>
              <a:effectLst>
                <a:outerShdw blurRad="38100" dist="19050" dir="2700000" algn="tl" rotWithShape="0">
                  <a:schemeClr val="dk1">
                    <a:alpha val="40000"/>
                  </a:schemeClr>
                </a:outerShdw>
              </a:effectLst>
            </a:endParaRPr>
          </a:p>
        </p:txBody>
      </p:sp>
      <p:sp>
        <p:nvSpPr>
          <p:cNvPr id="20" name="矩形 19"/>
          <p:cNvSpPr/>
          <p:nvPr/>
        </p:nvSpPr>
        <p:spPr>
          <a:xfrm>
            <a:off x="4860647" y="1848086"/>
            <a:ext cx="978153" cy="369332"/>
          </a:xfrm>
          <a:prstGeom prst="rect">
            <a:avLst/>
          </a:prstGeom>
        </p:spPr>
        <p:txBody>
          <a:bodyPr wrap="none">
            <a:spAutoFit/>
          </a:bodyPr>
          <a:lstStyle/>
          <a:p>
            <a:pPr>
              <a:spcBef>
                <a:spcPct val="50000"/>
              </a:spcBef>
            </a:pPr>
            <a:r>
              <a:rPr lang="en-US" altLang="zh-CN" b="1" dirty="0" smtClean="0"/>
              <a:t>Q</a:t>
            </a:r>
            <a:r>
              <a:rPr lang="en-US" altLang="zh-CN" b="1" baseline="-25000" dirty="0" smtClean="0"/>
              <a:t>1</a:t>
            </a:r>
            <a:r>
              <a:rPr lang="zh-CN" altLang="en-US" b="1" baseline="-25000" dirty="0"/>
              <a:t> </a:t>
            </a:r>
            <a:r>
              <a:rPr lang="zh-CN" altLang="zh-CN" b="1" noProof="1">
                <a:solidFill>
                  <a:srgbClr val="FF0000"/>
                </a:solidFill>
                <a:ea typeface="方正新舒体简体"/>
                <a:cs typeface="Times New Roman" pitchFamily="18" charset="0"/>
              </a:rPr>
              <a:t>﹤</a:t>
            </a:r>
            <a:r>
              <a:rPr lang="zh-CN" altLang="en-US" b="1" dirty="0" smtClean="0"/>
              <a:t> </a:t>
            </a:r>
            <a:r>
              <a:rPr lang="en-US" altLang="zh-CN" b="1" dirty="0" smtClean="0"/>
              <a:t>Q</a:t>
            </a:r>
            <a:r>
              <a:rPr lang="en-US" altLang="zh-CN" b="1" baseline="-25000" dirty="0" smtClean="0"/>
              <a:t>2</a:t>
            </a:r>
            <a:endParaRPr lang="en-US" altLang="zh-CN" b="1" dirty="0"/>
          </a:p>
        </p:txBody>
      </p:sp>
      <p:sp>
        <p:nvSpPr>
          <p:cNvPr id="18" name="矩形 24"/>
          <p:cNvSpPr>
            <a:spLocks noChangeArrowheads="1"/>
          </p:cNvSpPr>
          <p:nvPr/>
        </p:nvSpPr>
        <p:spPr bwMode="auto">
          <a:xfrm>
            <a:off x="1259632" y="160897"/>
            <a:ext cx="6552728" cy="1323439"/>
          </a:xfrm>
          <a:prstGeom prst="rect">
            <a:avLst/>
          </a:prstGeom>
          <a:solidFill>
            <a:srgbClr val="CCECFF"/>
          </a:solidFill>
          <a:ln w="9525">
            <a:noFill/>
            <a:miter lim="800000"/>
            <a:headEnd/>
            <a:tailEnd/>
          </a:ln>
        </p:spPr>
        <p:txBody>
          <a:bodyPr wrap="square">
            <a:spAutoFit/>
          </a:bodyPr>
          <a:lstStyle/>
          <a:p>
            <a:r>
              <a:rPr lang="zh-CN" altLang="en-US" sz="2000" b="1" dirty="0" smtClean="0"/>
              <a:t>例</a:t>
            </a:r>
            <a:r>
              <a:rPr lang="en-US" altLang="zh-CN" sz="2000" b="1" dirty="0" smtClean="0"/>
              <a:t>1</a:t>
            </a:r>
            <a:r>
              <a:rPr lang="zh-CN" altLang="en-US" sz="2000" b="1" dirty="0" smtClean="0"/>
              <a:t>：在</a:t>
            </a:r>
            <a:r>
              <a:rPr lang="zh-CN" altLang="en-US" sz="2000" b="1" dirty="0"/>
              <a:t>同温、同压下</a:t>
            </a:r>
            <a:r>
              <a:rPr lang="zh-CN" altLang="en-US" sz="2000" b="1" dirty="0" smtClean="0"/>
              <a:t>，请比较两个反应放出热量的大小。</a:t>
            </a:r>
            <a:endParaRPr lang="zh-CN" altLang="en-US" sz="2000" b="1" dirty="0"/>
          </a:p>
          <a:p>
            <a:pPr>
              <a:spcBef>
                <a:spcPct val="50000"/>
              </a:spcBef>
            </a:pPr>
            <a:r>
              <a:rPr lang="en-US" altLang="zh-CN" sz="2000" b="1" dirty="0"/>
              <a:t>2H</a:t>
            </a:r>
            <a:r>
              <a:rPr lang="en-US" altLang="zh-CN" sz="2000" b="1" baseline="-25000" dirty="0"/>
              <a:t>2</a:t>
            </a:r>
            <a:r>
              <a:rPr lang="en-US" altLang="zh-CN" sz="2000" b="1" dirty="0"/>
              <a:t>(g</a:t>
            </a:r>
            <a:r>
              <a:rPr lang="en-US" altLang="zh-CN" sz="2000" b="1" dirty="0" smtClean="0"/>
              <a:t>)</a:t>
            </a:r>
            <a:r>
              <a:rPr lang="zh-CN" altLang="en-US" sz="2000" b="1" dirty="0" smtClean="0"/>
              <a:t> </a:t>
            </a:r>
            <a:r>
              <a:rPr lang="en-US" altLang="zh-CN" sz="2000" b="1" dirty="0" smtClean="0"/>
              <a:t>+</a:t>
            </a:r>
            <a:r>
              <a:rPr lang="zh-CN" altLang="en-US" sz="2000" b="1" dirty="0" smtClean="0"/>
              <a:t> </a:t>
            </a:r>
            <a:r>
              <a:rPr lang="en-US" altLang="zh-CN" sz="2000" b="1" dirty="0" smtClean="0"/>
              <a:t>O</a:t>
            </a:r>
            <a:r>
              <a:rPr lang="en-US" altLang="zh-CN" sz="2000" b="1" baseline="-25000" dirty="0" smtClean="0"/>
              <a:t>2</a:t>
            </a:r>
            <a:r>
              <a:rPr lang="en-US" altLang="zh-CN" sz="2000" b="1" dirty="0" smtClean="0"/>
              <a:t>(g)</a:t>
            </a:r>
            <a:r>
              <a:rPr lang="zh-CN" altLang="en-US" sz="2000" b="1" dirty="0" smtClean="0"/>
              <a:t> </a:t>
            </a:r>
            <a:r>
              <a:rPr lang="en-US" altLang="zh-CN" sz="2000" b="1" dirty="0" smtClean="0"/>
              <a:t>=</a:t>
            </a:r>
            <a:r>
              <a:rPr lang="zh-CN" altLang="en-US" sz="2000" b="1" dirty="0" smtClean="0"/>
              <a:t> </a:t>
            </a:r>
            <a:r>
              <a:rPr lang="en-US" altLang="zh-CN" sz="2000" b="1" dirty="0" smtClean="0"/>
              <a:t>2H</a:t>
            </a:r>
            <a:r>
              <a:rPr lang="en-US" altLang="zh-CN" sz="2000" b="1" baseline="-25000" dirty="0" smtClean="0"/>
              <a:t>2</a:t>
            </a:r>
            <a:r>
              <a:rPr lang="en-US" altLang="zh-CN" sz="2000" b="1" dirty="0" smtClean="0"/>
              <a:t>O(g</a:t>
            </a:r>
            <a:r>
              <a:rPr lang="en-US" altLang="zh-CN" sz="2000" b="1" dirty="0"/>
              <a:t>)     Q</a:t>
            </a:r>
            <a:r>
              <a:rPr lang="en-US" altLang="zh-CN" sz="2000" b="1" baseline="-25000" dirty="0"/>
              <a:t>1</a:t>
            </a:r>
          </a:p>
          <a:p>
            <a:pPr>
              <a:spcBef>
                <a:spcPct val="50000"/>
              </a:spcBef>
            </a:pPr>
            <a:r>
              <a:rPr lang="en-US" altLang="zh-CN" sz="2000" b="1" dirty="0" smtClean="0"/>
              <a:t>2H</a:t>
            </a:r>
            <a:r>
              <a:rPr lang="en-US" altLang="zh-CN" sz="2000" b="1" baseline="-25000" dirty="0" smtClean="0"/>
              <a:t>2</a:t>
            </a:r>
            <a:r>
              <a:rPr lang="en-US" altLang="zh-CN" sz="2000" b="1" dirty="0" smtClean="0"/>
              <a:t>(g)</a:t>
            </a:r>
            <a:r>
              <a:rPr lang="zh-CN" altLang="en-US" sz="2000" b="1" dirty="0" smtClean="0"/>
              <a:t> </a:t>
            </a:r>
            <a:r>
              <a:rPr lang="en-US" altLang="zh-CN" sz="2000" b="1" dirty="0" smtClean="0"/>
              <a:t>+</a:t>
            </a:r>
            <a:r>
              <a:rPr lang="zh-CN" altLang="en-US" sz="2000" b="1" dirty="0" smtClean="0"/>
              <a:t> </a:t>
            </a:r>
            <a:r>
              <a:rPr lang="en-US" altLang="zh-CN" sz="2000" b="1" dirty="0" smtClean="0"/>
              <a:t>O</a:t>
            </a:r>
            <a:r>
              <a:rPr lang="en-US" altLang="zh-CN" sz="2000" b="1" baseline="-25000" dirty="0" smtClean="0"/>
              <a:t>2</a:t>
            </a:r>
            <a:r>
              <a:rPr lang="en-US" altLang="zh-CN" sz="2000" b="1" dirty="0" smtClean="0"/>
              <a:t>(g)</a:t>
            </a:r>
            <a:r>
              <a:rPr lang="zh-CN" altLang="en-US" sz="2000" b="1" dirty="0" smtClean="0"/>
              <a:t> </a:t>
            </a:r>
            <a:r>
              <a:rPr lang="en-US" altLang="zh-CN" sz="2000" b="1" dirty="0" smtClean="0"/>
              <a:t>=</a:t>
            </a:r>
            <a:r>
              <a:rPr lang="zh-CN" altLang="en-US" sz="2000" b="1" dirty="0" smtClean="0"/>
              <a:t> </a:t>
            </a:r>
            <a:r>
              <a:rPr lang="en-US" altLang="zh-CN" sz="2000" b="1" dirty="0" smtClean="0"/>
              <a:t>2H</a:t>
            </a:r>
            <a:r>
              <a:rPr lang="en-US" altLang="zh-CN" sz="2000" b="1" baseline="-25000" dirty="0" smtClean="0"/>
              <a:t>2</a:t>
            </a:r>
            <a:r>
              <a:rPr lang="en-US" altLang="zh-CN" sz="2000" b="1" dirty="0" smtClean="0"/>
              <a:t>O(l</a:t>
            </a:r>
            <a:r>
              <a:rPr lang="en-US" altLang="zh-CN" sz="2000" b="1" dirty="0"/>
              <a:t>)     </a:t>
            </a:r>
            <a:r>
              <a:rPr lang="zh-CN" altLang="en-US" sz="2000" b="1" dirty="0" smtClean="0"/>
              <a:t> </a:t>
            </a:r>
            <a:r>
              <a:rPr lang="en-US" altLang="zh-CN" sz="2000" b="1" dirty="0" smtClean="0"/>
              <a:t>Q</a:t>
            </a:r>
            <a:r>
              <a:rPr lang="en-US" altLang="zh-CN" sz="2000" b="1" baseline="-25000" dirty="0" smtClean="0"/>
              <a:t>2</a:t>
            </a:r>
            <a:endParaRPr lang="en-US" altLang="zh-CN" sz="2000" b="1" dirty="0"/>
          </a:p>
        </p:txBody>
      </p:sp>
      <p:sp>
        <p:nvSpPr>
          <p:cNvPr id="21" name="矩形 20"/>
          <p:cNvSpPr/>
          <p:nvPr/>
        </p:nvSpPr>
        <p:spPr>
          <a:xfrm>
            <a:off x="5563542" y="2767556"/>
            <a:ext cx="3228348" cy="1477328"/>
          </a:xfrm>
          <a:prstGeom prst="rect">
            <a:avLst/>
          </a:prstGeom>
        </p:spPr>
        <p:txBody>
          <a:bodyPr wrap="square">
            <a:spAutoFit/>
          </a:bodyPr>
          <a:lstStyle/>
          <a:p>
            <a:r>
              <a:rPr lang="zh-CN" altLang="en-US" b="1" dirty="0" smtClean="0">
                <a:solidFill>
                  <a:srgbClr val="FF0000"/>
                </a:solidFill>
                <a:latin typeface="STKaiti" charset="-122"/>
                <a:ea typeface="STKaiti" charset="-122"/>
                <a:cs typeface="STKaiti" charset="-122"/>
              </a:rPr>
              <a:t>结论</a:t>
            </a:r>
            <a:r>
              <a:rPr lang="en-US" altLang="zh-CN" b="1" dirty="0" smtClean="0">
                <a:solidFill>
                  <a:srgbClr val="FF0000"/>
                </a:solidFill>
                <a:latin typeface="STKaiti" charset="-122"/>
                <a:ea typeface="STKaiti" charset="-122"/>
                <a:cs typeface="STKaiti" charset="-122"/>
              </a:rPr>
              <a:t>2:</a:t>
            </a:r>
          </a:p>
          <a:p>
            <a:pPr algn="ctr"/>
            <a:r>
              <a:rPr lang="zh-CN" altLang="en-US" b="1" dirty="0" smtClean="0">
                <a:solidFill>
                  <a:srgbClr val="FF0000"/>
                </a:solidFill>
                <a:latin typeface="STKaiti" charset="-122"/>
                <a:ea typeface="STKaiti" charset="-122"/>
                <a:cs typeface="STKaiti" charset="-122"/>
              </a:rPr>
              <a:t>由于同一</a:t>
            </a:r>
            <a:r>
              <a:rPr lang="zh-CN" altLang="en-US" b="1" dirty="0">
                <a:solidFill>
                  <a:srgbClr val="FF0000"/>
                </a:solidFill>
                <a:latin typeface="STKaiti" charset="-122"/>
                <a:ea typeface="STKaiti" charset="-122"/>
                <a:cs typeface="STKaiti" charset="-122"/>
              </a:rPr>
              <a:t>种</a:t>
            </a:r>
            <a:r>
              <a:rPr lang="zh-CN" altLang="en-US" b="1" dirty="0" smtClean="0">
                <a:solidFill>
                  <a:srgbClr val="FF0000"/>
                </a:solidFill>
                <a:latin typeface="STKaiti" charset="-122"/>
                <a:ea typeface="STKaiti" charset="-122"/>
                <a:cs typeface="STKaiti" charset="-122"/>
              </a:rPr>
              <a:t>物质不同状态所</a:t>
            </a:r>
            <a:r>
              <a:rPr lang="zh-CN" altLang="en-US" b="1" dirty="0">
                <a:solidFill>
                  <a:srgbClr val="FF0000"/>
                </a:solidFill>
                <a:latin typeface="STKaiti" charset="-122"/>
                <a:ea typeface="STKaiti" charset="-122"/>
                <a:cs typeface="STKaiti" charset="-122"/>
              </a:rPr>
              <a:t>具有的</a:t>
            </a:r>
            <a:r>
              <a:rPr lang="zh-CN" altLang="en-US" b="1" dirty="0" smtClean="0">
                <a:solidFill>
                  <a:srgbClr val="FF0000"/>
                </a:solidFill>
                <a:latin typeface="STKaiti" charset="-122"/>
                <a:ea typeface="STKaiti" charset="-122"/>
                <a:cs typeface="STKaiti" charset="-122"/>
              </a:rPr>
              <a:t>能量不同，所以在化学反应中物质的状态不同会导致反应的热效应不一样。</a:t>
            </a:r>
            <a:endParaRPr lang="zh-CN" altLang="en-US" b="1" dirty="0">
              <a:solidFill>
                <a:srgbClr val="FF0000"/>
              </a:solidFill>
              <a:latin typeface="STKaiti" charset="-122"/>
              <a:ea typeface="STKaiti" charset="-122"/>
              <a:cs typeface="STKaiti" charset="-122"/>
            </a:endParaRPr>
          </a:p>
        </p:txBody>
      </p:sp>
    </p:spTree>
    <p:extLst>
      <p:ext uri="{BB962C8B-B14F-4D97-AF65-F5344CB8AC3E}">
        <p14:creationId xmlns:p14="http://schemas.microsoft.com/office/powerpoint/2010/main" xmlns="" val="118680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5" grpId="0"/>
      <p:bldP spid="16" grpId="0"/>
      <p:bldP spid="17" grpId="0" animBg="1"/>
      <p:bldP spid="19" grpId="0" animBg="1"/>
      <p:bldP spid="20"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529426" y="1131590"/>
            <a:ext cx="5914782" cy="2304256"/>
          </a:xfrm>
          <a:prstGeom prst="rect">
            <a:avLst/>
          </a:prstGeom>
        </p:spPr>
      </p:pic>
      <p:sp>
        <p:nvSpPr>
          <p:cNvPr id="3" name="矩形 2"/>
          <p:cNvSpPr/>
          <p:nvPr/>
        </p:nvSpPr>
        <p:spPr>
          <a:xfrm>
            <a:off x="539552" y="123478"/>
            <a:ext cx="1826141" cy="584775"/>
          </a:xfrm>
          <a:prstGeom prst="rect">
            <a:avLst/>
          </a:prstGeom>
        </p:spPr>
        <p:style>
          <a:lnRef idx="1">
            <a:schemeClr val="accent4"/>
          </a:lnRef>
          <a:fillRef idx="3">
            <a:schemeClr val="accent4"/>
          </a:fillRef>
          <a:effectRef idx="2">
            <a:schemeClr val="accent4"/>
          </a:effectRef>
          <a:fontRef idx="minor">
            <a:schemeClr val="lt1"/>
          </a:fontRef>
        </p:style>
        <p:txBody>
          <a:bodyPr wrap="none">
            <a:spAutoFit/>
          </a:bodyPr>
          <a:lstStyle/>
          <a:p>
            <a:pPr algn="ctr"/>
            <a:r>
              <a:rPr lang="zh-CN" altLang="en-US" sz="3200" b="1" dirty="0" smtClean="0"/>
              <a:t>知识辨析</a:t>
            </a:r>
            <a:endParaRPr lang="zh-CN" altLang="en-US" sz="3200" b="1" dirty="0"/>
          </a:p>
        </p:txBody>
      </p:sp>
      <p:sp>
        <p:nvSpPr>
          <p:cNvPr id="4" name="矩形 3"/>
          <p:cNvSpPr/>
          <p:nvPr/>
        </p:nvSpPr>
        <p:spPr>
          <a:xfrm>
            <a:off x="462481" y="3926429"/>
            <a:ext cx="6048672" cy="646331"/>
          </a:xfrm>
          <a:prstGeom prst="rect">
            <a:avLst/>
          </a:prstGeom>
        </p:spPr>
        <p:txBody>
          <a:bodyPr wrap="square">
            <a:spAutoFit/>
          </a:bodyPr>
          <a:lstStyle/>
          <a:p>
            <a:r>
              <a:rPr lang="zh-CN" altLang="en-US" b="1" dirty="0" smtClean="0">
                <a:solidFill>
                  <a:srgbClr val="FF0000"/>
                </a:solidFill>
                <a:latin typeface="STKaiti" charset="-122"/>
                <a:ea typeface="STKaiti" charset="-122"/>
                <a:cs typeface="STKaiti" charset="-122"/>
              </a:rPr>
              <a:t>结论</a:t>
            </a:r>
            <a:r>
              <a:rPr lang="en-US" altLang="zh-CN" b="1" dirty="0" smtClean="0">
                <a:solidFill>
                  <a:srgbClr val="FF0000"/>
                </a:solidFill>
                <a:latin typeface="STKaiti" charset="-122"/>
                <a:ea typeface="STKaiti" charset="-122"/>
                <a:cs typeface="STKaiti" charset="-122"/>
              </a:rPr>
              <a:t>3:</a:t>
            </a:r>
          </a:p>
          <a:p>
            <a:r>
              <a:rPr lang="zh-CN" altLang="en-US" b="1" dirty="0" smtClean="0">
                <a:solidFill>
                  <a:srgbClr val="FF0000"/>
                </a:solidFill>
                <a:latin typeface="STKaiti" charset="-122"/>
                <a:ea typeface="STKaiti" charset="-122"/>
                <a:cs typeface="STKaiti" charset="-122"/>
              </a:rPr>
              <a:t>键</a:t>
            </a:r>
            <a:r>
              <a:rPr lang="zh-CN" altLang="en-US" b="1" dirty="0">
                <a:solidFill>
                  <a:srgbClr val="FF0000"/>
                </a:solidFill>
                <a:latin typeface="STKaiti" charset="-122"/>
                <a:ea typeface="STKaiti" charset="-122"/>
                <a:cs typeface="STKaiti" charset="-122"/>
              </a:rPr>
              <a:t>能越大的物质越稳定、键能越小的物质越不稳定</a:t>
            </a:r>
            <a:endParaRPr lang="zh-CN" altLang="en-US" dirty="0"/>
          </a:p>
        </p:txBody>
      </p:sp>
      <p:sp>
        <p:nvSpPr>
          <p:cNvPr id="6" name="文本框 5"/>
          <p:cNvSpPr txBox="1"/>
          <p:nvPr/>
        </p:nvSpPr>
        <p:spPr>
          <a:xfrm>
            <a:off x="6893288" y="1020993"/>
            <a:ext cx="1005403" cy="338554"/>
          </a:xfrm>
          <a:prstGeom prst="rect">
            <a:avLst/>
          </a:prstGeom>
          <a:noFill/>
          <a:ln>
            <a:solidFill>
              <a:schemeClr val="accent2">
                <a:shade val="95000"/>
                <a:satMod val="105000"/>
              </a:schemeClr>
            </a:solidFill>
          </a:ln>
        </p:spPr>
        <p:txBody>
          <a:bodyPr wrap="none" rtlCol="0">
            <a:spAutoFit/>
          </a:bodyPr>
          <a:lstStyle/>
          <a:p>
            <a:r>
              <a:rPr kumimoji="1" lang="zh-CN" altLang="en-US" sz="1600" dirty="0" smtClean="0"/>
              <a:t>键能越大</a:t>
            </a:r>
            <a:endParaRPr kumimoji="1" lang="zh-CN" altLang="en-US" sz="1600" dirty="0"/>
          </a:p>
        </p:txBody>
      </p:sp>
      <p:sp>
        <p:nvSpPr>
          <p:cNvPr id="7" name="文本框 6"/>
          <p:cNvSpPr txBox="1"/>
          <p:nvPr/>
        </p:nvSpPr>
        <p:spPr>
          <a:xfrm>
            <a:off x="6893288" y="1731992"/>
            <a:ext cx="1005403" cy="338554"/>
          </a:xfrm>
          <a:prstGeom prst="rect">
            <a:avLst/>
          </a:prstGeom>
          <a:noFill/>
          <a:ln>
            <a:solidFill>
              <a:schemeClr val="accent2">
                <a:shade val="95000"/>
                <a:satMod val="105000"/>
              </a:schemeClr>
            </a:solidFill>
          </a:ln>
        </p:spPr>
        <p:txBody>
          <a:bodyPr wrap="none" rtlCol="0">
            <a:spAutoFit/>
          </a:bodyPr>
          <a:lstStyle/>
          <a:p>
            <a:r>
              <a:rPr kumimoji="1" lang="zh-CN" altLang="en-US" sz="1600" dirty="0" smtClean="0"/>
              <a:t>越难破坏</a:t>
            </a:r>
            <a:endParaRPr kumimoji="1" lang="zh-CN" altLang="en-US" sz="1600" dirty="0"/>
          </a:p>
        </p:txBody>
      </p:sp>
      <p:sp>
        <p:nvSpPr>
          <p:cNvPr id="8" name="文本框 7"/>
          <p:cNvSpPr txBox="1"/>
          <p:nvPr/>
        </p:nvSpPr>
        <p:spPr>
          <a:xfrm>
            <a:off x="6804248" y="2436815"/>
            <a:ext cx="1415772" cy="338554"/>
          </a:xfrm>
          <a:prstGeom prst="rect">
            <a:avLst/>
          </a:prstGeom>
          <a:noFill/>
          <a:ln>
            <a:solidFill>
              <a:schemeClr val="accent2">
                <a:shade val="95000"/>
                <a:satMod val="105000"/>
              </a:schemeClr>
            </a:solidFill>
          </a:ln>
        </p:spPr>
        <p:txBody>
          <a:bodyPr wrap="none" rtlCol="0">
            <a:spAutoFit/>
          </a:bodyPr>
          <a:lstStyle/>
          <a:p>
            <a:r>
              <a:rPr kumimoji="1" lang="zh-CN" altLang="en-US" sz="1600" dirty="0" smtClean="0"/>
              <a:t>物质稳定性强</a:t>
            </a:r>
            <a:endParaRPr kumimoji="1" lang="zh-CN" altLang="en-US" sz="1600" dirty="0"/>
          </a:p>
        </p:txBody>
      </p:sp>
      <p:sp>
        <p:nvSpPr>
          <p:cNvPr id="9" name="文本框 8"/>
          <p:cNvSpPr txBox="1"/>
          <p:nvPr/>
        </p:nvSpPr>
        <p:spPr>
          <a:xfrm>
            <a:off x="6211787" y="3147814"/>
            <a:ext cx="2932213" cy="584775"/>
          </a:xfrm>
          <a:prstGeom prst="rect">
            <a:avLst/>
          </a:prstGeom>
          <a:noFill/>
          <a:ln>
            <a:solidFill>
              <a:schemeClr val="accent2">
                <a:shade val="95000"/>
                <a:satMod val="105000"/>
              </a:schemeClr>
            </a:solidFill>
          </a:ln>
        </p:spPr>
        <p:txBody>
          <a:bodyPr wrap="none" rtlCol="0">
            <a:spAutoFit/>
          </a:bodyPr>
          <a:lstStyle/>
          <a:p>
            <a:pPr algn="ctr"/>
            <a:r>
              <a:rPr kumimoji="1" lang="zh-CN" altLang="en-US" sz="1600" dirty="0" smtClean="0"/>
              <a:t>非金属性</a:t>
            </a:r>
            <a:r>
              <a:rPr kumimoji="1" lang="en-US" altLang="zh-CN" sz="1600" dirty="0" smtClean="0"/>
              <a:t>Cl</a:t>
            </a:r>
            <a:r>
              <a:rPr lang="zh-CN" altLang="zh-CN" sz="1600" b="1" noProof="1">
                <a:ea typeface="方正新舒体简体"/>
                <a:cs typeface="Times New Roman" pitchFamily="18" charset="0"/>
              </a:rPr>
              <a:t> </a:t>
            </a:r>
            <a:r>
              <a:rPr lang="zh-CN" altLang="zh-CN" sz="1600" b="1" noProof="1" smtClean="0">
                <a:ea typeface="方正新舒体简体"/>
                <a:cs typeface="Times New Roman" pitchFamily="18" charset="0"/>
              </a:rPr>
              <a:t>﹥</a:t>
            </a:r>
            <a:r>
              <a:rPr lang="en-US" altLang="zh-CN" sz="1600" noProof="1" smtClean="0">
                <a:ea typeface="方正新舒体简体"/>
                <a:cs typeface="Times New Roman" pitchFamily="18" charset="0"/>
              </a:rPr>
              <a:t>Br</a:t>
            </a:r>
          </a:p>
          <a:p>
            <a:pPr algn="ctr"/>
            <a:r>
              <a:rPr kumimoji="1" lang="zh-CN" altLang="en-US" sz="1600" noProof="1" smtClean="0">
                <a:ea typeface="方正新舒体简体"/>
                <a:cs typeface="Times New Roman" pitchFamily="18" charset="0"/>
              </a:rPr>
              <a:t>气态氢化物的稳定性</a:t>
            </a:r>
            <a:r>
              <a:rPr kumimoji="1" lang="en-US" altLang="zh-CN" sz="1600" noProof="1" smtClean="0">
                <a:ea typeface="方正新舒体简体"/>
                <a:cs typeface="Times New Roman" pitchFamily="18" charset="0"/>
              </a:rPr>
              <a:t>HCl</a:t>
            </a:r>
            <a:r>
              <a:rPr lang="zh-CN" altLang="zh-CN" sz="1600" b="1" noProof="1">
                <a:ea typeface="方正新舒体简体"/>
                <a:cs typeface="Times New Roman" pitchFamily="18" charset="0"/>
              </a:rPr>
              <a:t> </a:t>
            </a:r>
            <a:r>
              <a:rPr lang="zh-CN" altLang="zh-CN" sz="1600" b="1" noProof="1" smtClean="0">
                <a:ea typeface="方正新舒体简体"/>
                <a:cs typeface="Times New Roman" pitchFamily="18" charset="0"/>
              </a:rPr>
              <a:t>﹥</a:t>
            </a:r>
            <a:r>
              <a:rPr lang="en-US" altLang="zh-CN" sz="1600" noProof="1" smtClean="0">
                <a:ea typeface="方正新舒体简体"/>
                <a:cs typeface="Times New Roman" pitchFamily="18" charset="0"/>
              </a:rPr>
              <a:t>HBr </a:t>
            </a:r>
            <a:endParaRPr kumimoji="1" lang="zh-CN" altLang="en-US" sz="1600" dirty="0"/>
          </a:p>
        </p:txBody>
      </p:sp>
      <p:cxnSp>
        <p:nvCxnSpPr>
          <p:cNvPr id="11" name="直线箭头连接符 10"/>
          <p:cNvCxnSpPr>
            <a:stCxn id="6" idx="2"/>
            <a:endCxn id="7" idx="0"/>
          </p:cNvCxnSpPr>
          <p:nvPr/>
        </p:nvCxnSpPr>
        <p:spPr>
          <a:xfrm>
            <a:off x="7395990" y="1359547"/>
            <a:ext cx="0" cy="3724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直线箭头连接符 11"/>
          <p:cNvCxnSpPr/>
          <p:nvPr/>
        </p:nvCxnSpPr>
        <p:spPr>
          <a:xfrm>
            <a:off x="7405061" y="2036792"/>
            <a:ext cx="0" cy="3724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直线箭头连接符 12"/>
          <p:cNvCxnSpPr/>
          <p:nvPr/>
        </p:nvCxnSpPr>
        <p:spPr>
          <a:xfrm>
            <a:off x="7423098" y="2764587"/>
            <a:ext cx="0" cy="3724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直线箭头连接符 13"/>
          <p:cNvCxnSpPr/>
          <p:nvPr/>
        </p:nvCxnSpPr>
        <p:spPr>
          <a:xfrm>
            <a:off x="7423098" y="3740206"/>
            <a:ext cx="0" cy="3724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6329607" y="4112651"/>
            <a:ext cx="2696572" cy="523220"/>
          </a:xfrm>
          <a:prstGeom prst="rect">
            <a:avLst/>
          </a:prstGeom>
          <a:noFill/>
          <a:ln>
            <a:solidFill>
              <a:schemeClr val="accent2">
                <a:shade val="95000"/>
                <a:satMod val="105000"/>
              </a:schemeClr>
            </a:solidFill>
          </a:ln>
        </p:spPr>
        <p:txBody>
          <a:bodyPr wrap="none" rtlCol="0">
            <a:spAutoFit/>
          </a:bodyPr>
          <a:lstStyle/>
          <a:p>
            <a:r>
              <a:rPr lang="en-US" altLang="zh-CN" sz="1400" dirty="0"/>
              <a:t>H—Cl </a:t>
            </a:r>
            <a:r>
              <a:rPr lang="zh-CN" altLang="zh-CN" sz="1400" dirty="0"/>
              <a:t>键的键能</a:t>
            </a:r>
            <a:r>
              <a:rPr lang="zh-CN" altLang="zh-CN" sz="1400" dirty="0" smtClean="0"/>
              <a:t>为</a:t>
            </a:r>
            <a:r>
              <a:rPr lang="en-US" altLang="zh-CN" sz="1400" dirty="0" smtClean="0"/>
              <a:t>431 kJ/</a:t>
            </a:r>
            <a:r>
              <a:rPr lang="en-US" altLang="zh-CN" sz="1400" dirty="0" err="1" smtClean="0"/>
              <a:t>mol</a:t>
            </a:r>
            <a:r>
              <a:rPr lang="en-US" altLang="zh-CN" sz="1400" dirty="0" smtClean="0"/>
              <a:t>         </a:t>
            </a:r>
          </a:p>
          <a:p>
            <a:r>
              <a:rPr lang="en-US" altLang="zh-CN" sz="1400" dirty="0" smtClean="0"/>
              <a:t>H—Br</a:t>
            </a:r>
            <a:r>
              <a:rPr lang="zh-CN" altLang="zh-CN" sz="1400" dirty="0"/>
              <a:t>键的键能</a:t>
            </a:r>
            <a:r>
              <a:rPr lang="zh-CN" altLang="zh-CN" sz="1400" dirty="0" smtClean="0"/>
              <a:t>为</a:t>
            </a:r>
            <a:r>
              <a:rPr lang="en-US" altLang="zh-CN" sz="1400" dirty="0" smtClean="0"/>
              <a:t>366 kJ/</a:t>
            </a:r>
            <a:r>
              <a:rPr lang="en-US" altLang="zh-CN" sz="1400" dirty="0" err="1" smtClean="0"/>
              <a:t>mol</a:t>
            </a:r>
            <a:endParaRPr kumimoji="1" lang="zh-CN" altLang="en-US" sz="1400" dirty="0"/>
          </a:p>
        </p:txBody>
      </p:sp>
    </p:spTree>
    <p:extLst>
      <p:ext uri="{BB962C8B-B14F-4D97-AF65-F5344CB8AC3E}">
        <p14:creationId xmlns:p14="http://schemas.microsoft.com/office/powerpoint/2010/main" xmlns="" val="57895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8" grpId="0" animBg="1"/>
      <p:bldP spid="9"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89880" y="44185"/>
            <a:ext cx="1826141" cy="584775"/>
          </a:xfrm>
          <a:prstGeom prst="rect">
            <a:avLst/>
          </a:prstGeom>
        </p:spPr>
        <p:style>
          <a:lnRef idx="1">
            <a:schemeClr val="accent4"/>
          </a:lnRef>
          <a:fillRef idx="3">
            <a:schemeClr val="accent4"/>
          </a:fillRef>
          <a:effectRef idx="2">
            <a:schemeClr val="accent4"/>
          </a:effectRef>
          <a:fontRef idx="minor">
            <a:schemeClr val="lt1"/>
          </a:fontRef>
        </p:style>
        <p:txBody>
          <a:bodyPr wrap="none">
            <a:spAutoFit/>
          </a:bodyPr>
          <a:lstStyle/>
          <a:p>
            <a:pPr algn="ctr"/>
            <a:r>
              <a:rPr lang="zh-CN" altLang="en-US" sz="3200" b="1" dirty="0" smtClean="0"/>
              <a:t>知识辨析</a:t>
            </a:r>
            <a:endParaRPr lang="zh-CN" altLang="en-US" sz="3200" b="1" dirty="0"/>
          </a:p>
        </p:txBody>
      </p:sp>
      <p:sp>
        <p:nvSpPr>
          <p:cNvPr id="11" name="矩形 10"/>
          <p:cNvSpPr/>
          <p:nvPr/>
        </p:nvSpPr>
        <p:spPr>
          <a:xfrm>
            <a:off x="5643570" y="4000510"/>
            <a:ext cx="2503997" cy="861774"/>
          </a:xfrm>
          <a:prstGeom prst="rect">
            <a:avLst/>
          </a:prstGeom>
        </p:spPr>
        <p:txBody>
          <a:bodyPr wrap="square">
            <a:spAutoFit/>
          </a:bodyPr>
          <a:lstStyle/>
          <a:p>
            <a:pPr>
              <a:spcBef>
                <a:spcPct val="50000"/>
              </a:spcBef>
            </a:pPr>
            <a:r>
              <a:rPr lang="en-US" altLang="zh-CN" b="1" dirty="0">
                <a:ea typeface="方正新舒体简体"/>
                <a:cs typeface="Times New Roman" pitchFamily="18" charset="0"/>
              </a:rPr>
              <a:t>E(</a:t>
            </a:r>
            <a:r>
              <a:rPr lang="zh-CN" altLang="en-US" b="1" dirty="0" smtClean="0">
                <a:ea typeface="方正新舒体简体"/>
                <a:cs typeface="Times New Roman" pitchFamily="18" charset="0"/>
              </a:rPr>
              <a:t>断吸） </a:t>
            </a:r>
            <a:r>
              <a:rPr lang="zh-CN" altLang="zh-CN" b="1" noProof="1">
                <a:solidFill>
                  <a:srgbClr val="FF0000"/>
                </a:solidFill>
                <a:ea typeface="方正新舒体简体"/>
                <a:cs typeface="Times New Roman" pitchFamily="18" charset="0"/>
              </a:rPr>
              <a:t>﹤</a:t>
            </a:r>
            <a:r>
              <a:rPr lang="en-US" altLang="zh-CN" dirty="0">
                <a:ea typeface="方正新舒体简体"/>
                <a:cs typeface="Times New Roman" pitchFamily="18" charset="0"/>
              </a:rPr>
              <a:t> </a:t>
            </a:r>
            <a:r>
              <a:rPr lang="zh-CN" altLang="en-US" dirty="0" smtClean="0">
                <a:ea typeface="方正新舒体简体"/>
                <a:cs typeface="Times New Roman" pitchFamily="18" charset="0"/>
              </a:rPr>
              <a:t> </a:t>
            </a:r>
            <a:r>
              <a:rPr lang="en-US" altLang="zh-CN" b="1" dirty="0" smtClean="0">
                <a:ea typeface="方正新舒体简体"/>
                <a:cs typeface="Times New Roman" pitchFamily="18" charset="0"/>
              </a:rPr>
              <a:t>E</a:t>
            </a:r>
            <a:r>
              <a:rPr lang="zh-CN" altLang="en-US" b="1" dirty="0">
                <a:ea typeface="方正新舒体简体"/>
                <a:cs typeface="Times New Roman" pitchFamily="18" charset="0"/>
              </a:rPr>
              <a:t>（</a:t>
            </a:r>
            <a:r>
              <a:rPr lang="zh-CN" altLang="en-US" b="1" dirty="0" smtClean="0">
                <a:ea typeface="方正新舒体简体"/>
                <a:cs typeface="Times New Roman" pitchFamily="18" charset="0"/>
              </a:rPr>
              <a:t>成放）</a:t>
            </a:r>
            <a:endParaRPr lang="zh-CN" altLang="en-US" b="1" dirty="0">
              <a:ea typeface="方正新舒体简体"/>
              <a:cs typeface="Times New Roman" pitchFamily="18" charset="0"/>
            </a:endParaRPr>
          </a:p>
          <a:p>
            <a:pPr>
              <a:spcBef>
                <a:spcPct val="50000"/>
              </a:spcBef>
            </a:pPr>
            <a:r>
              <a:rPr lang="en-US" altLang="zh-CN" sz="3200" b="1" baseline="-25000" dirty="0">
                <a:ea typeface="方正新舒体简体"/>
                <a:cs typeface="Times New Roman" pitchFamily="18" charset="0"/>
              </a:rPr>
              <a:t>        </a:t>
            </a:r>
            <a:r>
              <a:rPr lang="zh-CN" altLang="en-US" b="1" dirty="0" smtClean="0">
                <a:solidFill>
                  <a:srgbClr val="FF0000"/>
                </a:solidFill>
                <a:ea typeface="方正新舒体简体"/>
                <a:cs typeface="Times New Roman" pitchFamily="18" charset="0"/>
              </a:rPr>
              <a:t>反应</a:t>
            </a:r>
            <a:r>
              <a:rPr lang="zh-CN" altLang="en-US" b="1" dirty="0">
                <a:solidFill>
                  <a:srgbClr val="FF0000"/>
                </a:solidFill>
                <a:ea typeface="方正新舒体简体"/>
                <a:cs typeface="Times New Roman" pitchFamily="18" charset="0"/>
              </a:rPr>
              <a:t>放热</a:t>
            </a:r>
            <a:endParaRPr lang="zh-CN" altLang="zh-CN" b="1" dirty="0">
              <a:solidFill>
                <a:srgbClr val="FF0000"/>
              </a:solidFill>
              <a:ea typeface="方正新舒体简体"/>
              <a:cs typeface="Times New Roman" pitchFamily="18" charset="0"/>
            </a:endParaRPr>
          </a:p>
        </p:txBody>
      </p:sp>
      <p:sp>
        <p:nvSpPr>
          <p:cNvPr id="12" name="矩形 11"/>
          <p:cNvSpPr/>
          <p:nvPr/>
        </p:nvSpPr>
        <p:spPr>
          <a:xfrm>
            <a:off x="5572132" y="1643056"/>
            <a:ext cx="2539478" cy="369332"/>
          </a:xfrm>
          <a:prstGeom prst="rect">
            <a:avLst/>
          </a:prstGeom>
        </p:spPr>
        <p:txBody>
          <a:bodyPr wrap="none">
            <a:spAutoFit/>
          </a:bodyPr>
          <a:lstStyle/>
          <a:p>
            <a:pPr>
              <a:spcBef>
                <a:spcPct val="50000"/>
              </a:spcBef>
            </a:pPr>
            <a:r>
              <a:rPr lang="en-US" altLang="zh-CN" b="1" dirty="0">
                <a:ea typeface="方正新舒体简体"/>
                <a:cs typeface="Times New Roman" pitchFamily="18" charset="0"/>
              </a:rPr>
              <a:t>E(</a:t>
            </a:r>
            <a:r>
              <a:rPr lang="zh-CN" altLang="en-US" b="1" dirty="0">
                <a:ea typeface="方正新舒体简体"/>
                <a:cs typeface="Times New Roman" pitchFamily="18" charset="0"/>
              </a:rPr>
              <a:t>断吸） </a:t>
            </a:r>
            <a:r>
              <a:rPr lang="zh-CN" altLang="en-US" b="1" noProof="1" smtClean="0">
                <a:solidFill>
                  <a:srgbClr val="FF0000"/>
                </a:solidFill>
                <a:ea typeface="方正新舒体简体"/>
                <a:cs typeface="Times New Roman" pitchFamily="18" charset="0"/>
              </a:rPr>
              <a:t>？ </a:t>
            </a:r>
            <a:r>
              <a:rPr lang="en-US" altLang="zh-CN" dirty="0" smtClean="0">
                <a:ea typeface="方正新舒体简体"/>
                <a:cs typeface="Times New Roman" pitchFamily="18" charset="0"/>
              </a:rPr>
              <a:t> </a:t>
            </a:r>
            <a:r>
              <a:rPr lang="zh-CN" altLang="en-US" dirty="0" smtClean="0">
                <a:ea typeface="方正新舒体简体"/>
                <a:cs typeface="Times New Roman" pitchFamily="18" charset="0"/>
              </a:rPr>
              <a:t> </a:t>
            </a:r>
            <a:r>
              <a:rPr lang="en-US" altLang="zh-CN" b="1" dirty="0">
                <a:ea typeface="方正新舒体简体"/>
                <a:cs typeface="Times New Roman" pitchFamily="18" charset="0"/>
              </a:rPr>
              <a:t>E</a:t>
            </a:r>
            <a:r>
              <a:rPr lang="zh-CN" altLang="en-US" b="1" dirty="0">
                <a:ea typeface="方正新舒体简体"/>
                <a:cs typeface="Times New Roman" pitchFamily="18" charset="0"/>
              </a:rPr>
              <a:t>（成放）</a:t>
            </a:r>
          </a:p>
        </p:txBody>
      </p:sp>
      <p:sp>
        <p:nvSpPr>
          <p:cNvPr id="13" name="文本框 12"/>
          <p:cNvSpPr txBox="1"/>
          <p:nvPr/>
        </p:nvSpPr>
        <p:spPr>
          <a:xfrm>
            <a:off x="2627784" y="188671"/>
            <a:ext cx="6408712" cy="923330"/>
          </a:xfrm>
          <a:prstGeom prst="rect">
            <a:avLst/>
          </a:prstGeom>
          <a:noFill/>
          <a:ln>
            <a:solidFill>
              <a:srgbClr val="FF0000"/>
            </a:solidFill>
          </a:ln>
        </p:spPr>
        <p:txBody>
          <a:bodyPr wrap="square" rtlCol="0">
            <a:spAutoFit/>
          </a:bodyPr>
          <a:lstStyle/>
          <a:p>
            <a:r>
              <a:rPr kumimoji="1" lang="zh-CN" altLang="en-US" b="1" dirty="0" smtClean="0">
                <a:solidFill>
                  <a:srgbClr val="002060"/>
                </a:solidFill>
                <a:latin typeface="STKaiti" charset="-122"/>
                <a:ea typeface="STKaiti" charset="-122"/>
                <a:cs typeface="STKaiti" charset="-122"/>
              </a:rPr>
              <a:t>小结：</a:t>
            </a:r>
            <a:endParaRPr kumimoji="1" lang="en-US" altLang="zh-CN" b="1" dirty="0" smtClean="0">
              <a:solidFill>
                <a:srgbClr val="002060"/>
              </a:solidFill>
              <a:latin typeface="STKaiti" charset="-122"/>
              <a:ea typeface="STKaiti" charset="-122"/>
              <a:cs typeface="STKaiti" charset="-122"/>
            </a:endParaRPr>
          </a:p>
          <a:p>
            <a:r>
              <a:rPr kumimoji="1" lang="zh-CN" altLang="en-US" b="1" dirty="0" smtClean="0">
                <a:solidFill>
                  <a:srgbClr val="002060"/>
                </a:solidFill>
                <a:latin typeface="STKaiti" charset="-122"/>
                <a:ea typeface="STKaiti" charset="-122"/>
                <a:cs typeface="STKaiti" charset="-122"/>
              </a:rPr>
              <a:t>键能的应用：一方面可以</a:t>
            </a:r>
            <a:r>
              <a:rPr kumimoji="1" lang="zh-CN" altLang="en-US" b="1" dirty="0">
                <a:solidFill>
                  <a:srgbClr val="002060"/>
                </a:solidFill>
                <a:latin typeface="STKaiti" charset="-122"/>
                <a:ea typeface="STKaiti" charset="-122"/>
                <a:cs typeface="STKaiti" charset="-122"/>
              </a:rPr>
              <a:t>用于计算反应</a:t>
            </a:r>
            <a:r>
              <a:rPr kumimoji="1" lang="zh-CN" altLang="en-US" b="1" dirty="0" smtClean="0">
                <a:solidFill>
                  <a:srgbClr val="002060"/>
                </a:solidFill>
                <a:latin typeface="STKaiti" charset="-122"/>
                <a:ea typeface="STKaiti" charset="-122"/>
                <a:cs typeface="STKaiti" charset="-122"/>
              </a:rPr>
              <a:t>热；另一方面可以</a:t>
            </a:r>
            <a:r>
              <a:rPr kumimoji="1" lang="zh-CN" altLang="en-US" b="1" dirty="0">
                <a:solidFill>
                  <a:srgbClr val="002060"/>
                </a:solidFill>
                <a:latin typeface="STKaiti" charset="-122"/>
                <a:ea typeface="STKaiti" charset="-122"/>
                <a:cs typeface="STKaiti" charset="-122"/>
              </a:rPr>
              <a:t>用于判断某些物质的</a:t>
            </a:r>
            <a:r>
              <a:rPr kumimoji="1" lang="zh-CN" altLang="en-US" b="1" dirty="0" smtClean="0">
                <a:solidFill>
                  <a:srgbClr val="002060"/>
                </a:solidFill>
                <a:latin typeface="STKaiti" charset="-122"/>
                <a:ea typeface="STKaiti" charset="-122"/>
                <a:cs typeface="STKaiti" charset="-122"/>
              </a:rPr>
              <a:t>稳定性</a:t>
            </a:r>
            <a:r>
              <a:rPr kumimoji="1" lang="en-US" altLang="zh-CN" b="1" dirty="0" smtClean="0">
                <a:solidFill>
                  <a:srgbClr val="002060"/>
                </a:solidFill>
                <a:latin typeface="STKaiti" charset="-122"/>
                <a:ea typeface="STKaiti" charset="-122"/>
                <a:cs typeface="STKaiti" charset="-122"/>
              </a:rPr>
              <a:t>【</a:t>
            </a:r>
            <a:r>
              <a:rPr kumimoji="1" lang="zh-CN" altLang="en-US" b="1" dirty="0" smtClean="0">
                <a:solidFill>
                  <a:srgbClr val="002060"/>
                </a:solidFill>
                <a:latin typeface="STKaiti" charset="-122"/>
                <a:ea typeface="STKaiti" charset="-122"/>
                <a:cs typeface="STKaiti" charset="-122"/>
              </a:rPr>
              <a:t>非金属</a:t>
            </a:r>
            <a:r>
              <a:rPr kumimoji="1" lang="zh-CN" altLang="en-US" b="1" dirty="0">
                <a:solidFill>
                  <a:srgbClr val="002060"/>
                </a:solidFill>
                <a:latin typeface="STKaiti" charset="-122"/>
                <a:ea typeface="STKaiti" charset="-122"/>
                <a:cs typeface="STKaiti" charset="-122"/>
              </a:rPr>
              <a:t>气态氢化物的</a:t>
            </a:r>
            <a:r>
              <a:rPr kumimoji="1" lang="zh-CN" altLang="en-US" b="1" dirty="0" smtClean="0">
                <a:solidFill>
                  <a:srgbClr val="002060"/>
                </a:solidFill>
                <a:latin typeface="STKaiti" charset="-122"/>
                <a:ea typeface="STKaiti" charset="-122"/>
                <a:cs typeface="STKaiti" charset="-122"/>
              </a:rPr>
              <a:t>热稳定性</a:t>
            </a:r>
            <a:r>
              <a:rPr kumimoji="1" lang="en-US" altLang="zh-CN" b="1" dirty="0" smtClean="0">
                <a:solidFill>
                  <a:srgbClr val="002060"/>
                </a:solidFill>
                <a:latin typeface="STKaiti" charset="-122"/>
                <a:ea typeface="STKaiti" charset="-122"/>
                <a:cs typeface="STKaiti" charset="-122"/>
              </a:rPr>
              <a:t>】</a:t>
            </a:r>
            <a:r>
              <a:rPr kumimoji="1" lang="zh-CN" altLang="en-US" b="1" dirty="0" smtClean="0">
                <a:solidFill>
                  <a:srgbClr val="002060"/>
                </a:solidFill>
                <a:latin typeface="STKaiti" charset="-122"/>
                <a:ea typeface="STKaiti" charset="-122"/>
                <a:cs typeface="STKaiti" charset="-122"/>
              </a:rPr>
              <a:t>。</a:t>
            </a:r>
            <a:endParaRPr kumimoji="1" lang="zh-CN" altLang="en-US" b="1" dirty="0">
              <a:solidFill>
                <a:srgbClr val="002060"/>
              </a:solidFill>
              <a:latin typeface="STKaiti" charset="-122"/>
              <a:ea typeface="STKaiti" charset="-122"/>
              <a:cs typeface="STKaiti" charset="-122"/>
            </a:endParaRPr>
          </a:p>
        </p:txBody>
      </p:sp>
      <p:pic>
        <p:nvPicPr>
          <p:cNvPr id="5" name="图片 4"/>
          <p:cNvPicPr>
            <a:picLocks noChangeAspect="1"/>
          </p:cNvPicPr>
          <p:nvPr/>
        </p:nvPicPr>
        <p:blipFill>
          <a:blip r:embed="rId2" cstate="print"/>
          <a:stretch>
            <a:fillRect/>
          </a:stretch>
        </p:blipFill>
        <p:spPr>
          <a:xfrm>
            <a:off x="251520" y="1321163"/>
            <a:ext cx="4680519" cy="3354887"/>
          </a:xfrm>
          <a:prstGeom prst="rect">
            <a:avLst/>
          </a:prstGeom>
        </p:spPr>
      </p:pic>
      <p:sp>
        <p:nvSpPr>
          <p:cNvPr id="9" name="矩形 8"/>
          <p:cNvSpPr/>
          <p:nvPr/>
        </p:nvSpPr>
        <p:spPr>
          <a:xfrm>
            <a:off x="4500562" y="2357436"/>
            <a:ext cx="4644220" cy="646331"/>
          </a:xfrm>
          <a:prstGeom prst="rect">
            <a:avLst/>
          </a:prstGeom>
        </p:spPr>
        <p:txBody>
          <a:bodyPr wrap="none">
            <a:spAutoFit/>
          </a:bodyPr>
          <a:lstStyle/>
          <a:p>
            <a:r>
              <a:rPr lang="en-US" altLang="zh-CN" b="1" dirty="0">
                <a:ea typeface="方正新舒体简体"/>
                <a:cs typeface="Times New Roman" pitchFamily="18" charset="0"/>
              </a:rPr>
              <a:t>E(</a:t>
            </a:r>
            <a:r>
              <a:rPr lang="zh-CN" altLang="en-US" b="1" dirty="0" smtClean="0">
                <a:ea typeface="方正新舒体简体"/>
                <a:cs typeface="Times New Roman" pitchFamily="18" charset="0"/>
              </a:rPr>
              <a:t>断吸）</a:t>
            </a:r>
            <a:r>
              <a:rPr lang="en-US" altLang="zh-CN" b="1" dirty="0" smtClean="0">
                <a:ea typeface="方正新舒体简体"/>
                <a:cs typeface="Times New Roman" pitchFamily="18" charset="0"/>
              </a:rPr>
              <a:t>=</a:t>
            </a:r>
            <a:r>
              <a:rPr lang="zh-CN" altLang="en-US" b="1" dirty="0" smtClean="0">
                <a:ea typeface="方正新舒体简体"/>
                <a:cs typeface="Times New Roman" pitchFamily="18" charset="0"/>
              </a:rPr>
              <a:t>  </a:t>
            </a:r>
            <a:r>
              <a:rPr lang="en-US" altLang="zh-CN" b="1" dirty="0" smtClean="0">
                <a:ea typeface="方正新舒体简体"/>
                <a:cs typeface="Times New Roman" pitchFamily="18" charset="0"/>
              </a:rPr>
              <a:t>1molx</a:t>
            </a:r>
            <a:r>
              <a:rPr lang="en-US" altLang="zh-CN" b="1" dirty="0" smtClean="0">
                <a:ea typeface="方正新舒体简体"/>
                <a:cs typeface="Times New Roman" pitchFamily="18" charset="0"/>
              </a:rPr>
              <a:t>243kJ/mol+366</a:t>
            </a:r>
            <a:r>
              <a:rPr lang="en-US" altLang="zh-CN" b="1" dirty="0" smtClean="0">
                <a:ea typeface="方正新舒体简体"/>
                <a:cs typeface="Times New Roman" pitchFamily="18" charset="0"/>
              </a:rPr>
              <a:t>kJ/mol</a:t>
            </a:r>
            <a:r>
              <a:rPr lang="en-US" altLang="zh-CN" b="1" dirty="0" smtClean="0">
                <a:ea typeface="方正新舒体简体"/>
                <a:cs typeface="Times New Roman" pitchFamily="18" charset="0"/>
              </a:rPr>
              <a:t>x2</a:t>
            </a:r>
            <a:r>
              <a:rPr lang="zh-CN" altLang="en-US" b="1" dirty="0" smtClean="0">
                <a:ea typeface="方正新舒体简体"/>
                <a:cs typeface="Times New Roman" pitchFamily="18" charset="0"/>
              </a:rPr>
              <a:t> </a:t>
            </a:r>
            <a:r>
              <a:rPr lang="en-US" altLang="zh-CN" b="1" dirty="0" smtClean="0">
                <a:ea typeface="方正新舒体简体"/>
                <a:cs typeface="Times New Roman" pitchFamily="18" charset="0"/>
              </a:rPr>
              <a:t>mol</a:t>
            </a:r>
          </a:p>
          <a:p>
            <a:r>
              <a:rPr lang="en-US" altLang="zh-CN" b="1" dirty="0" smtClean="0">
                <a:ea typeface="方正新舒体简体"/>
                <a:cs typeface="Times New Roman" pitchFamily="18" charset="0"/>
              </a:rPr>
              <a:t> </a:t>
            </a:r>
            <a:r>
              <a:rPr lang="en-US" altLang="zh-CN" b="1" dirty="0" smtClean="0">
                <a:ea typeface="方正新舒体简体"/>
                <a:cs typeface="Times New Roman" pitchFamily="18" charset="0"/>
              </a:rPr>
              <a:t>                </a:t>
            </a:r>
            <a:r>
              <a:rPr lang="en-US" altLang="zh-CN" b="1" dirty="0" smtClean="0">
                <a:ea typeface="方正新舒体简体"/>
                <a:cs typeface="Times New Roman" pitchFamily="18" charset="0"/>
              </a:rPr>
              <a:t>=</a:t>
            </a:r>
            <a:r>
              <a:rPr lang="zh-CN" altLang="en-US" b="1" dirty="0" smtClean="0">
                <a:ea typeface="方正新舒体简体"/>
                <a:cs typeface="Times New Roman" pitchFamily="18" charset="0"/>
              </a:rPr>
              <a:t> </a:t>
            </a:r>
            <a:r>
              <a:rPr lang="en-US" altLang="zh-CN" b="1" dirty="0" smtClean="0">
                <a:ea typeface="方正新舒体简体"/>
                <a:cs typeface="Times New Roman" pitchFamily="18" charset="0"/>
              </a:rPr>
              <a:t>975kJ</a:t>
            </a:r>
            <a:endParaRPr lang="zh-CN" altLang="en-US" dirty="0"/>
          </a:p>
        </p:txBody>
      </p:sp>
      <p:sp>
        <p:nvSpPr>
          <p:cNvPr id="10" name="矩形 9"/>
          <p:cNvSpPr/>
          <p:nvPr/>
        </p:nvSpPr>
        <p:spPr>
          <a:xfrm>
            <a:off x="4552679" y="3214692"/>
            <a:ext cx="4591321" cy="646331"/>
          </a:xfrm>
          <a:prstGeom prst="rect">
            <a:avLst/>
          </a:prstGeom>
        </p:spPr>
        <p:txBody>
          <a:bodyPr wrap="none">
            <a:spAutoFit/>
          </a:bodyPr>
          <a:lstStyle/>
          <a:p>
            <a:r>
              <a:rPr lang="en-US" altLang="zh-CN" b="1" dirty="0" smtClean="0">
                <a:ea typeface="方正新舒体简体"/>
                <a:cs typeface="Times New Roman" pitchFamily="18" charset="0"/>
              </a:rPr>
              <a:t>E(</a:t>
            </a:r>
            <a:r>
              <a:rPr lang="zh-CN" altLang="en-US" b="1" dirty="0" smtClean="0">
                <a:ea typeface="方正新舒体简体"/>
                <a:cs typeface="Times New Roman" pitchFamily="18" charset="0"/>
              </a:rPr>
              <a:t>成放）</a:t>
            </a:r>
            <a:r>
              <a:rPr lang="en-US" altLang="zh-CN" b="1" dirty="0" smtClean="0">
                <a:ea typeface="方正新舒体简体"/>
                <a:cs typeface="Times New Roman" pitchFamily="18" charset="0"/>
              </a:rPr>
              <a:t>=</a:t>
            </a:r>
            <a:r>
              <a:rPr lang="zh-CN" altLang="en-US" b="1" dirty="0" smtClean="0">
                <a:ea typeface="方正新舒体简体"/>
                <a:cs typeface="Times New Roman" pitchFamily="18" charset="0"/>
              </a:rPr>
              <a:t> </a:t>
            </a:r>
            <a:r>
              <a:rPr lang="en-US" altLang="zh-CN" b="1" dirty="0" smtClean="0">
                <a:ea typeface="方正新舒体简体"/>
                <a:cs typeface="Times New Roman" pitchFamily="18" charset="0"/>
              </a:rPr>
              <a:t>1molx</a:t>
            </a:r>
            <a:r>
              <a:rPr lang="zh-CN" altLang="en-US" b="1" dirty="0" smtClean="0">
                <a:ea typeface="方正新舒体简体"/>
                <a:cs typeface="Times New Roman" pitchFamily="18" charset="0"/>
              </a:rPr>
              <a:t> </a:t>
            </a:r>
            <a:r>
              <a:rPr lang="en-US" altLang="zh-CN" b="1" dirty="0" smtClean="0">
                <a:ea typeface="方正新舒体简体"/>
                <a:cs typeface="Times New Roman" pitchFamily="18" charset="0"/>
              </a:rPr>
              <a:t>200kJ/mol+431kJ/molx2mol</a:t>
            </a:r>
          </a:p>
          <a:p>
            <a:r>
              <a:rPr lang="en-US" altLang="zh-CN" b="1" dirty="0" smtClean="0">
                <a:ea typeface="方正新舒体简体"/>
                <a:cs typeface="Times New Roman" pitchFamily="18" charset="0"/>
              </a:rPr>
              <a:t> </a:t>
            </a:r>
            <a:r>
              <a:rPr lang="en-US" altLang="zh-CN" b="1" dirty="0" smtClean="0">
                <a:ea typeface="方正新舒体简体"/>
                <a:cs typeface="Times New Roman" pitchFamily="18" charset="0"/>
              </a:rPr>
              <a:t>               </a:t>
            </a:r>
            <a:r>
              <a:rPr lang="zh-CN" altLang="en-US" b="1" dirty="0" smtClean="0">
                <a:ea typeface="方正新舒体简体"/>
                <a:cs typeface="Times New Roman" pitchFamily="18" charset="0"/>
              </a:rPr>
              <a:t> </a:t>
            </a:r>
            <a:r>
              <a:rPr lang="en-US" altLang="zh-CN" b="1" dirty="0" smtClean="0">
                <a:ea typeface="方正新舒体简体"/>
                <a:cs typeface="Times New Roman" pitchFamily="18" charset="0"/>
              </a:rPr>
              <a:t>=</a:t>
            </a:r>
            <a:r>
              <a:rPr lang="zh-CN" altLang="en-US" b="1" dirty="0" smtClean="0">
                <a:ea typeface="方正新舒体简体"/>
                <a:cs typeface="Times New Roman" pitchFamily="18" charset="0"/>
              </a:rPr>
              <a:t> </a:t>
            </a:r>
            <a:r>
              <a:rPr lang="en-US" altLang="zh-CN" b="1" smtClean="0">
                <a:ea typeface="方正新舒体简体"/>
                <a:cs typeface="Times New Roman" pitchFamily="18" charset="0"/>
              </a:rPr>
              <a:t>1062kJ</a:t>
            </a:r>
            <a:endParaRPr lang="zh-CN" altLang="en-US" dirty="0"/>
          </a:p>
        </p:txBody>
      </p:sp>
    </p:spTree>
    <p:extLst>
      <p:ext uri="{BB962C8B-B14F-4D97-AF65-F5344CB8AC3E}">
        <p14:creationId xmlns:p14="http://schemas.microsoft.com/office/powerpoint/2010/main" xmlns="" val="1367203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animBg="1"/>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39552" y="249492"/>
            <a:ext cx="4175324"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zh-CN" altLang="en-US" sz="2800" b="1" dirty="0" smtClean="0">
                <a:solidFill>
                  <a:schemeClr val="tx1"/>
                </a:solidFill>
                <a:latin typeface="楷体" pitchFamily="49" charset="-122"/>
                <a:ea typeface="楷体" pitchFamily="49" charset="-122"/>
              </a:rPr>
              <a:t>对化学反应的认识角度？</a:t>
            </a:r>
            <a:endParaRPr lang="zh-CN" altLang="en-US" sz="2400" dirty="0">
              <a:solidFill>
                <a:schemeClr val="tx1"/>
              </a:solidFill>
              <a:latin typeface="楷体" pitchFamily="49" charset="-122"/>
              <a:ea typeface="楷体" pitchFamily="49" charset="-122"/>
            </a:endParaRPr>
          </a:p>
        </p:txBody>
      </p:sp>
      <p:pic>
        <p:nvPicPr>
          <p:cNvPr id="4" name="图片 3" descr="QQ截图20180315105310.png"/>
          <p:cNvPicPr>
            <a:picLocks noChangeAspect="1"/>
          </p:cNvPicPr>
          <p:nvPr/>
        </p:nvPicPr>
        <p:blipFill>
          <a:blip r:embed="rId3" cstate="print"/>
          <a:stretch>
            <a:fillRect/>
          </a:stretch>
        </p:blipFill>
        <p:spPr>
          <a:xfrm>
            <a:off x="467544" y="1329612"/>
            <a:ext cx="1543050" cy="3093244"/>
          </a:xfrm>
          <a:prstGeom prst="rect">
            <a:avLst/>
          </a:prstGeom>
        </p:spPr>
      </p:pic>
      <p:pic>
        <p:nvPicPr>
          <p:cNvPr id="5" name="图片 4" descr="QQ截图20180315105109.png"/>
          <p:cNvPicPr>
            <a:picLocks noChangeAspect="1"/>
          </p:cNvPicPr>
          <p:nvPr/>
        </p:nvPicPr>
        <p:blipFill>
          <a:blip r:embed="rId4" cstate="print"/>
          <a:stretch>
            <a:fillRect/>
          </a:stretch>
        </p:blipFill>
        <p:spPr>
          <a:xfrm>
            <a:off x="3707904" y="843558"/>
            <a:ext cx="2000250" cy="1364456"/>
          </a:xfrm>
          <a:prstGeom prst="rect">
            <a:avLst/>
          </a:prstGeom>
        </p:spPr>
      </p:pic>
      <p:pic>
        <p:nvPicPr>
          <p:cNvPr id="6" name="图片 5" descr="QQ截图20180315105126.png"/>
          <p:cNvPicPr>
            <a:picLocks noChangeAspect="1"/>
          </p:cNvPicPr>
          <p:nvPr/>
        </p:nvPicPr>
        <p:blipFill>
          <a:blip r:embed="rId5" cstate="print"/>
          <a:stretch>
            <a:fillRect/>
          </a:stretch>
        </p:blipFill>
        <p:spPr>
          <a:xfrm>
            <a:off x="3635897" y="2355726"/>
            <a:ext cx="2447925" cy="635794"/>
          </a:xfrm>
          <a:prstGeom prst="rect">
            <a:avLst/>
          </a:prstGeom>
        </p:spPr>
      </p:pic>
      <p:pic>
        <p:nvPicPr>
          <p:cNvPr id="7" name="图片 6" descr="QQ截图20180315105134.png"/>
          <p:cNvPicPr>
            <a:picLocks noChangeAspect="1"/>
          </p:cNvPicPr>
          <p:nvPr/>
        </p:nvPicPr>
        <p:blipFill>
          <a:blip r:embed="rId6" cstate="print"/>
          <a:stretch>
            <a:fillRect/>
          </a:stretch>
        </p:blipFill>
        <p:spPr>
          <a:xfrm>
            <a:off x="4427984" y="3111810"/>
            <a:ext cx="1676400" cy="685800"/>
          </a:xfrm>
          <a:prstGeom prst="rect">
            <a:avLst/>
          </a:prstGeom>
        </p:spPr>
      </p:pic>
      <p:pic>
        <p:nvPicPr>
          <p:cNvPr id="8" name="图片 7" descr="QQ截图20180315105202.png"/>
          <p:cNvPicPr>
            <a:picLocks noChangeAspect="1"/>
          </p:cNvPicPr>
          <p:nvPr/>
        </p:nvPicPr>
        <p:blipFill>
          <a:blip r:embed="rId7" cstate="print"/>
          <a:stretch>
            <a:fillRect/>
          </a:stretch>
        </p:blipFill>
        <p:spPr>
          <a:xfrm>
            <a:off x="3707905" y="3921900"/>
            <a:ext cx="1800225" cy="614363"/>
          </a:xfrm>
          <a:prstGeom prst="rect">
            <a:avLst/>
          </a:prstGeom>
        </p:spPr>
      </p:pic>
      <p:pic>
        <p:nvPicPr>
          <p:cNvPr id="11" name="图片 10" descr="QQ截图20180315105319.png"/>
          <p:cNvPicPr>
            <a:picLocks noChangeAspect="1"/>
          </p:cNvPicPr>
          <p:nvPr/>
        </p:nvPicPr>
        <p:blipFill>
          <a:blip r:embed="rId8" cstate="print"/>
          <a:stretch>
            <a:fillRect/>
          </a:stretch>
        </p:blipFill>
        <p:spPr>
          <a:xfrm>
            <a:off x="2123728" y="1329612"/>
            <a:ext cx="1562100" cy="314325"/>
          </a:xfrm>
          <a:prstGeom prst="rect">
            <a:avLst/>
          </a:prstGeom>
        </p:spPr>
      </p:pic>
      <p:pic>
        <p:nvPicPr>
          <p:cNvPr id="12" name="图片 11" descr="QQ截图20180315105329.png"/>
          <p:cNvPicPr>
            <a:picLocks noChangeAspect="1"/>
          </p:cNvPicPr>
          <p:nvPr/>
        </p:nvPicPr>
        <p:blipFill>
          <a:blip r:embed="rId9" cstate="print"/>
          <a:stretch>
            <a:fillRect/>
          </a:stretch>
        </p:blipFill>
        <p:spPr>
          <a:xfrm>
            <a:off x="2051721" y="2517744"/>
            <a:ext cx="1533525" cy="342900"/>
          </a:xfrm>
          <a:prstGeom prst="rect">
            <a:avLst/>
          </a:prstGeom>
        </p:spPr>
      </p:pic>
      <p:pic>
        <p:nvPicPr>
          <p:cNvPr id="13" name="图片 12" descr="QQ截图20180315105337.png"/>
          <p:cNvPicPr>
            <a:picLocks noChangeAspect="1"/>
          </p:cNvPicPr>
          <p:nvPr/>
        </p:nvPicPr>
        <p:blipFill>
          <a:blip r:embed="rId10" cstate="print"/>
          <a:stretch>
            <a:fillRect/>
          </a:stretch>
        </p:blipFill>
        <p:spPr>
          <a:xfrm>
            <a:off x="2051720" y="3219822"/>
            <a:ext cx="2286000" cy="321469"/>
          </a:xfrm>
          <a:prstGeom prst="rect">
            <a:avLst/>
          </a:prstGeom>
        </p:spPr>
      </p:pic>
      <p:pic>
        <p:nvPicPr>
          <p:cNvPr id="14" name="图片 13" descr="QQ截图20180315105347.png"/>
          <p:cNvPicPr>
            <a:picLocks noChangeAspect="1"/>
          </p:cNvPicPr>
          <p:nvPr/>
        </p:nvPicPr>
        <p:blipFill>
          <a:blip r:embed="rId11" cstate="print"/>
          <a:stretch>
            <a:fillRect/>
          </a:stretch>
        </p:blipFill>
        <p:spPr>
          <a:xfrm>
            <a:off x="2051721" y="4029913"/>
            <a:ext cx="1552575" cy="278606"/>
          </a:xfrm>
          <a:prstGeom prst="rect">
            <a:avLst/>
          </a:prstGeom>
        </p:spPr>
      </p:pic>
      <p:grpSp>
        <p:nvGrpSpPr>
          <p:cNvPr id="16" name="组 15"/>
          <p:cNvGrpSpPr/>
          <p:nvPr/>
        </p:nvGrpSpPr>
        <p:grpSpPr>
          <a:xfrm>
            <a:off x="5731465" y="3917900"/>
            <a:ext cx="1802815" cy="432048"/>
            <a:chOff x="5724127" y="2139702"/>
            <a:chExt cx="1802815" cy="432048"/>
          </a:xfrm>
        </p:grpSpPr>
        <p:sp>
          <p:nvSpPr>
            <p:cNvPr id="17" name="圆角矩形标注 16"/>
            <p:cNvSpPr/>
            <p:nvPr/>
          </p:nvSpPr>
          <p:spPr>
            <a:xfrm>
              <a:off x="5724127" y="2139702"/>
              <a:ext cx="1802815" cy="432048"/>
            </a:xfrm>
            <a:prstGeom prst="wedgeRoundRectCallout">
              <a:avLst>
                <a:gd name="adj1" fmla="val -27493"/>
                <a:gd name="adj2" fmla="val -48777"/>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5794757" y="2171060"/>
              <a:ext cx="1723549" cy="400110"/>
            </a:xfrm>
            <a:prstGeom prst="rect">
              <a:avLst/>
            </a:prstGeom>
            <a:noFill/>
          </p:spPr>
          <p:txBody>
            <a:bodyPr wrap="none" rtlCol="0">
              <a:spAutoFit/>
            </a:bodyPr>
            <a:lstStyle/>
            <a:p>
              <a:r>
                <a:rPr kumimoji="1" lang="zh-CN" altLang="en-US" sz="2000" b="1" dirty="0" smtClean="0">
                  <a:solidFill>
                    <a:srgbClr val="FF0000"/>
                  </a:solidFill>
                </a:rPr>
                <a:t>热化学方程式</a:t>
              </a:r>
              <a:endParaRPr kumimoji="1" lang="zh-CN" altLang="en-US" sz="2000" b="1" dirty="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图表 11"/>
          <p:cNvGraphicFramePr/>
          <p:nvPr>
            <p:extLst>
              <p:ext uri="{D42A27DB-BD31-4B8C-83A1-F6EECF244321}">
                <p14:modId xmlns:p14="http://schemas.microsoft.com/office/powerpoint/2010/main" xmlns="" val="380668708"/>
              </p:ext>
            </p:extLst>
          </p:nvPr>
        </p:nvGraphicFramePr>
        <p:xfrm>
          <a:off x="251520" y="41151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681513" y="1817289"/>
            <a:ext cx="1800200" cy="1569660"/>
          </a:xfrm>
          <a:prstGeom prst="rect">
            <a:avLst/>
          </a:prstGeom>
          <a:noFill/>
        </p:spPr>
        <p:txBody>
          <a:bodyPr wrap="square" rtlCol="0">
            <a:spAutoFit/>
          </a:bodyPr>
          <a:lstStyle/>
          <a:p>
            <a:pPr algn="ctr"/>
            <a:r>
              <a:rPr lang="zh-CN" altLang="en-US" sz="3200" b="1" dirty="0" smtClean="0">
                <a:solidFill>
                  <a:schemeClr val="bg1"/>
                </a:solidFill>
              </a:rPr>
              <a:t>化学反应与能量</a:t>
            </a:r>
            <a:endParaRPr lang="zh-CN" altLang="en-US" sz="3200" b="1" dirty="0">
              <a:solidFill>
                <a:schemeClr val="bg1"/>
              </a:solidFill>
            </a:endParaRPr>
          </a:p>
        </p:txBody>
      </p:sp>
      <p:pic>
        <p:nvPicPr>
          <p:cNvPr id="13" name="图片 12"/>
          <p:cNvPicPr>
            <a:picLocks noChangeAspect="1"/>
          </p:cNvPicPr>
          <p:nvPr/>
        </p:nvPicPr>
        <p:blipFill>
          <a:blip r:embed="rId7" cstate="print"/>
          <a:stretch>
            <a:fillRect/>
          </a:stretch>
        </p:blipFill>
        <p:spPr>
          <a:xfrm>
            <a:off x="5636458" y="3457622"/>
            <a:ext cx="3315639" cy="546534"/>
          </a:xfrm>
          <a:prstGeom prst="rect">
            <a:avLst/>
          </a:prstGeom>
        </p:spPr>
      </p:pic>
      <p:sp>
        <p:nvSpPr>
          <p:cNvPr id="14" name="矩形 13"/>
          <p:cNvSpPr/>
          <p:nvPr/>
        </p:nvSpPr>
        <p:spPr>
          <a:xfrm>
            <a:off x="5636458" y="4117121"/>
            <a:ext cx="3758126" cy="646331"/>
          </a:xfrm>
          <a:prstGeom prst="rect">
            <a:avLst/>
          </a:prstGeom>
        </p:spPr>
        <p:txBody>
          <a:bodyPr wrap="square">
            <a:spAutoFit/>
          </a:bodyPr>
          <a:lstStyle/>
          <a:p>
            <a:r>
              <a:rPr lang="zh-CN" altLang="en-US" dirty="0">
                <a:solidFill>
                  <a:srgbClr val="333333"/>
                </a:solidFill>
                <a:latin typeface="STKaiti" charset="-122"/>
                <a:ea typeface="STKaiti" charset="-122"/>
                <a:cs typeface="STKaiti" charset="-122"/>
              </a:rPr>
              <a:t>反应产生的能量传递给荧光染料分子后，使染料分子释放出荧光</a:t>
            </a:r>
            <a:endParaRPr lang="zh-CN" altLang="en-US" dirty="0">
              <a:latin typeface="STKaiti" charset="-122"/>
              <a:ea typeface="STKaiti" charset="-122"/>
              <a:cs typeface="STKaiti" charset="-122"/>
            </a:endParaRPr>
          </a:p>
        </p:txBody>
      </p:sp>
      <p:pic>
        <p:nvPicPr>
          <p:cNvPr id="15" name="图片 14"/>
          <p:cNvPicPr>
            <a:picLocks noChangeAspect="1"/>
          </p:cNvPicPr>
          <p:nvPr/>
        </p:nvPicPr>
        <p:blipFill>
          <a:blip r:embed="rId8" cstate="print"/>
          <a:stretch>
            <a:fillRect/>
          </a:stretch>
        </p:blipFill>
        <p:spPr>
          <a:xfrm>
            <a:off x="5796137" y="0"/>
            <a:ext cx="2736304" cy="1355054"/>
          </a:xfrm>
          <a:prstGeom prst="rect">
            <a:avLst/>
          </a:prstGeom>
        </p:spPr>
      </p:pic>
      <p:sp>
        <p:nvSpPr>
          <p:cNvPr id="17" name="文本框 16"/>
          <p:cNvSpPr txBox="1"/>
          <p:nvPr/>
        </p:nvSpPr>
        <p:spPr>
          <a:xfrm>
            <a:off x="2195736" y="4373459"/>
            <a:ext cx="822661" cy="646331"/>
          </a:xfrm>
          <a:prstGeom prst="rect">
            <a:avLst/>
          </a:prstGeom>
          <a:noFill/>
        </p:spPr>
        <p:txBody>
          <a:bodyPr wrap="none" rtlCol="0">
            <a:spAutoFit/>
          </a:bodyPr>
          <a:lstStyle/>
          <a:p>
            <a:r>
              <a:rPr kumimoji="1" lang="mr-IN" altLang="zh-CN" sz="3600" smtClean="0"/>
              <a:t>……</a:t>
            </a:r>
            <a:endParaRPr kumimoji="1" lang="zh-CN" altLang="en-US" sz="3600" dirty="0"/>
          </a:p>
        </p:txBody>
      </p:sp>
      <p:pic>
        <p:nvPicPr>
          <p:cNvPr id="18" name="图片 17"/>
          <p:cNvPicPr>
            <a:picLocks noChangeAspect="1"/>
          </p:cNvPicPr>
          <p:nvPr/>
        </p:nvPicPr>
        <p:blipFill>
          <a:blip r:embed="rId9"/>
          <a:stretch>
            <a:fillRect/>
          </a:stretch>
        </p:blipFill>
        <p:spPr>
          <a:xfrm>
            <a:off x="7772607" y="1485175"/>
            <a:ext cx="1336587" cy="1474177"/>
          </a:xfrm>
          <a:prstGeom prst="rect">
            <a:avLst/>
          </a:prstGeom>
        </p:spPr>
      </p:pic>
      <p:pic>
        <p:nvPicPr>
          <p:cNvPr id="19" name="图片 18"/>
          <p:cNvPicPr>
            <a:picLocks noChangeAspect="1"/>
          </p:cNvPicPr>
          <p:nvPr/>
        </p:nvPicPr>
        <p:blipFill>
          <a:blip r:embed="rId10"/>
          <a:stretch>
            <a:fillRect/>
          </a:stretch>
        </p:blipFill>
        <p:spPr>
          <a:xfrm>
            <a:off x="5971167" y="1485175"/>
            <a:ext cx="1801440" cy="149133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897565"/>
            <a:ext cx="5400600"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zh-CN" altLang="en-US" sz="3200" b="1" dirty="0" smtClean="0">
                <a:latin typeface="华文楷体" pitchFamily="2" charset="-122"/>
                <a:ea typeface="华文楷体" pitchFamily="2" charset="-122"/>
              </a:rPr>
              <a:t>化学反应的基本特征是什么？</a:t>
            </a:r>
            <a:endParaRPr lang="en-US" altLang="zh-CN" sz="3200" b="1" dirty="0" smtClean="0">
              <a:latin typeface="华文楷体" pitchFamily="2" charset="-122"/>
              <a:ea typeface="华文楷体" pitchFamily="2" charset="-122"/>
            </a:endParaRPr>
          </a:p>
        </p:txBody>
      </p:sp>
      <p:sp>
        <p:nvSpPr>
          <p:cNvPr id="6" name="TextBox 5"/>
          <p:cNvSpPr txBox="1"/>
          <p:nvPr/>
        </p:nvSpPr>
        <p:spPr>
          <a:xfrm>
            <a:off x="2555776" y="2139702"/>
            <a:ext cx="1728192" cy="523220"/>
          </a:xfrm>
          <a:prstGeom prst="rect">
            <a:avLst/>
          </a:prstGeom>
          <a:noFill/>
        </p:spPr>
        <p:txBody>
          <a:bodyPr wrap="square" rtlCol="0">
            <a:spAutoFit/>
          </a:bodyPr>
          <a:lstStyle/>
          <a:p>
            <a:r>
              <a:rPr lang="zh-CN" altLang="en-US" sz="2800" b="1" dirty="0" smtClean="0">
                <a:latin typeface="楷体" pitchFamily="49" charset="-122"/>
                <a:ea typeface="楷体" pitchFamily="49" charset="-122"/>
              </a:rPr>
              <a:t>物质变化</a:t>
            </a:r>
            <a:endParaRPr lang="zh-CN" altLang="en-US" sz="2800" b="1" dirty="0">
              <a:latin typeface="楷体" pitchFamily="49" charset="-122"/>
              <a:ea typeface="楷体" pitchFamily="49" charset="-122"/>
            </a:endParaRPr>
          </a:p>
        </p:txBody>
      </p:sp>
      <p:sp>
        <p:nvSpPr>
          <p:cNvPr id="8" name="TextBox 7"/>
          <p:cNvSpPr txBox="1"/>
          <p:nvPr/>
        </p:nvSpPr>
        <p:spPr>
          <a:xfrm>
            <a:off x="2627784" y="3058674"/>
            <a:ext cx="1656184" cy="523220"/>
          </a:xfrm>
          <a:prstGeom prst="rect">
            <a:avLst/>
          </a:prstGeom>
          <a:noFill/>
        </p:spPr>
        <p:txBody>
          <a:bodyPr wrap="square" rtlCol="0">
            <a:spAutoFit/>
          </a:bodyPr>
          <a:lstStyle/>
          <a:p>
            <a:r>
              <a:rPr lang="zh-CN" altLang="en-US" sz="2800" b="1" dirty="0" smtClean="0">
                <a:latin typeface="楷体" pitchFamily="49" charset="-122"/>
                <a:ea typeface="楷体" pitchFamily="49" charset="-122"/>
              </a:rPr>
              <a:t>能量变化</a:t>
            </a:r>
            <a:endParaRPr lang="zh-CN" altLang="en-US" sz="2800" b="1" dirty="0">
              <a:latin typeface="楷体" pitchFamily="49" charset="-122"/>
              <a:ea typeface="楷体" pitchFamily="49" charset="-122"/>
            </a:endParaRPr>
          </a:p>
        </p:txBody>
      </p:sp>
      <p:cxnSp>
        <p:nvCxnSpPr>
          <p:cNvPr id="14" name="直线连接符 13"/>
          <p:cNvCxnSpPr/>
          <p:nvPr/>
        </p:nvCxnSpPr>
        <p:spPr>
          <a:xfrm>
            <a:off x="4427984" y="2427734"/>
            <a:ext cx="11521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线连接符 15"/>
          <p:cNvCxnSpPr/>
          <p:nvPr/>
        </p:nvCxnSpPr>
        <p:spPr>
          <a:xfrm>
            <a:off x="4427984" y="3363838"/>
            <a:ext cx="1152128"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9" name="组 18"/>
          <p:cNvGrpSpPr/>
          <p:nvPr/>
        </p:nvGrpSpPr>
        <p:grpSpPr>
          <a:xfrm>
            <a:off x="5724127" y="2211710"/>
            <a:ext cx="1802815" cy="432048"/>
            <a:chOff x="5724127" y="2139702"/>
            <a:chExt cx="1802815" cy="432048"/>
          </a:xfrm>
        </p:grpSpPr>
        <p:sp>
          <p:nvSpPr>
            <p:cNvPr id="5" name="圆角矩形标注 4"/>
            <p:cNvSpPr/>
            <p:nvPr/>
          </p:nvSpPr>
          <p:spPr>
            <a:xfrm>
              <a:off x="5724127" y="2139702"/>
              <a:ext cx="1802815" cy="432048"/>
            </a:xfrm>
            <a:prstGeom prst="wedgeRoundRectCallout">
              <a:avLst>
                <a:gd name="adj1" fmla="val -27493"/>
                <a:gd name="adj2" fmla="val -48777"/>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5794757" y="2171060"/>
              <a:ext cx="1723549" cy="400110"/>
            </a:xfrm>
            <a:prstGeom prst="rect">
              <a:avLst/>
            </a:prstGeom>
            <a:noFill/>
          </p:spPr>
          <p:txBody>
            <a:bodyPr wrap="none" rtlCol="0">
              <a:spAutoFit/>
            </a:bodyPr>
            <a:lstStyle/>
            <a:p>
              <a:r>
                <a:rPr kumimoji="1" lang="zh-CN" altLang="en-US" sz="2000" b="1" smtClean="0"/>
                <a:t>质量守恒定律</a:t>
              </a:r>
              <a:endParaRPr kumimoji="1" lang="zh-CN" altLang="en-US" sz="2000" b="1"/>
            </a:p>
          </p:txBody>
        </p:sp>
      </p:grpSp>
      <p:grpSp>
        <p:nvGrpSpPr>
          <p:cNvPr id="20" name="组 19"/>
          <p:cNvGrpSpPr/>
          <p:nvPr/>
        </p:nvGrpSpPr>
        <p:grpSpPr>
          <a:xfrm>
            <a:off x="5750768" y="3147814"/>
            <a:ext cx="1776175" cy="432048"/>
            <a:chOff x="5750768" y="3058674"/>
            <a:chExt cx="1776175" cy="432048"/>
          </a:xfrm>
        </p:grpSpPr>
        <p:sp>
          <p:nvSpPr>
            <p:cNvPr id="7" name="圆角矩形标注 6"/>
            <p:cNvSpPr/>
            <p:nvPr/>
          </p:nvSpPr>
          <p:spPr>
            <a:xfrm>
              <a:off x="5750768" y="3058674"/>
              <a:ext cx="1776174" cy="432048"/>
            </a:xfrm>
            <a:prstGeom prst="wedgeRoundRectCallout">
              <a:avLst>
                <a:gd name="adj1" fmla="val -28012"/>
                <a:gd name="adj2" fmla="val -48777"/>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5803394" y="3090032"/>
              <a:ext cx="1723549" cy="400110"/>
            </a:xfrm>
            <a:prstGeom prst="rect">
              <a:avLst/>
            </a:prstGeom>
            <a:noFill/>
          </p:spPr>
          <p:txBody>
            <a:bodyPr wrap="none" rtlCol="0">
              <a:spAutoFit/>
            </a:bodyPr>
            <a:lstStyle/>
            <a:p>
              <a:r>
                <a:rPr kumimoji="1" lang="zh-CN" altLang="en-US" sz="2000" b="1" dirty="0" smtClean="0"/>
                <a:t>能量守恒定律</a:t>
              </a:r>
              <a:endParaRPr kumimoji="1" lang="zh-CN" altLang="en-US" sz="2000"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4" cstate="print">
            <a:clrChange>
              <a:clrFrom>
                <a:srgbClr val="FFFFFF">
                  <a:alpha val="100000"/>
                </a:srgbClr>
              </a:clrFrom>
              <a:clrTo>
                <a:srgbClr val="FFFFFF">
                  <a:alpha val="100000"/>
                  <a:alpha val="0"/>
                </a:srgbClr>
              </a:clrTo>
            </a:clrChange>
          </a:blip>
          <a:stretch>
            <a:fillRect/>
          </a:stretch>
        </p:blipFill>
        <p:spPr>
          <a:xfrm>
            <a:off x="3954780" y="793833"/>
            <a:ext cx="1234440" cy="1223010"/>
          </a:xfrm>
          <a:prstGeom prst="rect">
            <a:avLst/>
          </a:prstGeom>
        </p:spPr>
      </p:pic>
      <p:sp>
        <p:nvSpPr>
          <p:cNvPr id="19" name="矩形 18"/>
          <p:cNvSpPr/>
          <p:nvPr/>
        </p:nvSpPr>
        <p:spPr>
          <a:xfrm>
            <a:off x="2376805" y="2360295"/>
            <a:ext cx="4658995" cy="922020"/>
          </a:xfrm>
          <a:prstGeom prst="rect">
            <a:avLst/>
          </a:prstGeom>
        </p:spPr>
        <p:txBody>
          <a:bodyPr wrap="square">
            <a:spAutoFit/>
          </a:bodyPr>
          <a:lstStyle/>
          <a:p>
            <a:pPr algn="r"/>
            <a:r>
              <a:rPr lang="zh-CN" altLang="en-US" sz="5400" b="1" spc="300" dirty="0">
                <a:solidFill>
                  <a:srgbClr val="002060"/>
                </a:solidFill>
                <a:latin typeface="微软雅黑" panose="020B0503020204020204" charset="-122"/>
                <a:ea typeface="微软雅黑" panose="020B0503020204020204" charset="-122"/>
              </a:rPr>
              <a:t>谢谢您的观看</a:t>
            </a:r>
          </a:p>
        </p:txBody>
      </p:sp>
      <p:sp>
        <p:nvSpPr>
          <p:cNvPr id="7" name="矩形 6"/>
          <p:cNvSpPr/>
          <p:nvPr/>
        </p:nvSpPr>
        <p:spPr>
          <a:xfrm>
            <a:off x="2632710" y="3507740"/>
            <a:ext cx="4205412" cy="442878"/>
          </a:xfrm>
          <a:prstGeom prst="rect">
            <a:avLst/>
          </a:prstGeom>
        </p:spPr>
        <p:txBody>
          <a:bodyPr wrap="square">
            <a:spAutoFit/>
          </a:bodyPr>
          <a:lstStyle/>
          <a:p>
            <a:pPr algn="l">
              <a:lnSpc>
                <a:spcPct val="150000"/>
              </a:lnSpc>
            </a:pPr>
            <a:r>
              <a:rPr lang="zh-CN" altLang="en-US" spc="226" dirty="0">
                <a:solidFill>
                  <a:srgbClr val="002060"/>
                </a:solidFill>
                <a:latin typeface="楷体" panose="02010609060101010101" charset="-122"/>
                <a:ea typeface="楷体" panose="02010609060101010101" charset="-122"/>
              </a:rPr>
              <a:t>北京市朝阳区教育研究中心  制作</a:t>
            </a: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43438" y="1357304"/>
            <a:ext cx="4248472" cy="34163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zh-CN" altLang="en-US" sz="2400" b="1" dirty="0" smtClean="0">
                <a:latin typeface="楷体" pitchFamily="49" charset="-122"/>
                <a:ea typeface="楷体" pitchFamily="49" charset="-122"/>
              </a:rPr>
              <a:t>常见的吸热反应：</a:t>
            </a:r>
            <a:endParaRPr lang="en-US" altLang="zh-CN" sz="2400" b="1" dirty="0" smtClean="0">
              <a:latin typeface="楷体" pitchFamily="49" charset="-122"/>
              <a:ea typeface="楷体" pitchFamily="49" charset="-122"/>
            </a:endParaRPr>
          </a:p>
          <a:p>
            <a:endParaRPr lang="en-US" altLang="zh-CN" sz="2400" b="1" dirty="0" smtClean="0">
              <a:latin typeface="楷体" pitchFamily="49" charset="-122"/>
              <a:ea typeface="楷体" pitchFamily="49" charset="-122"/>
            </a:endParaRPr>
          </a:p>
          <a:p>
            <a:endParaRPr lang="en-US" altLang="zh-CN" sz="2400" b="1" dirty="0" smtClean="0">
              <a:latin typeface="楷体" pitchFamily="49" charset="-122"/>
              <a:ea typeface="楷体" pitchFamily="49" charset="-122"/>
            </a:endParaRPr>
          </a:p>
          <a:p>
            <a:endParaRPr lang="en-US" altLang="zh-CN" sz="2400" b="1" dirty="0" smtClean="0">
              <a:latin typeface="楷体" pitchFamily="49" charset="-122"/>
              <a:ea typeface="楷体" pitchFamily="49" charset="-122"/>
            </a:endParaRPr>
          </a:p>
          <a:p>
            <a:endParaRPr lang="en-US" altLang="zh-CN" sz="2400" b="1" dirty="0" smtClean="0">
              <a:latin typeface="楷体" pitchFamily="49" charset="-122"/>
              <a:ea typeface="楷体" pitchFamily="49" charset="-122"/>
            </a:endParaRPr>
          </a:p>
          <a:p>
            <a:endParaRPr lang="en-US" altLang="zh-CN" sz="2400" b="1" dirty="0" smtClean="0">
              <a:latin typeface="楷体" pitchFamily="49" charset="-122"/>
              <a:ea typeface="楷体" pitchFamily="49" charset="-122"/>
            </a:endParaRPr>
          </a:p>
          <a:p>
            <a:endParaRPr lang="en-US" altLang="zh-CN" sz="2400" b="1" dirty="0" smtClean="0">
              <a:latin typeface="楷体" pitchFamily="49" charset="-122"/>
              <a:ea typeface="楷体" pitchFamily="49" charset="-122"/>
            </a:endParaRPr>
          </a:p>
          <a:p>
            <a:endParaRPr lang="en-US" altLang="zh-CN" sz="2400" b="1" dirty="0" smtClean="0">
              <a:latin typeface="楷体" pitchFamily="49" charset="-122"/>
              <a:ea typeface="楷体" pitchFamily="49" charset="-122"/>
            </a:endParaRPr>
          </a:p>
          <a:p>
            <a:endParaRPr lang="en-US" altLang="zh-CN" sz="2400" b="1" dirty="0" smtClean="0">
              <a:latin typeface="楷体" pitchFamily="49" charset="-122"/>
              <a:ea typeface="楷体" pitchFamily="49" charset="-122"/>
            </a:endParaRPr>
          </a:p>
        </p:txBody>
      </p:sp>
      <p:sp>
        <p:nvSpPr>
          <p:cNvPr id="3" name="TextBox 2"/>
          <p:cNvSpPr txBox="1"/>
          <p:nvPr/>
        </p:nvSpPr>
        <p:spPr>
          <a:xfrm>
            <a:off x="808901" y="483532"/>
            <a:ext cx="7344816"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zh-CN" altLang="en-US" sz="2400" b="1" dirty="0" smtClean="0"/>
              <a:t>哪些化学反应放出热量，哪些化学反应吸收热量？</a:t>
            </a:r>
            <a:endParaRPr lang="zh-CN" altLang="en-US" sz="2400" b="1" dirty="0"/>
          </a:p>
        </p:txBody>
      </p:sp>
      <p:sp>
        <p:nvSpPr>
          <p:cNvPr id="4" name="矩形 3"/>
          <p:cNvSpPr/>
          <p:nvPr/>
        </p:nvSpPr>
        <p:spPr>
          <a:xfrm>
            <a:off x="357158" y="1357304"/>
            <a:ext cx="4032448" cy="34163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zh-CN" altLang="en-US" sz="2400" b="1" dirty="0" smtClean="0">
                <a:solidFill>
                  <a:prstClr val="black"/>
                </a:solidFill>
                <a:latin typeface="楷体" pitchFamily="49" charset="-122"/>
                <a:ea typeface="楷体" pitchFamily="49" charset="-122"/>
              </a:rPr>
              <a:t>常见的放热反应：</a:t>
            </a:r>
            <a:endParaRPr lang="en-US" altLang="zh-CN" sz="2400" b="1" dirty="0" smtClean="0">
              <a:solidFill>
                <a:prstClr val="black"/>
              </a:solidFill>
              <a:latin typeface="楷体" pitchFamily="49" charset="-122"/>
              <a:ea typeface="楷体" pitchFamily="49" charset="-122"/>
            </a:endParaRPr>
          </a:p>
          <a:p>
            <a:pPr lvl="0"/>
            <a:endParaRPr lang="en-US" altLang="zh-CN" sz="2400" b="1" dirty="0" smtClean="0">
              <a:solidFill>
                <a:prstClr val="black"/>
              </a:solidFill>
              <a:latin typeface="楷体" pitchFamily="49" charset="-122"/>
              <a:ea typeface="楷体" pitchFamily="49" charset="-122"/>
            </a:endParaRPr>
          </a:p>
          <a:p>
            <a:pPr lvl="0"/>
            <a:endParaRPr lang="en-US" altLang="zh-CN" sz="2400" b="1" dirty="0" smtClean="0">
              <a:solidFill>
                <a:prstClr val="black"/>
              </a:solidFill>
              <a:latin typeface="楷体" pitchFamily="49" charset="-122"/>
              <a:ea typeface="楷体" pitchFamily="49" charset="-122"/>
            </a:endParaRPr>
          </a:p>
          <a:p>
            <a:pPr lvl="0"/>
            <a:endParaRPr lang="en-US" altLang="zh-CN" sz="2400" b="1" dirty="0" smtClean="0">
              <a:solidFill>
                <a:prstClr val="black"/>
              </a:solidFill>
              <a:latin typeface="楷体" pitchFamily="49" charset="-122"/>
              <a:ea typeface="楷体" pitchFamily="49" charset="-122"/>
            </a:endParaRPr>
          </a:p>
          <a:p>
            <a:pPr lvl="0"/>
            <a:endParaRPr lang="en-US" altLang="zh-CN" sz="2400" b="1" dirty="0" smtClean="0">
              <a:solidFill>
                <a:prstClr val="black"/>
              </a:solidFill>
              <a:latin typeface="楷体" pitchFamily="49" charset="-122"/>
              <a:ea typeface="楷体" pitchFamily="49" charset="-122"/>
            </a:endParaRPr>
          </a:p>
          <a:p>
            <a:pPr lvl="0"/>
            <a:endParaRPr lang="en-US" altLang="zh-CN" sz="2400" b="1" dirty="0" smtClean="0">
              <a:solidFill>
                <a:prstClr val="black"/>
              </a:solidFill>
              <a:latin typeface="楷体" pitchFamily="49" charset="-122"/>
              <a:ea typeface="楷体" pitchFamily="49" charset="-122"/>
            </a:endParaRPr>
          </a:p>
          <a:p>
            <a:pPr lvl="0"/>
            <a:endParaRPr lang="en-US" altLang="zh-CN" sz="2400" b="1" dirty="0" smtClean="0">
              <a:solidFill>
                <a:prstClr val="black"/>
              </a:solidFill>
              <a:latin typeface="楷体" pitchFamily="49" charset="-122"/>
              <a:ea typeface="楷体" pitchFamily="49" charset="-122"/>
            </a:endParaRPr>
          </a:p>
          <a:p>
            <a:pPr lvl="0"/>
            <a:endParaRPr lang="en-US" altLang="zh-CN" sz="2400" b="1" dirty="0" smtClean="0">
              <a:solidFill>
                <a:prstClr val="black"/>
              </a:solidFill>
              <a:latin typeface="楷体" pitchFamily="49" charset="-122"/>
              <a:ea typeface="楷体" pitchFamily="49" charset="-122"/>
            </a:endParaRPr>
          </a:p>
          <a:p>
            <a:pPr lvl="0"/>
            <a:endParaRPr lang="en-US" altLang="zh-CN" sz="2400" b="1" dirty="0" smtClean="0">
              <a:solidFill>
                <a:prstClr val="black"/>
              </a:solidFill>
              <a:latin typeface="楷体" pitchFamily="49" charset="-122"/>
              <a:ea typeface="楷体" pitchFamily="49" charset="-122"/>
            </a:endParaRPr>
          </a:p>
        </p:txBody>
      </p:sp>
      <p:sp>
        <p:nvSpPr>
          <p:cNvPr id="6" name="矩形 32"/>
          <p:cNvSpPr>
            <a:spLocks noChangeArrowheads="1"/>
          </p:cNvSpPr>
          <p:nvPr/>
        </p:nvSpPr>
        <p:spPr bwMode="auto">
          <a:xfrm>
            <a:off x="3643313" y="2946797"/>
            <a:ext cx="301686" cy="369332"/>
          </a:xfrm>
          <a:prstGeom prst="rect">
            <a:avLst/>
          </a:prstGeom>
          <a:noFill/>
          <a:ln w="9525">
            <a:noFill/>
            <a:miter lim="800000"/>
            <a:headEnd/>
            <a:tailEnd/>
          </a:ln>
        </p:spPr>
        <p:txBody>
          <a:bodyPr wrap="none">
            <a:spAutoFit/>
          </a:bodyPr>
          <a:lstStyle/>
          <a:p>
            <a:r>
              <a:rPr lang="en-US" altLang="zh-CN" b="1" dirty="0">
                <a:latin typeface="黑体" pitchFamily="49" charset="-122"/>
                <a:ea typeface="黑体" pitchFamily="49" charset="-122"/>
              </a:rPr>
              <a:t> </a:t>
            </a:r>
            <a:endParaRPr lang="zh-CN" altLang="en-US" dirty="0"/>
          </a:p>
        </p:txBody>
      </p:sp>
      <p:sp>
        <p:nvSpPr>
          <p:cNvPr id="7" name="矩形 6"/>
          <p:cNvSpPr/>
          <p:nvPr/>
        </p:nvSpPr>
        <p:spPr>
          <a:xfrm>
            <a:off x="428596" y="1785932"/>
            <a:ext cx="1887055" cy="461665"/>
          </a:xfrm>
          <a:prstGeom prst="rect">
            <a:avLst/>
          </a:prstGeom>
        </p:spPr>
        <p:txBody>
          <a:bodyPr wrap="none">
            <a:spAutoFit/>
          </a:bodyPr>
          <a:lstStyle/>
          <a:p>
            <a:pPr lvl="0"/>
            <a:r>
              <a:rPr lang="en-US" altLang="zh-CN" sz="2400" b="1" dirty="0" smtClean="0">
                <a:solidFill>
                  <a:prstClr val="black"/>
                </a:solidFill>
                <a:latin typeface="楷体" pitchFamily="49" charset="-122"/>
                <a:ea typeface="楷体" pitchFamily="49" charset="-122"/>
              </a:rPr>
              <a:t>1</a:t>
            </a:r>
            <a:r>
              <a:rPr lang="zh-CN" altLang="en-US" sz="2400" b="1" dirty="0" smtClean="0">
                <a:solidFill>
                  <a:prstClr val="black"/>
                </a:solidFill>
                <a:latin typeface="楷体" pitchFamily="49" charset="-122"/>
                <a:ea typeface="楷体" pitchFamily="49" charset="-122"/>
              </a:rPr>
              <a:t>、燃烧反应</a:t>
            </a:r>
            <a:endParaRPr lang="en-US" altLang="zh-CN" sz="2400" b="1" dirty="0" smtClean="0">
              <a:solidFill>
                <a:prstClr val="black"/>
              </a:solidFill>
              <a:latin typeface="楷体" pitchFamily="49" charset="-122"/>
              <a:ea typeface="楷体" pitchFamily="49" charset="-122"/>
            </a:endParaRPr>
          </a:p>
        </p:txBody>
      </p:sp>
      <p:sp>
        <p:nvSpPr>
          <p:cNvPr id="8" name="矩形 7"/>
          <p:cNvSpPr/>
          <p:nvPr/>
        </p:nvSpPr>
        <p:spPr>
          <a:xfrm>
            <a:off x="428596" y="2214560"/>
            <a:ext cx="4052713" cy="461665"/>
          </a:xfrm>
          <a:prstGeom prst="rect">
            <a:avLst/>
          </a:prstGeom>
        </p:spPr>
        <p:txBody>
          <a:bodyPr wrap="none">
            <a:spAutoFit/>
          </a:bodyPr>
          <a:lstStyle/>
          <a:p>
            <a:pPr lvl="0"/>
            <a:r>
              <a:rPr lang="en-US" altLang="zh-CN" sz="2400" b="1" dirty="0" smtClean="0">
                <a:solidFill>
                  <a:prstClr val="black"/>
                </a:solidFill>
                <a:latin typeface="楷体" pitchFamily="49" charset="-122"/>
                <a:ea typeface="楷体" pitchFamily="49" charset="-122"/>
              </a:rPr>
              <a:t>2</a:t>
            </a:r>
            <a:r>
              <a:rPr lang="zh-CN" altLang="en-US" sz="2400" b="1" dirty="0" smtClean="0">
                <a:solidFill>
                  <a:prstClr val="black"/>
                </a:solidFill>
                <a:latin typeface="楷体" pitchFamily="49" charset="-122"/>
                <a:ea typeface="楷体" pitchFamily="49" charset="-122"/>
              </a:rPr>
              <a:t>、活泼金属与水或酸的反应</a:t>
            </a:r>
            <a:endParaRPr lang="en-US" altLang="zh-CN" sz="2400" b="1" dirty="0" smtClean="0">
              <a:solidFill>
                <a:prstClr val="black"/>
              </a:solidFill>
              <a:latin typeface="楷体" pitchFamily="49" charset="-122"/>
              <a:ea typeface="楷体" pitchFamily="49" charset="-122"/>
            </a:endParaRPr>
          </a:p>
        </p:txBody>
      </p:sp>
      <p:sp>
        <p:nvSpPr>
          <p:cNvPr id="9" name="矩形 8"/>
          <p:cNvSpPr/>
          <p:nvPr/>
        </p:nvSpPr>
        <p:spPr>
          <a:xfrm>
            <a:off x="428596" y="2714626"/>
            <a:ext cx="2505814" cy="461665"/>
          </a:xfrm>
          <a:prstGeom prst="rect">
            <a:avLst/>
          </a:prstGeom>
        </p:spPr>
        <p:txBody>
          <a:bodyPr wrap="none">
            <a:spAutoFit/>
          </a:bodyPr>
          <a:lstStyle/>
          <a:p>
            <a:pPr lvl="0"/>
            <a:r>
              <a:rPr lang="en-US" altLang="zh-CN" sz="2400" b="1" dirty="0" smtClean="0">
                <a:solidFill>
                  <a:prstClr val="black"/>
                </a:solidFill>
                <a:latin typeface="楷体" pitchFamily="49" charset="-122"/>
                <a:ea typeface="楷体" pitchFamily="49" charset="-122"/>
              </a:rPr>
              <a:t>3</a:t>
            </a:r>
            <a:r>
              <a:rPr lang="zh-CN" altLang="en-US" sz="2400" b="1" dirty="0" smtClean="0">
                <a:solidFill>
                  <a:prstClr val="black"/>
                </a:solidFill>
                <a:latin typeface="楷体" pitchFamily="49" charset="-122"/>
                <a:ea typeface="楷体" pitchFamily="49" charset="-122"/>
              </a:rPr>
              <a:t>、酸碱中和反应</a:t>
            </a:r>
            <a:endParaRPr lang="en-US" altLang="zh-CN" sz="2400" b="1" dirty="0" smtClean="0">
              <a:solidFill>
                <a:prstClr val="black"/>
              </a:solidFill>
              <a:latin typeface="楷体" pitchFamily="49" charset="-122"/>
              <a:ea typeface="楷体" pitchFamily="49" charset="-122"/>
            </a:endParaRPr>
          </a:p>
        </p:txBody>
      </p:sp>
      <p:sp>
        <p:nvSpPr>
          <p:cNvPr id="10" name="矩形 9"/>
          <p:cNvSpPr/>
          <p:nvPr/>
        </p:nvSpPr>
        <p:spPr>
          <a:xfrm>
            <a:off x="428596" y="3143254"/>
            <a:ext cx="3891314" cy="1200329"/>
          </a:xfrm>
          <a:prstGeom prst="rect">
            <a:avLst/>
          </a:prstGeom>
        </p:spPr>
        <p:txBody>
          <a:bodyPr wrap="square">
            <a:spAutoFit/>
          </a:bodyPr>
          <a:lstStyle/>
          <a:p>
            <a:pPr lvl="0"/>
            <a:r>
              <a:rPr lang="en-US" altLang="zh-CN" sz="2400" b="1" dirty="0" smtClean="0">
                <a:solidFill>
                  <a:prstClr val="black"/>
                </a:solidFill>
                <a:latin typeface="楷体" pitchFamily="49" charset="-122"/>
                <a:ea typeface="楷体" pitchFamily="49" charset="-122"/>
              </a:rPr>
              <a:t>4</a:t>
            </a:r>
            <a:r>
              <a:rPr lang="zh-CN" altLang="en-US" sz="2400" b="1" dirty="0" smtClean="0">
                <a:solidFill>
                  <a:prstClr val="black"/>
                </a:solidFill>
                <a:latin typeface="楷体" pitchFamily="49" charset="-122"/>
                <a:ea typeface="楷体" pitchFamily="49" charset="-122"/>
              </a:rPr>
              <a:t>、多数化合反应</a:t>
            </a:r>
            <a:endParaRPr lang="en-US" altLang="zh-CN" sz="2400" b="1" dirty="0" smtClean="0">
              <a:solidFill>
                <a:prstClr val="black"/>
              </a:solidFill>
              <a:latin typeface="楷体" pitchFamily="49" charset="-122"/>
              <a:ea typeface="楷体" pitchFamily="49" charset="-122"/>
            </a:endParaRPr>
          </a:p>
          <a:p>
            <a:r>
              <a:rPr lang="zh-CN" altLang="en-US" sz="2400" b="1" dirty="0" smtClean="0">
                <a:latin typeface="楷体" pitchFamily="49" charset="-122"/>
                <a:ea typeface="楷体" pitchFamily="49" charset="-122"/>
              </a:rPr>
              <a:t>如氧化钙与水化合、合成氨、</a:t>
            </a:r>
            <a:endParaRPr lang="en-US" altLang="zh-CN" sz="2400" b="1" dirty="0" smtClean="0">
              <a:latin typeface="楷体" pitchFamily="49" charset="-122"/>
              <a:ea typeface="楷体" pitchFamily="49" charset="-122"/>
            </a:endParaRPr>
          </a:p>
          <a:p>
            <a:r>
              <a:rPr lang="en-US" altLang="zh-CN" sz="2400" b="1" dirty="0" smtClean="0">
                <a:latin typeface="楷体" pitchFamily="49" charset="-122"/>
                <a:ea typeface="楷体" pitchFamily="49" charset="-122"/>
              </a:rPr>
              <a:t>SO</a:t>
            </a:r>
            <a:r>
              <a:rPr lang="en-US" altLang="zh-CN" sz="2400" b="1" baseline="-25000" dirty="0" smtClean="0">
                <a:latin typeface="楷体" pitchFamily="49" charset="-122"/>
                <a:ea typeface="楷体" pitchFamily="49" charset="-122"/>
              </a:rPr>
              <a:t>3</a:t>
            </a:r>
            <a:endParaRPr lang="zh-CN" altLang="en-US" sz="2400" dirty="0" smtClean="0">
              <a:latin typeface="楷体" pitchFamily="49" charset="-122"/>
              <a:ea typeface="楷体" pitchFamily="49" charset="-122"/>
            </a:endParaRPr>
          </a:p>
        </p:txBody>
      </p:sp>
      <p:sp>
        <p:nvSpPr>
          <p:cNvPr id="11" name="矩形 10"/>
          <p:cNvSpPr/>
          <p:nvPr/>
        </p:nvSpPr>
        <p:spPr>
          <a:xfrm>
            <a:off x="483107" y="4263977"/>
            <a:ext cx="1885453" cy="461665"/>
          </a:xfrm>
          <a:prstGeom prst="rect">
            <a:avLst/>
          </a:prstGeom>
        </p:spPr>
        <p:txBody>
          <a:bodyPr wrap="none">
            <a:spAutoFit/>
          </a:bodyPr>
          <a:lstStyle/>
          <a:p>
            <a:pPr lvl="0"/>
            <a:r>
              <a:rPr lang="en-US" altLang="zh-CN" sz="2400" dirty="0" smtClean="0"/>
              <a:t>5</a:t>
            </a:r>
            <a:r>
              <a:rPr lang="zh-CN" altLang="en-US" sz="2400" dirty="0" smtClean="0"/>
              <a:t>、</a:t>
            </a:r>
            <a:r>
              <a:rPr lang="zh-CN" altLang="en-US" sz="2400" b="1" dirty="0" smtClean="0">
                <a:solidFill>
                  <a:prstClr val="black"/>
                </a:solidFill>
                <a:latin typeface="楷体" pitchFamily="49" charset="-122"/>
                <a:ea typeface="楷体" pitchFamily="49" charset="-122"/>
              </a:rPr>
              <a:t>缓慢氧化</a:t>
            </a:r>
            <a:endParaRPr lang="en-US" altLang="zh-CN" sz="2400" b="1" dirty="0" smtClean="0">
              <a:solidFill>
                <a:prstClr val="black"/>
              </a:solidFill>
              <a:latin typeface="楷体" pitchFamily="49" charset="-122"/>
              <a:ea typeface="楷体" pitchFamily="49" charset="-122"/>
            </a:endParaRPr>
          </a:p>
        </p:txBody>
      </p:sp>
      <p:sp>
        <p:nvSpPr>
          <p:cNvPr id="12" name="矩形 11"/>
          <p:cNvSpPr/>
          <p:nvPr/>
        </p:nvSpPr>
        <p:spPr>
          <a:xfrm>
            <a:off x="4643438" y="1857370"/>
            <a:ext cx="4113627" cy="830997"/>
          </a:xfrm>
          <a:prstGeom prst="rect">
            <a:avLst/>
          </a:prstGeom>
        </p:spPr>
        <p:txBody>
          <a:bodyPr wrap="none">
            <a:spAutoFit/>
          </a:bodyPr>
          <a:lstStyle/>
          <a:p>
            <a:r>
              <a:rPr lang="en-US" altLang="zh-CN" sz="2400" b="1" dirty="0" smtClean="0">
                <a:latin typeface="楷体" pitchFamily="49" charset="-122"/>
                <a:ea typeface="楷体" pitchFamily="49" charset="-122"/>
              </a:rPr>
              <a:t>1</a:t>
            </a:r>
            <a:r>
              <a:rPr lang="zh-CN" altLang="en-US" sz="2400" b="1" dirty="0" smtClean="0">
                <a:latin typeface="楷体" pitchFamily="49" charset="-122"/>
                <a:ea typeface="楷体" pitchFamily="49" charset="-122"/>
              </a:rPr>
              <a:t>、</a:t>
            </a:r>
            <a:r>
              <a:rPr lang="en-US" altLang="zh-CN" sz="2400" b="1" dirty="0" err="1" smtClean="0">
                <a:latin typeface="楷体" pitchFamily="49" charset="-122"/>
                <a:ea typeface="楷体" pitchFamily="49" charset="-122"/>
              </a:rPr>
              <a:t>Ba</a:t>
            </a:r>
            <a:r>
              <a:rPr lang="zh-CN" altLang="en-US" sz="2400" b="1" dirty="0" smtClean="0">
                <a:latin typeface="楷体" pitchFamily="49" charset="-122"/>
                <a:ea typeface="楷体" pitchFamily="49" charset="-122"/>
              </a:rPr>
              <a:t>（</a:t>
            </a:r>
            <a:r>
              <a:rPr lang="en-US" altLang="zh-CN" sz="2400" b="1" dirty="0" smtClean="0">
                <a:latin typeface="楷体" pitchFamily="49" charset="-122"/>
                <a:ea typeface="楷体" pitchFamily="49" charset="-122"/>
              </a:rPr>
              <a:t>OH</a:t>
            </a:r>
            <a:r>
              <a:rPr lang="zh-CN" altLang="en-US" sz="2400" b="1" dirty="0" smtClean="0">
                <a:latin typeface="楷体" pitchFamily="49" charset="-122"/>
                <a:ea typeface="楷体" pitchFamily="49" charset="-122"/>
              </a:rPr>
              <a:t>）</a:t>
            </a:r>
            <a:r>
              <a:rPr lang="en-US" altLang="zh-CN" sz="2400" b="1" baseline="-25000" dirty="0" smtClean="0">
                <a:latin typeface="楷体" pitchFamily="49" charset="-122"/>
                <a:ea typeface="楷体" pitchFamily="49" charset="-122"/>
              </a:rPr>
              <a:t>2</a:t>
            </a:r>
            <a:r>
              <a:rPr lang="en-US" altLang="zh-CN" sz="2400" b="1" dirty="0" smtClean="0">
                <a:latin typeface="楷体" pitchFamily="49" charset="-122"/>
                <a:ea typeface="楷体" pitchFamily="49" charset="-122"/>
              </a:rPr>
              <a:t>·8H</a:t>
            </a:r>
            <a:r>
              <a:rPr lang="en-US" altLang="zh-CN" sz="2400" b="1" baseline="-25000" dirty="0" smtClean="0">
                <a:latin typeface="楷体" pitchFamily="49" charset="-122"/>
                <a:ea typeface="楷体" pitchFamily="49" charset="-122"/>
              </a:rPr>
              <a:t>2</a:t>
            </a:r>
            <a:r>
              <a:rPr lang="en-US" altLang="zh-CN" sz="2400" b="1" dirty="0" smtClean="0">
                <a:latin typeface="楷体" pitchFamily="49" charset="-122"/>
                <a:ea typeface="楷体" pitchFamily="49" charset="-122"/>
              </a:rPr>
              <a:t>O </a:t>
            </a:r>
            <a:r>
              <a:rPr lang="zh-CN" altLang="en-US" sz="2400" b="1" dirty="0" smtClean="0">
                <a:latin typeface="楷体" pitchFamily="49" charset="-122"/>
                <a:ea typeface="楷体" pitchFamily="49" charset="-122"/>
              </a:rPr>
              <a:t>晶体与 </a:t>
            </a:r>
            <a:endParaRPr lang="en-US" altLang="zh-CN" sz="2400" b="1" dirty="0" smtClean="0">
              <a:latin typeface="楷体" pitchFamily="49" charset="-122"/>
              <a:ea typeface="楷体" pitchFamily="49" charset="-122"/>
            </a:endParaRPr>
          </a:p>
          <a:p>
            <a:r>
              <a:rPr lang="en-US" altLang="zh-CN" sz="2400" b="1" dirty="0" smtClean="0">
                <a:latin typeface="楷体" pitchFamily="49" charset="-122"/>
                <a:ea typeface="楷体" pitchFamily="49" charset="-122"/>
              </a:rPr>
              <a:t>NH</a:t>
            </a:r>
            <a:r>
              <a:rPr lang="en-US" altLang="zh-CN" sz="2400" b="1" baseline="-25000" dirty="0" smtClean="0">
                <a:latin typeface="楷体" pitchFamily="49" charset="-122"/>
                <a:ea typeface="楷体" pitchFamily="49" charset="-122"/>
              </a:rPr>
              <a:t>4</a:t>
            </a:r>
            <a:r>
              <a:rPr lang="en-US" altLang="zh-CN" sz="2400" b="1" dirty="0" smtClean="0">
                <a:latin typeface="楷体" pitchFamily="49" charset="-122"/>
                <a:ea typeface="楷体" pitchFamily="49" charset="-122"/>
              </a:rPr>
              <a:t>Cl</a:t>
            </a:r>
            <a:r>
              <a:rPr lang="zh-CN" altLang="en-US" sz="2400" b="1" dirty="0" smtClean="0">
                <a:latin typeface="楷体" pitchFamily="49" charset="-122"/>
                <a:ea typeface="楷体" pitchFamily="49" charset="-122"/>
              </a:rPr>
              <a:t>的反应</a:t>
            </a:r>
            <a:endParaRPr lang="en-US" altLang="zh-CN" sz="2400" b="1" dirty="0" smtClean="0">
              <a:latin typeface="楷体" pitchFamily="49" charset="-122"/>
              <a:ea typeface="楷体" pitchFamily="49" charset="-122"/>
            </a:endParaRPr>
          </a:p>
        </p:txBody>
      </p:sp>
      <p:sp>
        <p:nvSpPr>
          <p:cNvPr id="13" name="矩形 12"/>
          <p:cNvSpPr/>
          <p:nvPr/>
        </p:nvSpPr>
        <p:spPr>
          <a:xfrm>
            <a:off x="4643438" y="2571750"/>
            <a:ext cx="4572000" cy="830997"/>
          </a:xfrm>
          <a:prstGeom prst="rect">
            <a:avLst/>
          </a:prstGeom>
        </p:spPr>
        <p:txBody>
          <a:bodyPr>
            <a:spAutoFit/>
          </a:bodyPr>
          <a:lstStyle/>
          <a:p>
            <a:r>
              <a:rPr lang="en-US" altLang="zh-CN" sz="2400" b="1" dirty="0" smtClean="0">
                <a:latin typeface="楷体" pitchFamily="49" charset="-122"/>
                <a:ea typeface="楷体" pitchFamily="49" charset="-122"/>
              </a:rPr>
              <a:t>2</a:t>
            </a:r>
            <a:r>
              <a:rPr lang="zh-CN" altLang="en-US" sz="2400" b="1" dirty="0" smtClean="0">
                <a:latin typeface="楷体" pitchFamily="49" charset="-122"/>
                <a:ea typeface="楷体" pitchFamily="49" charset="-122"/>
              </a:rPr>
              <a:t>、多数分解反应</a:t>
            </a:r>
            <a:endParaRPr lang="en-US" altLang="zh-CN" sz="2400" b="1" dirty="0" smtClean="0">
              <a:latin typeface="楷体" pitchFamily="49" charset="-122"/>
              <a:ea typeface="楷体" pitchFamily="49" charset="-122"/>
            </a:endParaRPr>
          </a:p>
          <a:p>
            <a:r>
              <a:rPr lang="pl-PL" altLang="zh-CN" sz="2400" b="1" dirty="0" smtClean="0">
                <a:solidFill>
                  <a:srgbClr val="000000"/>
                </a:solidFill>
                <a:latin typeface="楷体" pitchFamily="49" charset="-122"/>
                <a:ea typeface="楷体" pitchFamily="49" charset="-122"/>
              </a:rPr>
              <a:t>KClO</a:t>
            </a:r>
            <a:r>
              <a:rPr lang="pl-PL" altLang="zh-CN" sz="2400" b="1" baseline="-25000" dirty="0" smtClean="0">
                <a:solidFill>
                  <a:srgbClr val="000000"/>
                </a:solidFill>
                <a:latin typeface="楷体" pitchFamily="49" charset="-122"/>
                <a:ea typeface="楷体" pitchFamily="49" charset="-122"/>
              </a:rPr>
              <a:t>3</a:t>
            </a:r>
            <a:r>
              <a:rPr lang="zh-CN" altLang="pl-PL" sz="2400" b="1" dirty="0" smtClean="0">
                <a:solidFill>
                  <a:srgbClr val="000000"/>
                </a:solidFill>
                <a:latin typeface="楷体" pitchFamily="49" charset="-122"/>
                <a:ea typeface="楷体" pitchFamily="49" charset="-122"/>
              </a:rPr>
              <a:t>、</a:t>
            </a:r>
            <a:r>
              <a:rPr lang="pl-PL" altLang="zh-CN" sz="2400" b="1" dirty="0" smtClean="0">
                <a:solidFill>
                  <a:srgbClr val="000000"/>
                </a:solidFill>
                <a:latin typeface="楷体" pitchFamily="49" charset="-122"/>
                <a:ea typeface="楷体" pitchFamily="49" charset="-122"/>
              </a:rPr>
              <a:t>KMnO</a:t>
            </a:r>
            <a:r>
              <a:rPr lang="pl-PL" altLang="zh-CN" sz="2400" b="1" baseline="-25000" dirty="0" smtClean="0">
                <a:solidFill>
                  <a:srgbClr val="000000"/>
                </a:solidFill>
                <a:latin typeface="楷体" pitchFamily="49" charset="-122"/>
                <a:ea typeface="楷体" pitchFamily="49" charset="-122"/>
              </a:rPr>
              <a:t>4</a:t>
            </a:r>
            <a:r>
              <a:rPr lang="zh-CN" altLang="pl-PL" sz="2400" b="1" dirty="0" smtClean="0">
                <a:solidFill>
                  <a:srgbClr val="000000"/>
                </a:solidFill>
                <a:latin typeface="楷体" pitchFamily="49" charset="-122"/>
                <a:ea typeface="楷体" pitchFamily="49" charset="-122"/>
              </a:rPr>
              <a:t>、</a:t>
            </a:r>
            <a:r>
              <a:rPr lang="pl-PL" altLang="zh-CN" sz="2400" b="1" dirty="0" smtClean="0">
                <a:solidFill>
                  <a:srgbClr val="000000"/>
                </a:solidFill>
                <a:latin typeface="楷体" pitchFamily="49" charset="-122"/>
                <a:ea typeface="楷体" pitchFamily="49" charset="-122"/>
              </a:rPr>
              <a:t>CaCO</a:t>
            </a:r>
            <a:r>
              <a:rPr lang="pl-PL" altLang="zh-CN" sz="2400" b="1" baseline="-25000" dirty="0" smtClean="0">
                <a:solidFill>
                  <a:srgbClr val="000000"/>
                </a:solidFill>
                <a:latin typeface="楷体" pitchFamily="49" charset="-122"/>
                <a:ea typeface="楷体" pitchFamily="49" charset="-122"/>
              </a:rPr>
              <a:t>3</a:t>
            </a:r>
            <a:r>
              <a:rPr lang="zh-CN" altLang="pl-PL" sz="2400" b="1" dirty="0" smtClean="0">
                <a:solidFill>
                  <a:srgbClr val="000000"/>
                </a:solidFill>
                <a:latin typeface="楷体" pitchFamily="49" charset="-122"/>
                <a:ea typeface="楷体" pitchFamily="49" charset="-122"/>
              </a:rPr>
              <a:t>的分解等</a:t>
            </a:r>
            <a:endParaRPr lang="en-US" altLang="zh-CN" sz="2400" b="1" dirty="0" smtClean="0">
              <a:latin typeface="楷体" pitchFamily="49" charset="-122"/>
              <a:ea typeface="楷体" pitchFamily="49" charset="-122"/>
            </a:endParaRPr>
          </a:p>
        </p:txBody>
      </p:sp>
      <p:sp>
        <p:nvSpPr>
          <p:cNvPr id="14" name="矩形 13"/>
          <p:cNvSpPr/>
          <p:nvPr/>
        </p:nvSpPr>
        <p:spPr>
          <a:xfrm>
            <a:off x="4643438" y="3429006"/>
            <a:ext cx="4572000" cy="1200329"/>
          </a:xfrm>
          <a:prstGeom prst="rect">
            <a:avLst/>
          </a:prstGeom>
        </p:spPr>
        <p:txBody>
          <a:bodyPr>
            <a:spAutoFit/>
          </a:bodyPr>
          <a:lstStyle/>
          <a:p>
            <a:r>
              <a:rPr lang="en-US" altLang="zh-CN" sz="2400" b="1" dirty="0" smtClean="0">
                <a:latin typeface="楷体" pitchFamily="49" charset="-122"/>
                <a:ea typeface="楷体" pitchFamily="49" charset="-122"/>
              </a:rPr>
              <a:t>3</a:t>
            </a:r>
            <a:r>
              <a:rPr lang="zh-CN" altLang="en-US" sz="2400" b="1" dirty="0" smtClean="0">
                <a:latin typeface="楷体" pitchFamily="49" charset="-122"/>
                <a:ea typeface="楷体" pitchFamily="49" charset="-122"/>
              </a:rPr>
              <a:t>、以</a:t>
            </a:r>
            <a:r>
              <a:rPr lang="en-US" altLang="zh-CN" sz="2400" b="1" dirty="0" smtClean="0">
                <a:latin typeface="楷体" pitchFamily="49" charset="-122"/>
                <a:ea typeface="楷体" pitchFamily="49" charset="-122"/>
              </a:rPr>
              <a:t>C</a:t>
            </a:r>
            <a:r>
              <a:rPr lang="zh-CN" altLang="en-US" sz="2400" b="1" dirty="0" smtClean="0">
                <a:latin typeface="楷体" pitchFamily="49" charset="-122"/>
                <a:ea typeface="楷体" pitchFamily="49" charset="-122"/>
              </a:rPr>
              <a:t>、</a:t>
            </a:r>
            <a:r>
              <a:rPr lang="en-US" altLang="zh-CN" sz="2400" b="1" dirty="0" smtClean="0">
                <a:latin typeface="楷体" pitchFamily="49" charset="-122"/>
                <a:ea typeface="楷体" pitchFamily="49" charset="-122"/>
              </a:rPr>
              <a:t>H</a:t>
            </a:r>
            <a:r>
              <a:rPr lang="en-US" altLang="zh-CN" sz="2400" b="1" baseline="-25000" dirty="0" smtClean="0">
                <a:latin typeface="楷体" pitchFamily="49" charset="-122"/>
                <a:ea typeface="楷体" pitchFamily="49" charset="-122"/>
              </a:rPr>
              <a:t>2</a:t>
            </a:r>
            <a:r>
              <a:rPr lang="zh-CN" altLang="en-US" sz="2400" b="1" dirty="0" smtClean="0">
                <a:latin typeface="楷体" pitchFamily="49" charset="-122"/>
                <a:ea typeface="楷体" pitchFamily="49" charset="-122"/>
              </a:rPr>
              <a:t>、</a:t>
            </a:r>
            <a:r>
              <a:rPr lang="en-US" altLang="zh-CN" sz="2400" b="1" dirty="0" smtClean="0">
                <a:latin typeface="楷体" pitchFamily="49" charset="-122"/>
                <a:ea typeface="楷体" pitchFamily="49" charset="-122"/>
              </a:rPr>
              <a:t>CO</a:t>
            </a:r>
            <a:r>
              <a:rPr lang="zh-CN" altLang="en-US" sz="2400" b="1" dirty="0" smtClean="0">
                <a:latin typeface="楷体" pitchFamily="49" charset="-122"/>
                <a:ea typeface="楷体" pitchFamily="49" charset="-122"/>
              </a:rPr>
              <a:t>为还原剂的氧</a:t>
            </a:r>
            <a:endParaRPr lang="en-US" altLang="zh-CN" sz="2400" b="1" dirty="0" smtClean="0">
              <a:latin typeface="楷体" pitchFamily="49" charset="-122"/>
              <a:ea typeface="楷体" pitchFamily="49" charset="-122"/>
            </a:endParaRPr>
          </a:p>
          <a:p>
            <a:r>
              <a:rPr lang="zh-CN" altLang="en-US" sz="2400" b="1" dirty="0" smtClean="0">
                <a:latin typeface="楷体" pitchFamily="49" charset="-122"/>
                <a:ea typeface="楷体" pitchFamily="49" charset="-122"/>
              </a:rPr>
              <a:t>化还原反应</a:t>
            </a:r>
          </a:p>
          <a:p>
            <a:r>
              <a:rPr lang="en-US" altLang="zh-CN" sz="2400" b="1" dirty="0" smtClean="0">
                <a:latin typeface="楷体" pitchFamily="49" charset="-122"/>
                <a:ea typeface="楷体" pitchFamily="49" charset="-122"/>
              </a:rPr>
              <a:t>C</a:t>
            </a:r>
            <a:r>
              <a:rPr lang="zh-CN" altLang="en-US" sz="2400" b="1" dirty="0" smtClean="0">
                <a:latin typeface="楷体" pitchFamily="49" charset="-122"/>
                <a:ea typeface="楷体" pitchFamily="49" charset="-122"/>
              </a:rPr>
              <a:t>和</a:t>
            </a:r>
            <a:r>
              <a:rPr lang="en-US" altLang="zh-CN" sz="2400" b="1" dirty="0" smtClean="0">
                <a:latin typeface="楷体" pitchFamily="49" charset="-122"/>
                <a:ea typeface="楷体" pitchFamily="49" charset="-122"/>
              </a:rPr>
              <a:t>CO</a:t>
            </a:r>
            <a:r>
              <a:rPr lang="en-US" altLang="zh-CN" sz="2400" b="1" baseline="-25000" dirty="0" smtClean="0">
                <a:latin typeface="楷体" pitchFamily="49" charset="-122"/>
                <a:ea typeface="楷体" pitchFamily="49" charset="-122"/>
              </a:rPr>
              <a:t>2</a:t>
            </a:r>
            <a:r>
              <a:rPr lang="zh-CN" altLang="en-US" sz="2400" b="1" baseline="-25000" dirty="0" smtClean="0">
                <a:latin typeface="楷体" pitchFamily="49" charset="-122"/>
                <a:ea typeface="楷体" pitchFamily="49" charset="-122"/>
              </a:rPr>
              <a:t>、</a:t>
            </a:r>
            <a:r>
              <a:rPr lang="en-US" altLang="zh-CN" sz="2400" b="1" dirty="0" smtClean="0">
                <a:latin typeface="楷体" pitchFamily="49" charset="-122"/>
                <a:ea typeface="楷体" pitchFamily="49" charset="-122"/>
              </a:rPr>
              <a:t>C</a:t>
            </a:r>
            <a:r>
              <a:rPr lang="zh-CN" altLang="en-US" sz="2400" b="1" dirty="0" smtClean="0">
                <a:latin typeface="楷体" pitchFamily="49" charset="-122"/>
                <a:ea typeface="楷体" pitchFamily="49" charset="-122"/>
              </a:rPr>
              <a:t>和</a:t>
            </a:r>
            <a:r>
              <a:rPr lang="en-US" altLang="zh-CN" sz="2400" b="1" dirty="0" smtClean="0">
                <a:latin typeface="楷体" pitchFamily="49" charset="-122"/>
                <a:ea typeface="楷体" pitchFamily="49" charset="-122"/>
              </a:rPr>
              <a:t>H</a:t>
            </a:r>
            <a:r>
              <a:rPr lang="en-US" altLang="zh-CN" sz="2400" b="1" baseline="-25000" dirty="0" smtClean="0">
                <a:latin typeface="楷体" pitchFamily="49" charset="-122"/>
                <a:ea typeface="楷体" pitchFamily="49" charset="-122"/>
              </a:rPr>
              <a:t>2</a:t>
            </a:r>
            <a:r>
              <a:rPr lang="en-US" altLang="zh-CN" sz="2400" b="1" dirty="0" smtClean="0">
                <a:latin typeface="楷体" pitchFamily="49" charset="-122"/>
                <a:ea typeface="楷体" pitchFamily="49" charset="-122"/>
              </a:rPr>
              <a:t>O</a:t>
            </a:r>
            <a:r>
              <a:rPr lang="zh-CN" altLang="en-US" sz="2400" b="1" dirty="0" smtClean="0">
                <a:latin typeface="楷体" pitchFamily="49" charset="-122"/>
                <a:ea typeface="楷体" pitchFamily="49" charset="-122"/>
              </a:rPr>
              <a:t>（</a:t>
            </a:r>
            <a:r>
              <a:rPr lang="en-US" altLang="zh-CN" sz="2400" b="1" dirty="0" smtClean="0">
                <a:latin typeface="楷体" pitchFamily="49" charset="-122"/>
                <a:ea typeface="楷体" pitchFamily="49" charset="-122"/>
              </a:rPr>
              <a:t>g</a:t>
            </a:r>
            <a:r>
              <a:rPr lang="zh-CN" altLang="en-US" sz="2400" b="1" dirty="0" smtClean="0">
                <a:latin typeface="楷体" pitchFamily="49" charset="-122"/>
                <a:ea typeface="楷体" pitchFamily="49" charset="-122"/>
              </a:rPr>
              <a:t>）反应等</a:t>
            </a:r>
            <a:endParaRPr lang="en-US" altLang="zh-CN" sz="2400" b="1" dirty="0" smtClean="0">
              <a:latin typeface="楷体" pitchFamily="49" charset="-122"/>
              <a:ea typeface="楷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7" grpId="0"/>
      <p:bldP spid="8" grpId="0"/>
      <p:bldP spid="9" grpId="0"/>
      <p:bldP spid="10" grpId="0"/>
      <p:bldP spid="11" grpId="0"/>
      <p:bldP spid="12"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95486"/>
            <a:ext cx="6912768"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zh-CN" altLang="en-US" sz="2400" b="1" dirty="0" smtClean="0"/>
              <a:t>为什么有的化学反应吸热，而有的化学反应放热？</a:t>
            </a:r>
            <a:endParaRPr lang="zh-CN" altLang="en-US" sz="2400" b="1" dirty="0"/>
          </a:p>
        </p:txBody>
      </p:sp>
      <p:sp>
        <p:nvSpPr>
          <p:cNvPr id="3" name="TextBox 2"/>
          <p:cNvSpPr txBox="1"/>
          <p:nvPr/>
        </p:nvSpPr>
        <p:spPr>
          <a:xfrm>
            <a:off x="971600" y="712467"/>
            <a:ext cx="6696744" cy="461665"/>
          </a:xfrm>
          <a:prstGeom prst="rect">
            <a:avLst/>
          </a:prstGeom>
          <a:noFill/>
        </p:spPr>
        <p:txBody>
          <a:bodyPr wrap="square" rtlCol="0">
            <a:spAutoFit/>
          </a:bodyPr>
          <a:lstStyle/>
          <a:p>
            <a:r>
              <a:rPr lang="en-US" altLang="zh-CN" sz="2400" b="1" dirty="0" smtClean="0"/>
              <a:t>H</a:t>
            </a:r>
            <a:r>
              <a:rPr lang="en-US" altLang="zh-CN" sz="2400" b="1" baseline="-25000" dirty="0" smtClean="0"/>
              <a:t>2</a:t>
            </a:r>
            <a:r>
              <a:rPr lang="en-US" altLang="zh-CN" sz="2400" b="1" dirty="0" smtClean="0"/>
              <a:t>+Cl</a:t>
            </a:r>
            <a:r>
              <a:rPr lang="en-US" altLang="zh-CN" sz="2400" b="1" baseline="-25000" dirty="0" smtClean="0"/>
              <a:t>2</a:t>
            </a:r>
            <a:r>
              <a:rPr lang="zh-CN" altLang="en-US" sz="2400" b="1" dirty="0" smtClean="0"/>
              <a:t>＝</a:t>
            </a:r>
            <a:r>
              <a:rPr lang="en-US" altLang="zh-CN" sz="2400" b="1" dirty="0" smtClean="0"/>
              <a:t>2HCl   </a:t>
            </a:r>
            <a:r>
              <a:rPr lang="zh-CN" altLang="en-US" sz="2400" b="1" dirty="0" smtClean="0"/>
              <a:t>放出热量，这是为什么？</a:t>
            </a:r>
            <a:endParaRPr lang="zh-CN" altLang="en-US" sz="2400" b="1" baseline="-25000" dirty="0"/>
          </a:p>
        </p:txBody>
      </p:sp>
      <p:grpSp>
        <p:nvGrpSpPr>
          <p:cNvPr id="7" name="组合 6"/>
          <p:cNvGrpSpPr/>
          <p:nvPr/>
        </p:nvGrpSpPr>
        <p:grpSpPr>
          <a:xfrm>
            <a:off x="2195736" y="2221166"/>
            <a:ext cx="5904656" cy="1808746"/>
            <a:chOff x="1331640" y="1412776"/>
            <a:chExt cx="5256584" cy="1979613"/>
          </a:xfrm>
        </p:grpSpPr>
        <p:pic>
          <p:nvPicPr>
            <p:cNvPr id="9" name="Picture 4" descr="1-1"/>
            <p:cNvPicPr>
              <a:picLocks noChangeAspect="1" noChangeArrowheads="1"/>
            </p:cNvPicPr>
            <p:nvPr/>
          </p:nvPicPr>
          <p:blipFill>
            <a:blip r:embed="rId3" cstate="print"/>
            <a:srcRect/>
            <a:stretch>
              <a:fillRect/>
            </a:stretch>
          </p:blipFill>
          <p:spPr bwMode="auto">
            <a:xfrm>
              <a:off x="1907704" y="1412776"/>
              <a:ext cx="4032448" cy="1979613"/>
            </a:xfrm>
            <a:prstGeom prst="rect">
              <a:avLst/>
            </a:prstGeom>
            <a:noFill/>
          </p:spPr>
        </p:pic>
        <p:sp>
          <p:nvSpPr>
            <p:cNvPr id="10" name="TextBox 9"/>
            <p:cNvSpPr txBox="1"/>
            <p:nvPr/>
          </p:nvSpPr>
          <p:spPr>
            <a:xfrm>
              <a:off x="1331640" y="1556791"/>
              <a:ext cx="720080" cy="370536"/>
            </a:xfrm>
            <a:prstGeom prst="rect">
              <a:avLst/>
            </a:prstGeom>
            <a:noFill/>
          </p:spPr>
          <p:txBody>
            <a:bodyPr wrap="square" rtlCol="0">
              <a:spAutoFit/>
            </a:bodyPr>
            <a:lstStyle/>
            <a:p>
              <a:r>
                <a:rPr lang="zh-CN" altLang="en-US" sz="1600" b="1" dirty="0" smtClean="0">
                  <a:solidFill>
                    <a:srgbClr val="FF0000"/>
                  </a:solidFill>
                </a:rPr>
                <a:t>吸收</a:t>
              </a:r>
              <a:endParaRPr lang="zh-CN" altLang="en-US" sz="1600" b="1" dirty="0">
                <a:solidFill>
                  <a:srgbClr val="FF0000"/>
                </a:solidFill>
              </a:endParaRPr>
            </a:p>
          </p:txBody>
        </p:sp>
        <p:sp>
          <p:nvSpPr>
            <p:cNvPr id="11" name="TextBox 10"/>
            <p:cNvSpPr txBox="1"/>
            <p:nvPr/>
          </p:nvSpPr>
          <p:spPr>
            <a:xfrm>
              <a:off x="1331640" y="2132855"/>
              <a:ext cx="720080" cy="370536"/>
            </a:xfrm>
            <a:prstGeom prst="rect">
              <a:avLst/>
            </a:prstGeom>
            <a:noFill/>
          </p:spPr>
          <p:txBody>
            <a:bodyPr wrap="square" rtlCol="0">
              <a:spAutoFit/>
            </a:bodyPr>
            <a:lstStyle/>
            <a:p>
              <a:r>
                <a:rPr lang="zh-CN" altLang="en-US" sz="1600" b="1" dirty="0" smtClean="0">
                  <a:solidFill>
                    <a:srgbClr val="FF0000"/>
                  </a:solidFill>
                </a:rPr>
                <a:t>吸收</a:t>
              </a:r>
              <a:endParaRPr lang="zh-CN" altLang="en-US" sz="1600" b="1" dirty="0">
                <a:solidFill>
                  <a:srgbClr val="FF0000"/>
                </a:solidFill>
              </a:endParaRPr>
            </a:p>
          </p:txBody>
        </p:sp>
        <p:sp>
          <p:nvSpPr>
            <p:cNvPr id="12" name="TextBox 11"/>
            <p:cNvSpPr txBox="1"/>
            <p:nvPr/>
          </p:nvSpPr>
          <p:spPr>
            <a:xfrm>
              <a:off x="2123728" y="2924944"/>
              <a:ext cx="720080" cy="370536"/>
            </a:xfrm>
            <a:prstGeom prst="rect">
              <a:avLst/>
            </a:prstGeom>
            <a:noFill/>
          </p:spPr>
          <p:txBody>
            <a:bodyPr wrap="square" rtlCol="0">
              <a:spAutoFit/>
            </a:bodyPr>
            <a:lstStyle/>
            <a:p>
              <a:r>
                <a:rPr lang="zh-CN" altLang="en-US" sz="1600" b="1" dirty="0" smtClean="0">
                  <a:solidFill>
                    <a:srgbClr val="FF0000"/>
                  </a:solidFill>
                </a:rPr>
                <a:t>放出</a:t>
              </a:r>
              <a:endParaRPr lang="zh-CN" altLang="en-US" sz="1600" b="1" dirty="0">
                <a:solidFill>
                  <a:srgbClr val="FF0000"/>
                </a:solidFill>
              </a:endParaRPr>
            </a:p>
          </p:txBody>
        </p:sp>
        <p:sp>
          <p:nvSpPr>
            <p:cNvPr id="13" name="TextBox 12"/>
            <p:cNvSpPr txBox="1"/>
            <p:nvPr/>
          </p:nvSpPr>
          <p:spPr>
            <a:xfrm>
              <a:off x="5868144" y="2996951"/>
              <a:ext cx="720080" cy="370536"/>
            </a:xfrm>
            <a:prstGeom prst="rect">
              <a:avLst/>
            </a:prstGeom>
            <a:noFill/>
          </p:spPr>
          <p:txBody>
            <a:bodyPr wrap="square" rtlCol="0">
              <a:spAutoFit/>
            </a:bodyPr>
            <a:lstStyle/>
            <a:p>
              <a:r>
                <a:rPr lang="zh-CN" altLang="en-US" sz="1600" b="1" dirty="0" smtClean="0">
                  <a:solidFill>
                    <a:srgbClr val="FF0000"/>
                  </a:solidFill>
                </a:rPr>
                <a:t>放出</a:t>
              </a:r>
              <a:endParaRPr lang="zh-CN" altLang="en-US" sz="1600" b="1" dirty="0">
                <a:solidFill>
                  <a:srgbClr val="FF0000"/>
                </a:solidFill>
              </a:endParaRPr>
            </a:p>
          </p:txBody>
        </p:sp>
      </p:grpSp>
      <p:sp>
        <p:nvSpPr>
          <p:cNvPr id="14" name="矩形 13"/>
          <p:cNvSpPr/>
          <p:nvPr/>
        </p:nvSpPr>
        <p:spPr>
          <a:xfrm>
            <a:off x="395536" y="1437625"/>
            <a:ext cx="1420582" cy="584775"/>
          </a:xfrm>
          <a:prstGeom prst="rect">
            <a:avLst/>
          </a:prstGeom>
        </p:spPr>
        <p:style>
          <a:lnRef idx="1">
            <a:schemeClr val="accent4"/>
          </a:lnRef>
          <a:fillRef idx="3">
            <a:schemeClr val="accent4"/>
          </a:fillRef>
          <a:effectRef idx="2">
            <a:schemeClr val="accent4"/>
          </a:effectRef>
          <a:fontRef idx="minor">
            <a:schemeClr val="lt1"/>
          </a:fontRef>
        </p:style>
        <p:txBody>
          <a:bodyPr wrap="none">
            <a:spAutoFit/>
          </a:bodyPr>
          <a:lstStyle/>
          <a:p>
            <a:pPr algn="ctr"/>
            <a:r>
              <a:rPr lang="zh-CN" altLang="en-US" sz="3200" b="1" dirty="0" smtClean="0"/>
              <a:t>资料一</a:t>
            </a:r>
            <a:endParaRPr lang="zh-CN" altLang="en-US" sz="3200" b="1" dirty="0"/>
          </a:p>
        </p:txBody>
      </p:sp>
      <p:sp>
        <p:nvSpPr>
          <p:cNvPr id="3073" name="Rectangle 1"/>
          <p:cNvSpPr>
            <a:spLocks noChangeArrowheads="1"/>
          </p:cNvSpPr>
          <p:nvPr/>
        </p:nvSpPr>
        <p:spPr bwMode="auto">
          <a:xfrm>
            <a:off x="755576" y="4033701"/>
            <a:ext cx="7704856"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zh-CN" sz="2000" b="1" i="0" u="none" strike="noStrike" cap="none" normalizeH="0" baseline="0" dirty="0" smtClean="0">
                <a:ln>
                  <a:noFill/>
                </a:ln>
                <a:solidFill>
                  <a:srgbClr val="000000"/>
                </a:solidFill>
                <a:effectLst/>
                <a:latin typeface="宋体" pitchFamily="2" charset="-122"/>
                <a:ea typeface="宋体" pitchFamily="2" charset="-122"/>
                <a:cs typeface="Tahoma" pitchFamily="34" charset="0"/>
              </a:rPr>
              <a:t>根据资料一</a:t>
            </a:r>
            <a:r>
              <a:rPr kumimoji="0" lang="zh-CN" altLang="en-US" sz="2000" b="1" i="0" u="none" strike="noStrike" cap="none" normalizeH="0" baseline="0" dirty="0" smtClean="0">
                <a:ln>
                  <a:noFill/>
                </a:ln>
                <a:solidFill>
                  <a:srgbClr val="000000"/>
                </a:solidFill>
                <a:effectLst/>
                <a:latin typeface="宋体" pitchFamily="2" charset="-122"/>
                <a:ea typeface="宋体" pitchFamily="2" charset="-122"/>
                <a:cs typeface="Tahoma" pitchFamily="34" charset="0"/>
              </a:rPr>
              <a:t>的</a:t>
            </a:r>
            <a:r>
              <a:rPr kumimoji="0" lang="zh-CN" sz="2000" b="1" i="0" u="none" strike="noStrike" cap="none" normalizeH="0" baseline="0" dirty="0" smtClean="0">
                <a:ln>
                  <a:noFill/>
                </a:ln>
                <a:solidFill>
                  <a:srgbClr val="000000"/>
                </a:solidFill>
                <a:effectLst/>
                <a:latin typeface="宋体" pitchFamily="2" charset="-122"/>
                <a:ea typeface="宋体" pitchFamily="2" charset="-122"/>
                <a:cs typeface="Tahoma" pitchFamily="34" charset="0"/>
              </a:rPr>
              <a:t>键能数据从</a:t>
            </a:r>
            <a:r>
              <a:rPr kumimoji="0" lang="zh-CN" sz="2000" b="1" i="0" u="none" strike="noStrike" cap="none" normalizeH="0" baseline="0" dirty="0" smtClean="0">
                <a:ln>
                  <a:noFill/>
                </a:ln>
                <a:solidFill>
                  <a:srgbClr val="FF0000"/>
                </a:solidFill>
                <a:effectLst/>
                <a:latin typeface="宋体" pitchFamily="2" charset="-122"/>
                <a:ea typeface="宋体" pitchFamily="2" charset="-122"/>
                <a:cs typeface="Tahoma" pitchFamily="34" charset="0"/>
              </a:rPr>
              <a:t>微观</a:t>
            </a:r>
            <a:r>
              <a:rPr kumimoji="0" lang="zh-CN" sz="2000" b="1" i="0" u="none" strike="noStrike" cap="none" normalizeH="0" baseline="0" dirty="0" smtClean="0">
                <a:ln>
                  <a:noFill/>
                </a:ln>
                <a:solidFill>
                  <a:srgbClr val="000000"/>
                </a:solidFill>
                <a:effectLst/>
                <a:latin typeface="宋体" pitchFamily="2" charset="-122"/>
                <a:ea typeface="宋体" pitchFamily="2" charset="-122"/>
                <a:cs typeface="Tahoma" pitchFamily="34" charset="0"/>
              </a:rPr>
              <a:t>角度分析</a:t>
            </a:r>
            <a:r>
              <a:rPr kumimoji="0" lang="zh-CN" altLang="en-US" sz="2000" b="1" i="0" u="none" strike="noStrike" cap="none" normalizeH="0" baseline="0" dirty="0" smtClean="0">
                <a:ln>
                  <a:noFill/>
                </a:ln>
                <a:solidFill>
                  <a:srgbClr val="000000"/>
                </a:solidFill>
                <a:effectLst/>
                <a:latin typeface="宋体" pitchFamily="2" charset="-122"/>
                <a:ea typeface="宋体" pitchFamily="2" charset="-122"/>
                <a:cs typeface="Tahoma" pitchFamily="34" charset="0"/>
              </a:rPr>
              <a:t>上述</a:t>
            </a:r>
            <a:r>
              <a:rPr kumimoji="0" lang="zh-CN" sz="2000" b="1" i="0" u="none" strike="noStrike" cap="none" normalizeH="0" baseline="0" dirty="0" smtClean="0">
                <a:ln>
                  <a:noFill/>
                </a:ln>
                <a:solidFill>
                  <a:srgbClr val="000000"/>
                </a:solidFill>
                <a:effectLst/>
                <a:latin typeface="宋体" pitchFamily="2" charset="-122"/>
                <a:ea typeface="宋体" pitchFamily="2" charset="-122"/>
                <a:cs typeface="Tahoma" pitchFamily="34" charset="0"/>
              </a:rPr>
              <a:t>反应放出热量的原因</a:t>
            </a:r>
            <a:r>
              <a:rPr kumimoji="0" lang="zh-CN" altLang="en-US" sz="2000" b="1" i="0" u="none" strike="noStrike" cap="none" normalizeH="0" baseline="0" dirty="0" smtClean="0">
                <a:ln>
                  <a:noFill/>
                </a:ln>
                <a:solidFill>
                  <a:srgbClr val="000000"/>
                </a:solidFill>
                <a:effectLst/>
                <a:latin typeface="宋体" pitchFamily="2" charset="-122"/>
                <a:ea typeface="宋体" pitchFamily="2" charset="-122"/>
                <a:cs typeface="Tahoma" pitchFamily="34" charset="0"/>
              </a:rPr>
              <a:t>是什么？</a:t>
            </a:r>
            <a:r>
              <a:rPr lang="zh-CN" altLang="zh-CN" sz="2000" b="1" dirty="0">
                <a:solidFill>
                  <a:srgbClr val="000000"/>
                </a:solidFill>
                <a:latin typeface="宋体" pitchFamily="2" charset="-122"/>
                <a:ea typeface="宋体" pitchFamily="2" charset="-122"/>
                <a:cs typeface="Tahoma" pitchFamily="34" charset="0"/>
              </a:rPr>
              <a:t>根据键能数据计算出</a:t>
            </a:r>
            <a:r>
              <a:rPr lang="zh-CN" altLang="en-US" sz="2000" b="1" dirty="0">
                <a:solidFill>
                  <a:srgbClr val="000000"/>
                </a:solidFill>
                <a:latin typeface="宋体" pitchFamily="2" charset="-122"/>
                <a:ea typeface="宋体" pitchFamily="2" charset="-122"/>
                <a:cs typeface="Tahoma" pitchFamily="34" charset="0"/>
              </a:rPr>
              <a:t>该</a:t>
            </a:r>
            <a:r>
              <a:rPr lang="zh-CN" altLang="zh-CN" sz="2000" b="1" dirty="0">
                <a:solidFill>
                  <a:srgbClr val="000000"/>
                </a:solidFill>
                <a:latin typeface="宋体" pitchFamily="2" charset="-122"/>
                <a:ea typeface="宋体" pitchFamily="2" charset="-122"/>
                <a:cs typeface="Tahoma" pitchFamily="34" charset="0"/>
              </a:rPr>
              <a:t>反应放出的热量</a:t>
            </a:r>
            <a:r>
              <a:rPr lang="zh-CN" altLang="en-US" sz="2000" b="1" dirty="0">
                <a:solidFill>
                  <a:srgbClr val="000000"/>
                </a:solidFill>
                <a:latin typeface="宋体" pitchFamily="2" charset="-122"/>
                <a:ea typeface="宋体" pitchFamily="2" charset="-122"/>
                <a:cs typeface="Tahoma" pitchFamily="34" charset="0"/>
              </a:rPr>
              <a:t>是多少</a:t>
            </a:r>
            <a:r>
              <a:rPr lang="zh-CN" altLang="en-US" sz="2000" b="1" dirty="0" smtClean="0">
                <a:solidFill>
                  <a:srgbClr val="000000"/>
                </a:solidFill>
                <a:latin typeface="宋体" pitchFamily="2" charset="-122"/>
                <a:ea typeface="宋体" pitchFamily="2" charset="-122"/>
                <a:cs typeface="Tahoma" pitchFamily="34" charset="0"/>
              </a:rPr>
              <a:t>？画出</a:t>
            </a:r>
            <a:r>
              <a:rPr lang="zh-CN" altLang="en-US" sz="2000" b="1" dirty="0"/>
              <a:t>化学反应能量变化过程的</a:t>
            </a:r>
            <a:r>
              <a:rPr lang="zh-CN" altLang="en-US" sz="2000" b="1" dirty="0" smtClean="0"/>
              <a:t>示意图。</a:t>
            </a:r>
            <a:endParaRPr kumimoji="0" lang="zh-CN" sz="4400"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16" name="矩形 15"/>
          <p:cNvSpPr/>
          <p:nvPr/>
        </p:nvSpPr>
        <p:spPr>
          <a:xfrm>
            <a:off x="2051720" y="1167080"/>
            <a:ext cx="6552728" cy="101566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zh-CN" altLang="en-US" sz="2000" b="1" dirty="0" smtClean="0">
                <a:latin typeface="楷体" pitchFamily="49" charset="-122"/>
                <a:ea typeface="楷体" pitchFamily="49" charset="-122"/>
              </a:rPr>
              <a:t>键能是表征化学键强度的物理量，可以用</a:t>
            </a:r>
            <a:r>
              <a:rPr lang="en-US" altLang="zh-CN" sz="2000" b="1" dirty="0" smtClean="0">
                <a:latin typeface="楷体" pitchFamily="49" charset="-122"/>
                <a:ea typeface="楷体" pitchFamily="49" charset="-122"/>
              </a:rPr>
              <a:t>1mol</a:t>
            </a:r>
            <a:r>
              <a:rPr lang="zh-CN" altLang="en-US" sz="2000" b="1" dirty="0" smtClean="0">
                <a:latin typeface="楷体" pitchFamily="49" charset="-122"/>
                <a:ea typeface="楷体" pitchFamily="49" charset="-122"/>
              </a:rPr>
              <a:t>化学键断裂时所需吸收能量大小或者</a:t>
            </a:r>
            <a:r>
              <a:rPr lang="en-US" altLang="zh-CN" sz="2000" b="1" dirty="0" smtClean="0">
                <a:latin typeface="楷体" pitchFamily="49" charset="-122"/>
                <a:ea typeface="楷体" pitchFamily="49" charset="-122"/>
              </a:rPr>
              <a:t>1mol</a:t>
            </a:r>
            <a:r>
              <a:rPr lang="zh-CN" altLang="en-US" sz="2000" b="1" dirty="0" smtClean="0">
                <a:latin typeface="楷体" pitchFamily="49" charset="-122"/>
                <a:ea typeface="楷体" pitchFamily="49" charset="-122"/>
              </a:rPr>
              <a:t>化学键形成时所需释放能量大小来衡量。</a:t>
            </a:r>
            <a:endParaRPr lang="zh-CN" altLang="en-US" sz="2000" b="1" dirty="0">
              <a:latin typeface="楷体" pitchFamily="49" charset="-122"/>
              <a:ea typeface="楷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animBg="1"/>
      <p:bldP spid="3073" grpId="0"/>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6"/>
          <p:cNvGrpSpPr/>
          <p:nvPr/>
        </p:nvGrpSpPr>
        <p:grpSpPr>
          <a:xfrm>
            <a:off x="1835696" y="195486"/>
            <a:ext cx="5904656" cy="1808746"/>
            <a:chOff x="1331640" y="1412776"/>
            <a:chExt cx="5256584" cy="1979613"/>
          </a:xfrm>
        </p:grpSpPr>
        <p:pic>
          <p:nvPicPr>
            <p:cNvPr id="5" name="Picture 4" descr="1-1"/>
            <p:cNvPicPr>
              <a:picLocks noChangeAspect="1" noChangeArrowheads="1"/>
            </p:cNvPicPr>
            <p:nvPr/>
          </p:nvPicPr>
          <p:blipFill>
            <a:blip r:embed="rId3" cstate="print"/>
            <a:srcRect/>
            <a:stretch>
              <a:fillRect/>
            </a:stretch>
          </p:blipFill>
          <p:spPr bwMode="auto">
            <a:xfrm>
              <a:off x="1907704" y="1412776"/>
              <a:ext cx="4032448" cy="1979613"/>
            </a:xfrm>
            <a:prstGeom prst="rect">
              <a:avLst/>
            </a:prstGeom>
            <a:noFill/>
          </p:spPr>
        </p:pic>
        <p:sp>
          <p:nvSpPr>
            <p:cNvPr id="6" name="TextBox 9"/>
            <p:cNvSpPr txBox="1"/>
            <p:nvPr/>
          </p:nvSpPr>
          <p:spPr>
            <a:xfrm>
              <a:off x="1331640" y="1556791"/>
              <a:ext cx="720080" cy="370536"/>
            </a:xfrm>
            <a:prstGeom prst="rect">
              <a:avLst/>
            </a:prstGeom>
            <a:noFill/>
          </p:spPr>
          <p:txBody>
            <a:bodyPr wrap="square" rtlCol="0">
              <a:spAutoFit/>
            </a:bodyPr>
            <a:lstStyle/>
            <a:p>
              <a:r>
                <a:rPr lang="zh-CN" altLang="en-US" sz="1600" b="1" dirty="0" smtClean="0">
                  <a:solidFill>
                    <a:srgbClr val="FF0000"/>
                  </a:solidFill>
                </a:rPr>
                <a:t>吸收</a:t>
              </a:r>
              <a:endParaRPr lang="zh-CN" altLang="en-US" sz="1600" b="1" dirty="0">
                <a:solidFill>
                  <a:srgbClr val="FF0000"/>
                </a:solidFill>
              </a:endParaRPr>
            </a:p>
          </p:txBody>
        </p:sp>
        <p:sp>
          <p:nvSpPr>
            <p:cNvPr id="7" name="TextBox 10"/>
            <p:cNvSpPr txBox="1"/>
            <p:nvPr/>
          </p:nvSpPr>
          <p:spPr>
            <a:xfrm>
              <a:off x="1331640" y="2132855"/>
              <a:ext cx="720080" cy="370536"/>
            </a:xfrm>
            <a:prstGeom prst="rect">
              <a:avLst/>
            </a:prstGeom>
            <a:noFill/>
          </p:spPr>
          <p:txBody>
            <a:bodyPr wrap="square" rtlCol="0">
              <a:spAutoFit/>
            </a:bodyPr>
            <a:lstStyle/>
            <a:p>
              <a:r>
                <a:rPr lang="zh-CN" altLang="en-US" sz="1600" b="1" dirty="0" smtClean="0">
                  <a:solidFill>
                    <a:srgbClr val="FF0000"/>
                  </a:solidFill>
                </a:rPr>
                <a:t>吸收</a:t>
              </a:r>
              <a:endParaRPr lang="zh-CN" altLang="en-US" sz="1600" b="1" dirty="0">
                <a:solidFill>
                  <a:srgbClr val="FF0000"/>
                </a:solidFill>
              </a:endParaRPr>
            </a:p>
          </p:txBody>
        </p:sp>
        <p:sp>
          <p:nvSpPr>
            <p:cNvPr id="8" name="TextBox 11"/>
            <p:cNvSpPr txBox="1"/>
            <p:nvPr/>
          </p:nvSpPr>
          <p:spPr>
            <a:xfrm>
              <a:off x="2123728" y="2924944"/>
              <a:ext cx="720080" cy="370536"/>
            </a:xfrm>
            <a:prstGeom prst="rect">
              <a:avLst/>
            </a:prstGeom>
            <a:noFill/>
          </p:spPr>
          <p:txBody>
            <a:bodyPr wrap="square" rtlCol="0">
              <a:spAutoFit/>
            </a:bodyPr>
            <a:lstStyle/>
            <a:p>
              <a:r>
                <a:rPr lang="zh-CN" altLang="en-US" sz="1600" b="1" dirty="0" smtClean="0">
                  <a:solidFill>
                    <a:srgbClr val="FF0000"/>
                  </a:solidFill>
                </a:rPr>
                <a:t>放出</a:t>
              </a:r>
              <a:endParaRPr lang="zh-CN" altLang="en-US" sz="1600" b="1" dirty="0">
                <a:solidFill>
                  <a:srgbClr val="FF0000"/>
                </a:solidFill>
              </a:endParaRPr>
            </a:p>
          </p:txBody>
        </p:sp>
        <p:sp>
          <p:nvSpPr>
            <p:cNvPr id="9" name="TextBox 12"/>
            <p:cNvSpPr txBox="1"/>
            <p:nvPr/>
          </p:nvSpPr>
          <p:spPr>
            <a:xfrm>
              <a:off x="5868144" y="2996951"/>
              <a:ext cx="720080" cy="370536"/>
            </a:xfrm>
            <a:prstGeom prst="rect">
              <a:avLst/>
            </a:prstGeom>
            <a:noFill/>
          </p:spPr>
          <p:txBody>
            <a:bodyPr wrap="square" rtlCol="0">
              <a:spAutoFit/>
            </a:bodyPr>
            <a:lstStyle/>
            <a:p>
              <a:r>
                <a:rPr lang="zh-CN" altLang="en-US" sz="1600" b="1" dirty="0" smtClean="0">
                  <a:solidFill>
                    <a:srgbClr val="FF0000"/>
                  </a:solidFill>
                </a:rPr>
                <a:t>放出</a:t>
              </a:r>
              <a:endParaRPr lang="zh-CN" altLang="en-US" sz="1600" b="1" dirty="0">
                <a:solidFill>
                  <a:srgbClr val="FF0000"/>
                </a:solidFill>
              </a:endParaRPr>
            </a:p>
          </p:txBody>
        </p:sp>
      </p:grpSp>
      <p:sp>
        <p:nvSpPr>
          <p:cNvPr id="12" name="矩形 11"/>
          <p:cNvSpPr/>
          <p:nvPr/>
        </p:nvSpPr>
        <p:spPr>
          <a:xfrm>
            <a:off x="179273" y="3174915"/>
            <a:ext cx="3743332" cy="369332"/>
          </a:xfrm>
          <a:prstGeom prst="rect">
            <a:avLst/>
          </a:prstGeom>
        </p:spPr>
        <p:txBody>
          <a:bodyPr wrap="none">
            <a:spAutoFit/>
          </a:bodyPr>
          <a:lstStyle/>
          <a:p>
            <a:r>
              <a:rPr lang="en-US" altLang="zh-CN" b="1" dirty="0" smtClean="0">
                <a:ea typeface="方正新舒体简体"/>
                <a:cs typeface="Times New Roman" pitchFamily="18" charset="0"/>
              </a:rPr>
              <a:t>E(</a:t>
            </a:r>
            <a:r>
              <a:rPr lang="zh-CN" altLang="en-US" b="1" dirty="0" smtClean="0">
                <a:ea typeface="方正新舒体简体"/>
                <a:cs typeface="Times New Roman" pitchFamily="18" charset="0"/>
              </a:rPr>
              <a:t>成键）</a:t>
            </a:r>
            <a:r>
              <a:rPr lang="en-US" altLang="zh-CN" b="1" dirty="0" smtClean="0">
                <a:ea typeface="方正新舒体简体"/>
                <a:cs typeface="Times New Roman" pitchFamily="18" charset="0"/>
              </a:rPr>
              <a:t>=</a:t>
            </a:r>
            <a:r>
              <a:rPr lang="zh-CN" altLang="en-US" b="1" dirty="0" smtClean="0">
                <a:ea typeface="方正新舒体简体"/>
                <a:cs typeface="Times New Roman" pitchFamily="18" charset="0"/>
              </a:rPr>
              <a:t> </a:t>
            </a:r>
            <a:r>
              <a:rPr lang="en-US" altLang="zh-CN" b="1" dirty="0" smtClean="0">
                <a:ea typeface="方正新舒体简体"/>
                <a:cs typeface="Times New Roman" pitchFamily="18" charset="0"/>
              </a:rPr>
              <a:t>2molx</a:t>
            </a:r>
            <a:r>
              <a:rPr lang="zh-CN" altLang="en-US" b="1" dirty="0" smtClean="0">
                <a:ea typeface="方正新舒体简体"/>
                <a:cs typeface="Times New Roman" pitchFamily="18" charset="0"/>
              </a:rPr>
              <a:t> </a:t>
            </a:r>
            <a:r>
              <a:rPr lang="en-US" altLang="zh-CN" b="1" dirty="0">
                <a:ea typeface="方正新舒体简体"/>
                <a:cs typeface="Times New Roman" pitchFamily="18" charset="0"/>
              </a:rPr>
              <a:t>431 kJ/</a:t>
            </a:r>
            <a:r>
              <a:rPr lang="en-US" altLang="zh-CN" b="1" dirty="0" err="1">
                <a:ea typeface="方正新舒体简体"/>
                <a:cs typeface="Times New Roman" pitchFamily="18" charset="0"/>
              </a:rPr>
              <a:t>mol</a:t>
            </a:r>
            <a:r>
              <a:rPr lang="en-US" altLang="zh-CN" b="1" dirty="0">
                <a:ea typeface="方正新舒体简体"/>
                <a:cs typeface="Times New Roman" pitchFamily="18" charset="0"/>
              </a:rPr>
              <a:t> =</a:t>
            </a:r>
            <a:r>
              <a:rPr lang="zh-CN" altLang="en-US" b="1" dirty="0" smtClean="0">
                <a:ea typeface="方正新舒体简体"/>
                <a:cs typeface="Times New Roman" pitchFamily="18" charset="0"/>
              </a:rPr>
              <a:t> </a:t>
            </a:r>
            <a:r>
              <a:rPr lang="en-US" altLang="zh-CN" b="1" dirty="0" smtClean="0">
                <a:ea typeface="方正新舒体简体"/>
                <a:cs typeface="Times New Roman" pitchFamily="18" charset="0"/>
              </a:rPr>
              <a:t>862kJ</a:t>
            </a:r>
            <a:r>
              <a:rPr lang="zh-CN" altLang="en-US" b="1" dirty="0" smtClean="0">
                <a:ea typeface="方正新舒体简体"/>
                <a:cs typeface="Times New Roman" pitchFamily="18" charset="0"/>
              </a:rPr>
              <a:t> </a:t>
            </a:r>
            <a:endParaRPr lang="zh-CN" altLang="en-US" dirty="0"/>
          </a:p>
        </p:txBody>
      </p:sp>
      <p:sp>
        <p:nvSpPr>
          <p:cNvPr id="13" name="矩形 12"/>
          <p:cNvSpPr/>
          <p:nvPr/>
        </p:nvSpPr>
        <p:spPr>
          <a:xfrm>
            <a:off x="1230783" y="3867894"/>
            <a:ext cx="2503997" cy="861774"/>
          </a:xfrm>
          <a:prstGeom prst="rect">
            <a:avLst/>
          </a:prstGeom>
        </p:spPr>
        <p:txBody>
          <a:bodyPr wrap="square">
            <a:spAutoFit/>
          </a:bodyPr>
          <a:lstStyle/>
          <a:p>
            <a:pPr>
              <a:spcBef>
                <a:spcPct val="50000"/>
              </a:spcBef>
            </a:pPr>
            <a:r>
              <a:rPr lang="en-US" altLang="zh-CN" b="1" dirty="0">
                <a:ea typeface="方正新舒体简体"/>
                <a:cs typeface="Times New Roman" pitchFamily="18" charset="0"/>
              </a:rPr>
              <a:t>E(</a:t>
            </a:r>
            <a:r>
              <a:rPr lang="zh-CN" altLang="en-US" b="1" dirty="0" smtClean="0">
                <a:ea typeface="方正新舒体简体"/>
                <a:cs typeface="Times New Roman" pitchFamily="18" charset="0"/>
              </a:rPr>
              <a:t>断键） </a:t>
            </a:r>
            <a:r>
              <a:rPr lang="zh-CN" altLang="zh-CN" b="1" noProof="1">
                <a:solidFill>
                  <a:srgbClr val="FF0000"/>
                </a:solidFill>
                <a:ea typeface="方正新舒体简体"/>
                <a:cs typeface="Times New Roman" pitchFamily="18" charset="0"/>
              </a:rPr>
              <a:t>﹤</a:t>
            </a:r>
            <a:r>
              <a:rPr lang="en-US" altLang="zh-CN" dirty="0">
                <a:ea typeface="方正新舒体简体"/>
                <a:cs typeface="Times New Roman" pitchFamily="18" charset="0"/>
              </a:rPr>
              <a:t> </a:t>
            </a:r>
            <a:r>
              <a:rPr lang="zh-CN" altLang="en-US" dirty="0" smtClean="0">
                <a:ea typeface="方正新舒体简体"/>
                <a:cs typeface="Times New Roman" pitchFamily="18" charset="0"/>
              </a:rPr>
              <a:t> </a:t>
            </a:r>
            <a:r>
              <a:rPr lang="en-US" altLang="zh-CN" b="1" dirty="0" smtClean="0">
                <a:ea typeface="方正新舒体简体"/>
                <a:cs typeface="Times New Roman" pitchFamily="18" charset="0"/>
              </a:rPr>
              <a:t>E</a:t>
            </a:r>
            <a:r>
              <a:rPr lang="zh-CN" altLang="en-US" b="1" dirty="0">
                <a:ea typeface="方正新舒体简体"/>
                <a:cs typeface="Times New Roman" pitchFamily="18" charset="0"/>
              </a:rPr>
              <a:t>（</a:t>
            </a:r>
            <a:r>
              <a:rPr lang="zh-CN" altLang="en-US" b="1" dirty="0" smtClean="0">
                <a:ea typeface="方正新舒体简体"/>
                <a:cs typeface="Times New Roman" pitchFamily="18" charset="0"/>
              </a:rPr>
              <a:t>成键）</a:t>
            </a:r>
            <a:endParaRPr lang="zh-CN" altLang="en-US" b="1" dirty="0">
              <a:ea typeface="方正新舒体简体"/>
              <a:cs typeface="Times New Roman" pitchFamily="18" charset="0"/>
            </a:endParaRPr>
          </a:p>
          <a:p>
            <a:pPr>
              <a:spcBef>
                <a:spcPct val="50000"/>
              </a:spcBef>
            </a:pPr>
            <a:r>
              <a:rPr lang="en-US" altLang="zh-CN" sz="3200" b="1" baseline="-25000" dirty="0">
                <a:ea typeface="方正新舒体简体"/>
                <a:cs typeface="Times New Roman" pitchFamily="18" charset="0"/>
              </a:rPr>
              <a:t>        </a:t>
            </a:r>
            <a:r>
              <a:rPr lang="zh-CN" altLang="en-US" b="1" dirty="0" smtClean="0">
                <a:solidFill>
                  <a:srgbClr val="FF0000"/>
                </a:solidFill>
                <a:ea typeface="方正新舒体简体"/>
                <a:cs typeface="Times New Roman" pitchFamily="18" charset="0"/>
              </a:rPr>
              <a:t>反应</a:t>
            </a:r>
            <a:r>
              <a:rPr lang="zh-CN" altLang="en-US" b="1" dirty="0">
                <a:solidFill>
                  <a:srgbClr val="FF0000"/>
                </a:solidFill>
                <a:ea typeface="方正新舒体简体"/>
                <a:cs typeface="Times New Roman" pitchFamily="18" charset="0"/>
              </a:rPr>
              <a:t>放</a:t>
            </a:r>
            <a:r>
              <a:rPr lang="zh-CN" altLang="en-US" b="1" dirty="0" smtClean="0">
                <a:solidFill>
                  <a:srgbClr val="FF0000"/>
                </a:solidFill>
                <a:ea typeface="方正新舒体简体"/>
                <a:cs typeface="Times New Roman" pitchFamily="18" charset="0"/>
              </a:rPr>
              <a:t>热</a:t>
            </a:r>
            <a:r>
              <a:rPr lang="zh-CN" altLang="en-US" b="1" dirty="0" smtClean="0">
                <a:ea typeface="方正新舒体简体"/>
                <a:cs typeface="Times New Roman" pitchFamily="18" charset="0"/>
              </a:rPr>
              <a:t>（</a:t>
            </a:r>
            <a:r>
              <a:rPr lang="en-US" altLang="zh-CN" b="1" dirty="0" smtClean="0">
                <a:ea typeface="方正新舒体简体"/>
                <a:cs typeface="Times New Roman" pitchFamily="18" charset="0"/>
              </a:rPr>
              <a:t>183</a:t>
            </a:r>
            <a:r>
              <a:rPr lang="en-US" altLang="zh-CN" b="1" dirty="0">
                <a:ea typeface="方正新舒体简体"/>
                <a:cs typeface="Times New Roman" pitchFamily="18" charset="0"/>
              </a:rPr>
              <a:t> </a:t>
            </a:r>
            <a:r>
              <a:rPr lang="en-US" altLang="zh-CN" b="1" dirty="0" smtClean="0">
                <a:ea typeface="方正新舒体简体"/>
                <a:cs typeface="Times New Roman" pitchFamily="18" charset="0"/>
              </a:rPr>
              <a:t>kJ</a:t>
            </a:r>
            <a:r>
              <a:rPr lang="zh-CN" altLang="en-US" b="1" dirty="0" smtClean="0">
                <a:ea typeface="方正新舒体简体"/>
                <a:cs typeface="Times New Roman" pitchFamily="18" charset="0"/>
              </a:rPr>
              <a:t>）</a:t>
            </a:r>
            <a:endParaRPr lang="zh-CN" altLang="zh-CN" b="1" dirty="0">
              <a:ea typeface="方正新舒体简体"/>
              <a:cs typeface="Times New Roman" pitchFamily="18" charset="0"/>
            </a:endParaRPr>
          </a:p>
        </p:txBody>
      </p:sp>
      <p:sp>
        <p:nvSpPr>
          <p:cNvPr id="18" name="矩形 17"/>
          <p:cNvSpPr/>
          <p:nvPr/>
        </p:nvSpPr>
        <p:spPr>
          <a:xfrm>
            <a:off x="439668" y="195486"/>
            <a:ext cx="1107996"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zh-CN" altLang="zh-CN" b="1" dirty="0">
                <a:solidFill>
                  <a:srgbClr val="FF0000"/>
                </a:solidFill>
                <a:latin typeface="宋体" pitchFamily="2" charset="-122"/>
                <a:ea typeface="宋体" pitchFamily="2" charset="-122"/>
                <a:cs typeface="Tahoma" pitchFamily="34" charset="0"/>
              </a:rPr>
              <a:t>微观</a:t>
            </a:r>
            <a:r>
              <a:rPr lang="zh-CN" altLang="zh-CN" b="1" dirty="0">
                <a:solidFill>
                  <a:srgbClr val="000000"/>
                </a:solidFill>
                <a:latin typeface="宋体" pitchFamily="2" charset="-122"/>
                <a:ea typeface="宋体" pitchFamily="2" charset="-122"/>
                <a:cs typeface="Tahoma" pitchFamily="34" charset="0"/>
              </a:rPr>
              <a:t>角度</a:t>
            </a:r>
            <a:endParaRPr lang="zh-CN" altLang="en-US" dirty="0"/>
          </a:p>
        </p:txBody>
      </p:sp>
      <p:grpSp>
        <p:nvGrpSpPr>
          <p:cNvPr id="21" name="组 20"/>
          <p:cNvGrpSpPr/>
          <p:nvPr/>
        </p:nvGrpSpPr>
        <p:grpSpPr>
          <a:xfrm>
            <a:off x="4012684" y="2334752"/>
            <a:ext cx="5023812" cy="2730457"/>
            <a:chOff x="3752224" y="2299628"/>
            <a:chExt cx="5023812" cy="2730457"/>
          </a:xfrm>
        </p:grpSpPr>
        <p:pic>
          <p:nvPicPr>
            <p:cNvPr id="20" name="Picture 3"/>
            <p:cNvPicPr>
              <a:picLocks noChangeAspect="1" noChangeArrowheads="1"/>
            </p:cNvPicPr>
            <p:nvPr/>
          </p:nvPicPr>
          <p:blipFill>
            <a:blip r:embed="rId4"/>
            <a:srcRect/>
            <a:stretch>
              <a:fillRect/>
            </a:stretch>
          </p:blipFill>
          <p:spPr bwMode="auto">
            <a:xfrm>
              <a:off x="4256659" y="2299628"/>
              <a:ext cx="4519377" cy="2730457"/>
            </a:xfrm>
            <a:prstGeom prst="rect">
              <a:avLst/>
            </a:prstGeom>
            <a:noFill/>
            <a:ln w="9525">
              <a:noFill/>
              <a:miter lim="800000"/>
              <a:headEnd/>
              <a:tailEnd/>
            </a:ln>
            <a:effectLst/>
          </p:spPr>
        </p:pic>
        <p:sp>
          <p:nvSpPr>
            <p:cNvPr id="2" name="文本框 1"/>
            <p:cNvSpPr txBox="1"/>
            <p:nvPr/>
          </p:nvSpPr>
          <p:spPr>
            <a:xfrm>
              <a:off x="3752224" y="3929449"/>
              <a:ext cx="2573140" cy="307777"/>
            </a:xfrm>
            <a:prstGeom prst="rect">
              <a:avLst/>
            </a:prstGeom>
            <a:noFill/>
          </p:spPr>
          <p:txBody>
            <a:bodyPr wrap="none" rtlCol="0">
              <a:spAutoFit/>
            </a:bodyPr>
            <a:lstStyle/>
            <a:p>
              <a:r>
                <a:rPr kumimoji="1" lang="en-US" altLang="zh-CN" sz="1400" b="1" dirty="0" smtClean="0">
                  <a:solidFill>
                    <a:srgbClr val="0070C0"/>
                  </a:solidFill>
                </a:rPr>
                <a:t>1molH</a:t>
              </a:r>
              <a:r>
                <a:rPr kumimoji="1" lang="en-US" altLang="zh-CN" sz="1400" b="1" baseline="-25000" dirty="0" smtClean="0">
                  <a:solidFill>
                    <a:srgbClr val="0070C0"/>
                  </a:solidFill>
                </a:rPr>
                <a:t>2</a:t>
              </a:r>
              <a:r>
                <a:rPr kumimoji="1" lang="zh-CN" altLang="en-US" sz="1400" b="1" dirty="0" smtClean="0">
                  <a:solidFill>
                    <a:srgbClr val="0070C0"/>
                  </a:solidFill>
                </a:rPr>
                <a:t>和</a:t>
              </a:r>
              <a:r>
                <a:rPr kumimoji="1" lang="en-US" altLang="zh-CN" sz="1400" b="1" dirty="0" smtClean="0">
                  <a:solidFill>
                    <a:srgbClr val="0070C0"/>
                  </a:solidFill>
                </a:rPr>
                <a:t>1molCl</a:t>
              </a:r>
              <a:r>
                <a:rPr kumimoji="1" lang="en-US" altLang="zh-CN" sz="1400" b="1" baseline="-25000" dirty="0" smtClean="0">
                  <a:solidFill>
                    <a:srgbClr val="0070C0"/>
                  </a:solidFill>
                </a:rPr>
                <a:t>2</a:t>
              </a:r>
              <a:r>
                <a:rPr kumimoji="1" lang="zh-CN" altLang="en-US" sz="1400" b="1" dirty="0" smtClean="0">
                  <a:solidFill>
                    <a:srgbClr val="0070C0"/>
                  </a:solidFill>
                </a:rPr>
                <a:t>具有的总能量</a:t>
              </a:r>
              <a:endParaRPr kumimoji="1" lang="zh-CN" altLang="en-US" sz="1400" b="1" dirty="0">
                <a:solidFill>
                  <a:srgbClr val="0070C0"/>
                </a:solidFill>
              </a:endParaRPr>
            </a:p>
          </p:txBody>
        </p:sp>
        <p:sp>
          <p:nvSpPr>
            <p:cNvPr id="14" name="文本框 13"/>
            <p:cNvSpPr txBox="1"/>
            <p:nvPr/>
          </p:nvSpPr>
          <p:spPr>
            <a:xfrm>
              <a:off x="6655673" y="4237062"/>
              <a:ext cx="1893467" cy="307777"/>
            </a:xfrm>
            <a:prstGeom prst="rect">
              <a:avLst/>
            </a:prstGeom>
            <a:noFill/>
          </p:spPr>
          <p:txBody>
            <a:bodyPr wrap="none" rtlCol="0">
              <a:spAutoFit/>
            </a:bodyPr>
            <a:lstStyle/>
            <a:p>
              <a:r>
                <a:rPr kumimoji="1" lang="en-US" altLang="zh-CN" sz="1400" b="1" dirty="0" smtClean="0">
                  <a:solidFill>
                    <a:srgbClr val="0070C0"/>
                  </a:solidFill>
                </a:rPr>
                <a:t>2molHCl</a:t>
              </a:r>
              <a:r>
                <a:rPr kumimoji="1" lang="zh-CN" altLang="en-US" sz="1400" b="1" dirty="0" smtClean="0">
                  <a:solidFill>
                    <a:srgbClr val="0070C0"/>
                  </a:solidFill>
                </a:rPr>
                <a:t>具有的总能量</a:t>
              </a:r>
              <a:endParaRPr kumimoji="1" lang="zh-CN" altLang="en-US" sz="1400" b="1" dirty="0">
                <a:solidFill>
                  <a:srgbClr val="0070C0"/>
                </a:solidFill>
              </a:endParaRPr>
            </a:p>
          </p:txBody>
        </p:sp>
        <p:sp>
          <p:nvSpPr>
            <p:cNvPr id="15" name="文本框 14"/>
            <p:cNvSpPr txBox="1"/>
            <p:nvPr/>
          </p:nvSpPr>
          <p:spPr>
            <a:xfrm>
              <a:off x="4798977" y="2355726"/>
              <a:ext cx="2392001" cy="307777"/>
            </a:xfrm>
            <a:prstGeom prst="rect">
              <a:avLst/>
            </a:prstGeom>
            <a:noFill/>
          </p:spPr>
          <p:txBody>
            <a:bodyPr wrap="none" rtlCol="0">
              <a:spAutoFit/>
            </a:bodyPr>
            <a:lstStyle/>
            <a:p>
              <a:r>
                <a:rPr kumimoji="1" lang="en-US" altLang="zh-CN" sz="1400" b="1" dirty="0" smtClean="0">
                  <a:solidFill>
                    <a:srgbClr val="0070C0"/>
                  </a:solidFill>
                </a:rPr>
                <a:t>2mol</a:t>
              </a:r>
              <a:r>
                <a:rPr kumimoji="1" lang="zh-CN" altLang="en-US" sz="1400" b="1" dirty="0" smtClean="0">
                  <a:solidFill>
                    <a:srgbClr val="0070C0"/>
                  </a:solidFill>
                </a:rPr>
                <a:t> </a:t>
              </a:r>
              <a:r>
                <a:rPr kumimoji="1" lang="en-US" altLang="zh-CN" sz="1400" b="1" dirty="0" smtClean="0">
                  <a:solidFill>
                    <a:srgbClr val="0070C0"/>
                  </a:solidFill>
                </a:rPr>
                <a:t>H</a:t>
              </a:r>
              <a:r>
                <a:rPr kumimoji="1" lang="zh-CN" altLang="en-US" sz="1400" b="1" dirty="0" smtClean="0">
                  <a:solidFill>
                    <a:srgbClr val="0070C0"/>
                  </a:solidFill>
                </a:rPr>
                <a:t>和</a:t>
              </a:r>
              <a:r>
                <a:rPr kumimoji="1" lang="zh-CN" altLang="en-US" sz="1400" b="1" dirty="0">
                  <a:solidFill>
                    <a:srgbClr val="0070C0"/>
                  </a:solidFill>
                </a:rPr>
                <a:t> </a:t>
              </a:r>
              <a:r>
                <a:rPr kumimoji="1" lang="en-US" altLang="zh-CN" sz="1400" b="1" dirty="0" smtClean="0">
                  <a:solidFill>
                    <a:srgbClr val="0070C0"/>
                  </a:solidFill>
                </a:rPr>
                <a:t>2mol</a:t>
              </a:r>
              <a:r>
                <a:rPr kumimoji="1" lang="zh-CN" altLang="en-US" sz="1400" b="1" dirty="0" smtClean="0">
                  <a:solidFill>
                    <a:srgbClr val="0070C0"/>
                  </a:solidFill>
                </a:rPr>
                <a:t> </a:t>
              </a:r>
              <a:r>
                <a:rPr kumimoji="1" lang="en-US" altLang="zh-CN" sz="1400" b="1" dirty="0" smtClean="0">
                  <a:solidFill>
                    <a:srgbClr val="0070C0"/>
                  </a:solidFill>
                </a:rPr>
                <a:t>Cl</a:t>
              </a:r>
              <a:r>
                <a:rPr kumimoji="1" lang="zh-CN" altLang="en-US" sz="1400" b="1" dirty="0" smtClean="0">
                  <a:solidFill>
                    <a:srgbClr val="0070C0"/>
                  </a:solidFill>
                </a:rPr>
                <a:t>具有的能量</a:t>
              </a:r>
              <a:endParaRPr kumimoji="1" lang="zh-CN" altLang="en-US" sz="1400" b="1" dirty="0">
                <a:solidFill>
                  <a:srgbClr val="0070C0"/>
                </a:solidFill>
              </a:endParaRPr>
            </a:p>
          </p:txBody>
        </p:sp>
        <p:sp>
          <p:nvSpPr>
            <p:cNvPr id="16" name="矩形 15"/>
            <p:cNvSpPr/>
            <p:nvPr/>
          </p:nvSpPr>
          <p:spPr>
            <a:xfrm>
              <a:off x="6396577" y="3240295"/>
              <a:ext cx="723275" cy="369332"/>
            </a:xfrm>
            <a:prstGeom prst="rect">
              <a:avLst/>
            </a:prstGeom>
          </p:spPr>
          <p:txBody>
            <a:bodyPr wrap="none">
              <a:spAutoFit/>
            </a:bodyPr>
            <a:lstStyle/>
            <a:p>
              <a:r>
                <a:rPr lang="en-US" altLang="zh-CN" b="1" dirty="0" smtClean="0">
                  <a:solidFill>
                    <a:srgbClr val="FF0000"/>
                  </a:solidFill>
                  <a:ea typeface="方正新舒体简体"/>
                  <a:cs typeface="Times New Roman" pitchFamily="18" charset="0"/>
                </a:rPr>
                <a:t>679kJ</a:t>
              </a:r>
              <a:endParaRPr lang="zh-CN" altLang="en-US" dirty="0">
                <a:solidFill>
                  <a:srgbClr val="FF0000"/>
                </a:solidFill>
              </a:endParaRPr>
            </a:p>
          </p:txBody>
        </p:sp>
        <p:sp>
          <p:nvSpPr>
            <p:cNvPr id="17" name="矩形 16"/>
            <p:cNvSpPr/>
            <p:nvPr/>
          </p:nvSpPr>
          <p:spPr>
            <a:xfrm>
              <a:off x="7524328" y="3535366"/>
              <a:ext cx="723275" cy="369332"/>
            </a:xfrm>
            <a:prstGeom prst="rect">
              <a:avLst/>
            </a:prstGeom>
          </p:spPr>
          <p:txBody>
            <a:bodyPr wrap="none">
              <a:spAutoFit/>
            </a:bodyPr>
            <a:lstStyle/>
            <a:p>
              <a:r>
                <a:rPr lang="en-US" altLang="zh-CN" b="1" smtClean="0">
                  <a:solidFill>
                    <a:srgbClr val="FF0000"/>
                  </a:solidFill>
                  <a:ea typeface="方正新舒体简体"/>
                  <a:cs typeface="Times New Roman" pitchFamily="18" charset="0"/>
                </a:rPr>
                <a:t>862kJ</a:t>
              </a:r>
              <a:endParaRPr lang="zh-CN" altLang="en-US" dirty="0">
                <a:solidFill>
                  <a:srgbClr val="FF0000"/>
                </a:solidFill>
              </a:endParaRPr>
            </a:p>
          </p:txBody>
        </p:sp>
      </p:grpSp>
      <p:sp>
        <p:nvSpPr>
          <p:cNvPr id="11" name="矩形 10"/>
          <p:cNvSpPr/>
          <p:nvPr/>
        </p:nvSpPr>
        <p:spPr>
          <a:xfrm>
            <a:off x="109375" y="2334752"/>
            <a:ext cx="4746812" cy="646331"/>
          </a:xfrm>
          <a:prstGeom prst="rect">
            <a:avLst/>
          </a:prstGeom>
        </p:spPr>
        <p:txBody>
          <a:bodyPr wrap="none">
            <a:spAutoFit/>
          </a:bodyPr>
          <a:lstStyle/>
          <a:p>
            <a:r>
              <a:rPr lang="en-US" altLang="zh-CN" b="1" dirty="0">
                <a:ea typeface="方正新舒体简体"/>
                <a:cs typeface="Times New Roman" pitchFamily="18" charset="0"/>
              </a:rPr>
              <a:t>E(</a:t>
            </a:r>
            <a:r>
              <a:rPr lang="zh-CN" altLang="en-US" b="1" dirty="0" smtClean="0">
                <a:ea typeface="方正新舒体简体"/>
                <a:cs typeface="Times New Roman" pitchFamily="18" charset="0"/>
              </a:rPr>
              <a:t>断键）</a:t>
            </a:r>
            <a:r>
              <a:rPr lang="en-US" altLang="zh-CN" b="1" dirty="0" smtClean="0">
                <a:ea typeface="方正新舒体简体"/>
                <a:cs typeface="Times New Roman" pitchFamily="18" charset="0"/>
              </a:rPr>
              <a:t>=1molx</a:t>
            </a:r>
            <a:r>
              <a:rPr lang="zh-CN" altLang="en-US" b="1" dirty="0" smtClean="0">
                <a:ea typeface="方正新舒体简体"/>
                <a:cs typeface="Times New Roman" pitchFamily="18" charset="0"/>
              </a:rPr>
              <a:t> </a:t>
            </a:r>
            <a:r>
              <a:rPr lang="en-US" altLang="zh-CN" b="1" dirty="0">
                <a:ea typeface="方正新舒体简体"/>
                <a:cs typeface="Times New Roman" pitchFamily="18" charset="0"/>
              </a:rPr>
              <a:t>436 kJ/</a:t>
            </a:r>
            <a:r>
              <a:rPr lang="en-US" altLang="zh-CN" b="1" dirty="0" err="1">
                <a:ea typeface="方正新舒体简体"/>
                <a:cs typeface="Times New Roman" pitchFamily="18" charset="0"/>
              </a:rPr>
              <a:t>mol</a:t>
            </a:r>
            <a:r>
              <a:rPr lang="en-US" altLang="zh-CN" b="1" dirty="0">
                <a:ea typeface="方正新舒体简体"/>
                <a:cs typeface="Times New Roman" pitchFamily="18" charset="0"/>
              </a:rPr>
              <a:t> </a:t>
            </a:r>
            <a:r>
              <a:rPr lang="en-US" altLang="zh-CN" b="1" dirty="0" smtClean="0">
                <a:ea typeface="方正新舒体简体"/>
                <a:cs typeface="Times New Roman" pitchFamily="18" charset="0"/>
              </a:rPr>
              <a:t>+1molx</a:t>
            </a:r>
            <a:r>
              <a:rPr lang="en-US" altLang="zh-CN" b="1" dirty="0">
                <a:ea typeface="方正新舒体简体"/>
                <a:cs typeface="Times New Roman" pitchFamily="18" charset="0"/>
              </a:rPr>
              <a:t>243 kJ/</a:t>
            </a:r>
            <a:r>
              <a:rPr lang="en-US" altLang="zh-CN" b="1" dirty="0" err="1">
                <a:ea typeface="方正新舒体简体"/>
                <a:cs typeface="Times New Roman" pitchFamily="18" charset="0"/>
              </a:rPr>
              <a:t>mol</a:t>
            </a:r>
            <a:r>
              <a:rPr lang="zh-CN" altLang="en-US" b="1" dirty="0" smtClean="0">
                <a:ea typeface="方正新舒体简体"/>
                <a:cs typeface="Times New Roman" pitchFamily="18" charset="0"/>
              </a:rPr>
              <a:t> </a:t>
            </a:r>
            <a:endParaRPr lang="en-US" altLang="zh-CN" b="1" dirty="0" smtClean="0">
              <a:ea typeface="方正新舒体简体"/>
              <a:cs typeface="Times New Roman" pitchFamily="18" charset="0"/>
            </a:endParaRPr>
          </a:p>
          <a:p>
            <a:r>
              <a:rPr lang="zh-CN" altLang="en-US" b="1" dirty="0">
                <a:ea typeface="方正新舒体简体"/>
                <a:cs typeface="Times New Roman" pitchFamily="18" charset="0"/>
              </a:rPr>
              <a:t> </a:t>
            </a:r>
            <a:r>
              <a:rPr lang="zh-CN" altLang="en-US" b="1" dirty="0" smtClean="0">
                <a:ea typeface="方正新舒体简体"/>
                <a:cs typeface="Times New Roman" pitchFamily="18" charset="0"/>
              </a:rPr>
              <a:t>               </a:t>
            </a:r>
            <a:r>
              <a:rPr lang="en-US" altLang="zh-CN" b="1" dirty="0" smtClean="0">
                <a:ea typeface="方正新舒体简体"/>
                <a:cs typeface="Times New Roman" pitchFamily="18" charset="0"/>
              </a:rPr>
              <a:t>=</a:t>
            </a:r>
            <a:r>
              <a:rPr lang="zh-CN" altLang="en-US" b="1" dirty="0" smtClean="0">
                <a:ea typeface="方正新舒体简体"/>
                <a:cs typeface="Times New Roman" pitchFamily="18" charset="0"/>
              </a:rPr>
              <a:t> </a:t>
            </a:r>
            <a:r>
              <a:rPr lang="en-US" altLang="zh-CN" b="1" dirty="0" smtClean="0">
                <a:ea typeface="方正新舒体简体"/>
                <a:cs typeface="Times New Roman" pitchFamily="18" charset="0"/>
              </a:rPr>
              <a:t>679kJ</a:t>
            </a:r>
            <a:r>
              <a:rPr lang="zh-CN" altLang="en-US" b="1" dirty="0" smtClean="0">
                <a:ea typeface="方正新舒体简体"/>
                <a:cs typeface="Times New Roman" pitchFamily="18" charset="0"/>
              </a:rPr>
              <a:t> </a:t>
            </a:r>
            <a:endParaRPr lang="zh-CN" altLang="en-US" dirty="0"/>
          </a:p>
        </p:txBody>
      </p:sp>
    </p:spTree>
    <p:extLst>
      <p:ext uri="{BB962C8B-B14F-4D97-AF65-F5344CB8AC3E}">
        <p14:creationId xmlns:p14="http://schemas.microsoft.com/office/powerpoint/2010/main" xmlns="" val="106112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2339752" y="123478"/>
            <a:ext cx="4902200" cy="3962400"/>
          </a:xfrm>
          <a:prstGeom prst="rect">
            <a:avLst/>
          </a:prstGeom>
        </p:spPr>
      </p:pic>
      <p:sp>
        <p:nvSpPr>
          <p:cNvPr id="3" name="矩形 2"/>
          <p:cNvSpPr/>
          <p:nvPr/>
        </p:nvSpPr>
        <p:spPr>
          <a:xfrm>
            <a:off x="943724" y="546234"/>
            <a:ext cx="1107996"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zh-CN" altLang="en-US" b="1" dirty="0" smtClean="0">
                <a:solidFill>
                  <a:srgbClr val="FF0000"/>
                </a:solidFill>
                <a:latin typeface="宋体" pitchFamily="2" charset="-122"/>
                <a:ea typeface="宋体" pitchFamily="2" charset="-122"/>
                <a:cs typeface="Tahoma" pitchFamily="34" charset="0"/>
              </a:rPr>
              <a:t>宏</a:t>
            </a:r>
            <a:r>
              <a:rPr lang="zh-CN" altLang="zh-CN" b="1" dirty="0" smtClean="0">
                <a:solidFill>
                  <a:srgbClr val="FF0000"/>
                </a:solidFill>
                <a:latin typeface="宋体" pitchFamily="2" charset="-122"/>
                <a:ea typeface="宋体" pitchFamily="2" charset="-122"/>
                <a:cs typeface="Tahoma" pitchFamily="34" charset="0"/>
              </a:rPr>
              <a:t>观</a:t>
            </a:r>
            <a:r>
              <a:rPr lang="zh-CN" altLang="zh-CN" b="1" dirty="0" smtClean="0">
                <a:solidFill>
                  <a:srgbClr val="000000"/>
                </a:solidFill>
                <a:latin typeface="宋体" pitchFamily="2" charset="-122"/>
                <a:ea typeface="宋体" pitchFamily="2" charset="-122"/>
                <a:cs typeface="Tahoma" pitchFamily="34" charset="0"/>
              </a:rPr>
              <a:t>角度</a:t>
            </a:r>
            <a:endParaRPr lang="zh-CN" altLang="en-US" dirty="0"/>
          </a:p>
        </p:txBody>
      </p:sp>
      <p:sp>
        <p:nvSpPr>
          <p:cNvPr id="4" name="文本框 3"/>
          <p:cNvSpPr txBox="1"/>
          <p:nvPr/>
        </p:nvSpPr>
        <p:spPr>
          <a:xfrm>
            <a:off x="1541244" y="1131590"/>
            <a:ext cx="3249608" cy="369332"/>
          </a:xfrm>
          <a:prstGeom prst="rect">
            <a:avLst/>
          </a:prstGeom>
          <a:noFill/>
        </p:spPr>
        <p:txBody>
          <a:bodyPr wrap="none" rtlCol="0">
            <a:spAutoFit/>
          </a:bodyPr>
          <a:lstStyle/>
          <a:p>
            <a:r>
              <a:rPr kumimoji="1" lang="en-US" altLang="zh-CN" b="1" dirty="0" smtClean="0">
                <a:solidFill>
                  <a:srgbClr val="0070C0"/>
                </a:solidFill>
              </a:rPr>
              <a:t>1molH</a:t>
            </a:r>
            <a:r>
              <a:rPr kumimoji="1" lang="en-US" altLang="zh-CN" b="1" baseline="-25000" dirty="0" smtClean="0">
                <a:solidFill>
                  <a:srgbClr val="0070C0"/>
                </a:solidFill>
              </a:rPr>
              <a:t>2</a:t>
            </a:r>
            <a:r>
              <a:rPr kumimoji="1" lang="zh-CN" altLang="en-US" b="1" dirty="0" smtClean="0">
                <a:solidFill>
                  <a:srgbClr val="0070C0"/>
                </a:solidFill>
              </a:rPr>
              <a:t>和</a:t>
            </a:r>
            <a:r>
              <a:rPr kumimoji="1" lang="en-US" altLang="zh-CN" b="1" dirty="0" smtClean="0">
                <a:solidFill>
                  <a:srgbClr val="0070C0"/>
                </a:solidFill>
              </a:rPr>
              <a:t>1molCl</a:t>
            </a:r>
            <a:r>
              <a:rPr kumimoji="1" lang="en-US" altLang="zh-CN" b="1" baseline="-25000" dirty="0" smtClean="0">
                <a:solidFill>
                  <a:srgbClr val="0070C0"/>
                </a:solidFill>
              </a:rPr>
              <a:t>2</a:t>
            </a:r>
            <a:r>
              <a:rPr kumimoji="1" lang="zh-CN" altLang="en-US" b="1" dirty="0" smtClean="0">
                <a:solidFill>
                  <a:srgbClr val="0070C0"/>
                </a:solidFill>
              </a:rPr>
              <a:t>具有的总能量</a:t>
            </a:r>
            <a:endParaRPr kumimoji="1" lang="zh-CN" altLang="en-US" b="1" dirty="0">
              <a:solidFill>
                <a:srgbClr val="0070C0"/>
              </a:solidFill>
            </a:endParaRPr>
          </a:p>
        </p:txBody>
      </p:sp>
      <p:sp>
        <p:nvSpPr>
          <p:cNvPr id="5" name="文本框 4"/>
          <p:cNvSpPr txBox="1"/>
          <p:nvPr/>
        </p:nvSpPr>
        <p:spPr>
          <a:xfrm>
            <a:off x="6588224" y="3003798"/>
            <a:ext cx="2377574" cy="369332"/>
          </a:xfrm>
          <a:prstGeom prst="rect">
            <a:avLst/>
          </a:prstGeom>
          <a:noFill/>
        </p:spPr>
        <p:txBody>
          <a:bodyPr wrap="none" rtlCol="0">
            <a:spAutoFit/>
          </a:bodyPr>
          <a:lstStyle/>
          <a:p>
            <a:r>
              <a:rPr kumimoji="1" lang="en-US" altLang="zh-CN" b="1" dirty="0" smtClean="0">
                <a:solidFill>
                  <a:srgbClr val="0070C0"/>
                </a:solidFill>
              </a:rPr>
              <a:t>2molHCl</a:t>
            </a:r>
            <a:r>
              <a:rPr kumimoji="1" lang="zh-CN" altLang="en-US" b="1" dirty="0" smtClean="0">
                <a:solidFill>
                  <a:srgbClr val="0070C0"/>
                </a:solidFill>
              </a:rPr>
              <a:t>具有的总能量</a:t>
            </a:r>
            <a:endParaRPr kumimoji="1" lang="zh-CN" altLang="en-US" b="1" dirty="0">
              <a:solidFill>
                <a:srgbClr val="0070C0"/>
              </a:solidFill>
            </a:endParaRPr>
          </a:p>
        </p:txBody>
      </p:sp>
      <p:sp>
        <p:nvSpPr>
          <p:cNvPr id="6" name="Text Box 18"/>
          <p:cNvSpPr txBox="1">
            <a:spLocks noChangeArrowheads="1"/>
          </p:cNvSpPr>
          <p:nvPr/>
        </p:nvSpPr>
        <p:spPr bwMode="auto">
          <a:xfrm>
            <a:off x="2627784" y="4026754"/>
            <a:ext cx="4185761" cy="830997"/>
          </a:xfrm>
          <a:prstGeom prst="rect">
            <a:avLst/>
          </a:prstGeom>
          <a:noFill/>
          <a:ln w="9525">
            <a:noFill/>
            <a:miter lim="800000"/>
            <a:headEnd/>
            <a:tailEnd/>
          </a:ln>
        </p:spPr>
        <p:txBody>
          <a:bodyPr wrap="none">
            <a:spAutoFit/>
          </a:bodyPr>
          <a:lstStyle/>
          <a:p>
            <a:pPr algn="ctr"/>
            <a:r>
              <a:rPr lang="zh-CN" altLang="en-US" sz="2400" b="1" dirty="0" smtClean="0">
                <a:solidFill>
                  <a:srgbClr val="FF0000"/>
                </a:solidFill>
                <a:latin typeface="STKaiti" charset="-122"/>
                <a:ea typeface="STKaiti" charset="-122"/>
                <a:cs typeface="STKaiti" charset="-122"/>
              </a:rPr>
              <a:t>反应物总能量</a:t>
            </a:r>
            <a:r>
              <a:rPr lang="zh-CN" altLang="zh-CN" sz="2400" b="1" noProof="1">
                <a:solidFill>
                  <a:srgbClr val="FF0000"/>
                </a:solidFill>
                <a:latin typeface="STKaiti" charset="-122"/>
                <a:ea typeface="STKaiti" charset="-122"/>
                <a:cs typeface="STKaiti" charset="-122"/>
              </a:rPr>
              <a:t>﹥</a:t>
            </a:r>
            <a:r>
              <a:rPr lang="zh-CN" altLang="en-US" sz="2400" b="1" dirty="0" smtClean="0">
                <a:solidFill>
                  <a:srgbClr val="FF0000"/>
                </a:solidFill>
                <a:latin typeface="STKaiti" charset="-122"/>
                <a:ea typeface="STKaiti" charset="-122"/>
                <a:cs typeface="STKaiti" charset="-122"/>
              </a:rPr>
              <a:t>生成物总能量</a:t>
            </a:r>
            <a:endParaRPr lang="en-US" altLang="zh-CN" sz="2400" b="1" dirty="0" smtClean="0">
              <a:solidFill>
                <a:srgbClr val="FF0000"/>
              </a:solidFill>
              <a:latin typeface="STKaiti" charset="-122"/>
              <a:ea typeface="STKaiti" charset="-122"/>
              <a:cs typeface="STKaiti" charset="-122"/>
            </a:endParaRPr>
          </a:p>
          <a:p>
            <a:pPr algn="ctr"/>
            <a:r>
              <a:rPr lang="zh-CN" altLang="en-US" sz="2400" b="1" dirty="0" smtClean="0">
                <a:solidFill>
                  <a:srgbClr val="FF0000"/>
                </a:solidFill>
                <a:latin typeface="STKaiti" charset="-122"/>
                <a:ea typeface="STKaiti" charset="-122"/>
                <a:cs typeface="STKaiti" charset="-122"/>
              </a:rPr>
              <a:t>放</a:t>
            </a:r>
            <a:r>
              <a:rPr lang="zh-CN" altLang="en-US" sz="2400" b="1" dirty="0">
                <a:solidFill>
                  <a:srgbClr val="FF0000"/>
                </a:solidFill>
                <a:latin typeface="STKaiti" charset="-122"/>
                <a:ea typeface="STKaiti" charset="-122"/>
                <a:cs typeface="STKaiti" charset="-122"/>
              </a:rPr>
              <a:t>热反应</a:t>
            </a:r>
          </a:p>
        </p:txBody>
      </p:sp>
    </p:spTree>
    <p:extLst>
      <p:ext uri="{BB962C8B-B14F-4D97-AF65-F5344CB8AC3E}">
        <p14:creationId xmlns:p14="http://schemas.microsoft.com/office/powerpoint/2010/main" xmlns="" val="918287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2517206"/>
            <a:ext cx="7103712" cy="230832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zh-CN" altLang="en-US" sz="2400" b="1" dirty="0" smtClean="0"/>
              <a:t>根据提供的资料</a:t>
            </a:r>
            <a:endParaRPr lang="en-US" altLang="zh-CN" sz="2400" b="1" dirty="0" smtClean="0"/>
          </a:p>
          <a:p>
            <a:endParaRPr lang="en-US" altLang="zh-CN" sz="2400" b="1" dirty="0" smtClean="0"/>
          </a:p>
          <a:p>
            <a:r>
              <a:rPr lang="zh-CN" altLang="en-US" sz="2400" b="1" dirty="0" smtClean="0"/>
              <a:t>判断 </a:t>
            </a:r>
            <a:r>
              <a:rPr lang="en-US" altLang="zh-CN" sz="2400" b="1" dirty="0" smtClean="0"/>
              <a:t>2H</a:t>
            </a:r>
            <a:r>
              <a:rPr lang="en-US" altLang="zh-CN" sz="2400" b="1" baseline="-25000" dirty="0" smtClean="0"/>
              <a:t>2</a:t>
            </a:r>
            <a:r>
              <a:rPr lang="en-US" altLang="zh-CN" sz="2400" b="1" dirty="0" smtClean="0"/>
              <a:t>O</a:t>
            </a:r>
            <a:r>
              <a:rPr lang="zh-CN" altLang="en-US" sz="2400" b="1" dirty="0" smtClean="0"/>
              <a:t> ＝ </a:t>
            </a:r>
            <a:r>
              <a:rPr lang="en-US" altLang="zh-CN" sz="2400" b="1" dirty="0" smtClean="0"/>
              <a:t>2H</a:t>
            </a:r>
            <a:r>
              <a:rPr lang="en-US" altLang="zh-CN" sz="2400" b="1" baseline="-25000" dirty="0" smtClean="0"/>
              <a:t>2</a:t>
            </a:r>
            <a:r>
              <a:rPr lang="en-US" altLang="zh-CN" sz="2400" b="1" dirty="0" smtClean="0"/>
              <a:t>+O</a:t>
            </a:r>
            <a:r>
              <a:rPr lang="en-US" altLang="zh-CN" sz="2400" b="1" baseline="-25000" dirty="0" smtClean="0"/>
              <a:t>2</a:t>
            </a:r>
            <a:r>
              <a:rPr lang="zh-CN" altLang="en-US" sz="2400" b="1" dirty="0" smtClean="0"/>
              <a:t>是吸热反应还是放热反应？吸收或者放出热量为多少？</a:t>
            </a:r>
            <a:endParaRPr lang="en-US" altLang="zh-CN" sz="2400" b="1" dirty="0" smtClean="0"/>
          </a:p>
          <a:p>
            <a:endParaRPr lang="en-US" altLang="zh-CN" sz="2400" b="1" dirty="0" smtClean="0"/>
          </a:p>
          <a:p>
            <a:r>
              <a:rPr lang="zh-CN" altLang="en-US" sz="2400" b="1" dirty="0" smtClean="0"/>
              <a:t>并画出化学反应能量变化过程的示意图。</a:t>
            </a:r>
            <a:endParaRPr lang="en-US" altLang="zh-CN" sz="2400" b="1" dirty="0" smtClean="0"/>
          </a:p>
        </p:txBody>
      </p:sp>
      <p:graphicFrame>
        <p:nvGraphicFramePr>
          <p:cNvPr id="6" name="表格 5"/>
          <p:cNvGraphicFramePr>
            <a:graphicFrameLocks noGrp="1"/>
          </p:cNvGraphicFramePr>
          <p:nvPr>
            <p:extLst>
              <p:ext uri="{D42A27DB-BD31-4B8C-83A1-F6EECF244321}">
                <p14:modId xmlns:p14="http://schemas.microsoft.com/office/powerpoint/2010/main" xmlns="" val="176149489"/>
              </p:ext>
            </p:extLst>
          </p:nvPr>
        </p:nvGraphicFramePr>
        <p:xfrm>
          <a:off x="1547664" y="1351126"/>
          <a:ext cx="5832649" cy="889248"/>
        </p:xfrm>
        <a:graphic>
          <a:graphicData uri="http://schemas.openxmlformats.org/drawingml/2006/table">
            <a:tbl>
              <a:tblPr/>
              <a:tblGrid>
                <a:gridCol w="2376264"/>
                <a:gridCol w="1289948"/>
                <a:gridCol w="1079397"/>
                <a:gridCol w="1087040"/>
              </a:tblGrid>
              <a:tr h="432048">
                <a:tc>
                  <a:txBody>
                    <a:bodyPr/>
                    <a:lstStyle/>
                    <a:p>
                      <a:pPr algn="ctr">
                        <a:lnSpc>
                          <a:spcPts val="1800"/>
                        </a:lnSpc>
                        <a:spcAft>
                          <a:spcPts val="0"/>
                        </a:spcAft>
                      </a:pPr>
                      <a:r>
                        <a:rPr lang="zh-CN" sz="1800" b="1" kern="100" dirty="0">
                          <a:latin typeface="Times New Roman"/>
                          <a:ea typeface="宋体"/>
                          <a:cs typeface="Times New Roman"/>
                        </a:rPr>
                        <a:t>化学键</a:t>
                      </a:r>
                      <a:endParaRPr lang="zh-CN" sz="1800" b="1" kern="100" dirty="0">
                        <a:latin typeface="Calibri"/>
                        <a:ea typeface="宋体"/>
                        <a:cs typeface="黑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altLang="zh-CN" sz="1800" b="1" kern="100" dirty="0" smtClean="0">
                          <a:latin typeface="Times New Roman"/>
                          <a:ea typeface="+mn-ea"/>
                          <a:cs typeface="黑体"/>
                        </a:rPr>
                        <a:t>H—H</a:t>
                      </a:r>
                      <a:endParaRPr lang="zh-CN" altLang="zh-CN" sz="1800" b="1" kern="100" dirty="0">
                        <a:latin typeface="+mn-lt"/>
                        <a:ea typeface="+mn-ea"/>
                        <a:cs typeface="黑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800" b="1" kern="100" dirty="0" smtClean="0">
                          <a:latin typeface="Times New Roman"/>
                          <a:ea typeface="宋体"/>
                          <a:cs typeface="黑体"/>
                        </a:rPr>
                        <a:t>O—O</a:t>
                      </a:r>
                      <a:endParaRPr lang="zh-CN" sz="1800" b="1" kern="100" dirty="0">
                        <a:latin typeface="Calibri"/>
                        <a:ea typeface="宋体"/>
                        <a:cs typeface="黑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800" b="1" kern="100" dirty="0" smtClean="0">
                          <a:latin typeface="Times New Roman"/>
                          <a:ea typeface="宋体"/>
                          <a:cs typeface="黑体"/>
                        </a:rPr>
                        <a:t>H—O</a:t>
                      </a:r>
                      <a:endParaRPr lang="zh-CN" sz="1800" b="1" kern="100" dirty="0">
                        <a:latin typeface="Calibri"/>
                        <a:ea typeface="宋体"/>
                        <a:cs typeface="黑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algn="ctr">
                        <a:lnSpc>
                          <a:spcPts val="1800"/>
                        </a:lnSpc>
                        <a:spcAft>
                          <a:spcPts val="0"/>
                        </a:spcAft>
                      </a:pPr>
                      <a:r>
                        <a:rPr lang="zh-CN" altLang="en-US" sz="1800" b="1" kern="100" dirty="0" smtClean="0">
                          <a:latin typeface="Times New Roman"/>
                          <a:ea typeface="宋体"/>
                          <a:cs typeface="黑体"/>
                        </a:rPr>
                        <a:t>键能</a:t>
                      </a:r>
                      <a:r>
                        <a:rPr lang="en-US" sz="1800" b="1" kern="100" dirty="0" smtClean="0">
                          <a:latin typeface="Times New Roman"/>
                          <a:ea typeface="宋体"/>
                          <a:cs typeface="黑体"/>
                        </a:rPr>
                        <a:t>/(</a:t>
                      </a:r>
                      <a:r>
                        <a:rPr lang="en-US" sz="1800" b="1" kern="100" dirty="0">
                          <a:latin typeface="Times New Roman"/>
                          <a:ea typeface="宋体"/>
                          <a:cs typeface="黑体"/>
                        </a:rPr>
                        <a:t>kJ·mol</a:t>
                      </a:r>
                      <a:r>
                        <a:rPr lang="zh-CN" sz="1800" b="1" kern="100" baseline="30000" dirty="0">
                          <a:latin typeface="Times New Roman"/>
                          <a:ea typeface="宋体"/>
                          <a:cs typeface="Times New Roman"/>
                        </a:rPr>
                        <a:t>－</a:t>
                      </a:r>
                      <a:r>
                        <a:rPr lang="en-US" sz="1800" b="1" kern="100" baseline="30000" dirty="0">
                          <a:latin typeface="Times New Roman"/>
                          <a:ea typeface="宋体"/>
                          <a:cs typeface="黑体"/>
                        </a:rPr>
                        <a:t>1</a:t>
                      </a:r>
                      <a:r>
                        <a:rPr lang="en-US" sz="1800" b="1" kern="100" dirty="0">
                          <a:latin typeface="Times New Roman"/>
                          <a:ea typeface="宋体"/>
                          <a:cs typeface="黑体"/>
                        </a:rPr>
                        <a:t>)</a:t>
                      </a:r>
                      <a:endParaRPr lang="zh-CN" sz="1800" b="1" kern="100" dirty="0">
                        <a:latin typeface="Calibri"/>
                        <a:ea typeface="宋体"/>
                        <a:cs typeface="黑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zh-CN" altLang="en-US" sz="1800" b="1" dirty="0" smtClean="0"/>
                        <a:t/>
                      </a:r>
                      <a:br>
                        <a:rPr lang="zh-CN" altLang="en-US" sz="1800" b="1" dirty="0" smtClean="0"/>
                      </a:br>
                      <a:r>
                        <a:rPr lang="en-US" altLang="zh-CN" sz="1800" b="1" dirty="0" smtClean="0"/>
                        <a:t>436</a:t>
                      </a:r>
                      <a:endParaRPr lang="zh-CN" sz="1800" b="1" kern="100" dirty="0">
                        <a:latin typeface="Calibri"/>
                        <a:ea typeface="宋体"/>
                        <a:cs typeface="黑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zh-CN" altLang="en-US" sz="1800" b="1" dirty="0" smtClean="0"/>
                        <a:t/>
                      </a:r>
                      <a:br>
                        <a:rPr lang="zh-CN" altLang="en-US" sz="1800" b="1" dirty="0" smtClean="0"/>
                      </a:br>
                      <a:r>
                        <a:rPr lang="en-US" altLang="zh-CN" sz="1800" b="1" dirty="0" smtClean="0"/>
                        <a:t>496</a:t>
                      </a:r>
                      <a:endParaRPr lang="zh-CN" sz="1800" b="1" kern="100" dirty="0">
                        <a:latin typeface="Calibri"/>
                        <a:ea typeface="宋体"/>
                        <a:cs typeface="黑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endParaRPr lang="en-US" altLang="zh-CN" sz="1800" b="1" kern="100" dirty="0" smtClean="0">
                        <a:latin typeface="Calibri"/>
                        <a:ea typeface="宋体"/>
                        <a:cs typeface="黑体"/>
                      </a:endParaRPr>
                    </a:p>
                    <a:p>
                      <a:pPr algn="ctr">
                        <a:lnSpc>
                          <a:spcPts val="1800"/>
                        </a:lnSpc>
                        <a:spcAft>
                          <a:spcPts val="0"/>
                        </a:spcAft>
                      </a:pPr>
                      <a:r>
                        <a:rPr lang="en-US" altLang="zh-CN" sz="1800" b="1" kern="100" dirty="0" smtClean="0">
                          <a:latin typeface="Calibri"/>
                          <a:ea typeface="宋体"/>
                          <a:cs typeface="黑体"/>
                        </a:rPr>
                        <a:t>465</a:t>
                      </a:r>
                      <a:endParaRPr lang="zh-CN" sz="1800" b="1" kern="100" dirty="0">
                        <a:latin typeface="Calibri"/>
                        <a:ea typeface="宋体"/>
                        <a:cs typeface="黑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矩形 6"/>
          <p:cNvSpPr/>
          <p:nvPr/>
        </p:nvSpPr>
        <p:spPr>
          <a:xfrm>
            <a:off x="539552" y="489519"/>
            <a:ext cx="1420582" cy="584775"/>
          </a:xfrm>
          <a:prstGeom prst="rect">
            <a:avLst/>
          </a:prstGeom>
        </p:spPr>
        <p:style>
          <a:lnRef idx="1">
            <a:schemeClr val="accent4"/>
          </a:lnRef>
          <a:fillRef idx="3">
            <a:schemeClr val="accent4"/>
          </a:fillRef>
          <a:effectRef idx="2">
            <a:schemeClr val="accent4"/>
          </a:effectRef>
          <a:fontRef idx="minor">
            <a:schemeClr val="lt1"/>
          </a:fontRef>
        </p:style>
        <p:txBody>
          <a:bodyPr wrap="none">
            <a:spAutoFit/>
          </a:bodyPr>
          <a:lstStyle/>
          <a:p>
            <a:pPr algn="ctr"/>
            <a:r>
              <a:rPr lang="zh-CN" altLang="en-US" sz="3200" b="1" dirty="0" smtClean="0"/>
              <a:t>资料二</a:t>
            </a:r>
            <a:endParaRPr lang="zh-CN" altLang="en-US" sz="32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xmlns="" val="1902807916"/>
              </p:ext>
            </p:extLst>
          </p:nvPr>
        </p:nvGraphicFramePr>
        <p:xfrm>
          <a:off x="1835694" y="1400241"/>
          <a:ext cx="5832649" cy="889248"/>
        </p:xfrm>
        <a:graphic>
          <a:graphicData uri="http://schemas.openxmlformats.org/drawingml/2006/table">
            <a:tbl>
              <a:tblPr/>
              <a:tblGrid>
                <a:gridCol w="2376264"/>
                <a:gridCol w="1289948"/>
                <a:gridCol w="1079397"/>
                <a:gridCol w="1087040"/>
              </a:tblGrid>
              <a:tr h="432048">
                <a:tc>
                  <a:txBody>
                    <a:bodyPr/>
                    <a:lstStyle/>
                    <a:p>
                      <a:pPr algn="ctr">
                        <a:lnSpc>
                          <a:spcPts val="1800"/>
                        </a:lnSpc>
                        <a:spcAft>
                          <a:spcPts val="0"/>
                        </a:spcAft>
                      </a:pPr>
                      <a:r>
                        <a:rPr lang="zh-CN" sz="1800" b="1" kern="100" dirty="0">
                          <a:latin typeface="Times New Roman"/>
                          <a:ea typeface="宋体"/>
                          <a:cs typeface="Times New Roman"/>
                        </a:rPr>
                        <a:t>化学键</a:t>
                      </a:r>
                      <a:endParaRPr lang="zh-CN" sz="1800" b="1" kern="100" dirty="0">
                        <a:latin typeface="Calibri"/>
                        <a:ea typeface="宋体"/>
                        <a:cs typeface="黑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altLang="zh-CN" sz="1800" b="1" kern="100" dirty="0" smtClean="0">
                          <a:latin typeface="Times New Roman"/>
                          <a:ea typeface="+mn-ea"/>
                          <a:cs typeface="黑体"/>
                        </a:rPr>
                        <a:t>H—H</a:t>
                      </a:r>
                      <a:endParaRPr lang="zh-CN" altLang="zh-CN" sz="1800" b="1" kern="100" dirty="0">
                        <a:latin typeface="+mn-lt"/>
                        <a:ea typeface="+mn-ea"/>
                        <a:cs typeface="黑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800" b="1" kern="100" dirty="0" smtClean="0">
                          <a:latin typeface="Times New Roman"/>
                          <a:ea typeface="宋体"/>
                          <a:cs typeface="黑体"/>
                        </a:rPr>
                        <a:t>O</a:t>
                      </a:r>
                      <a:r>
                        <a:rPr lang="en-US" altLang="zh-CN" sz="1800" b="1" kern="100" dirty="0" smtClean="0">
                          <a:latin typeface="Times New Roman"/>
                          <a:ea typeface="宋体"/>
                          <a:cs typeface="黑体"/>
                        </a:rPr>
                        <a:t>=</a:t>
                      </a:r>
                      <a:r>
                        <a:rPr lang="en-US" sz="1800" b="1" kern="100" dirty="0" smtClean="0">
                          <a:latin typeface="Times New Roman"/>
                          <a:ea typeface="宋体"/>
                          <a:cs typeface="黑体"/>
                        </a:rPr>
                        <a:t>O</a:t>
                      </a:r>
                      <a:endParaRPr lang="zh-CN" sz="1800" b="1" kern="100" dirty="0">
                        <a:latin typeface="Calibri"/>
                        <a:ea typeface="宋体"/>
                        <a:cs typeface="黑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800" b="1" kern="100" dirty="0" smtClean="0">
                          <a:latin typeface="Times New Roman"/>
                          <a:ea typeface="宋体"/>
                          <a:cs typeface="黑体"/>
                        </a:rPr>
                        <a:t>H—O</a:t>
                      </a:r>
                      <a:endParaRPr lang="zh-CN" sz="1800" b="1" kern="100" dirty="0">
                        <a:latin typeface="Calibri"/>
                        <a:ea typeface="宋体"/>
                        <a:cs typeface="黑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algn="ctr">
                        <a:lnSpc>
                          <a:spcPts val="1800"/>
                        </a:lnSpc>
                        <a:spcAft>
                          <a:spcPts val="0"/>
                        </a:spcAft>
                      </a:pPr>
                      <a:r>
                        <a:rPr lang="zh-CN" altLang="en-US" sz="1800" b="1" kern="100" dirty="0" smtClean="0">
                          <a:latin typeface="Times New Roman"/>
                          <a:ea typeface="宋体"/>
                          <a:cs typeface="黑体"/>
                        </a:rPr>
                        <a:t>键能</a:t>
                      </a:r>
                      <a:r>
                        <a:rPr lang="en-US" sz="1800" b="1" kern="100" dirty="0" smtClean="0">
                          <a:latin typeface="Times New Roman"/>
                          <a:ea typeface="宋体"/>
                          <a:cs typeface="黑体"/>
                        </a:rPr>
                        <a:t>/(</a:t>
                      </a:r>
                      <a:r>
                        <a:rPr lang="en-US" sz="1800" b="1" kern="100" dirty="0">
                          <a:latin typeface="Times New Roman"/>
                          <a:ea typeface="宋体"/>
                          <a:cs typeface="黑体"/>
                        </a:rPr>
                        <a:t>kJ·mol</a:t>
                      </a:r>
                      <a:r>
                        <a:rPr lang="zh-CN" sz="1800" b="1" kern="100" baseline="30000" dirty="0">
                          <a:latin typeface="Times New Roman"/>
                          <a:ea typeface="宋体"/>
                          <a:cs typeface="Times New Roman"/>
                        </a:rPr>
                        <a:t>－</a:t>
                      </a:r>
                      <a:r>
                        <a:rPr lang="en-US" sz="1800" b="1" kern="100" baseline="30000" dirty="0">
                          <a:latin typeface="Times New Roman"/>
                          <a:ea typeface="宋体"/>
                          <a:cs typeface="黑体"/>
                        </a:rPr>
                        <a:t>1</a:t>
                      </a:r>
                      <a:r>
                        <a:rPr lang="en-US" sz="1800" b="1" kern="100" dirty="0">
                          <a:latin typeface="Times New Roman"/>
                          <a:ea typeface="宋体"/>
                          <a:cs typeface="黑体"/>
                        </a:rPr>
                        <a:t>)</a:t>
                      </a:r>
                      <a:endParaRPr lang="zh-CN" sz="1800" b="1" kern="100" dirty="0">
                        <a:latin typeface="Calibri"/>
                        <a:ea typeface="宋体"/>
                        <a:cs typeface="黑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zh-CN" altLang="en-US" sz="1800" b="1" dirty="0" smtClean="0"/>
                        <a:t/>
                      </a:r>
                      <a:br>
                        <a:rPr lang="zh-CN" altLang="en-US" sz="1800" b="1" dirty="0" smtClean="0"/>
                      </a:br>
                      <a:r>
                        <a:rPr lang="en-US" altLang="zh-CN" sz="1800" b="1" dirty="0" smtClean="0"/>
                        <a:t>436</a:t>
                      </a:r>
                      <a:endParaRPr lang="zh-CN" sz="1800" b="1" kern="100" dirty="0">
                        <a:latin typeface="Calibri"/>
                        <a:ea typeface="宋体"/>
                        <a:cs typeface="黑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zh-CN" altLang="en-US" sz="1800" b="1" dirty="0" smtClean="0"/>
                        <a:t/>
                      </a:r>
                      <a:br>
                        <a:rPr lang="zh-CN" altLang="en-US" sz="1800" b="1" dirty="0" smtClean="0"/>
                      </a:br>
                      <a:r>
                        <a:rPr lang="en-US" altLang="zh-CN" sz="1800" b="1" dirty="0" smtClean="0"/>
                        <a:t>496</a:t>
                      </a:r>
                      <a:endParaRPr lang="zh-CN" sz="1800" b="1" kern="100" dirty="0">
                        <a:latin typeface="Calibri"/>
                        <a:ea typeface="宋体"/>
                        <a:cs typeface="黑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endParaRPr lang="en-US" altLang="zh-CN" sz="1800" b="1" kern="100" dirty="0" smtClean="0">
                        <a:latin typeface="Calibri"/>
                        <a:ea typeface="宋体"/>
                        <a:cs typeface="黑体"/>
                      </a:endParaRPr>
                    </a:p>
                    <a:p>
                      <a:pPr algn="ctr">
                        <a:lnSpc>
                          <a:spcPts val="1800"/>
                        </a:lnSpc>
                        <a:spcAft>
                          <a:spcPts val="0"/>
                        </a:spcAft>
                      </a:pPr>
                      <a:r>
                        <a:rPr lang="en-US" altLang="zh-CN" sz="1800" b="1" kern="100" dirty="0" smtClean="0">
                          <a:latin typeface="Calibri"/>
                          <a:ea typeface="宋体"/>
                          <a:cs typeface="黑体"/>
                        </a:rPr>
                        <a:t>465</a:t>
                      </a:r>
                      <a:endParaRPr lang="zh-CN" sz="1800" b="1" kern="100" dirty="0">
                        <a:latin typeface="Calibri"/>
                        <a:ea typeface="宋体"/>
                        <a:cs typeface="黑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矩形 3"/>
          <p:cNvSpPr/>
          <p:nvPr/>
        </p:nvSpPr>
        <p:spPr>
          <a:xfrm>
            <a:off x="3717906" y="523401"/>
            <a:ext cx="1709122" cy="369332"/>
          </a:xfrm>
          <a:prstGeom prst="rect">
            <a:avLst/>
          </a:prstGeom>
        </p:spPr>
        <p:txBody>
          <a:bodyPr wrap="none">
            <a:spAutoFit/>
          </a:bodyPr>
          <a:lstStyle/>
          <a:p>
            <a:r>
              <a:rPr lang="en-US" altLang="zh-CN" b="1" dirty="0"/>
              <a:t>2H</a:t>
            </a:r>
            <a:r>
              <a:rPr lang="en-US" altLang="zh-CN" b="1" baseline="-25000" dirty="0"/>
              <a:t>2</a:t>
            </a:r>
            <a:r>
              <a:rPr lang="en-US" altLang="zh-CN" b="1" dirty="0"/>
              <a:t>O</a:t>
            </a:r>
            <a:r>
              <a:rPr lang="zh-CN" altLang="en-US" b="1" dirty="0"/>
              <a:t> ＝ </a:t>
            </a:r>
            <a:r>
              <a:rPr lang="en-US" altLang="zh-CN" b="1" dirty="0"/>
              <a:t>2H</a:t>
            </a:r>
            <a:r>
              <a:rPr lang="en-US" altLang="zh-CN" b="1" baseline="-25000" dirty="0"/>
              <a:t>2</a:t>
            </a:r>
            <a:r>
              <a:rPr lang="en-US" altLang="zh-CN" b="1" dirty="0"/>
              <a:t>+O</a:t>
            </a:r>
            <a:r>
              <a:rPr lang="en-US" altLang="zh-CN" b="1" baseline="-25000" dirty="0"/>
              <a:t>2</a:t>
            </a:r>
            <a:endParaRPr lang="zh-CN" altLang="en-US" dirty="0"/>
          </a:p>
        </p:txBody>
      </p:sp>
      <p:sp>
        <p:nvSpPr>
          <p:cNvPr id="5" name="矩形 4"/>
          <p:cNvSpPr/>
          <p:nvPr/>
        </p:nvSpPr>
        <p:spPr>
          <a:xfrm>
            <a:off x="377091" y="2726688"/>
            <a:ext cx="4054315" cy="369332"/>
          </a:xfrm>
          <a:prstGeom prst="rect">
            <a:avLst/>
          </a:prstGeom>
        </p:spPr>
        <p:txBody>
          <a:bodyPr wrap="none">
            <a:spAutoFit/>
          </a:bodyPr>
          <a:lstStyle/>
          <a:p>
            <a:r>
              <a:rPr lang="en-US" altLang="zh-CN" b="1" dirty="0">
                <a:ea typeface="方正新舒体简体"/>
                <a:cs typeface="Times New Roman" pitchFamily="18" charset="0"/>
              </a:rPr>
              <a:t>E(</a:t>
            </a:r>
            <a:r>
              <a:rPr lang="zh-CN" altLang="en-US" b="1" dirty="0" smtClean="0">
                <a:ea typeface="方正新舒体简体"/>
                <a:cs typeface="Times New Roman" pitchFamily="18" charset="0"/>
              </a:rPr>
              <a:t>断吸）</a:t>
            </a:r>
            <a:r>
              <a:rPr lang="en-US" altLang="zh-CN" b="1" dirty="0" smtClean="0">
                <a:ea typeface="方正新舒体简体"/>
                <a:cs typeface="Times New Roman" pitchFamily="18" charset="0"/>
              </a:rPr>
              <a:t>=</a:t>
            </a:r>
            <a:r>
              <a:rPr lang="zh-CN" altLang="en-US" b="1" dirty="0" smtClean="0">
                <a:ea typeface="方正新舒体简体"/>
                <a:cs typeface="Times New Roman" pitchFamily="18" charset="0"/>
              </a:rPr>
              <a:t>  </a:t>
            </a:r>
            <a:r>
              <a:rPr lang="en-US" altLang="zh-CN" dirty="0" smtClean="0">
                <a:ea typeface="方正新舒体简体"/>
                <a:cs typeface="Times New Roman" pitchFamily="18" charset="0"/>
              </a:rPr>
              <a:t>465</a:t>
            </a:r>
            <a:r>
              <a:rPr lang="en-US" altLang="zh-CN" b="1" dirty="0">
                <a:ea typeface="方正新舒体简体"/>
                <a:cs typeface="Times New Roman" pitchFamily="18" charset="0"/>
              </a:rPr>
              <a:t> kJ/</a:t>
            </a:r>
            <a:r>
              <a:rPr lang="en-US" altLang="zh-CN" b="1" dirty="0" err="1">
                <a:ea typeface="方正新舒体简体"/>
                <a:cs typeface="Times New Roman" pitchFamily="18" charset="0"/>
              </a:rPr>
              <a:t>mol</a:t>
            </a:r>
            <a:r>
              <a:rPr lang="en-US" altLang="zh-CN" b="1" dirty="0">
                <a:ea typeface="方正新舒体简体"/>
                <a:cs typeface="Times New Roman" pitchFamily="18" charset="0"/>
              </a:rPr>
              <a:t> </a:t>
            </a:r>
            <a:r>
              <a:rPr lang="en-US" altLang="zh-CN" dirty="0" smtClean="0">
                <a:ea typeface="方正新舒体简体"/>
                <a:cs typeface="Times New Roman" pitchFamily="18" charset="0"/>
              </a:rPr>
              <a:t>x4mol</a:t>
            </a:r>
            <a:r>
              <a:rPr lang="zh-CN" altLang="en-US" b="1" dirty="0" smtClean="0">
                <a:ea typeface="方正新舒体简体"/>
                <a:cs typeface="Times New Roman" pitchFamily="18" charset="0"/>
              </a:rPr>
              <a:t> </a:t>
            </a:r>
            <a:r>
              <a:rPr lang="en-US" altLang="zh-CN" b="1" dirty="0" smtClean="0">
                <a:ea typeface="方正新舒体简体"/>
                <a:cs typeface="Times New Roman" pitchFamily="18" charset="0"/>
              </a:rPr>
              <a:t>=</a:t>
            </a:r>
            <a:r>
              <a:rPr lang="zh-CN" altLang="en-US" b="1" dirty="0" smtClean="0">
                <a:ea typeface="方正新舒体简体"/>
                <a:cs typeface="Times New Roman" pitchFamily="18" charset="0"/>
              </a:rPr>
              <a:t> </a:t>
            </a:r>
            <a:r>
              <a:rPr lang="en-US" altLang="zh-CN" b="1" dirty="0" smtClean="0">
                <a:ea typeface="方正新舒体简体"/>
                <a:cs typeface="Times New Roman" pitchFamily="18" charset="0"/>
              </a:rPr>
              <a:t>1860</a:t>
            </a:r>
            <a:r>
              <a:rPr lang="zh-CN" altLang="en-US" b="1" dirty="0" smtClean="0">
                <a:ea typeface="方正新舒体简体"/>
                <a:cs typeface="Times New Roman" pitchFamily="18" charset="0"/>
              </a:rPr>
              <a:t> </a:t>
            </a:r>
            <a:r>
              <a:rPr lang="en-US" altLang="zh-CN" b="1" dirty="0" smtClean="0">
                <a:ea typeface="方正新舒体简体"/>
                <a:cs typeface="Times New Roman" pitchFamily="18" charset="0"/>
              </a:rPr>
              <a:t>kJ</a:t>
            </a:r>
            <a:r>
              <a:rPr lang="zh-CN" altLang="en-US" b="1" dirty="0" smtClean="0">
                <a:ea typeface="方正新舒体简体"/>
                <a:cs typeface="Times New Roman" pitchFamily="18" charset="0"/>
              </a:rPr>
              <a:t> </a:t>
            </a:r>
            <a:endParaRPr lang="zh-CN" altLang="en-US" dirty="0"/>
          </a:p>
        </p:txBody>
      </p:sp>
      <p:sp>
        <p:nvSpPr>
          <p:cNvPr id="6" name="矩形 5"/>
          <p:cNvSpPr/>
          <p:nvPr/>
        </p:nvSpPr>
        <p:spPr>
          <a:xfrm>
            <a:off x="321752" y="3221563"/>
            <a:ext cx="4852610" cy="646331"/>
          </a:xfrm>
          <a:prstGeom prst="rect">
            <a:avLst/>
          </a:prstGeom>
        </p:spPr>
        <p:txBody>
          <a:bodyPr wrap="none">
            <a:spAutoFit/>
          </a:bodyPr>
          <a:lstStyle/>
          <a:p>
            <a:r>
              <a:rPr lang="en-US" altLang="zh-CN" b="1" dirty="0" smtClean="0">
                <a:ea typeface="方正新舒体简体"/>
                <a:cs typeface="Times New Roman" pitchFamily="18" charset="0"/>
              </a:rPr>
              <a:t>E(</a:t>
            </a:r>
            <a:r>
              <a:rPr lang="zh-CN" altLang="en-US" b="1" dirty="0" smtClean="0">
                <a:ea typeface="方正新舒体简体"/>
                <a:cs typeface="Times New Roman" pitchFamily="18" charset="0"/>
              </a:rPr>
              <a:t>成放）</a:t>
            </a:r>
            <a:r>
              <a:rPr lang="en-US" altLang="zh-CN" b="1" dirty="0" smtClean="0">
                <a:ea typeface="方正新舒体简体"/>
                <a:cs typeface="Times New Roman" pitchFamily="18" charset="0"/>
              </a:rPr>
              <a:t>=</a:t>
            </a:r>
            <a:r>
              <a:rPr lang="zh-CN" altLang="en-US" b="1" dirty="0" smtClean="0">
                <a:ea typeface="方正新舒体简体"/>
                <a:cs typeface="Times New Roman" pitchFamily="18" charset="0"/>
              </a:rPr>
              <a:t>  </a:t>
            </a:r>
            <a:r>
              <a:rPr lang="en-US" altLang="zh-CN" b="1" dirty="0">
                <a:ea typeface="方正新舒体简体"/>
                <a:cs typeface="Times New Roman" pitchFamily="18" charset="0"/>
              </a:rPr>
              <a:t>436 kJ/</a:t>
            </a:r>
            <a:r>
              <a:rPr lang="en-US" altLang="zh-CN" b="1" dirty="0" err="1">
                <a:ea typeface="方正新舒体简体"/>
                <a:cs typeface="Times New Roman" pitchFamily="18" charset="0"/>
              </a:rPr>
              <a:t>mol</a:t>
            </a:r>
            <a:r>
              <a:rPr lang="en-US" altLang="zh-CN" b="1" dirty="0">
                <a:ea typeface="方正新舒体简体"/>
                <a:cs typeface="Times New Roman" pitchFamily="18" charset="0"/>
              </a:rPr>
              <a:t> </a:t>
            </a:r>
            <a:r>
              <a:rPr lang="en-US" altLang="zh-CN" b="1" dirty="0" smtClean="0">
                <a:ea typeface="方正新舒体简体"/>
                <a:cs typeface="Times New Roman" pitchFamily="18" charset="0"/>
              </a:rPr>
              <a:t>x2mol+496</a:t>
            </a:r>
            <a:r>
              <a:rPr lang="en-US" altLang="zh-CN" b="1" dirty="0">
                <a:ea typeface="方正新舒体简体"/>
                <a:cs typeface="Times New Roman" pitchFamily="18" charset="0"/>
              </a:rPr>
              <a:t> </a:t>
            </a:r>
            <a:r>
              <a:rPr lang="en-US" altLang="zh-CN" b="1" dirty="0" smtClean="0">
                <a:ea typeface="方正新舒体简体"/>
                <a:cs typeface="Times New Roman" pitchFamily="18" charset="0"/>
              </a:rPr>
              <a:t>kJ/molx1mol</a:t>
            </a:r>
            <a:r>
              <a:rPr lang="zh-CN" altLang="en-US" b="1" dirty="0" smtClean="0">
                <a:ea typeface="方正新舒体简体"/>
                <a:cs typeface="Times New Roman" pitchFamily="18" charset="0"/>
              </a:rPr>
              <a:t> </a:t>
            </a:r>
            <a:endParaRPr lang="en-US" altLang="zh-CN" b="1" dirty="0" smtClean="0">
              <a:ea typeface="方正新舒体简体"/>
              <a:cs typeface="Times New Roman" pitchFamily="18" charset="0"/>
            </a:endParaRPr>
          </a:p>
          <a:p>
            <a:r>
              <a:rPr lang="zh-CN" altLang="en-US" b="1" dirty="0" smtClean="0">
                <a:ea typeface="方正新舒体简体"/>
                <a:cs typeface="Times New Roman" pitchFamily="18" charset="0"/>
              </a:rPr>
              <a:t>                </a:t>
            </a:r>
            <a:r>
              <a:rPr lang="en-US" altLang="zh-CN" b="1" dirty="0" smtClean="0">
                <a:ea typeface="方正新舒体简体"/>
                <a:cs typeface="Times New Roman" pitchFamily="18" charset="0"/>
              </a:rPr>
              <a:t>=</a:t>
            </a:r>
            <a:r>
              <a:rPr lang="zh-CN" altLang="en-US" b="1" dirty="0" smtClean="0">
                <a:ea typeface="方正新舒体简体"/>
                <a:cs typeface="Times New Roman" pitchFamily="18" charset="0"/>
              </a:rPr>
              <a:t>  </a:t>
            </a:r>
            <a:r>
              <a:rPr lang="en-US" altLang="zh-CN" b="1" dirty="0" smtClean="0">
                <a:ea typeface="方正新舒体简体"/>
                <a:cs typeface="Times New Roman" pitchFamily="18" charset="0"/>
              </a:rPr>
              <a:t>1368</a:t>
            </a:r>
            <a:r>
              <a:rPr lang="zh-CN" altLang="en-US" b="1" dirty="0" smtClean="0">
                <a:ea typeface="方正新舒体简体"/>
                <a:cs typeface="Times New Roman" pitchFamily="18" charset="0"/>
              </a:rPr>
              <a:t> </a:t>
            </a:r>
            <a:r>
              <a:rPr lang="en-US" altLang="zh-CN" b="1" dirty="0" smtClean="0">
                <a:ea typeface="方正新舒体简体"/>
                <a:cs typeface="Times New Roman" pitchFamily="18" charset="0"/>
              </a:rPr>
              <a:t>kJ</a:t>
            </a:r>
            <a:r>
              <a:rPr lang="zh-CN" altLang="en-US" b="1" dirty="0" smtClean="0">
                <a:ea typeface="方正新舒体简体"/>
                <a:cs typeface="Times New Roman" pitchFamily="18" charset="0"/>
              </a:rPr>
              <a:t> </a:t>
            </a:r>
            <a:endParaRPr lang="zh-CN" altLang="en-US" dirty="0"/>
          </a:p>
        </p:txBody>
      </p:sp>
      <p:sp>
        <p:nvSpPr>
          <p:cNvPr id="9" name="矩形 8"/>
          <p:cNvSpPr/>
          <p:nvPr/>
        </p:nvSpPr>
        <p:spPr>
          <a:xfrm>
            <a:off x="180018" y="4015138"/>
            <a:ext cx="4572000" cy="784830"/>
          </a:xfrm>
          <a:prstGeom prst="rect">
            <a:avLst/>
          </a:prstGeom>
        </p:spPr>
        <p:txBody>
          <a:bodyPr>
            <a:spAutoFit/>
          </a:bodyPr>
          <a:lstStyle/>
          <a:p>
            <a:pPr algn="ctr">
              <a:spcBef>
                <a:spcPct val="50000"/>
              </a:spcBef>
            </a:pPr>
            <a:r>
              <a:rPr lang="en-US" altLang="zh-CN" b="1" dirty="0">
                <a:ea typeface="方正新舒体简体"/>
                <a:cs typeface="Times New Roman" pitchFamily="18" charset="0"/>
              </a:rPr>
              <a:t>E(</a:t>
            </a:r>
            <a:r>
              <a:rPr lang="zh-CN" altLang="en-US" b="1" dirty="0">
                <a:ea typeface="方正新舒体简体"/>
                <a:cs typeface="Times New Roman" pitchFamily="18" charset="0"/>
              </a:rPr>
              <a:t>断键） </a:t>
            </a:r>
            <a:r>
              <a:rPr lang="zh-CN" altLang="zh-CN" b="1" noProof="1">
                <a:solidFill>
                  <a:srgbClr val="FF0000"/>
                </a:solidFill>
                <a:ea typeface="方正新舒体简体"/>
                <a:cs typeface="Times New Roman" pitchFamily="18" charset="0"/>
              </a:rPr>
              <a:t>﹥</a:t>
            </a:r>
            <a:r>
              <a:rPr lang="en-US" altLang="zh-CN" b="1" dirty="0">
                <a:ea typeface="方正新舒体简体"/>
                <a:cs typeface="Times New Roman" pitchFamily="18" charset="0"/>
              </a:rPr>
              <a:t> E</a:t>
            </a:r>
            <a:r>
              <a:rPr lang="zh-CN" altLang="en-US" b="1" dirty="0">
                <a:ea typeface="方正新舒体简体"/>
                <a:cs typeface="Times New Roman" pitchFamily="18" charset="0"/>
              </a:rPr>
              <a:t>（成键）</a:t>
            </a:r>
          </a:p>
          <a:p>
            <a:pPr algn="ctr">
              <a:spcBef>
                <a:spcPct val="50000"/>
              </a:spcBef>
            </a:pPr>
            <a:r>
              <a:rPr lang="zh-CN" altLang="en-US" b="1" dirty="0">
                <a:solidFill>
                  <a:srgbClr val="FF0000"/>
                </a:solidFill>
                <a:ea typeface="方正新舒体简体"/>
                <a:cs typeface="Times New Roman" pitchFamily="18" charset="0"/>
              </a:rPr>
              <a:t>反应吸</a:t>
            </a:r>
            <a:r>
              <a:rPr lang="zh-CN" altLang="en-US" b="1" dirty="0" smtClean="0">
                <a:solidFill>
                  <a:srgbClr val="FF0000"/>
                </a:solidFill>
                <a:ea typeface="方正新舒体简体"/>
                <a:cs typeface="Times New Roman" pitchFamily="18" charset="0"/>
              </a:rPr>
              <a:t>热</a:t>
            </a:r>
            <a:r>
              <a:rPr lang="zh-CN" altLang="en-US" b="1" dirty="0" smtClean="0">
                <a:ea typeface="方正新舒体简体"/>
                <a:cs typeface="Times New Roman" pitchFamily="18" charset="0"/>
              </a:rPr>
              <a:t>（</a:t>
            </a:r>
            <a:r>
              <a:rPr lang="en-US" altLang="zh-CN" b="1" dirty="0" smtClean="0">
                <a:ea typeface="方正新舒体简体"/>
                <a:cs typeface="Times New Roman" pitchFamily="18" charset="0"/>
              </a:rPr>
              <a:t>492</a:t>
            </a:r>
            <a:r>
              <a:rPr lang="en-US" altLang="zh-CN" b="1" dirty="0">
                <a:ea typeface="方正新舒体简体"/>
                <a:cs typeface="Times New Roman" pitchFamily="18" charset="0"/>
              </a:rPr>
              <a:t> </a:t>
            </a:r>
            <a:r>
              <a:rPr lang="en-US" altLang="zh-CN" b="1" dirty="0" smtClean="0">
                <a:ea typeface="方正新舒体简体"/>
                <a:cs typeface="Times New Roman" pitchFamily="18" charset="0"/>
              </a:rPr>
              <a:t>kJ</a:t>
            </a:r>
            <a:r>
              <a:rPr lang="zh-CN" altLang="en-US" b="1" dirty="0" smtClean="0">
                <a:ea typeface="方正新舒体简体"/>
                <a:cs typeface="Times New Roman" pitchFamily="18" charset="0"/>
              </a:rPr>
              <a:t>）</a:t>
            </a:r>
            <a:endParaRPr lang="zh-CN" altLang="zh-CN" b="1" dirty="0">
              <a:ea typeface="方正新舒体简体"/>
              <a:cs typeface="Times New Roman" pitchFamily="18" charset="0"/>
            </a:endParaRPr>
          </a:p>
        </p:txBody>
      </p:sp>
      <p:grpSp>
        <p:nvGrpSpPr>
          <p:cNvPr id="17" name="组 16"/>
          <p:cNvGrpSpPr/>
          <p:nvPr/>
        </p:nvGrpSpPr>
        <p:grpSpPr>
          <a:xfrm>
            <a:off x="2583160" y="708067"/>
            <a:ext cx="1122997" cy="518508"/>
            <a:chOff x="2583160" y="578531"/>
            <a:chExt cx="1122997" cy="518508"/>
          </a:xfrm>
        </p:grpSpPr>
        <p:sp>
          <p:nvSpPr>
            <p:cNvPr id="10" name="矩形 9"/>
            <p:cNvSpPr/>
            <p:nvPr/>
          </p:nvSpPr>
          <p:spPr>
            <a:xfrm>
              <a:off x="2771800" y="578531"/>
              <a:ext cx="745717" cy="369332"/>
            </a:xfrm>
            <a:prstGeom prst="rect">
              <a:avLst/>
            </a:prstGeom>
          </p:spPr>
          <p:txBody>
            <a:bodyPr wrap="none">
              <a:spAutoFit/>
            </a:bodyPr>
            <a:lstStyle/>
            <a:p>
              <a:r>
                <a:rPr lang="zh-CN" altLang="en-US" b="1" baseline="-25000" dirty="0" smtClean="0"/>
                <a:t> </a:t>
              </a:r>
              <a:r>
                <a:rPr lang="zh-CN" altLang="en-US" b="1" dirty="0" smtClean="0"/>
                <a:t>  </a:t>
              </a:r>
              <a:r>
                <a:rPr lang="en-US" altLang="zh-CN" b="1" dirty="0" smtClean="0"/>
                <a:t>O</a:t>
              </a:r>
              <a:r>
                <a:rPr lang="zh-CN" altLang="en-US" b="1" dirty="0" smtClean="0"/>
                <a:t>     </a:t>
              </a:r>
              <a:endParaRPr lang="zh-CN" altLang="en-US" dirty="0"/>
            </a:p>
          </p:txBody>
        </p:sp>
        <p:cxnSp>
          <p:nvCxnSpPr>
            <p:cNvPr id="12" name="直线连接符 11"/>
            <p:cNvCxnSpPr/>
            <p:nvPr/>
          </p:nvCxnSpPr>
          <p:spPr>
            <a:xfrm flipH="1">
              <a:off x="2805688" y="785386"/>
              <a:ext cx="216024" cy="126987"/>
            </a:xfrm>
            <a:prstGeom prst="line">
              <a:avLst/>
            </a:prstGeom>
          </p:spPr>
          <p:style>
            <a:lnRef idx="1">
              <a:schemeClr val="dk1"/>
            </a:lnRef>
            <a:fillRef idx="0">
              <a:schemeClr val="dk1"/>
            </a:fillRef>
            <a:effectRef idx="0">
              <a:schemeClr val="dk1"/>
            </a:effectRef>
            <a:fontRef idx="minor">
              <a:schemeClr val="tx1"/>
            </a:fontRef>
          </p:style>
        </p:cxnSp>
        <p:cxnSp>
          <p:nvCxnSpPr>
            <p:cNvPr id="14" name="直线连接符 13"/>
            <p:cNvCxnSpPr/>
            <p:nvPr/>
          </p:nvCxnSpPr>
          <p:spPr>
            <a:xfrm>
              <a:off x="3156813" y="785386"/>
              <a:ext cx="239202" cy="126987"/>
            </a:xfrm>
            <a:prstGeom prst="line">
              <a:avLst/>
            </a:prstGeom>
          </p:spPr>
          <p:style>
            <a:lnRef idx="1">
              <a:schemeClr val="dk1"/>
            </a:lnRef>
            <a:fillRef idx="0">
              <a:schemeClr val="dk1"/>
            </a:fillRef>
            <a:effectRef idx="0">
              <a:schemeClr val="dk1"/>
            </a:effectRef>
            <a:fontRef idx="minor">
              <a:schemeClr val="tx1"/>
            </a:fontRef>
          </p:style>
        </p:cxnSp>
        <p:sp>
          <p:nvSpPr>
            <p:cNvPr id="15" name="矩形 14"/>
            <p:cNvSpPr/>
            <p:nvPr/>
          </p:nvSpPr>
          <p:spPr>
            <a:xfrm>
              <a:off x="2583160" y="727707"/>
              <a:ext cx="330540" cy="369332"/>
            </a:xfrm>
            <a:prstGeom prst="rect">
              <a:avLst/>
            </a:prstGeom>
          </p:spPr>
          <p:txBody>
            <a:bodyPr wrap="none">
              <a:spAutoFit/>
            </a:bodyPr>
            <a:lstStyle/>
            <a:p>
              <a:r>
                <a:rPr lang="en-US" altLang="zh-CN" b="1"/>
                <a:t>H</a:t>
              </a:r>
              <a:endParaRPr lang="zh-CN" altLang="en-US" dirty="0"/>
            </a:p>
          </p:txBody>
        </p:sp>
        <p:sp>
          <p:nvSpPr>
            <p:cNvPr id="16" name="矩形 15"/>
            <p:cNvSpPr/>
            <p:nvPr/>
          </p:nvSpPr>
          <p:spPr>
            <a:xfrm>
              <a:off x="3322719" y="699542"/>
              <a:ext cx="383438" cy="369332"/>
            </a:xfrm>
            <a:prstGeom prst="rect">
              <a:avLst/>
            </a:prstGeom>
          </p:spPr>
          <p:txBody>
            <a:bodyPr wrap="none">
              <a:spAutoFit/>
            </a:bodyPr>
            <a:lstStyle/>
            <a:p>
              <a:r>
                <a:rPr lang="en-US" altLang="zh-CN" b="1"/>
                <a:t>H</a:t>
              </a:r>
              <a:r>
                <a:rPr lang="zh-CN" altLang="en-US" b="1" dirty="0"/>
                <a:t> </a:t>
              </a:r>
              <a:endParaRPr lang="zh-CN" altLang="en-US" dirty="0"/>
            </a:p>
          </p:txBody>
        </p:sp>
      </p:grpSp>
      <p:grpSp>
        <p:nvGrpSpPr>
          <p:cNvPr id="11" name="组 10"/>
          <p:cNvGrpSpPr/>
          <p:nvPr/>
        </p:nvGrpSpPr>
        <p:grpSpPr>
          <a:xfrm>
            <a:off x="4795491" y="2418911"/>
            <a:ext cx="4113927" cy="2504258"/>
            <a:chOff x="4795491" y="2418911"/>
            <a:chExt cx="4113927" cy="2504258"/>
          </a:xfrm>
        </p:grpSpPr>
        <p:pic>
          <p:nvPicPr>
            <p:cNvPr id="8" name="Picture 2"/>
            <p:cNvPicPr>
              <a:picLocks noChangeAspect="1" noChangeArrowheads="1"/>
            </p:cNvPicPr>
            <p:nvPr/>
          </p:nvPicPr>
          <p:blipFill>
            <a:blip r:embed="rId2"/>
            <a:srcRect/>
            <a:stretch>
              <a:fillRect/>
            </a:stretch>
          </p:blipFill>
          <p:spPr bwMode="auto">
            <a:xfrm>
              <a:off x="5076056" y="2564177"/>
              <a:ext cx="3833362" cy="2358992"/>
            </a:xfrm>
            <a:prstGeom prst="rect">
              <a:avLst/>
            </a:prstGeom>
            <a:noFill/>
            <a:ln w="9525">
              <a:noFill/>
              <a:miter lim="800000"/>
              <a:headEnd/>
              <a:tailEnd/>
            </a:ln>
            <a:effectLst/>
          </p:spPr>
        </p:pic>
        <p:sp>
          <p:nvSpPr>
            <p:cNvPr id="18" name="文本框 17"/>
            <p:cNvSpPr txBox="1"/>
            <p:nvPr/>
          </p:nvSpPr>
          <p:spPr>
            <a:xfrm>
              <a:off x="4795491" y="3978567"/>
              <a:ext cx="1936749" cy="307777"/>
            </a:xfrm>
            <a:prstGeom prst="rect">
              <a:avLst/>
            </a:prstGeom>
            <a:noFill/>
          </p:spPr>
          <p:txBody>
            <a:bodyPr wrap="none" rtlCol="0">
              <a:spAutoFit/>
            </a:bodyPr>
            <a:lstStyle/>
            <a:p>
              <a:r>
                <a:rPr kumimoji="1" lang="en-US" altLang="zh-CN" sz="1400" b="1" dirty="0" smtClean="0">
                  <a:solidFill>
                    <a:srgbClr val="0070C0"/>
                  </a:solidFill>
                </a:rPr>
                <a:t>2molH</a:t>
              </a:r>
              <a:r>
                <a:rPr kumimoji="1" lang="en-US" altLang="zh-CN" sz="1400" b="1" baseline="-25000" dirty="0" smtClean="0">
                  <a:solidFill>
                    <a:srgbClr val="0070C0"/>
                  </a:solidFill>
                </a:rPr>
                <a:t>2</a:t>
              </a:r>
              <a:r>
                <a:rPr kumimoji="1" lang="en-US" altLang="zh-CN" sz="1400" b="1" dirty="0" smtClean="0">
                  <a:solidFill>
                    <a:srgbClr val="0070C0"/>
                  </a:solidFill>
                </a:rPr>
                <a:t>O</a:t>
              </a:r>
              <a:r>
                <a:rPr kumimoji="1" lang="zh-CN" altLang="en-US" sz="1400" b="1" dirty="0" smtClean="0">
                  <a:solidFill>
                    <a:srgbClr val="0070C0"/>
                  </a:solidFill>
                </a:rPr>
                <a:t>具有的总能量</a:t>
              </a:r>
              <a:endParaRPr kumimoji="1" lang="zh-CN" altLang="en-US" sz="1400" b="1" dirty="0">
                <a:solidFill>
                  <a:srgbClr val="0070C0"/>
                </a:solidFill>
              </a:endParaRPr>
            </a:p>
          </p:txBody>
        </p:sp>
        <p:sp>
          <p:nvSpPr>
            <p:cNvPr id="19" name="文本框 18"/>
            <p:cNvSpPr txBox="1"/>
            <p:nvPr/>
          </p:nvSpPr>
          <p:spPr>
            <a:xfrm>
              <a:off x="6247332" y="3560117"/>
              <a:ext cx="2525050" cy="307777"/>
            </a:xfrm>
            <a:prstGeom prst="rect">
              <a:avLst/>
            </a:prstGeom>
            <a:noFill/>
          </p:spPr>
          <p:txBody>
            <a:bodyPr wrap="none" rtlCol="0">
              <a:spAutoFit/>
            </a:bodyPr>
            <a:lstStyle/>
            <a:p>
              <a:r>
                <a:rPr kumimoji="1" lang="en-US" altLang="zh-CN" sz="1400" b="1" dirty="0" smtClean="0">
                  <a:solidFill>
                    <a:srgbClr val="0070C0"/>
                  </a:solidFill>
                </a:rPr>
                <a:t>2molH</a:t>
              </a:r>
              <a:r>
                <a:rPr kumimoji="1" lang="en-US" altLang="zh-CN" sz="1400" b="1" baseline="-25000" dirty="0" smtClean="0">
                  <a:solidFill>
                    <a:srgbClr val="0070C0"/>
                  </a:solidFill>
                </a:rPr>
                <a:t>2</a:t>
              </a:r>
              <a:r>
                <a:rPr kumimoji="1" lang="zh-CN" altLang="en-US" sz="1400" b="1" dirty="0" smtClean="0">
                  <a:solidFill>
                    <a:srgbClr val="0070C0"/>
                  </a:solidFill>
                </a:rPr>
                <a:t>和</a:t>
              </a:r>
              <a:r>
                <a:rPr kumimoji="1" lang="en-US" altLang="zh-CN" sz="1400" b="1" dirty="0" smtClean="0">
                  <a:solidFill>
                    <a:srgbClr val="0070C0"/>
                  </a:solidFill>
                </a:rPr>
                <a:t>1mol0</a:t>
              </a:r>
              <a:r>
                <a:rPr kumimoji="1" lang="en-US" altLang="zh-CN" sz="1400" b="1" baseline="-25000" dirty="0" smtClean="0">
                  <a:solidFill>
                    <a:srgbClr val="0070C0"/>
                  </a:solidFill>
                </a:rPr>
                <a:t>2</a:t>
              </a:r>
              <a:r>
                <a:rPr kumimoji="1" lang="zh-CN" altLang="en-US" sz="1400" b="1" dirty="0" smtClean="0">
                  <a:solidFill>
                    <a:srgbClr val="0070C0"/>
                  </a:solidFill>
                </a:rPr>
                <a:t>具有的总能量</a:t>
              </a:r>
              <a:endParaRPr kumimoji="1" lang="zh-CN" altLang="en-US" sz="1400" b="1" dirty="0">
                <a:solidFill>
                  <a:srgbClr val="0070C0"/>
                </a:solidFill>
              </a:endParaRPr>
            </a:p>
          </p:txBody>
        </p:sp>
        <p:sp>
          <p:nvSpPr>
            <p:cNvPr id="20" name="文本框 19"/>
            <p:cNvSpPr txBox="1"/>
            <p:nvPr/>
          </p:nvSpPr>
          <p:spPr>
            <a:xfrm>
              <a:off x="5763865" y="2418911"/>
              <a:ext cx="2553904" cy="307777"/>
            </a:xfrm>
            <a:prstGeom prst="rect">
              <a:avLst/>
            </a:prstGeom>
            <a:noFill/>
          </p:spPr>
          <p:txBody>
            <a:bodyPr wrap="none" rtlCol="0">
              <a:spAutoFit/>
            </a:bodyPr>
            <a:lstStyle/>
            <a:p>
              <a:r>
                <a:rPr kumimoji="1" lang="en-US" altLang="zh-CN" sz="1400" b="1" dirty="0" smtClean="0">
                  <a:solidFill>
                    <a:srgbClr val="0070C0"/>
                  </a:solidFill>
                </a:rPr>
                <a:t>4mol H</a:t>
              </a:r>
              <a:r>
                <a:rPr kumimoji="1" lang="zh-CN" altLang="en-US" sz="1400" b="1" dirty="0" smtClean="0">
                  <a:solidFill>
                    <a:srgbClr val="0070C0"/>
                  </a:solidFill>
                </a:rPr>
                <a:t>和</a:t>
              </a:r>
              <a:r>
                <a:rPr kumimoji="1" lang="en-US" altLang="zh-CN" sz="1400" b="1" dirty="0" smtClean="0">
                  <a:solidFill>
                    <a:srgbClr val="0070C0"/>
                  </a:solidFill>
                </a:rPr>
                <a:t> 2mol O</a:t>
              </a:r>
              <a:r>
                <a:rPr kumimoji="1" lang="zh-CN" altLang="en-US" sz="1400" b="1" dirty="0" smtClean="0">
                  <a:solidFill>
                    <a:srgbClr val="0070C0"/>
                  </a:solidFill>
                </a:rPr>
                <a:t>具有的总能量</a:t>
              </a:r>
              <a:endParaRPr kumimoji="1" lang="zh-CN" altLang="en-US" sz="1400" b="1" dirty="0">
                <a:solidFill>
                  <a:srgbClr val="0070C0"/>
                </a:solidFill>
              </a:endParaRPr>
            </a:p>
          </p:txBody>
        </p:sp>
        <p:sp>
          <p:nvSpPr>
            <p:cNvPr id="2" name="矩形 1"/>
            <p:cNvSpPr/>
            <p:nvPr/>
          </p:nvSpPr>
          <p:spPr>
            <a:xfrm>
              <a:off x="6813559" y="3157549"/>
              <a:ext cx="893193" cy="369332"/>
            </a:xfrm>
            <a:prstGeom prst="rect">
              <a:avLst/>
            </a:prstGeom>
          </p:spPr>
          <p:txBody>
            <a:bodyPr wrap="none">
              <a:spAutoFit/>
            </a:bodyPr>
            <a:lstStyle/>
            <a:p>
              <a:r>
                <a:rPr lang="en-US" altLang="zh-CN" b="1" dirty="0" smtClean="0">
                  <a:solidFill>
                    <a:srgbClr val="FF0000"/>
                  </a:solidFill>
                  <a:ea typeface="方正新舒体简体"/>
                  <a:cs typeface="Times New Roman" pitchFamily="18" charset="0"/>
                </a:rPr>
                <a:t>1860</a:t>
              </a:r>
              <a:r>
                <a:rPr lang="zh-CN" altLang="en-US" b="1" dirty="0" smtClean="0">
                  <a:solidFill>
                    <a:srgbClr val="FF0000"/>
                  </a:solidFill>
                  <a:ea typeface="方正新舒体简体"/>
                  <a:cs typeface="Times New Roman" pitchFamily="18" charset="0"/>
                </a:rPr>
                <a:t> </a:t>
              </a:r>
              <a:r>
                <a:rPr lang="en-US" altLang="zh-CN" b="1" dirty="0" smtClean="0">
                  <a:solidFill>
                    <a:srgbClr val="FF0000"/>
                  </a:solidFill>
                  <a:ea typeface="方正新舒体简体"/>
                  <a:cs typeface="Times New Roman" pitchFamily="18" charset="0"/>
                </a:rPr>
                <a:t>kJ</a:t>
              </a:r>
              <a:endParaRPr lang="zh-CN" altLang="en-US" dirty="0">
                <a:solidFill>
                  <a:srgbClr val="FF0000"/>
                </a:solidFill>
              </a:endParaRPr>
            </a:p>
          </p:txBody>
        </p:sp>
        <p:sp>
          <p:nvSpPr>
            <p:cNvPr id="7" name="矩形 6"/>
            <p:cNvSpPr/>
            <p:nvPr/>
          </p:nvSpPr>
          <p:spPr>
            <a:xfrm>
              <a:off x="7740949" y="3066514"/>
              <a:ext cx="946093" cy="369332"/>
            </a:xfrm>
            <a:prstGeom prst="rect">
              <a:avLst/>
            </a:prstGeom>
          </p:spPr>
          <p:txBody>
            <a:bodyPr wrap="none">
              <a:spAutoFit/>
            </a:bodyPr>
            <a:lstStyle/>
            <a:p>
              <a:r>
                <a:rPr lang="en-US" altLang="zh-CN" b="1" dirty="0" smtClean="0">
                  <a:solidFill>
                    <a:srgbClr val="FF0000"/>
                  </a:solidFill>
                  <a:ea typeface="方正新舒体简体"/>
                  <a:cs typeface="Times New Roman" pitchFamily="18" charset="0"/>
                </a:rPr>
                <a:t>1368</a:t>
              </a:r>
              <a:r>
                <a:rPr lang="zh-CN" altLang="en-US" b="1" dirty="0" smtClean="0">
                  <a:solidFill>
                    <a:srgbClr val="FF0000"/>
                  </a:solidFill>
                  <a:ea typeface="方正新舒体简体"/>
                  <a:cs typeface="Times New Roman" pitchFamily="18" charset="0"/>
                </a:rPr>
                <a:t> </a:t>
              </a:r>
              <a:r>
                <a:rPr lang="en-US" altLang="zh-CN" b="1" dirty="0" smtClean="0">
                  <a:solidFill>
                    <a:srgbClr val="FF0000"/>
                  </a:solidFill>
                  <a:ea typeface="方正新舒体简体"/>
                  <a:cs typeface="Times New Roman" pitchFamily="18" charset="0"/>
                </a:rPr>
                <a:t>kJ</a:t>
              </a:r>
              <a:r>
                <a:rPr lang="zh-CN" altLang="en-US" b="1" dirty="0" smtClean="0">
                  <a:solidFill>
                    <a:srgbClr val="FF0000"/>
                  </a:solidFill>
                  <a:ea typeface="方正新舒体简体"/>
                  <a:cs typeface="Times New Roman" pitchFamily="18" charset="0"/>
                </a:rPr>
                <a:t> </a:t>
              </a:r>
              <a:endParaRPr lang="zh-CN" altLang="en-US" dirty="0">
                <a:solidFill>
                  <a:srgbClr val="FF0000"/>
                </a:solidFill>
              </a:endParaRPr>
            </a:p>
          </p:txBody>
        </p:sp>
      </p:grpSp>
      <p:sp>
        <p:nvSpPr>
          <p:cNvPr id="21" name="矩形 20"/>
          <p:cNvSpPr/>
          <p:nvPr/>
        </p:nvSpPr>
        <p:spPr>
          <a:xfrm>
            <a:off x="439668" y="195486"/>
            <a:ext cx="1107996"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zh-CN" altLang="zh-CN" b="1" dirty="0">
                <a:solidFill>
                  <a:srgbClr val="FF0000"/>
                </a:solidFill>
                <a:latin typeface="宋体" pitchFamily="2" charset="-122"/>
                <a:ea typeface="宋体" pitchFamily="2" charset="-122"/>
                <a:cs typeface="Tahoma" pitchFamily="34" charset="0"/>
              </a:rPr>
              <a:t>微观</a:t>
            </a:r>
            <a:r>
              <a:rPr lang="zh-CN" altLang="zh-CN" b="1" dirty="0">
                <a:solidFill>
                  <a:srgbClr val="000000"/>
                </a:solidFill>
                <a:latin typeface="宋体" pitchFamily="2" charset="-122"/>
                <a:ea typeface="宋体" pitchFamily="2" charset="-122"/>
                <a:cs typeface="Tahoma" pitchFamily="34" charset="0"/>
              </a:rPr>
              <a:t>角度</a:t>
            </a:r>
            <a:endParaRPr lang="zh-CN" altLang="en-US" dirty="0"/>
          </a:p>
        </p:txBody>
      </p:sp>
    </p:spTree>
    <p:extLst>
      <p:ext uri="{BB962C8B-B14F-4D97-AF65-F5344CB8AC3E}">
        <p14:creationId xmlns:p14="http://schemas.microsoft.com/office/powerpoint/2010/main" xmlns="" val="647686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1930400" y="51470"/>
            <a:ext cx="5283200" cy="4064000"/>
          </a:xfrm>
          <a:prstGeom prst="rect">
            <a:avLst/>
          </a:prstGeom>
        </p:spPr>
      </p:pic>
      <p:sp>
        <p:nvSpPr>
          <p:cNvPr id="4" name="文本框 3"/>
          <p:cNvSpPr txBox="1"/>
          <p:nvPr/>
        </p:nvSpPr>
        <p:spPr>
          <a:xfrm>
            <a:off x="2627784" y="2947566"/>
            <a:ext cx="2683748" cy="400110"/>
          </a:xfrm>
          <a:prstGeom prst="rect">
            <a:avLst/>
          </a:prstGeom>
          <a:noFill/>
        </p:spPr>
        <p:txBody>
          <a:bodyPr wrap="none" rtlCol="0">
            <a:spAutoFit/>
          </a:bodyPr>
          <a:lstStyle/>
          <a:p>
            <a:r>
              <a:rPr kumimoji="1" lang="en-US" altLang="zh-CN" sz="2000" b="1" dirty="0" smtClean="0">
                <a:solidFill>
                  <a:srgbClr val="0070C0"/>
                </a:solidFill>
              </a:rPr>
              <a:t>2molH</a:t>
            </a:r>
            <a:r>
              <a:rPr kumimoji="1" lang="en-US" altLang="zh-CN" sz="2000" b="1" baseline="-25000" dirty="0" smtClean="0">
                <a:solidFill>
                  <a:srgbClr val="0070C0"/>
                </a:solidFill>
              </a:rPr>
              <a:t>2</a:t>
            </a:r>
            <a:r>
              <a:rPr kumimoji="1" lang="en-US" altLang="zh-CN" sz="2000" b="1" dirty="0" smtClean="0">
                <a:solidFill>
                  <a:srgbClr val="0070C0"/>
                </a:solidFill>
              </a:rPr>
              <a:t>O</a:t>
            </a:r>
            <a:r>
              <a:rPr kumimoji="1" lang="zh-CN" altLang="en-US" sz="2000" b="1" dirty="0" smtClean="0">
                <a:solidFill>
                  <a:srgbClr val="0070C0"/>
                </a:solidFill>
              </a:rPr>
              <a:t>具有的总能量</a:t>
            </a:r>
            <a:endParaRPr kumimoji="1" lang="zh-CN" altLang="en-US" sz="2000" b="1" dirty="0">
              <a:solidFill>
                <a:srgbClr val="0070C0"/>
              </a:solidFill>
            </a:endParaRPr>
          </a:p>
        </p:txBody>
      </p:sp>
      <p:sp>
        <p:nvSpPr>
          <p:cNvPr id="5" name="文本框 4"/>
          <p:cNvSpPr txBox="1"/>
          <p:nvPr/>
        </p:nvSpPr>
        <p:spPr>
          <a:xfrm>
            <a:off x="5452541" y="355278"/>
            <a:ext cx="3522118" cy="400110"/>
          </a:xfrm>
          <a:prstGeom prst="rect">
            <a:avLst/>
          </a:prstGeom>
          <a:noFill/>
        </p:spPr>
        <p:txBody>
          <a:bodyPr wrap="none" rtlCol="0">
            <a:spAutoFit/>
          </a:bodyPr>
          <a:lstStyle/>
          <a:p>
            <a:r>
              <a:rPr kumimoji="1" lang="en-US" altLang="zh-CN" sz="2000" b="1" dirty="0" smtClean="0">
                <a:solidFill>
                  <a:srgbClr val="0070C0"/>
                </a:solidFill>
              </a:rPr>
              <a:t>2molH</a:t>
            </a:r>
            <a:r>
              <a:rPr kumimoji="1" lang="en-US" altLang="zh-CN" sz="2000" b="1" baseline="-25000" dirty="0" smtClean="0">
                <a:solidFill>
                  <a:srgbClr val="0070C0"/>
                </a:solidFill>
              </a:rPr>
              <a:t>2</a:t>
            </a:r>
            <a:r>
              <a:rPr kumimoji="1" lang="zh-CN" altLang="en-US" sz="2000" b="1" dirty="0" smtClean="0">
                <a:solidFill>
                  <a:srgbClr val="0070C0"/>
                </a:solidFill>
              </a:rPr>
              <a:t>和</a:t>
            </a:r>
            <a:r>
              <a:rPr kumimoji="1" lang="en-US" altLang="zh-CN" sz="2000" b="1" dirty="0" smtClean="0">
                <a:solidFill>
                  <a:srgbClr val="0070C0"/>
                </a:solidFill>
              </a:rPr>
              <a:t>1mol0</a:t>
            </a:r>
            <a:r>
              <a:rPr kumimoji="1" lang="en-US" altLang="zh-CN" sz="2000" b="1" baseline="-25000" dirty="0" smtClean="0">
                <a:solidFill>
                  <a:srgbClr val="0070C0"/>
                </a:solidFill>
              </a:rPr>
              <a:t>2</a:t>
            </a:r>
            <a:r>
              <a:rPr kumimoji="1" lang="zh-CN" altLang="en-US" sz="2000" b="1" dirty="0" smtClean="0">
                <a:solidFill>
                  <a:srgbClr val="0070C0"/>
                </a:solidFill>
              </a:rPr>
              <a:t>具有的总能量</a:t>
            </a:r>
            <a:endParaRPr kumimoji="1" lang="zh-CN" altLang="en-US" sz="2000" b="1" dirty="0">
              <a:solidFill>
                <a:srgbClr val="0070C0"/>
              </a:solidFill>
            </a:endParaRPr>
          </a:p>
        </p:txBody>
      </p:sp>
      <p:sp>
        <p:nvSpPr>
          <p:cNvPr id="7" name="矩形 6"/>
          <p:cNvSpPr/>
          <p:nvPr/>
        </p:nvSpPr>
        <p:spPr>
          <a:xfrm>
            <a:off x="467544" y="474226"/>
            <a:ext cx="1107996"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zh-CN" altLang="en-US" b="1" dirty="0" smtClean="0">
                <a:solidFill>
                  <a:srgbClr val="FF0000"/>
                </a:solidFill>
                <a:latin typeface="宋体" pitchFamily="2" charset="-122"/>
                <a:ea typeface="宋体" pitchFamily="2" charset="-122"/>
                <a:cs typeface="Tahoma" pitchFamily="34" charset="0"/>
              </a:rPr>
              <a:t>宏</a:t>
            </a:r>
            <a:r>
              <a:rPr lang="zh-CN" altLang="zh-CN" b="1" dirty="0" smtClean="0">
                <a:solidFill>
                  <a:srgbClr val="FF0000"/>
                </a:solidFill>
                <a:latin typeface="宋体" pitchFamily="2" charset="-122"/>
                <a:ea typeface="宋体" pitchFamily="2" charset="-122"/>
                <a:cs typeface="Tahoma" pitchFamily="34" charset="0"/>
              </a:rPr>
              <a:t>观</a:t>
            </a:r>
            <a:r>
              <a:rPr lang="zh-CN" altLang="zh-CN" b="1" dirty="0" smtClean="0">
                <a:solidFill>
                  <a:srgbClr val="000000"/>
                </a:solidFill>
                <a:latin typeface="宋体" pitchFamily="2" charset="-122"/>
                <a:ea typeface="宋体" pitchFamily="2" charset="-122"/>
                <a:cs typeface="Tahoma" pitchFamily="34" charset="0"/>
              </a:rPr>
              <a:t>角度</a:t>
            </a:r>
            <a:endParaRPr lang="zh-CN" altLang="en-US" dirty="0"/>
          </a:p>
        </p:txBody>
      </p:sp>
      <p:sp>
        <p:nvSpPr>
          <p:cNvPr id="6" name="Text Box 18"/>
          <p:cNvSpPr txBox="1">
            <a:spLocks noChangeArrowheads="1"/>
          </p:cNvSpPr>
          <p:nvPr/>
        </p:nvSpPr>
        <p:spPr bwMode="auto">
          <a:xfrm>
            <a:off x="2479119" y="4003779"/>
            <a:ext cx="4185761" cy="830997"/>
          </a:xfrm>
          <a:prstGeom prst="rect">
            <a:avLst/>
          </a:prstGeom>
          <a:noFill/>
          <a:ln w="9525">
            <a:noFill/>
            <a:miter lim="800000"/>
            <a:headEnd/>
            <a:tailEnd/>
          </a:ln>
        </p:spPr>
        <p:txBody>
          <a:bodyPr wrap="none">
            <a:spAutoFit/>
          </a:bodyPr>
          <a:lstStyle/>
          <a:p>
            <a:pPr algn="ctr"/>
            <a:r>
              <a:rPr lang="zh-CN" altLang="en-US" sz="2400" b="1" dirty="0" smtClean="0">
                <a:solidFill>
                  <a:srgbClr val="FF0000"/>
                </a:solidFill>
                <a:latin typeface="STKaiti" charset="-122"/>
                <a:ea typeface="STKaiti" charset="-122"/>
                <a:cs typeface="STKaiti" charset="-122"/>
              </a:rPr>
              <a:t>反应物总能量</a:t>
            </a:r>
            <a:r>
              <a:rPr lang="zh-CN" altLang="zh-CN" sz="2400" b="1" noProof="1">
                <a:solidFill>
                  <a:srgbClr val="FF0000"/>
                </a:solidFill>
                <a:ea typeface="方正新舒体简体"/>
                <a:cs typeface="Times New Roman" pitchFamily="18" charset="0"/>
              </a:rPr>
              <a:t>﹤</a:t>
            </a:r>
            <a:r>
              <a:rPr lang="zh-CN" altLang="en-US" sz="2400" b="1" dirty="0" smtClean="0">
                <a:solidFill>
                  <a:srgbClr val="FF0000"/>
                </a:solidFill>
                <a:latin typeface="STKaiti" charset="-122"/>
                <a:ea typeface="STKaiti" charset="-122"/>
                <a:cs typeface="STKaiti" charset="-122"/>
              </a:rPr>
              <a:t>生成物总能量</a:t>
            </a:r>
            <a:endParaRPr lang="en-US" altLang="zh-CN" sz="2400" b="1" dirty="0" smtClean="0">
              <a:solidFill>
                <a:srgbClr val="FF0000"/>
              </a:solidFill>
              <a:latin typeface="STKaiti" charset="-122"/>
              <a:ea typeface="STKaiti" charset="-122"/>
              <a:cs typeface="STKaiti" charset="-122"/>
            </a:endParaRPr>
          </a:p>
          <a:p>
            <a:pPr algn="ctr"/>
            <a:r>
              <a:rPr lang="zh-CN" altLang="en-US" sz="2400" b="1" dirty="0" smtClean="0">
                <a:solidFill>
                  <a:srgbClr val="FF0000"/>
                </a:solidFill>
                <a:latin typeface="STKaiti" charset="-122"/>
                <a:ea typeface="STKaiti" charset="-122"/>
                <a:cs typeface="STKaiti" charset="-122"/>
              </a:rPr>
              <a:t>吸热反应</a:t>
            </a:r>
            <a:endParaRPr lang="zh-CN" altLang="en-US" sz="2400" b="1" dirty="0">
              <a:solidFill>
                <a:srgbClr val="FF0000"/>
              </a:solidFill>
              <a:latin typeface="STKaiti" charset="-122"/>
              <a:ea typeface="STKaiti" charset="-122"/>
              <a:cs typeface="STKaiti" charset="-122"/>
            </a:endParaRPr>
          </a:p>
        </p:txBody>
      </p:sp>
    </p:spTree>
    <p:extLst>
      <p:ext uri="{BB962C8B-B14F-4D97-AF65-F5344CB8AC3E}">
        <p14:creationId xmlns:p14="http://schemas.microsoft.com/office/powerpoint/2010/main" xmlns="" val="1835146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TEMPLATE_THUMBS_INDEX" val="1、4、7、9、11、16、19、20、21、22、23、26、29、34、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538"/>
</p:tagLst>
</file>

<file path=ppt/tags/tag13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2.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15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6.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0.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1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主题​​">
  <a:themeElements>
    <a:clrScheme name="WPS主题色">
      <a:dk1>
        <a:srgbClr val="000000"/>
      </a:dk1>
      <a:lt1>
        <a:srgbClr val="FFFFFF"/>
      </a:lt1>
      <a:dk2>
        <a:srgbClr val="ECEEEF"/>
      </a:dk2>
      <a:lt2>
        <a:srgbClr val="FCFDFD"/>
      </a:lt2>
      <a:accent1>
        <a:srgbClr val="547D9D"/>
      </a:accent1>
      <a:accent2>
        <a:srgbClr val="437F81"/>
      </a:accent2>
      <a:accent3>
        <a:srgbClr val="4F7A5C"/>
      </a:accent3>
      <a:accent4>
        <a:srgbClr val="6E6D45"/>
      </a:accent4>
      <a:accent5>
        <a:srgbClr val="905E43"/>
      </a:accent5>
      <a:accent6>
        <a:srgbClr val="9D545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2199</TotalTime>
  <Words>1278</Words>
  <Application>Microsoft Macintosh PowerPoint</Application>
  <PresentationFormat>全屏显示(16:9)</PresentationFormat>
  <Paragraphs>208</Paragraphs>
  <Slides>20</Slides>
  <Notes>15</Notes>
  <HiddenSlides>0</HiddenSlides>
  <MMClips>0</MMClips>
  <ScaleCrop>false</ScaleCrop>
  <HeadingPairs>
    <vt:vector size="4" baseType="variant">
      <vt:variant>
        <vt:lpstr>主题</vt:lpstr>
      </vt:variant>
      <vt:variant>
        <vt:i4>2</vt:i4>
      </vt:variant>
      <vt:variant>
        <vt:lpstr>幻灯片标题</vt:lpstr>
      </vt:variant>
      <vt:variant>
        <vt:i4>20</vt:i4>
      </vt:variant>
    </vt:vector>
  </HeadingPairs>
  <TitlesOfParts>
    <vt:vector size="22" baseType="lpstr">
      <vt:lpstr>Office 主题</vt:lpstr>
      <vt:lpstr>1_Office 主题​​</vt:lpstr>
      <vt:lpstr>化学反应与能量</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化学能与热能</dc:title>
  <dc:creator>Administrator</dc:creator>
  <cp:lastModifiedBy>DELL</cp:lastModifiedBy>
  <cp:revision>176</cp:revision>
  <dcterms:created xsi:type="dcterms:W3CDTF">2018-03-09T08:29:40Z</dcterms:created>
  <dcterms:modified xsi:type="dcterms:W3CDTF">2020-02-04T17:41:53Z</dcterms:modified>
</cp:coreProperties>
</file>