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65" r:id="rId2"/>
    <p:sldId id="290" r:id="rId3"/>
    <p:sldId id="291" r:id="rId4"/>
    <p:sldId id="292" r:id="rId5"/>
    <p:sldId id="274" r:id="rId6"/>
    <p:sldId id="276" r:id="rId7"/>
    <p:sldId id="275" r:id="rId8"/>
    <p:sldId id="296" r:id="rId9"/>
    <p:sldId id="277" r:id="rId10"/>
    <p:sldId id="294" r:id="rId11"/>
    <p:sldId id="279" r:id="rId12"/>
    <p:sldId id="280" r:id="rId13"/>
    <p:sldId id="281" r:id="rId14"/>
    <p:sldId id="282" r:id="rId15"/>
    <p:sldId id="283" r:id="rId16"/>
    <p:sldId id="284" r:id="rId17"/>
    <p:sldId id="285" r:id="rId18"/>
    <p:sldId id="286" r:id="rId19"/>
    <p:sldId id="287" r:id="rId20"/>
    <p:sldId id="295" r:id="rId21"/>
    <p:sldId id="289" r:id="rId22"/>
    <p:sldId id="271"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FF"/>
    <a:srgbClr val="FF0000"/>
    <a:srgbClr val="660033"/>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4331" autoAdjust="0"/>
    <p:restoredTop sz="80958" autoAdjust="0"/>
  </p:normalViewPr>
  <p:slideViewPr>
    <p:cSldViewPr snapToGrid="0">
      <p:cViewPr varScale="1">
        <p:scale>
          <a:sx n="92" d="100"/>
          <a:sy n="92" d="100"/>
        </p:scale>
        <p:origin x="1248" y="67"/>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3187"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341BB-721A-4A3B-ABD8-DB1994EB95AB}" type="datetimeFigureOut">
              <a:rPr lang="zh-CN" altLang="en-US" smtClean="0"/>
              <a:pPr/>
              <a:t>2020/2/6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D9FEE0-A89D-436A-8DC8-1B80BE7BE11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aike.so.com/doc/2553987-2697466.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baike.so.com/doc/5344819-5580264.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b="1" dirty="0">
                <a:latin typeface="宋体" pitchFamily="2" charset="-122"/>
                <a:ea typeface="宋体" pitchFamily="2" charset="-122"/>
              </a:rPr>
              <a:t>南水北调中线工程：</a:t>
            </a:r>
            <a:endParaRPr lang="en-US" altLang="zh-CN" b="1" dirty="0">
              <a:latin typeface="宋体" pitchFamily="2" charset="-122"/>
              <a:ea typeface="宋体" pitchFamily="2" charset="-122"/>
            </a:endParaRPr>
          </a:p>
          <a:p>
            <a:r>
              <a:rPr lang="en-US" altLang="zh-CN" b="1" dirty="0">
                <a:latin typeface="宋体" pitchFamily="2" charset="-122"/>
                <a:ea typeface="宋体" pitchFamily="2" charset="-122"/>
              </a:rPr>
              <a:t>    </a:t>
            </a:r>
            <a:r>
              <a:rPr lang="zh-CN" altLang="en-US" b="1" dirty="0">
                <a:latin typeface="宋体" pitchFamily="2" charset="-122"/>
                <a:ea typeface="宋体" pitchFamily="2" charset="-122"/>
                <a:hlinkClick r:id="rId3"/>
              </a:rPr>
              <a:t>南水北调</a:t>
            </a:r>
            <a:r>
              <a:rPr lang="zh-CN" altLang="en-US" b="1" dirty="0">
                <a:latin typeface="宋体" pitchFamily="2" charset="-122"/>
                <a:ea typeface="宋体" pitchFamily="2" charset="-122"/>
              </a:rPr>
              <a:t>中线工程，是从长江最大支流汉江中上游的</a:t>
            </a:r>
            <a:r>
              <a:rPr lang="zh-CN" altLang="en-US" b="1" dirty="0">
                <a:latin typeface="宋体" pitchFamily="2" charset="-122"/>
                <a:ea typeface="宋体" pitchFamily="2" charset="-122"/>
                <a:hlinkClick r:id="rId4"/>
              </a:rPr>
              <a:t>丹江口水库</a:t>
            </a:r>
            <a:r>
              <a:rPr lang="zh-CN" altLang="en-US" b="1" dirty="0">
                <a:latin typeface="宋体" pitchFamily="2" charset="-122"/>
                <a:ea typeface="宋体" pitchFamily="2" charset="-122"/>
              </a:rPr>
              <a:t>调水，在丹江口水库东岸河南省淅川县九重镇境内的工程渠首开挖干渠，经长江流域与淮河流域的分水岭方城垭口，沿华北平原中西部边缘开挖渠道，在荥阳通过隧道穿过黄河，沿京广铁路西侧北上，自流到北京市颐和园团城湖的输水工程。</a:t>
            </a:r>
            <a:endParaRPr lang="en-US" altLang="zh-CN" b="1" dirty="0">
              <a:latin typeface="宋体" pitchFamily="2" charset="-122"/>
              <a:ea typeface="宋体" pitchFamily="2" charset="-122"/>
            </a:endParaRPr>
          </a:p>
          <a:p>
            <a:r>
              <a:rPr lang="zh-CN" altLang="en-US" b="1" dirty="0">
                <a:latin typeface="宋体" pitchFamily="2" charset="-122"/>
                <a:ea typeface="宋体" pitchFamily="2" charset="-122"/>
              </a:rPr>
              <a:t>    输水干渠地跨河南、河北、北京、天津</a:t>
            </a:r>
            <a:r>
              <a:rPr lang="en-US" altLang="zh-CN" b="1" dirty="0">
                <a:latin typeface="宋体" pitchFamily="2" charset="-122"/>
                <a:ea typeface="宋体" pitchFamily="2" charset="-122"/>
              </a:rPr>
              <a:t>4</a:t>
            </a:r>
            <a:r>
              <a:rPr lang="zh-CN" altLang="en-US" b="1" dirty="0">
                <a:latin typeface="宋体" pitchFamily="2" charset="-122"/>
                <a:ea typeface="宋体" pitchFamily="2" charset="-122"/>
              </a:rPr>
              <a:t>个省、直辖市。受水区域为沿线的南阳、平顶山、许昌、郑州、焦作、新乡、鹤壁、安阳、邯郸、邢台、石家庄、保定、北京、天津等</a:t>
            </a:r>
            <a:r>
              <a:rPr lang="en-US" altLang="zh-CN" b="1" dirty="0">
                <a:latin typeface="宋体" pitchFamily="2" charset="-122"/>
                <a:ea typeface="宋体" pitchFamily="2" charset="-122"/>
              </a:rPr>
              <a:t>14</a:t>
            </a:r>
            <a:r>
              <a:rPr lang="zh-CN" altLang="en-US" b="1" dirty="0">
                <a:latin typeface="宋体" pitchFamily="2" charset="-122"/>
                <a:ea typeface="宋体" pitchFamily="2" charset="-122"/>
              </a:rPr>
              <a:t>座大、中城市。重点解决河南、河北、北京、天津</a:t>
            </a:r>
            <a:r>
              <a:rPr lang="en-US" altLang="zh-CN" b="1" dirty="0">
                <a:latin typeface="宋体" pitchFamily="2" charset="-122"/>
                <a:ea typeface="宋体" pitchFamily="2" charset="-122"/>
              </a:rPr>
              <a:t>4</a:t>
            </a:r>
            <a:r>
              <a:rPr lang="zh-CN" altLang="en-US" b="1" dirty="0">
                <a:latin typeface="宋体" pitchFamily="2" charset="-122"/>
                <a:ea typeface="宋体" pitchFamily="2" charset="-122"/>
              </a:rPr>
              <a:t>省市的水资源短缺问题，为沿线十几座大中城市提供生产生活和工农业用水。</a:t>
            </a:r>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可因为人为和自然因素（工业污水和生活用水），源水中就有了各种各样的杂质，从给水的角度来说，这些杂质可分为悬浮物、胶体、和溶解物三大类，而城市的自来水厂就是除去这些源水中可能会给人类和工业带来危害的成分，使净化后的水能够满足人民生活和工业的需要。</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939ED86E-E7AA-42F3-917A-1E056C31AE83}" type="slidenum">
              <a:rPr lang="zh-CN" altLang="en-US" smtClean="0"/>
              <a:pPr/>
              <a:t>11</a:t>
            </a:fld>
            <a:endParaRPr lang="zh-CN" altLang="en-US"/>
          </a:p>
        </p:txBody>
      </p:sp>
    </p:spTree>
    <p:extLst>
      <p:ext uri="{BB962C8B-B14F-4D97-AF65-F5344CB8AC3E}">
        <p14:creationId xmlns:p14="http://schemas.microsoft.com/office/powerpoint/2010/main" val="92424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939ED86E-E7AA-42F3-917A-1E056C31AE83}" type="slidenum">
              <a:rPr lang="zh-CN" altLang="en-US" smtClean="0"/>
              <a:pPr/>
              <a:t>17</a:t>
            </a:fld>
            <a:endParaRPr lang="zh-CN" altLang="en-US"/>
          </a:p>
        </p:txBody>
      </p:sp>
    </p:spTree>
    <p:extLst>
      <p:ext uri="{BB962C8B-B14F-4D97-AF65-F5344CB8AC3E}">
        <p14:creationId xmlns:p14="http://schemas.microsoft.com/office/powerpoint/2010/main" val="92228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a:t>通过氯的应用这一真实的情景，真实的问题，了解到氯的应用价值</a:t>
            </a:r>
            <a:r>
              <a:rPr lang="en-US" altLang="zh-CN" dirty="0"/>
              <a:t>----</a:t>
            </a:r>
            <a:r>
              <a:rPr lang="zh-CN" altLang="en-US" dirty="0"/>
              <a:t>消毒，并通过已知的含氯物质，预测具有消毒能力的物质可能是谁，然后通过实验验证（注意控制变量和对比实验的思想），实施实验、收集证据、分析推理</a:t>
            </a:r>
            <a:r>
              <a:rPr lang="zh-CN" altLang="en-US"/>
              <a:t>得出结论的证据推理能力（现象</a:t>
            </a:r>
            <a:r>
              <a:rPr lang="zh-CN" altLang="en-US" dirty="0"/>
              <a:t>的描述，并根据现象得出结论的证据</a:t>
            </a:r>
            <a:r>
              <a:rPr lang="zh-CN" altLang="en-US"/>
              <a:t>推理能力）。</a:t>
            </a:r>
            <a:r>
              <a:rPr lang="zh-CN" altLang="en-US" dirty="0"/>
              <a:t>再次回到可能遇到的问题，寻找更加合适的含氯消毒剂，（应用复分解反应规律和氧化还原反应原理落实含氯物之间的转化）。</a:t>
            </a:r>
            <a:endParaRPr lang="en-US" altLang="zh-CN" dirty="0"/>
          </a:p>
          <a:p>
            <a:r>
              <a:rPr lang="zh-CN" altLang="zh-CN" sz="1200" dirty="0">
                <a:latin typeface="+mj-lt"/>
                <a:ea typeface="+mj-ea"/>
                <a:cs typeface="+mj-cs"/>
                <a:sym typeface="Calibri" panose="020F0502020204030204"/>
              </a:rPr>
              <a:t>基于真实情景，提出问题，设计方案（控制变量，空白对照实验）、实施实验、收集证据、分析推理、得出结论的认识模型。</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6.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1.png"/><Relationship Id="rId7"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0.png"/><Relationship Id="rId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F:\&#39640;&#19968;&#35838;&#31243;&#36164;&#28304;\&#39640;&#19968;&#24180;&#32423;&#21270;&#23398;&#31532;3&#35838;&#26102;&#12298;&#27695;&#30340;&#24615;&#36136;&#21450;&#20854;&#24212;&#29992;&#12299;&#35838;&#31243;&#36164;&#28304;&#21253;\&#39640;&#19968;&#24180;&#32423;&#21270;&#23398;&#31532;3&#35838;&#26102;&#12298;&#27695;&#30340;&#24615;&#36136;&#21450;&#20854;&#24212;&#29992;&#12299;&#24494;&#35838;&#35270;&#39057;&#19982;ppt\&#26446;&#29245;&#25163;&#26426;&#21098;&#36753;.mp4" TargetMode="External"/><Relationship Id="rId1" Type="http://schemas.microsoft.com/office/2007/relationships/media" Target="file:///F:\&#39640;&#19968;&#35838;&#31243;&#36164;&#28304;\&#39640;&#19968;&#24180;&#32423;&#21270;&#23398;&#31532;3&#35838;&#26102;&#12298;&#27695;&#30340;&#24615;&#36136;&#21450;&#20854;&#24212;&#29992;&#12299;&#35838;&#31243;&#36164;&#28304;&#21253;\&#39640;&#19968;&#24180;&#32423;&#21270;&#23398;&#31532;3&#35838;&#26102;&#12298;&#27695;&#30340;&#24615;&#36136;&#21450;&#20854;&#24212;&#29992;&#12299;&#24494;&#35838;&#35270;&#39057;&#19982;ppt\&#26446;&#29245;&#25163;&#26426;&#21098;&#36753;.mp4"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a:solidFill>
                  <a:srgbClr val="FF0000"/>
                </a:solidFill>
                <a:latin typeface="微软雅黑" panose="020B0503020204020204" charset="-122"/>
                <a:ea typeface="微软雅黑" panose="020B0503020204020204" charset="-122"/>
                <a:sym typeface="+mn-ea"/>
              </a:rPr>
              <a:t>氯气的性质及应用</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高一年级化学</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北京工业大学附属中学   李  爽</a:t>
            </a:r>
          </a:p>
        </p:txBody>
      </p:sp>
    </p:spTree>
    <p:custDataLst>
      <p:tags r:id="rId1"/>
    </p:custDataLst>
  </p:cSld>
  <p:clrMapOvr>
    <a:masterClrMapping/>
  </p:clrMapOvr>
  <p:transition advTm="111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56005" y="609071"/>
            <a:ext cx="5065661" cy="1084912"/>
          </a:xfrm>
          <a:prstGeom prst="rect">
            <a:avLst/>
          </a:prstGeom>
          <a:noFill/>
        </p:spPr>
        <p:txBody>
          <a:bodyPr wrap="square" lIns="68580" tIns="34290" rIns="68580" bIns="34290" rtlCol="0">
            <a:spAutoFit/>
          </a:bodyPr>
          <a:lstStyle/>
          <a:p>
            <a:r>
              <a:rPr lang="zh-CN" altLang="en-US" sz="2400" dirty="0">
                <a:latin typeface="Times New Roman" pitchFamily="18" charset="0"/>
                <a:ea typeface="宋体" pitchFamily="2" charset="-122"/>
                <a:cs typeface="Times New Roman" pitchFamily="18" charset="0"/>
              </a:rPr>
              <a:t>           </a:t>
            </a:r>
            <a:r>
              <a:rPr lang="zh-CN" altLang="en-US" sz="2100" b="1" dirty="0">
                <a:latin typeface="Times New Roman" pitchFamily="18" charset="0"/>
                <a:ea typeface="宋体" pitchFamily="2" charset="-122"/>
                <a:cs typeface="Times New Roman" pitchFamily="18" charset="0"/>
              </a:rPr>
              <a:t>将下层</a:t>
            </a:r>
            <a:r>
              <a:rPr lang="en-US" altLang="zh-CN" sz="2100" b="1" dirty="0">
                <a:latin typeface="Times New Roman" pitchFamily="18" charset="0"/>
                <a:ea typeface="宋体" pitchFamily="2" charset="-122"/>
                <a:cs typeface="Times New Roman" pitchFamily="18" charset="0"/>
              </a:rPr>
              <a:t>CCl</a:t>
            </a:r>
            <a:r>
              <a:rPr lang="en-US" altLang="zh-CN" sz="2100" b="1" baseline="-25000" dirty="0">
                <a:latin typeface="Times New Roman" pitchFamily="18" charset="0"/>
                <a:ea typeface="宋体" pitchFamily="2" charset="-122"/>
                <a:cs typeface="Times New Roman" pitchFamily="18" charset="0"/>
              </a:rPr>
              <a:t>4</a:t>
            </a:r>
            <a:r>
              <a:rPr lang="zh-CN" altLang="en-US" sz="2100" b="1" dirty="0">
                <a:latin typeface="Times New Roman" pitchFamily="18" charset="0"/>
                <a:ea typeface="宋体" pitchFamily="2" charset="-122"/>
                <a:cs typeface="Times New Roman" pitchFamily="18" charset="0"/>
              </a:rPr>
              <a:t>层和上层氯水层分别倒</a:t>
            </a:r>
            <a:endParaRPr lang="en-US" altLang="zh-CN" sz="2100" b="1" dirty="0">
              <a:latin typeface="Times New Roman" pitchFamily="18" charset="0"/>
              <a:ea typeface="宋体" pitchFamily="2" charset="-122"/>
              <a:cs typeface="Times New Roman" pitchFamily="18" charset="0"/>
            </a:endParaRPr>
          </a:p>
          <a:p>
            <a:r>
              <a:rPr lang="en-US" altLang="zh-CN" sz="2100" b="1" dirty="0">
                <a:latin typeface="Times New Roman" pitchFamily="18" charset="0"/>
                <a:ea typeface="宋体" pitchFamily="2" charset="-122"/>
                <a:cs typeface="Times New Roman" pitchFamily="18" charset="0"/>
              </a:rPr>
              <a:t>    </a:t>
            </a:r>
            <a:r>
              <a:rPr lang="zh-CN" altLang="en-US" sz="2100" b="1" dirty="0">
                <a:latin typeface="Times New Roman" pitchFamily="18" charset="0"/>
                <a:ea typeface="宋体" pitchFamily="2" charset="-122"/>
                <a:cs typeface="Times New Roman" pitchFamily="18" charset="0"/>
              </a:rPr>
              <a:t>入培养皿中，各放置</a:t>
            </a:r>
            <a:r>
              <a:rPr lang="en-US" altLang="zh-CN" sz="2100" b="1" dirty="0">
                <a:latin typeface="Times New Roman" pitchFamily="18" charset="0"/>
                <a:ea typeface="宋体" pitchFamily="2" charset="-122"/>
                <a:cs typeface="Times New Roman" pitchFamily="18" charset="0"/>
              </a:rPr>
              <a:t>1</a:t>
            </a:r>
            <a:r>
              <a:rPr lang="zh-CN" altLang="en-US" sz="2100" b="1" dirty="0">
                <a:latin typeface="Times New Roman" pitchFamily="18" charset="0"/>
                <a:ea typeface="宋体" pitchFamily="2" charset="-122"/>
                <a:cs typeface="Times New Roman" pitchFamily="18" charset="0"/>
              </a:rPr>
              <a:t>张红色纸条</a:t>
            </a:r>
          </a:p>
          <a:p>
            <a:r>
              <a:rPr lang="en-US" altLang="zh-CN" sz="2100" dirty="0">
                <a:latin typeface="Times New Roman" pitchFamily="18" charset="0"/>
                <a:ea typeface="宋体" pitchFamily="2" charset="-122"/>
                <a:cs typeface="Times New Roman" pitchFamily="18" charset="0"/>
              </a:rPr>
              <a:t> </a:t>
            </a:r>
            <a:endParaRPr lang="zh-CN" altLang="en-US" sz="2100" dirty="0">
              <a:latin typeface="Times New Roman" pitchFamily="18" charset="0"/>
              <a:ea typeface="宋体" pitchFamily="2" charset="-122"/>
              <a:cs typeface="Times New Roman" pitchFamily="18" charset="0"/>
            </a:endParaRPr>
          </a:p>
        </p:txBody>
      </p:sp>
      <p:sp>
        <p:nvSpPr>
          <p:cNvPr id="30" name="圆角矩形 29"/>
          <p:cNvSpPr/>
          <p:nvPr/>
        </p:nvSpPr>
        <p:spPr>
          <a:xfrm>
            <a:off x="3979582" y="559977"/>
            <a:ext cx="4901868" cy="789110"/>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aphicFrame>
        <p:nvGraphicFramePr>
          <p:cNvPr id="31" name="表格 30"/>
          <p:cNvGraphicFramePr>
            <a:graphicFrameLocks noGrp="1"/>
          </p:cNvGraphicFramePr>
          <p:nvPr>
            <p:extLst>
              <p:ext uri="{D42A27DB-BD31-4B8C-83A1-F6EECF244321}">
                <p14:modId xmlns:p14="http://schemas.microsoft.com/office/powerpoint/2010/main" val="4203552249"/>
              </p:ext>
            </p:extLst>
          </p:nvPr>
        </p:nvGraphicFramePr>
        <p:xfrm>
          <a:off x="841489" y="3388967"/>
          <a:ext cx="7913232" cy="1376990"/>
        </p:xfrm>
        <a:graphic>
          <a:graphicData uri="http://schemas.openxmlformats.org/drawingml/2006/table">
            <a:tbl>
              <a:tblPr firstRow="1" bandRow="1">
                <a:tableStyleId>{5C22544A-7EE6-4342-B048-85BDC9FD1C3A}</a:tableStyleId>
              </a:tblPr>
              <a:tblGrid>
                <a:gridCol w="3956616">
                  <a:extLst>
                    <a:ext uri="{9D8B030D-6E8A-4147-A177-3AD203B41FA5}">
                      <a16:colId xmlns:a16="http://schemas.microsoft.com/office/drawing/2014/main" val="20000"/>
                    </a:ext>
                  </a:extLst>
                </a:gridCol>
                <a:gridCol w="3956616">
                  <a:extLst>
                    <a:ext uri="{9D8B030D-6E8A-4147-A177-3AD203B41FA5}">
                      <a16:colId xmlns:a16="http://schemas.microsoft.com/office/drawing/2014/main" val="20001"/>
                    </a:ext>
                  </a:extLst>
                </a:gridCol>
              </a:tblGrid>
              <a:tr h="531787">
                <a:tc>
                  <a:txBody>
                    <a:bodyPr/>
                    <a:lstStyle/>
                    <a:p>
                      <a:pPr algn="ctr"/>
                      <a:r>
                        <a:rPr lang="zh-CN" altLang="en-US" sz="2700" dirty="0">
                          <a:solidFill>
                            <a:srgbClr val="FFFF66"/>
                          </a:solidFill>
                        </a:rPr>
                        <a:t>现象</a:t>
                      </a:r>
                    </a:p>
                  </a:txBody>
                  <a:tcPr marL="68580" marR="68580" marT="34290" marB="34290"/>
                </a:tc>
                <a:tc>
                  <a:txBody>
                    <a:bodyPr/>
                    <a:lstStyle/>
                    <a:p>
                      <a:pPr algn="ctr"/>
                      <a:r>
                        <a:rPr lang="zh-CN" altLang="en-US" sz="2700" dirty="0">
                          <a:solidFill>
                            <a:srgbClr val="FFFF66"/>
                          </a:solidFill>
                        </a:rPr>
                        <a:t>结论</a:t>
                      </a:r>
                    </a:p>
                  </a:txBody>
                  <a:tcPr marL="68580" marR="68580" marT="34290" marB="34290"/>
                </a:tc>
                <a:extLst>
                  <a:ext uri="{0D108BD9-81ED-4DB2-BD59-A6C34878D82A}">
                    <a16:rowId xmlns:a16="http://schemas.microsoft.com/office/drawing/2014/main" val="10000"/>
                  </a:ext>
                </a:extLst>
              </a:tr>
              <a:tr h="845203">
                <a:tc>
                  <a:txBody>
                    <a:bodyPr/>
                    <a:lstStyle/>
                    <a:p>
                      <a:endParaRPr lang="zh-CN" altLang="en-US" sz="1000" dirty="0">
                        <a:solidFill>
                          <a:srgbClr val="FFFF66"/>
                        </a:solidFill>
                      </a:endParaRPr>
                    </a:p>
                  </a:txBody>
                  <a:tcPr marL="68580" marR="68580" marT="34290" marB="34290"/>
                </a:tc>
                <a:tc>
                  <a:txBody>
                    <a:bodyPr/>
                    <a:lstStyle/>
                    <a:p>
                      <a:endParaRPr lang="zh-CN" altLang="en-US" sz="1000" dirty="0">
                        <a:solidFill>
                          <a:srgbClr val="FFFF66"/>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5" name="文本框 4"/>
          <p:cNvSpPr txBox="1"/>
          <p:nvPr/>
        </p:nvSpPr>
        <p:spPr>
          <a:xfrm>
            <a:off x="941557" y="3994735"/>
            <a:ext cx="4008139" cy="715581"/>
          </a:xfrm>
          <a:prstGeom prst="rect">
            <a:avLst/>
          </a:prstGeom>
          <a:noFill/>
        </p:spPr>
        <p:txBody>
          <a:bodyPr wrap="square" lIns="68580" tIns="34290" rIns="68580" bIns="34290" rtlCol="0">
            <a:spAutoFit/>
          </a:bodyPr>
          <a:lstStyle/>
          <a:p>
            <a:r>
              <a:rPr lang="en-US" altLang="zh-CN" sz="2100" b="1" dirty="0">
                <a:latin typeface="Times New Roman" pitchFamily="18" charset="0"/>
                <a:ea typeface="宋体" pitchFamily="2" charset="-122"/>
                <a:cs typeface="Times New Roman" pitchFamily="18" charset="0"/>
              </a:rPr>
              <a:t>CCl</a:t>
            </a:r>
            <a:r>
              <a:rPr lang="en-US" altLang="zh-CN" sz="2100" b="1" baseline="-25000" dirty="0">
                <a:latin typeface="Times New Roman" pitchFamily="18" charset="0"/>
                <a:ea typeface="宋体" pitchFamily="2" charset="-122"/>
                <a:cs typeface="Times New Roman" pitchFamily="18" charset="0"/>
              </a:rPr>
              <a:t>4</a:t>
            </a:r>
            <a:r>
              <a:rPr lang="zh-CN" altLang="en-US" sz="2100" b="1" dirty="0">
                <a:latin typeface="Times New Roman" pitchFamily="18" charset="0"/>
                <a:ea typeface="宋体" pitchFamily="2" charset="-122"/>
                <a:cs typeface="Times New Roman" pitchFamily="18" charset="0"/>
              </a:rPr>
              <a:t>中的红色纸条几乎不褪色，氯水层中的红色纸条逐渐褪色</a:t>
            </a:r>
          </a:p>
        </p:txBody>
      </p:sp>
      <p:sp>
        <p:nvSpPr>
          <p:cNvPr id="6" name="文本框 5"/>
          <p:cNvSpPr txBox="1"/>
          <p:nvPr/>
        </p:nvSpPr>
        <p:spPr>
          <a:xfrm>
            <a:off x="5118827" y="3994734"/>
            <a:ext cx="3757608" cy="715581"/>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氯气分子不具有漂白功能，而</a:t>
            </a:r>
            <a:r>
              <a:rPr lang="en-US" altLang="zh-CN" sz="2100" b="1" dirty="0" err="1">
                <a:latin typeface="Times New Roman" pitchFamily="18" charset="0"/>
                <a:ea typeface="宋体" pitchFamily="2" charset="-122"/>
                <a:cs typeface="Times New Roman" pitchFamily="18" charset="0"/>
              </a:rPr>
              <a:t>HClO</a:t>
            </a:r>
            <a:r>
              <a:rPr lang="zh-CN" altLang="en-US" sz="2100" b="1" dirty="0">
                <a:latin typeface="Times New Roman" pitchFamily="18" charset="0"/>
                <a:ea typeface="宋体" pitchFamily="2" charset="-122"/>
                <a:cs typeface="Times New Roman" pitchFamily="18" charset="0"/>
              </a:rPr>
              <a:t>分子具有漂白功能</a:t>
            </a:r>
          </a:p>
        </p:txBody>
      </p:sp>
      <p:grpSp>
        <p:nvGrpSpPr>
          <p:cNvPr id="17" name="组合 16"/>
          <p:cNvGrpSpPr/>
          <p:nvPr/>
        </p:nvGrpSpPr>
        <p:grpSpPr>
          <a:xfrm>
            <a:off x="0" y="1409585"/>
            <a:ext cx="1755001" cy="1794504"/>
            <a:chOff x="0" y="1041932"/>
            <a:chExt cx="1755001" cy="1794504"/>
          </a:xfrm>
        </p:grpSpPr>
        <p:sp>
          <p:nvSpPr>
            <p:cNvPr id="3" name="文本框 2"/>
            <p:cNvSpPr txBox="1"/>
            <p:nvPr/>
          </p:nvSpPr>
          <p:spPr>
            <a:xfrm>
              <a:off x="123885" y="2211690"/>
              <a:ext cx="1605327" cy="346249"/>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CCl</a:t>
              </a:r>
              <a:r>
                <a:rPr lang="en-US" altLang="zh-CN" b="1" baseline="-25000" dirty="0">
                  <a:latin typeface="Times New Roman" pitchFamily="18" charset="0"/>
                  <a:ea typeface="宋体" pitchFamily="2" charset="-122"/>
                  <a:cs typeface="Times New Roman" pitchFamily="18" charset="0"/>
                </a:rPr>
                <a:t>4</a:t>
              </a:r>
              <a:r>
                <a:rPr lang="zh-CN" altLang="en-US" b="1" dirty="0">
                  <a:latin typeface="Times New Roman" pitchFamily="18" charset="0"/>
                  <a:ea typeface="宋体" pitchFamily="2" charset="-122"/>
                  <a:cs typeface="Times New Roman" pitchFamily="18" charset="0"/>
                </a:rPr>
                <a:t>层 氯水层</a:t>
              </a:r>
            </a:p>
          </p:txBody>
        </p:sp>
        <p:pic>
          <p:nvPicPr>
            <p:cNvPr id="2050" name="Picture 2"/>
            <p:cNvPicPr>
              <a:picLocks noChangeAspect="1" noChangeArrowheads="1"/>
            </p:cNvPicPr>
            <p:nvPr/>
          </p:nvPicPr>
          <p:blipFill>
            <a:blip r:embed="rId2" cstate="print"/>
            <a:srcRect/>
            <a:stretch>
              <a:fillRect/>
            </a:stretch>
          </p:blipFill>
          <p:spPr bwMode="auto">
            <a:xfrm>
              <a:off x="1" y="1041932"/>
              <a:ext cx="1755000" cy="1228553"/>
            </a:xfrm>
            <a:prstGeom prst="rect">
              <a:avLst/>
            </a:prstGeom>
            <a:noFill/>
            <a:ln w="9525">
              <a:noFill/>
              <a:miter lim="800000"/>
              <a:headEnd/>
              <a:tailEnd/>
            </a:ln>
          </p:spPr>
        </p:pic>
        <p:sp>
          <p:nvSpPr>
            <p:cNvPr id="26" name="TextBox 25"/>
            <p:cNvSpPr txBox="1"/>
            <p:nvPr/>
          </p:nvSpPr>
          <p:spPr>
            <a:xfrm>
              <a:off x="0" y="2397854"/>
              <a:ext cx="1376127" cy="438582"/>
            </a:xfrm>
            <a:prstGeom prst="rect">
              <a:avLst/>
            </a:prstGeom>
            <a:noFill/>
          </p:spPr>
          <p:txBody>
            <a:bodyPr wrap="square" lIns="68580" tIns="34290" rIns="68580" bIns="34290" rtlCol="0">
              <a:spAutoFit/>
            </a:bodyPr>
            <a:lstStyle/>
            <a:p>
              <a:r>
                <a:rPr lang="en-US" altLang="zh-CN" sz="2400" b="1" dirty="0">
                  <a:solidFill>
                    <a:srgbClr val="0000FF"/>
                  </a:solidFill>
                  <a:latin typeface="Times New Roman" pitchFamily="18" charset="0"/>
                  <a:ea typeface="宋体" pitchFamily="2" charset="-122"/>
                  <a:cs typeface="Times New Roman" pitchFamily="18" charset="0"/>
                </a:rPr>
                <a:t>      0min   </a:t>
              </a:r>
              <a:endParaRPr lang="zh-CN" altLang="en-US" sz="2400" b="1" dirty="0">
                <a:solidFill>
                  <a:srgbClr val="0000FF"/>
                </a:solidFill>
                <a:latin typeface="Times New Roman" pitchFamily="18" charset="0"/>
                <a:ea typeface="宋体" pitchFamily="2" charset="-122"/>
                <a:cs typeface="Times New Roman" pitchFamily="18" charset="0"/>
              </a:endParaRPr>
            </a:p>
          </p:txBody>
        </p:sp>
      </p:grpSp>
      <p:grpSp>
        <p:nvGrpSpPr>
          <p:cNvPr id="25" name="组合 24"/>
          <p:cNvGrpSpPr/>
          <p:nvPr/>
        </p:nvGrpSpPr>
        <p:grpSpPr>
          <a:xfrm>
            <a:off x="1782036" y="1415450"/>
            <a:ext cx="1730291" cy="1823345"/>
            <a:chOff x="2035520" y="1056850"/>
            <a:chExt cx="1730291" cy="1823345"/>
          </a:xfrm>
        </p:grpSpPr>
        <p:pic>
          <p:nvPicPr>
            <p:cNvPr id="18" name="Picture 5"/>
            <p:cNvPicPr>
              <a:picLocks noChangeAspect="1" noChangeArrowheads="1"/>
            </p:cNvPicPr>
            <p:nvPr/>
          </p:nvPicPr>
          <p:blipFill>
            <a:blip r:embed="rId3" cstate="print"/>
            <a:srcRect/>
            <a:stretch>
              <a:fillRect/>
            </a:stretch>
          </p:blipFill>
          <p:spPr bwMode="auto">
            <a:xfrm>
              <a:off x="2128198" y="1056850"/>
              <a:ext cx="1637613" cy="1244896"/>
            </a:xfrm>
            <a:prstGeom prst="rect">
              <a:avLst/>
            </a:prstGeom>
            <a:noFill/>
            <a:ln w="9525">
              <a:noFill/>
              <a:miter lim="800000"/>
              <a:headEnd/>
              <a:tailEnd/>
            </a:ln>
          </p:spPr>
        </p:pic>
        <p:grpSp>
          <p:nvGrpSpPr>
            <p:cNvPr id="19" name="组合 18"/>
            <p:cNvGrpSpPr/>
            <p:nvPr/>
          </p:nvGrpSpPr>
          <p:grpSpPr>
            <a:xfrm>
              <a:off x="2035520" y="2255449"/>
              <a:ext cx="1729212" cy="624746"/>
              <a:chOff x="0" y="2211690"/>
              <a:chExt cx="1729212" cy="624746"/>
            </a:xfrm>
          </p:grpSpPr>
          <p:sp>
            <p:nvSpPr>
              <p:cNvPr id="20" name="文本框 2"/>
              <p:cNvSpPr txBox="1"/>
              <p:nvPr/>
            </p:nvSpPr>
            <p:spPr>
              <a:xfrm>
                <a:off x="123885" y="2211690"/>
                <a:ext cx="1605327" cy="346249"/>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CCl</a:t>
                </a:r>
                <a:r>
                  <a:rPr lang="en-US" altLang="zh-CN" b="1" baseline="-25000" dirty="0">
                    <a:latin typeface="Times New Roman" pitchFamily="18" charset="0"/>
                    <a:ea typeface="宋体" pitchFamily="2" charset="-122"/>
                    <a:cs typeface="Times New Roman" pitchFamily="18" charset="0"/>
                  </a:rPr>
                  <a:t>4</a:t>
                </a:r>
                <a:r>
                  <a:rPr lang="zh-CN" altLang="en-US" b="1" dirty="0">
                    <a:latin typeface="Times New Roman" pitchFamily="18" charset="0"/>
                    <a:ea typeface="宋体" pitchFamily="2" charset="-122"/>
                    <a:cs typeface="Times New Roman" pitchFamily="18" charset="0"/>
                  </a:rPr>
                  <a:t>层 氯水层</a:t>
                </a:r>
              </a:p>
            </p:txBody>
          </p:sp>
          <p:sp>
            <p:nvSpPr>
              <p:cNvPr id="24" name="TextBox 23"/>
              <p:cNvSpPr txBox="1"/>
              <p:nvPr/>
            </p:nvSpPr>
            <p:spPr>
              <a:xfrm>
                <a:off x="0" y="2397854"/>
                <a:ext cx="1450064" cy="438582"/>
              </a:xfrm>
              <a:prstGeom prst="rect">
                <a:avLst/>
              </a:prstGeom>
              <a:noFill/>
            </p:spPr>
            <p:txBody>
              <a:bodyPr wrap="square" lIns="68580" tIns="34290" rIns="68580" bIns="34290" rtlCol="0">
                <a:spAutoFit/>
              </a:bodyPr>
              <a:lstStyle/>
              <a:p>
                <a:r>
                  <a:rPr lang="en-US" altLang="zh-CN" sz="2400" b="1" dirty="0">
                    <a:solidFill>
                      <a:srgbClr val="0000FF"/>
                    </a:solidFill>
                    <a:latin typeface="Times New Roman" pitchFamily="18" charset="0"/>
                    <a:ea typeface="宋体" pitchFamily="2" charset="-122"/>
                    <a:cs typeface="Times New Roman" pitchFamily="18" charset="0"/>
                  </a:rPr>
                  <a:t>      10min   </a:t>
                </a:r>
                <a:endParaRPr lang="zh-CN" altLang="en-US" sz="2400" b="1" dirty="0">
                  <a:solidFill>
                    <a:srgbClr val="0000FF"/>
                  </a:solidFill>
                  <a:latin typeface="Times New Roman" pitchFamily="18" charset="0"/>
                  <a:ea typeface="宋体" pitchFamily="2" charset="-122"/>
                  <a:cs typeface="Times New Roman" pitchFamily="18" charset="0"/>
                </a:endParaRPr>
              </a:p>
            </p:txBody>
          </p:sp>
        </p:grpSp>
      </p:grpSp>
      <p:grpSp>
        <p:nvGrpSpPr>
          <p:cNvPr id="35" name="组合 34"/>
          <p:cNvGrpSpPr/>
          <p:nvPr/>
        </p:nvGrpSpPr>
        <p:grpSpPr>
          <a:xfrm>
            <a:off x="3649295" y="1427910"/>
            <a:ext cx="1743573" cy="1809381"/>
            <a:chOff x="3948044" y="1051204"/>
            <a:chExt cx="1743573" cy="1809381"/>
          </a:xfrm>
        </p:grpSpPr>
        <p:pic>
          <p:nvPicPr>
            <p:cNvPr id="27" name="Picture 7"/>
            <p:cNvPicPr>
              <a:picLocks noChangeAspect="1" noChangeArrowheads="1"/>
            </p:cNvPicPr>
            <p:nvPr/>
          </p:nvPicPr>
          <p:blipFill>
            <a:blip r:embed="rId4" cstate="print"/>
            <a:srcRect/>
            <a:stretch>
              <a:fillRect/>
            </a:stretch>
          </p:blipFill>
          <p:spPr bwMode="auto">
            <a:xfrm>
              <a:off x="3948044" y="1051204"/>
              <a:ext cx="1710964" cy="1251407"/>
            </a:xfrm>
            <a:prstGeom prst="rect">
              <a:avLst/>
            </a:prstGeom>
            <a:noFill/>
            <a:ln w="9525">
              <a:noFill/>
              <a:miter lim="800000"/>
              <a:headEnd/>
              <a:tailEnd/>
            </a:ln>
          </p:spPr>
        </p:pic>
        <p:grpSp>
          <p:nvGrpSpPr>
            <p:cNvPr id="32" name="组合 18"/>
            <p:cNvGrpSpPr/>
            <p:nvPr/>
          </p:nvGrpSpPr>
          <p:grpSpPr>
            <a:xfrm>
              <a:off x="3962405" y="2226786"/>
              <a:ext cx="1729212" cy="633799"/>
              <a:chOff x="0" y="2211690"/>
              <a:chExt cx="1729212" cy="633799"/>
            </a:xfrm>
          </p:grpSpPr>
          <p:sp>
            <p:nvSpPr>
              <p:cNvPr id="33" name="文本框 2"/>
              <p:cNvSpPr txBox="1"/>
              <p:nvPr/>
            </p:nvSpPr>
            <p:spPr>
              <a:xfrm>
                <a:off x="123885" y="2211690"/>
                <a:ext cx="1605327" cy="346249"/>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CCl</a:t>
                </a:r>
                <a:r>
                  <a:rPr lang="en-US" altLang="zh-CN" b="1" baseline="-25000" dirty="0">
                    <a:latin typeface="Times New Roman" pitchFamily="18" charset="0"/>
                    <a:ea typeface="宋体" pitchFamily="2" charset="-122"/>
                    <a:cs typeface="Times New Roman" pitchFamily="18" charset="0"/>
                  </a:rPr>
                  <a:t>4</a:t>
                </a:r>
                <a:r>
                  <a:rPr lang="zh-CN" altLang="en-US" b="1" dirty="0">
                    <a:latin typeface="Times New Roman" pitchFamily="18" charset="0"/>
                    <a:ea typeface="宋体" pitchFamily="2" charset="-122"/>
                    <a:cs typeface="Times New Roman" pitchFamily="18" charset="0"/>
                  </a:rPr>
                  <a:t>层 氯水层</a:t>
                </a:r>
              </a:p>
            </p:txBody>
          </p:sp>
          <p:sp>
            <p:nvSpPr>
              <p:cNvPr id="34" name="TextBox 33"/>
              <p:cNvSpPr txBox="1"/>
              <p:nvPr/>
            </p:nvSpPr>
            <p:spPr>
              <a:xfrm>
                <a:off x="0" y="2406907"/>
                <a:ext cx="1450064" cy="438582"/>
              </a:xfrm>
              <a:prstGeom prst="rect">
                <a:avLst/>
              </a:prstGeom>
              <a:noFill/>
            </p:spPr>
            <p:txBody>
              <a:bodyPr wrap="square" lIns="68580" tIns="34290" rIns="68580" bIns="34290" rtlCol="0">
                <a:spAutoFit/>
              </a:bodyPr>
              <a:lstStyle/>
              <a:p>
                <a:r>
                  <a:rPr lang="en-US" altLang="zh-CN" sz="2400" b="1" dirty="0">
                    <a:solidFill>
                      <a:srgbClr val="0000FF"/>
                    </a:solidFill>
                    <a:latin typeface="Times New Roman" pitchFamily="18" charset="0"/>
                    <a:ea typeface="宋体" pitchFamily="2" charset="-122"/>
                    <a:cs typeface="Times New Roman" pitchFamily="18" charset="0"/>
                  </a:rPr>
                  <a:t>      20min   </a:t>
                </a:r>
                <a:endParaRPr lang="zh-CN" altLang="en-US" sz="2400" b="1" dirty="0">
                  <a:solidFill>
                    <a:srgbClr val="0000FF"/>
                  </a:solidFill>
                  <a:latin typeface="Times New Roman" pitchFamily="18" charset="0"/>
                  <a:ea typeface="宋体" pitchFamily="2" charset="-122"/>
                  <a:cs typeface="Times New Roman" pitchFamily="18" charset="0"/>
                </a:endParaRPr>
              </a:p>
            </p:txBody>
          </p:sp>
        </p:grpSp>
      </p:grpSp>
      <p:grpSp>
        <p:nvGrpSpPr>
          <p:cNvPr id="42" name="组合 41"/>
          <p:cNvGrpSpPr/>
          <p:nvPr/>
        </p:nvGrpSpPr>
        <p:grpSpPr>
          <a:xfrm>
            <a:off x="5418523" y="1436340"/>
            <a:ext cx="1740647" cy="1799443"/>
            <a:chOff x="5789696" y="1086793"/>
            <a:chExt cx="1740647" cy="1799443"/>
          </a:xfrm>
        </p:grpSpPr>
        <p:pic>
          <p:nvPicPr>
            <p:cNvPr id="41" name="Picture 9"/>
            <p:cNvPicPr>
              <a:picLocks noChangeAspect="1" noChangeArrowheads="1"/>
            </p:cNvPicPr>
            <p:nvPr/>
          </p:nvPicPr>
          <p:blipFill>
            <a:blip r:embed="rId5" cstate="print"/>
            <a:srcRect/>
            <a:stretch>
              <a:fillRect/>
            </a:stretch>
          </p:blipFill>
          <p:spPr bwMode="auto">
            <a:xfrm>
              <a:off x="5858987" y="1086793"/>
              <a:ext cx="1671356" cy="1269907"/>
            </a:xfrm>
            <a:prstGeom prst="rect">
              <a:avLst/>
            </a:prstGeom>
            <a:noFill/>
            <a:ln w="9525">
              <a:noFill/>
              <a:miter lim="800000"/>
              <a:headEnd/>
              <a:tailEnd/>
            </a:ln>
          </p:spPr>
        </p:pic>
        <p:grpSp>
          <p:nvGrpSpPr>
            <p:cNvPr id="38" name="组合 18"/>
            <p:cNvGrpSpPr/>
            <p:nvPr/>
          </p:nvGrpSpPr>
          <p:grpSpPr>
            <a:xfrm>
              <a:off x="5789696" y="2252437"/>
              <a:ext cx="1729212" cy="633799"/>
              <a:chOff x="0" y="2211690"/>
              <a:chExt cx="1729212" cy="633799"/>
            </a:xfrm>
          </p:grpSpPr>
          <p:sp>
            <p:nvSpPr>
              <p:cNvPr id="39" name="文本框 2"/>
              <p:cNvSpPr txBox="1"/>
              <p:nvPr/>
            </p:nvSpPr>
            <p:spPr>
              <a:xfrm>
                <a:off x="123885" y="2211690"/>
                <a:ext cx="1605327" cy="346249"/>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CCl</a:t>
                </a:r>
                <a:r>
                  <a:rPr lang="en-US" altLang="zh-CN" b="1" baseline="-25000" dirty="0">
                    <a:latin typeface="Times New Roman" pitchFamily="18" charset="0"/>
                    <a:ea typeface="宋体" pitchFamily="2" charset="-122"/>
                    <a:cs typeface="Times New Roman" pitchFamily="18" charset="0"/>
                  </a:rPr>
                  <a:t>4</a:t>
                </a:r>
                <a:r>
                  <a:rPr lang="zh-CN" altLang="en-US" b="1" dirty="0">
                    <a:latin typeface="Times New Roman" pitchFamily="18" charset="0"/>
                    <a:ea typeface="宋体" pitchFamily="2" charset="-122"/>
                    <a:cs typeface="Times New Roman" pitchFamily="18" charset="0"/>
                  </a:rPr>
                  <a:t>层 氯水层</a:t>
                </a:r>
              </a:p>
            </p:txBody>
          </p:sp>
          <p:sp>
            <p:nvSpPr>
              <p:cNvPr id="40" name="TextBox 39"/>
              <p:cNvSpPr txBox="1"/>
              <p:nvPr/>
            </p:nvSpPr>
            <p:spPr>
              <a:xfrm>
                <a:off x="0" y="2406907"/>
                <a:ext cx="1450064" cy="438582"/>
              </a:xfrm>
              <a:prstGeom prst="rect">
                <a:avLst/>
              </a:prstGeom>
              <a:noFill/>
            </p:spPr>
            <p:txBody>
              <a:bodyPr wrap="square" lIns="68580" tIns="34290" rIns="68580" bIns="34290" rtlCol="0">
                <a:spAutoFit/>
              </a:bodyPr>
              <a:lstStyle/>
              <a:p>
                <a:r>
                  <a:rPr lang="en-US" altLang="zh-CN" sz="2400" b="1" dirty="0">
                    <a:solidFill>
                      <a:srgbClr val="0000FF"/>
                    </a:solidFill>
                    <a:latin typeface="Times New Roman" pitchFamily="18" charset="0"/>
                    <a:ea typeface="宋体" pitchFamily="2" charset="-122"/>
                    <a:cs typeface="Times New Roman" pitchFamily="18" charset="0"/>
                  </a:rPr>
                  <a:t>      30min   </a:t>
                </a:r>
                <a:endParaRPr lang="zh-CN" altLang="en-US" sz="2400" b="1" dirty="0">
                  <a:solidFill>
                    <a:srgbClr val="0000FF"/>
                  </a:solidFill>
                  <a:latin typeface="Times New Roman" pitchFamily="18" charset="0"/>
                  <a:ea typeface="宋体" pitchFamily="2" charset="-122"/>
                  <a:cs typeface="Times New Roman" pitchFamily="18" charset="0"/>
                </a:endParaRPr>
              </a:p>
            </p:txBody>
          </p:sp>
        </p:grpSp>
      </p:grpSp>
      <p:grpSp>
        <p:nvGrpSpPr>
          <p:cNvPr id="49" name="组合 48"/>
          <p:cNvGrpSpPr/>
          <p:nvPr/>
        </p:nvGrpSpPr>
        <p:grpSpPr>
          <a:xfrm>
            <a:off x="7240399" y="1418592"/>
            <a:ext cx="1729212" cy="1833788"/>
            <a:chOff x="7240399" y="1050939"/>
            <a:chExt cx="1729212" cy="1833788"/>
          </a:xfrm>
        </p:grpSpPr>
        <p:grpSp>
          <p:nvGrpSpPr>
            <p:cNvPr id="45" name="组合 18"/>
            <p:cNvGrpSpPr/>
            <p:nvPr/>
          </p:nvGrpSpPr>
          <p:grpSpPr>
            <a:xfrm>
              <a:off x="7240399" y="2250928"/>
              <a:ext cx="1729212" cy="633799"/>
              <a:chOff x="0" y="2211690"/>
              <a:chExt cx="1729212" cy="633799"/>
            </a:xfrm>
          </p:grpSpPr>
          <p:sp>
            <p:nvSpPr>
              <p:cNvPr id="46" name="文本框 2"/>
              <p:cNvSpPr txBox="1"/>
              <p:nvPr/>
            </p:nvSpPr>
            <p:spPr>
              <a:xfrm>
                <a:off x="123885" y="2211690"/>
                <a:ext cx="1605327" cy="346249"/>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CCl</a:t>
                </a:r>
                <a:r>
                  <a:rPr lang="en-US" altLang="zh-CN" b="1" baseline="-25000" dirty="0">
                    <a:latin typeface="Times New Roman" pitchFamily="18" charset="0"/>
                    <a:ea typeface="宋体" pitchFamily="2" charset="-122"/>
                    <a:cs typeface="Times New Roman" pitchFamily="18" charset="0"/>
                  </a:rPr>
                  <a:t>4</a:t>
                </a:r>
                <a:r>
                  <a:rPr lang="zh-CN" altLang="en-US" b="1" dirty="0">
                    <a:latin typeface="Times New Roman" pitchFamily="18" charset="0"/>
                    <a:ea typeface="宋体" pitchFamily="2" charset="-122"/>
                    <a:cs typeface="Times New Roman" pitchFamily="18" charset="0"/>
                  </a:rPr>
                  <a:t>层 氯水层</a:t>
                </a:r>
              </a:p>
            </p:txBody>
          </p:sp>
          <p:sp>
            <p:nvSpPr>
              <p:cNvPr id="47" name="TextBox 46"/>
              <p:cNvSpPr txBox="1"/>
              <p:nvPr/>
            </p:nvSpPr>
            <p:spPr>
              <a:xfrm>
                <a:off x="0" y="2406907"/>
                <a:ext cx="1450064" cy="438582"/>
              </a:xfrm>
              <a:prstGeom prst="rect">
                <a:avLst/>
              </a:prstGeom>
              <a:noFill/>
            </p:spPr>
            <p:txBody>
              <a:bodyPr wrap="square" lIns="68580" tIns="34290" rIns="68580" bIns="34290" rtlCol="0">
                <a:spAutoFit/>
              </a:bodyPr>
              <a:lstStyle/>
              <a:p>
                <a:r>
                  <a:rPr lang="en-US" altLang="zh-CN" sz="2400" b="1" dirty="0">
                    <a:solidFill>
                      <a:srgbClr val="0000FF"/>
                    </a:solidFill>
                    <a:latin typeface="Times New Roman" pitchFamily="18" charset="0"/>
                    <a:ea typeface="宋体" pitchFamily="2" charset="-122"/>
                    <a:cs typeface="Times New Roman" pitchFamily="18" charset="0"/>
                  </a:rPr>
                  <a:t>      40min   </a:t>
                </a:r>
                <a:endParaRPr lang="zh-CN" altLang="en-US" sz="2400" b="1" dirty="0">
                  <a:solidFill>
                    <a:srgbClr val="0000FF"/>
                  </a:solidFill>
                  <a:latin typeface="Times New Roman" pitchFamily="18" charset="0"/>
                  <a:ea typeface="宋体" pitchFamily="2" charset="-122"/>
                  <a:cs typeface="Times New Roman" pitchFamily="18" charset="0"/>
                </a:endParaRPr>
              </a:p>
            </p:txBody>
          </p:sp>
        </p:grpSp>
        <p:pic>
          <p:nvPicPr>
            <p:cNvPr id="48" name="Picture 11"/>
            <p:cNvPicPr>
              <a:picLocks noChangeAspect="1" noChangeArrowheads="1"/>
            </p:cNvPicPr>
            <p:nvPr/>
          </p:nvPicPr>
          <p:blipFill>
            <a:blip r:embed="rId6" cstate="print"/>
            <a:srcRect/>
            <a:stretch>
              <a:fillRect/>
            </a:stretch>
          </p:blipFill>
          <p:spPr bwMode="auto">
            <a:xfrm>
              <a:off x="7280053" y="1050939"/>
              <a:ext cx="1665009" cy="1290595"/>
            </a:xfrm>
            <a:prstGeom prst="rect">
              <a:avLst/>
            </a:prstGeom>
            <a:noFill/>
            <a:ln w="9525">
              <a:noFill/>
              <a:miter lim="800000"/>
              <a:headEnd/>
              <a:tailEnd/>
            </a:ln>
          </p:spPr>
        </p:pic>
      </p:grpSp>
      <p:sp>
        <p:nvSpPr>
          <p:cNvPr id="36" name="圆角矩形 35"/>
          <p:cNvSpPr/>
          <p:nvPr/>
        </p:nvSpPr>
        <p:spPr>
          <a:xfrm>
            <a:off x="-18105" y="0"/>
            <a:ext cx="504278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文本框 1"/>
          <p:cNvSpPr txBox="1"/>
          <p:nvPr/>
        </p:nvSpPr>
        <p:spPr>
          <a:xfrm>
            <a:off x="329912" y="51179"/>
            <a:ext cx="4722855" cy="438582"/>
          </a:xfrm>
          <a:prstGeom prst="rect">
            <a:avLst/>
          </a:prstGeom>
          <a:noFill/>
        </p:spPr>
        <p:txBody>
          <a:bodyPr wrap="square" lIns="68580" tIns="34290" rIns="68580" bIns="34290" rtlCol="0">
            <a:spAutoFit/>
          </a:bodyPr>
          <a:lstStyle/>
          <a:p>
            <a:r>
              <a:rPr lang="zh-CN" altLang="en-US" sz="2400" b="1" dirty="0"/>
              <a:t>环节一：探究谁能杀菌消毒漂白</a:t>
            </a:r>
          </a:p>
        </p:txBody>
      </p:sp>
    </p:spTree>
    <p:extLst>
      <p:ext uri="{BB962C8B-B14F-4D97-AF65-F5344CB8AC3E}">
        <p14:creationId xmlns:p14="http://schemas.microsoft.com/office/powerpoint/2010/main" val="327572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0" y="0"/>
            <a:ext cx="399197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文本框 18"/>
          <p:cNvSpPr txBox="1"/>
          <p:nvPr/>
        </p:nvSpPr>
        <p:spPr>
          <a:xfrm>
            <a:off x="81886" y="96423"/>
            <a:ext cx="3910084" cy="392415"/>
          </a:xfrm>
          <a:prstGeom prst="rect">
            <a:avLst/>
          </a:prstGeom>
          <a:noFill/>
        </p:spPr>
        <p:txBody>
          <a:bodyPr wrap="square" lIns="68580" tIns="34290" rIns="68580" bIns="34290" rtlCol="0">
            <a:spAutoFit/>
          </a:bodyPr>
          <a:lstStyle/>
          <a:p>
            <a:r>
              <a:rPr lang="zh-CN" altLang="en-US" sz="2100" b="1" dirty="0"/>
              <a:t>环节二：使用中可能存在的问题</a:t>
            </a:r>
          </a:p>
        </p:txBody>
      </p:sp>
      <p:grpSp>
        <p:nvGrpSpPr>
          <p:cNvPr id="2" name="组合 33"/>
          <p:cNvGrpSpPr/>
          <p:nvPr/>
        </p:nvGrpSpPr>
        <p:grpSpPr>
          <a:xfrm>
            <a:off x="164508" y="528067"/>
            <a:ext cx="5547080" cy="943904"/>
            <a:chOff x="219344" y="704089"/>
            <a:chExt cx="7396106" cy="1258538"/>
          </a:xfrm>
        </p:grpSpPr>
        <p:sp>
          <p:nvSpPr>
            <p:cNvPr id="4" name="文本框 3"/>
            <p:cNvSpPr txBox="1"/>
            <p:nvPr/>
          </p:nvSpPr>
          <p:spPr>
            <a:xfrm>
              <a:off x="257933" y="731521"/>
              <a:ext cx="7357517" cy="1231106"/>
            </a:xfrm>
            <a:prstGeom prst="rect">
              <a:avLst/>
            </a:prstGeom>
            <a:noFill/>
          </p:spPr>
          <p:txBody>
            <a:bodyPr wrap="square" rtlCol="0">
              <a:spAutoFit/>
            </a:bodyPr>
            <a:lstStyle/>
            <a:p>
              <a:r>
                <a:rPr lang="zh-CN" altLang="en-US" dirty="0">
                  <a:latin typeface="Times New Roman" pitchFamily="18" charset="0"/>
                  <a:ea typeface="宋体" pitchFamily="2" charset="-122"/>
                  <a:cs typeface="Times New Roman" pitchFamily="18" charset="0"/>
                </a:rPr>
                <a:t>      </a:t>
              </a:r>
              <a:r>
                <a:rPr lang="en-US" altLang="zh-CN" dirty="0">
                  <a:latin typeface="Times New Roman" pitchFamily="18" charset="0"/>
                  <a:ea typeface="宋体" pitchFamily="2" charset="-122"/>
                  <a:cs typeface="Times New Roman" pitchFamily="18" charset="0"/>
                </a:rPr>
                <a:t> </a:t>
              </a:r>
              <a:r>
                <a:rPr lang="zh-CN" altLang="en-US" b="1" dirty="0">
                  <a:latin typeface="Times New Roman" pitchFamily="18" charset="0"/>
                  <a:ea typeface="宋体" pitchFamily="2" charset="-122"/>
                  <a:cs typeface="Times New Roman" pitchFamily="18" charset="0"/>
                </a:rPr>
                <a:t>开放体系的影响</a:t>
              </a:r>
              <a:r>
                <a:rPr lang="en-US" altLang="zh-CN" b="1" dirty="0">
                  <a:latin typeface="Times New Roman" pitchFamily="18" charset="0"/>
                  <a:ea typeface="宋体" pitchFamily="2" charset="-122"/>
                  <a:cs typeface="Times New Roman" pitchFamily="18" charset="0"/>
                </a:rPr>
                <a:t>(</a:t>
              </a:r>
              <a:r>
                <a:rPr lang="zh-CN" altLang="en-US" b="1" dirty="0">
                  <a:latin typeface="Times New Roman" pitchFamily="18" charset="0"/>
                  <a:ea typeface="宋体" pitchFamily="2" charset="-122"/>
                  <a:cs typeface="Times New Roman" pitchFamily="18" charset="0"/>
                </a:rPr>
                <a:t>避光条件下</a:t>
              </a:r>
              <a:r>
                <a:rPr lang="en-US" altLang="zh-CN" b="1" dirty="0">
                  <a:latin typeface="Times New Roman" pitchFamily="18" charset="0"/>
                  <a:ea typeface="宋体" pitchFamily="2" charset="-122"/>
                  <a:cs typeface="Times New Roman" pitchFamily="18" charset="0"/>
                </a:rPr>
                <a:t>)——</a:t>
              </a:r>
              <a:r>
                <a:rPr lang="zh-CN" altLang="en-US" b="1" dirty="0">
                  <a:latin typeface="Times New Roman" pitchFamily="18" charset="0"/>
                  <a:ea typeface="宋体" pitchFamily="2" charset="-122"/>
                  <a:cs typeface="Times New Roman" pitchFamily="18" charset="0"/>
                </a:rPr>
                <a:t>将新制氯水分别</a:t>
              </a:r>
              <a:r>
                <a:rPr lang="zh-CN" altLang="en-US" b="1" dirty="0">
                  <a:solidFill>
                    <a:srgbClr val="FF0000"/>
                  </a:solidFill>
                  <a:latin typeface="Times New Roman" pitchFamily="18" charset="0"/>
                  <a:ea typeface="宋体" pitchFamily="2" charset="-122"/>
                  <a:cs typeface="Times New Roman" pitchFamily="18" charset="0"/>
                </a:rPr>
                <a:t>敞口避光</a:t>
              </a:r>
              <a:r>
                <a:rPr lang="zh-CN" altLang="en-US" b="1" dirty="0">
                  <a:latin typeface="Times New Roman" pitchFamily="18" charset="0"/>
                  <a:ea typeface="宋体" pitchFamily="2" charset="-122"/>
                  <a:cs typeface="Times New Roman" pitchFamily="18" charset="0"/>
                </a:rPr>
                <a:t>存放和</a:t>
              </a:r>
              <a:r>
                <a:rPr lang="zh-CN" altLang="en-US" b="1" dirty="0">
                  <a:solidFill>
                    <a:srgbClr val="FF0000"/>
                  </a:solidFill>
                  <a:latin typeface="Times New Roman" pitchFamily="18" charset="0"/>
                  <a:ea typeface="宋体" pitchFamily="2" charset="-122"/>
                  <a:cs typeface="Times New Roman" pitchFamily="18" charset="0"/>
                </a:rPr>
                <a:t>封口避光</a:t>
              </a:r>
              <a:r>
                <a:rPr lang="zh-CN" altLang="en-US" b="1" dirty="0">
                  <a:latin typeface="Times New Roman" pitchFamily="18" charset="0"/>
                  <a:ea typeface="宋体" pitchFamily="2" charset="-122"/>
                  <a:cs typeface="Times New Roman" pitchFamily="18" charset="0"/>
                </a:rPr>
                <a:t>存放，</a:t>
              </a:r>
              <a:r>
                <a:rPr lang="en-US" altLang="zh-CN" b="1" dirty="0">
                  <a:latin typeface="Times New Roman" pitchFamily="18" charset="0"/>
                  <a:ea typeface="宋体" pitchFamily="2" charset="-122"/>
                  <a:cs typeface="Times New Roman" pitchFamily="18" charset="0"/>
                </a:rPr>
                <a:t>72</a:t>
              </a:r>
              <a:r>
                <a:rPr lang="zh-CN" altLang="en-US" b="1" dirty="0">
                  <a:latin typeface="Times New Roman" pitchFamily="18" charset="0"/>
                  <a:ea typeface="宋体" pitchFamily="2" charset="-122"/>
                  <a:cs typeface="Times New Roman" pitchFamily="18" charset="0"/>
                </a:rPr>
                <a:t>小时后将红色纸条置于其中</a:t>
              </a:r>
              <a:r>
                <a:rPr lang="en-US" altLang="zh-CN" b="1" dirty="0">
                  <a:latin typeface="Times New Roman" pitchFamily="18" charset="0"/>
                  <a:ea typeface="宋体" pitchFamily="2" charset="-122"/>
                  <a:cs typeface="Times New Roman" pitchFamily="18" charset="0"/>
                </a:rPr>
                <a:t>30min,</a:t>
              </a:r>
              <a:r>
                <a:rPr lang="zh-CN" altLang="en-US" b="1" dirty="0">
                  <a:latin typeface="Times New Roman" pitchFamily="18" charset="0"/>
                  <a:ea typeface="宋体" pitchFamily="2" charset="-122"/>
                  <a:cs typeface="Times New Roman" pitchFamily="18" charset="0"/>
                </a:rPr>
                <a:t>测其漂白能力</a:t>
              </a:r>
            </a:p>
          </p:txBody>
        </p:sp>
        <p:sp>
          <p:nvSpPr>
            <p:cNvPr id="21" name="圆角矩形 20"/>
            <p:cNvSpPr/>
            <p:nvPr/>
          </p:nvSpPr>
          <p:spPr>
            <a:xfrm>
              <a:off x="219344" y="704089"/>
              <a:ext cx="7183664" cy="1232932"/>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ea typeface="宋体" pitchFamily="2" charset="-122"/>
                <a:cs typeface="Times New Roman" pitchFamily="18" charset="0"/>
              </a:endParaRPr>
            </a:p>
          </p:txBody>
        </p:sp>
      </p:grpSp>
      <p:graphicFrame>
        <p:nvGraphicFramePr>
          <p:cNvPr id="28" name="表格 27"/>
          <p:cNvGraphicFramePr>
            <a:graphicFrameLocks noGrp="1"/>
          </p:cNvGraphicFramePr>
          <p:nvPr>
            <p:extLst>
              <p:ext uri="{D42A27DB-BD31-4B8C-83A1-F6EECF244321}">
                <p14:modId xmlns:p14="http://schemas.microsoft.com/office/powerpoint/2010/main" val="374071227"/>
              </p:ext>
            </p:extLst>
          </p:nvPr>
        </p:nvGraphicFramePr>
        <p:xfrm>
          <a:off x="7017613" y="1597603"/>
          <a:ext cx="1980063" cy="3284273"/>
        </p:xfrm>
        <a:graphic>
          <a:graphicData uri="http://schemas.openxmlformats.org/drawingml/2006/table">
            <a:tbl>
              <a:tblPr firstRow="1" bandRow="1">
                <a:tableStyleId>{5C22544A-7EE6-4342-B048-85BDC9FD1C3A}</a:tableStyleId>
              </a:tblPr>
              <a:tblGrid>
                <a:gridCol w="1980063">
                  <a:extLst>
                    <a:ext uri="{9D8B030D-6E8A-4147-A177-3AD203B41FA5}">
                      <a16:colId xmlns:a16="http://schemas.microsoft.com/office/drawing/2014/main" val="20000"/>
                    </a:ext>
                  </a:extLst>
                </a:gridCol>
              </a:tblGrid>
              <a:tr h="450263">
                <a:tc>
                  <a:txBody>
                    <a:bodyPr/>
                    <a:lstStyle/>
                    <a:p>
                      <a:pPr algn="ctr"/>
                      <a:r>
                        <a:rPr lang="zh-CN" altLang="en-US" sz="2100" b="1" dirty="0">
                          <a:solidFill>
                            <a:srgbClr val="FFFF00"/>
                          </a:solidFill>
                        </a:rPr>
                        <a:t>现象</a:t>
                      </a:r>
                    </a:p>
                  </a:txBody>
                  <a:tcPr marL="68580" marR="68580" marT="34290" marB="34290"/>
                </a:tc>
                <a:extLst>
                  <a:ext uri="{0D108BD9-81ED-4DB2-BD59-A6C34878D82A}">
                    <a16:rowId xmlns:a16="http://schemas.microsoft.com/office/drawing/2014/main" val="10000"/>
                  </a:ext>
                </a:extLst>
              </a:tr>
              <a:tr h="1933484">
                <a:tc>
                  <a:txBody>
                    <a:bodyPr/>
                    <a:lstStyle/>
                    <a:p>
                      <a:pPr algn="ctr"/>
                      <a:endParaRPr lang="en-US" altLang="zh-CN" sz="2100" dirty="0"/>
                    </a:p>
                    <a:p>
                      <a:pPr algn="ctr"/>
                      <a:endParaRPr lang="en-US" altLang="zh-CN" sz="2100" dirty="0"/>
                    </a:p>
                    <a:p>
                      <a:pPr algn="ctr"/>
                      <a:endParaRPr lang="en-US" altLang="zh-CN" sz="2100" dirty="0"/>
                    </a:p>
                    <a:p>
                      <a:pPr algn="ctr"/>
                      <a:endParaRPr lang="en-US" altLang="zh-CN" sz="2100" dirty="0"/>
                    </a:p>
                    <a:p>
                      <a:pPr algn="ctr"/>
                      <a:endParaRPr lang="en-US" altLang="zh-CN" sz="2100" dirty="0"/>
                    </a:p>
                  </a:txBody>
                  <a:tcPr marL="68580" marR="68580" marT="34290" marB="34290"/>
                </a:tc>
                <a:extLst>
                  <a:ext uri="{0D108BD9-81ED-4DB2-BD59-A6C34878D82A}">
                    <a16:rowId xmlns:a16="http://schemas.microsoft.com/office/drawing/2014/main" val="10001"/>
                  </a:ext>
                </a:extLst>
              </a:tr>
              <a:tr h="450263">
                <a:tc>
                  <a:txBody>
                    <a:bodyPr/>
                    <a:lstStyle/>
                    <a:p>
                      <a:pPr algn="ctr"/>
                      <a:r>
                        <a:rPr lang="zh-CN" altLang="en-US" sz="2100" b="1" dirty="0">
                          <a:solidFill>
                            <a:srgbClr val="C00000"/>
                          </a:solidFill>
                        </a:rPr>
                        <a:t>结论</a:t>
                      </a:r>
                    </a:p>
                  </a:txBody>
                  <a:tcPr marL="68580" marR="68580" marT="34290" marB="34290"/>
                </a:tc>
                <a:extLst>
                  <a:ext uri="{0D108BD9-81ED-4DB2-BD59-A6C34878D82A}">
                    <a16:rowId xmlns:a16="http://schemas.microsoft.com/office/drawing/2014/main" val="10002"/>
                  </a:ext>
                </a:extLst>
              </a:tr>
              <a:tr h="450263">
                <a:tc>
                  <a:txBody>
                    <a:bodyPr/>
                    <a:lstStyle/>
                    <a:p>
                      <a:pPr algn="ctr"/>
                      <a:endParaRPr lang="zh-CN" altLang="en-US" sz="2100" dirty="0"/>
                    </a:p>
                  </a:txBody>
                  <a:tcPr marL="68580" marR="68580" marT="34290" marB="34290"/>
                </a:tc>
                <a:extLst>
                  <a:ext uri="{0D108BD9-81ED-4DB2-BD59-A6C34878D82A}">
                    <a16:rowId xmlns:a16="http://schemas.microsoft.com/office/drawing/2014/main" val="10003"/>
                  </a:ext>
                </a:extLst>
              </a:tr>
            </a:tbl>
          </a:graphicData>
        </a:graphic>
      </p:graphicFrame>
      <p:sp>
        <p:nvSpPr>
          <p:cNvPr id="29" name="文本框 28"/>
          <p:cNvSpPr txBox="1"/>
          <p:nvPr/>
        </p:nvSpPr>
        <p:spPr>
          <a:xfrm>
            <a:off x="81886" y="4257063"/>
            <a:ext cx="1118264" cy="346249"/>
          </a:xfrm>
          <a:prstGeom prst="rect">
            <a:avLst/>
          </a:prstGeom>
          <a:noFill/>
        </p:spPr>
        <p:txBody>
          <a:bodyPr wrap="square" lIns="68580" tIns="34290" rIns="68580" bIns="34290" rtlCol="0">
            <a:spAutoFit/>
          </a:bodyPr>
          <a:lstStyle/>
          <a:p>
            <a:r>
              <a:rPr lang="zh-CN" altLang="en-US" b="1" dirty="0">
                <a:latin typeface="Times New Roman" pitchFamily="18" charset="0"/>
                <a:ea typeface="宋体" pitchFamily="2" charset="-122"/>
                <a:cs typeface="Times New Roman" pitchFamily="18" charset="0"/>
              </a:rPr>
              <a:t>新制氯水</a:t>
            </a:r>
          </a:p>
        </p:txBody>
      </p:sp>
      <p:sp>
        <p:nvSpPr>
          <p:cNvPr id="30" name="TextBox 25"/>
          <p:cNvSpPr txBox="1"/>
          <p:nvPr/>
        </p:nvSpPr>
        <p:spPr>
          <a:xfrm>
            <a:off x="411480" y="4604997"/>
            <a:ext cx="8077103" cy="438582"/>
          </a:xfrm>
          <a:prstGeom prst="rect">
            <a:avLst/>
          </a:prstGeom>
          <a:noFill/>
        </p:spPr>
        <p:txBody>
          <a:bodyPr wrap="square" lIns="68580" tIns="34290" rIns="68580" bIns="34290" rtlCol="0">
            <a:spAutoFit/>
          </a:bodyPr>
          <a:lstStyle/>
          <a:p>
            <a:r>
              <a:rPr lang="en-US" altLang="zh-CN" sz="2400" b="1" dirty="0">
                <a:solidFill>
                  <a:srgbClr val="0000FF"/>
                </a:solidFill>
                <a:latin typeface="Times New Roman" pitchFamily="18" charset="0"/>
                <a:ea typeface="宋体" pitchFamily="2" charset="-122"/>
                <a:cs typeface="Times New Roman" pitchFamily="18" charset="0"/>
              </a:rPr>
              <a:t>                   24h                 </a:t>
            </a:r>
            <a:r>
              <a:rPr lang="zh-CN" altLang="en-US" sz="2400" b="1" dirty="0">
                <a:solidFill>
                  <a:srgbClr val="0000FF"/>
                </a:solidFill>
                <a:latin typeface="Times New Roman" pitchFamily="18" charset="0"/>
                <a:ea typeface="宋体" pitchFamily="2" charset="-122"/>
                <a:cs typeface="Times New Roman" pitchFamily="18" charset="0"/>
              </a:rPr>
              <a:t>  </a:t>
            </a:r>
            <a:r>
              <a:rPr lang="en-US" altLang="zh-CN" sz="2400" b="1" dirty="0">
                <a:solidFill>
                  <a:srgbClr val="0000FF"/>
                </a:solidFill>
                <a:latin typeface="Times New Roman" pitchFamily="18" charset="0"/>
                <a:ea typeface="宋体" pitchFamily="2" charset="-122"/>
                <a:cs typeface="Times New Roman" pitchFamily="18" charset="0"/>
              </a:rPr>
              <a:t>48h                     72h           </a:t>
            </a:r>
            <a:endParaRPr lang="zh-CN" altLang="en-US" sz="2400" b="1" dirty="0">
              <a:solidFill>
                <a:srgbClr val="0000FF"/>
              </a:solidFill>
              <a:latin typeface="Times New Roman" pitchFamily="18" charset="0"/>
              <a:ea typeface="宋体" pitchFamily="2" charset="-122"/>
              <a:cs typeface="Times New Roman" pitchFamily="18" charset="0"/>
            </a:endParaRPr>
          </a:p>
        </p:txBody>
      </p:sp>
      <p:sp>
        <p:nvSpPr>
          <p:cNvPr id="31" name="文本框 30"/>
          <p:cNvSpPr txBox="1"/>
          <p:nvPr/>
        </p:nvSpPr>
        <p:spPr>
          <a:xfrm>
            <a:off x="7039248" y="2033660"/>
            <a:ext cx="1980062" cy="2008242"/>
          </a:xfrm>
          <a:prstGeom prst="rect">
            <a:avLst/>
          </a:prstGeom>
          <a:noFill/>
        </p:spPr>
        <p:txBody>
          <a:bodyPr wrap="square" lIns="68580" tIns="34290" rIns="68580" bIns="34290" rtlCol="0">
            <a:spAutoFit/>
          </a:bodyPr>
          <a:lstStyle/>
          <a:p>
            <a:r>
              <a:rPr lang="zh-CN" altLang="en-US" b="1" dirty="0">
                <a:solidFill>
                  <a:srgbClr val="0000FF"/>
                </a:solidFill>
                <a:latin typeface="Times New Roman" pitchFamily="18" charset="0"/>
                <a:ea typeface="宋体" pitchFamily="2" charset="-122"/>
                <a:cs typeface="Times New Roman" pitchFamily="18" charset="0"/>
              </a:rPr>
              <a:t>    敞口避光存放的氯水褪色较快，</a:t>
            </a:r>
            <a:r>
              <a:rPr lang="en-US" altLang="zh-CN" b="1" dirty="0">
                <a:solidFill>
                  <a:srgbClr val="0000FF"/>
                </a:solidFill>
                <a:latin typeface="Times New Roman" pitchFamily="18" charset="0"/>
                <a:ea typeface="宋体" pitchFamily="2" charset="-122"/>
                <a:cs typeface="Times New Roman" pitchFamily="18" charset="0"/>
              </a:rPr>
              <a:t>72</a:t>
            </a:r>
            <a:r>
              <a:rPr lang="zh-CN" altLang="en-US" b="1" dirty="0">
                <a:solidFill>
                  <a:srgbClr val="0000FF"/>
                </a:solidFill>
                <a:latin typeface="Times New Roman" pitchFamily="18" charset="0"/>
                <a:ea typeface="宋体" pitchFamily="2" charset="-122"/>
                <a:cs typeface="Times New Roman" pitchFamily="18" charset="0"/>
              </a:rPr>
              <a:t>小时后基本失去漂白能力；封口避光存放的氯水基本不褪色，能保持较强的漂白能力</a:t>
            </a:r>
          </a:p>
        </p:txBody>
      </p:sp>
      <p:sp>
        <p:nvSpPr>
          <p:cNvPr id="33" name="文本框 32"/>
          <p:cNvSpPr txBox="1"/>
          <p:nvPr/>
        </p:nvSpPr>
        <p:spPr>
          <a:xfrm>
            <a:off x="7359555" y="4443295"/>
            <a:ext cx="1338533" cy="392415"/>
          </a:xfrm>
          <a:prstGeom prst="rect">
            <a:avLst/>
          </a:prstGeom>
          <a:noFill/>
        </p:spPr>
        <p:txBody>
          <a:bodyPr wrap="square" lIns="68580" tIns="34290" rIns="68580" bIns="34290" rtlCol="0">
            <a:spAutoFit/>
          </a:bodyPr>
          <a:lstStyle/>
          <a:p>
            <a:r>
              <a:rPr lang="zh-CN" altLang="en-US" sz="2100" b="1" dirty="0">
                <a:solidFill>
                  <a:srgbClr val="0000FF"/>
                </a:solidFill>
                <a:latin typeface="Times New Roman" pitchFamily="18" charset="0"/>
                <a:ea typeface="宋体" pitchFamily="2" charset="-122"/>
                <a:cs typeface="Times New Roman" pitchFamily="18" charset="0"/>
              </a:rPr>
              <a:t>氯气挥发</a:t>
            </a:r>
          </a:p>
        </p:txBody>
      </p:sp>
      <p:grpSp>
        <p:nvGrpSpPr>
          <p:cNvPr id="3" name="组合 43"/>
          <p:cNvGrpSpPr/>
          <p:nvPr/>
        </p:nvGrpSpPr>
        <p:grpSpPr>
          <a:xfrm>
            <a:off x="264712" y="1535520"/>
            <a:ext cx="6286566" cy="2473071"/>
            <a:chOff x="352949" y="2047360"/>
            <a:chExt cx="8382088" cy="3297428"/>
          </a:xfrm>
        </p:grpSpPr>
        <p:pic>
          <p:nvPicPr>
            <p:cNvPr id="23" name="图片 22"/>
            <p:cNvPicPr>
              <a:picLocks noChangeAspect="1"/>
            </p:cNvPicPr>
            <p:nvPr/>
          </p:nvPicPr>
          <p:blipFill>
            <a:blip r:embed="rId3" cstate="print"/>
            <a:stretch>
              <a:fillRect/>
            </a:stretch>
          </p:blipFill>
          <p:spPr>
            <a:xfrm>
              <a:off x="352949" y="2052396"/>
              <a:ext cx="862221" cy="3224341"/>
            </a:xfrm>
            <a:prstGeom prst="rect">
              <a:avLst/>
            </a:prstGeom>
          </p:spPr>
        </p:pic>
        <p:pic>
          <p:nvPicPr>
            <p:cNvPr id="27" name="图片 26"/>
            <p:cNvPicPr>
              <a:picLocks noChangeAspect="1"/>
            </p:cNvPicPr>
            <p:nvPr/>
          </p:nvPicPr>
          <p:blipFill>
            <a:blip r:embed="rId4" cstate="print"/>
            <a:stretch>
              <a:fillRect/>
            </a:stretch>
          </p:blipFill>
          <p:spPr>
            <a:xfrm>
              <a:off x="2824146" y="2064956"/>
              <a:ext cx="829800" cy="3228975"/>
            </a:xfrm>
            <a:prstGeom prst="rect">
              <a:avLst/>
            </a:prstGeom>
          </p:spPr>
        </p:pic>
        <p:pic>
          <p:nvPicPr>
            <p:cNvPr id="36" name="图片 35"/>
            <p:cNvPicPr>
              <a:picLocks noChangeAspect="1"/>
            </p:cNvPicPr>
            <p:nvPr/>
          </p:nvPicPr>
          <p:blipFill>
            <a:blip r:embed="rId5" cstate="print"/>
            <a:stretch>
              <a:fillRect/>
            </a:stretch>
          </p:blipFill>
          <p:spPr>
            <a:xfrm>
              <a:off x="5429750" y="2074955"/>
              <a:ext cx="741098" cy="3218976"/>
            </a:xfrm>
            <a:prstGeom prst="rect">
              <a:avLst/>
            </a:prstGeom>
          </p:spPr>
        </p:pic>
        <p:pic>
          <p:nvPicPr>
            <p:cNvPr id="37" name="图片 36"/>
            <p:cNvPicPr>
              <a:picLocks noChangeAspect="1"/>
            </p:cNvPicPr>
            <p:nvPr/>
          </p:nvPicPr>
          <p:blipFill>
            <a:blip r:embed="rId6" cstate="print"/>
            <a:stretch>
              <a:fillRect/>
            </a:stretch>
          </p:blipFill>
          <p:spPr>
            <a:xfrm>
              <a:off x="7915887" y="2127648"/>
              <a:ext cx="819150" cy="3166283"/>
            </a:xfrm>
            <a:prstGeom prst="rect">
              <a:avLst/>
            </a:prstGeom>
          </p:spPr>
        </p:pic>
        <p:pic>
          <p:nvPicPr>
            <p:cNvPr id="5" name="图片 4"/>
            <p:cNvPicPr>
              <a:picLocks noChangeAspect="1"/>
            </p:cNvPicPr>
            <p:nvPr/>
          </p:nvPicPr>
          <p:blipFill>
            <a:blip r:embed="rId7" cstate="print"/>
            <a:stretch>
              <a:fillRect/>
            </a:stretch>
          </p:blipFill>
          <p:spPr>
            <a:xfrm>
              <a:off x="1948903" y="2074955"/>
              <a:ext cx="829800" cy="3228975"/>
            </a:xfrm>
            <a:prstGeom prst="rect">
              <a:avLst/>
            </a:prstGeom>
          </p:spPr>
        </p:pic>
        <p:pic>
          <p:nvPicPr>
            <p:cNvPr id="9" name="图片 8"/>
            <p:cNvPicPr>
              <a:picLocks noChangeAspect="1"/>
            </p:cNvPicPr>
            <p:nvPr/>
          </p:nvPicPr>
          <p:blipFill>
            <a:blip r:embed="rId8" cstate="print"/>
            <a:stretch>
              <a:fillRect/>
            </a:stretch>
          </p:blipFill>
          <p:spPr>
            <a:xfrm>
              <a:off x="4578616" y="2047360"/>
              <a:ext cx="703522" cy="3256570"/>
            </a:xfrm>
            <a:prstGeom prst="rect">
              <a:avLst/>
            </a:prstGeom>
          </p:spPr>
        </p:pic>
        <p:pic>
          <p:nvPicPr>
            <p:cNvPr id="14" name="图片 13"/>
            <p:cNvPicPr>
              <a:picLocks noChangeAspect="1"/>
            </p:cNvPicPr>
            <p:nvPr/>
          </p:nvPicPr>
          <p:blipFill>
            <a:blip r:embed="rId9" cstate="print"/>
            <a:stretch>
              <a:fillRect/>
            </a:stretch>
          </p:blipFill>
          <p:spPr>
            <a:xfrm>
              <a:off x="7003836" y="2127648"/>
              <a:ext cx="845977" cy="3217140"/>
            </a:xfrm>
            <a:prstGeom prst="rect">
              <a:avLst/>
            </a:prstGeom>
          </p:spPr>
        </p:pic>
      </p:grpSp>
      <p:sp>
        <p:nvSpPr>
          <p:cNvPr id="16" name="文本框 15"/>
          <p:cNvSpPr txBox="1"/>
          <p:nvPr/>
        </p:nvSpPr>
        <p:spPr>
          <a:xfrm>
            <a:off x="1423211" y="3951068"/>
            <a:ext cx="757451" cy="715580"/>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敞口避光</a:t>
            </a:r>
          </a:p>
        </p:txBody>
      </p:sp>
      <p:sp>
        <p:nvSpPr>
          <p:cNvPr id="38" name="文本框 37"/>
          <p:cNvSpPr txBox="1"/>
          <p:nvPr/>
        </p:nvSpPr>
        <p:spPr>
          <a:xfrm>
            <a:off x="2084027" y="3957528"/>
            <a:ext cx="757451" cy="715581"/>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宋体" pitchFamily="2" charset="-122"/>
                <a:cs typeface="Times New Roman" pitchFamily="18" charset="0"/>
              </a:rPr>
              <a:t>封口避光</a:t>
            </a:r>
          </a:p>
        </p:txBody>
      </p:sp>
      <p:sp>
        <p:nvSpPr>
          <p:cNvPr id="39" name="文本框 38"/>
          <p:cNvSpPr txBox="1"/>
          <p:nvPr/>
        </p:nvSpPr>
        <p:spPr>
          <a:xfrm>
            <a:off x="3344676" y="3956614"/>
            <a:ext cx="757451" cy="715580"/>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敞口避光</a:t>
            </a:r>
          </a:p>
        </p:txBody>
      </p:sp>
      <p:sp>
        <p:nvSpPr>
          <p:cNvPr id="40" name="文本框 39"/>
          <p:cNvSpPr txBox="1"/>
          <p:nvPr/>
        </p:nvSpPr>
        <p:spPr>
          <a:xfrm>
            <a:off x="4005492" y="3952838"/>
            <a:ext cx="757451" cy="715581"/>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宋体" pitchFamily="2" charset="-122"/>
                <a:cs typeface="Times New Roman" pitchFamily="18" charset="0"/>
              </a:rPr>
              <a:t>封口避光</a:t>
            </a:r>
          </a:p>
        </p:txBody>
      </p:sp>
      <p:sp>
        <p:nvSpPr>
          <p:cNvPr id="41" name="文本框 40"/>
          <p:cNvSpPr txBox="1"/>
          <p:nvPr/>
        </p:nvSpPr>
        <p:spPr>
          <a:xfrm>
            <a:off x="5204712" y="3963989"/>
            <a:ext cx="757451" cy="715580"/>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敞口避光</a:t>
            </a:r>
          </a:p>
        </p:txBody>
      </p:sp>
      <p:sp>
        <p:nvSpPr>
          <p:cNvPr id="42" name="文本框 41"/>
          <p:cNvSpPr txBox="1"/>
          <p:nvPr/>
        </p:nvSpPr>
        <p:spPr>
          <a:xfrm>
            <a:off x="5865528" y="3970449"/>
            <a:ext cx="757451" cy="715581"/>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宋体" pitchFamily="2" charset="-122"/>
                <a:cs typeface="Times New Roman" pitchFamily="18" charset="0"/>
              </a:rPr>
              <a:t>封口避光</a:t>
            </a:r>
          </a:p>
        </p:txBody>
      </p:sp>
      <p:pic>
        <p:nvPicPr>
          <p:cNvPr id="1026" name="Picture 2" descr="C:\Users\srd\Desktop\u=2069992069,4235687766&amp;fm=26&amp;gp=0.jpg"/>
          <p:cNvPicPr>
            <a:picLocks noChangeAspect="1" noChangeArrowheads="1"/>
          </p:cNvPicPr>
          <p:nvPr/>
        </p:nvPicPr>
        <p:blipFill>
          <a:blip r:embed="rId10" cstate="print"/>
          <a:srcRect/>
          <a:stretch>
            <a:fillRect/>
          </a:stretch>
        </p:blipFill>
        <p:spPr bwMode="auto">
          <a:xfrm>
            <a:off x="6099048" y="0"/>
            <a:ext cx="3044952" cy="2155889"/>
          </a:xfrm>
          <a:prstGeom prst="rect">
            <a:avLst/>
          </a:prstGeom>
          <a:noFill/>
        </p:spPr>
      </p:pic>
      <p:grpSp>
        <p:nvGrpSpPr>
          <p:cNvPr id="44" name="组合 43"/>
          <p:cNvGrpSpPr/>
          <p:nvPr/>
        </p:nvGrpSpPr>
        <p:grpSpPr>
          <a:xfrm>
            <a:off x="5873398" y="125626"/>
            <a:ext cx="3355441" cy="1522192"/>
            <a:chOff x="5873398" y="125626"/>
            <a:chExt cx="3355441" cy="1522192"/>
          </a:xfrm>
        </p:grpSpPr>
        <p:sp>
          <p:nvSpPr>
            <p:cNvPr id="35" name="文本框 34"/>
            <p:cNvSpPr txBox="1"/>
            <p:nvPr/>
          </p:nvSpPr>
          <p:spPr>
            <a:xfrm>
              <a:off x="6975834" y="1086126"/>
              <a:ext cx="1065230" cy="561692"/>
            </a:xfrm>
            <a:prstGeom prst="rect">
              <a:avLst/>
            </a:prstGeom>
            <a:noFill/>
          </p:spPr>
          <p:txBody>
            <a:bodyPr wrap="square" lIns="68580" tIns="34290" rIns="68580" bIns="34290" rtlCol="0">
              <a:spAutoFit/>
            </a:bodyPr>
            <a:lstStyle/>
            <a:p>
              <a:r>
                <a:rPr lang="zh-CN" altLang="en-US" sz="1600" b="1" dirty="0">
                  <a:solidFill>
                    <a:srgbClr val="0000FF"/>
                  </a:solidFill>
                  <a:latin typeface="Times New Roman" pitchFamily="18" charset="0"/>
                  <a:ea typeface="宋体" pitchFamily="2" charset="-122"/>
                  <a:cs typeface="Times New Roman" pitchFamily="18" charset="0"/>
                </a:rPr>
                <a:t>敞口避光</a:t>
              </a:r>
            </a:p>
            <a:p>
              <a:endParaRPr lang="zh-CN" altLang="en-US" sz="1600" b="1" dirty="0">
                <a:latin typeface="Times New Roman" pitchFamily="18" charset="0"/>
                <a:ea typeface="宋体" pitchFamily="2" charset="-122"/>
                <a:cs typeface="Times New Roman" pitchFamily="18" charset="0"/>
              </a:endParaRPr>
            </a:p>
          </p:txBody>
        </p:sp>
        <p:grpSp>
          <p:nvGrpSpPr>
            <p:cNvPr id="34" name="组合 33"/>
            <p:cNvGrpSpPr/>
            <p:nvPr/>
          </p:nvGrpSpPr>
          <p:grpSpPr>
            <a:xfrm>
              <a:off x="5873398" y="125626"/>
              <a:ext cx="3355441" cy="1266916"/>
              <a:chOff x="5873398" y="125626"/>
              <a:chExt cx="3355441" cy="1266916"/>
            </a:xfrm>
          </p:grpSpPr>
          <p:pic>
            <p:nvPicPr>
              <p:cNvPr id="1029" name="Picture 5"/>
              <p:cNvPicPr>
                <a:picLocks noChangeAspect="1" noChangeArrowheads="1"/>
              </p:cNvPicPr>
              <p:nvPr/>
            </p:nvPicPr>
            <p:blipFill>
              <a:blip r:embed="rId11" cstate="print"/>
              <a:srcRect/>
              <a:stretch>
                <a:fillRect/>
              </a:stretch>
            </p:blipFill>
            <p:spPr bwMode="auto">
              <a:xfrm>
                <a:off x="6968449" y="138880"/>
                <a:ext cx="953262" cy="964916"/>
              </a:xfrm>
              <a:prstGeom prst="rect">
                <a:avLst/>
              </a:prstGeom>
              <a:noFill/>
              <a:ln w="9525">
                <a:noFill/>
                <a:miter lim="800000"/>
                <a:headEnd/>
                <a:tailEnd/>
              </a:ln>
            </p:spPr>
          </p:pic>
          <p:sp>
            <p:nvSpPr>
              <p:cNvPr id="32" name="文本框 28"/>
              <p:cNvSpPr txBox="1"/>
              <p:nvPr/>
            </p:nvSpPr>
            <p:spPr>
              <a:xfrm>
                <a:off x="5877306" y="1068397"/>
                <a:ext cx="1041968" cy="315471"/>
              </a:xfrm>
              <a:prstGeom prst="rect">
                <a:avLst/>
              </a:prstGeom>
              <a:noFill/>
            </p:spPr>
            <p:txBody>
              <a:bodyPr wrap="square" lIns="68580" tIns="34290" rIns="68580" bIns="34290" rtlCol="0">
                <a:spAutoFit/>
              </a:bodyPr>
              <a:lstStyle/>
              <a:p>
                <a:r>
                  <a:rPr lang="zh-CN" altLang="en-US" sz="1600" b="1" dirty="0">
                    <a:solidFill>
                      <a:srgbClr val="0000FF"/>
                    </a:solidFill>
                    <a:latin typeface="Times New Roman" pitchFamily="18" charset="0"/>
                    <a:ea typeface="宋体" pitchFamily="2" charset="-122"/>
                    <a:cs typeface="Times New Roman" pitchFamily="18" charset="0"/>
                  </a:rPr>
                  <a:t>新制氯水</a:t>
                </a:r>
              </a:p>
            </p:txBody>
          </p:sp>
          <p:pic>
            <p:nvPicPr>
              <p:cNvPr id="1031" name="Picture 7"/>
              <p:cNvPicPr>
                <a:picLocks noChangeAspect="1" noChangeArrowheads="1"/>
              </p:cNvPicPr>
              <p:nvPr/>
            </p:nvPicPr>
            <p:blipFill>
              <a:blip r:embed="rId12" cstate="print"/>
              <a:srcRect/>
              <a:stretch>
                <a:fillRect/>
              </a:stretch>
            </p:blipFill>
            <p:spPr bwMode="auto">
              <a:xfrm>
                <a:off x="5873398" y="151488"/>
                <a:ext cx="954677" cy="966978"/>
              </a:xfrm>
              <a:prstGeom prst="rect">
                <a:avLst/>
              </a:prstGeom>
              <a:noFill/>
              <a:ln w="9525">
                <a:noFill/>
                <a:miter lim="800000"/>
                <a:headEnd/>
                <a:tailEnd/>
              </a:ln>
            </p:spPr>
          </p:pic>
          <p:sp>
            <p:nvSpPr>
              <p:cNvPr id="43" name="文本框 39"/>
              <p:cNvSpPr txBox="1"/>
              <p:nvPr/>
            </p:nvSpPr>
            <p:spPr>
              <a:xfrm>
                <a:off x="8086306" y="1077071"/>
                <a:ext cx="1142533" cy="315471"/>
              </a:xfrm>
              <a:prstGeom prst="rect">
                <a:avLst/>
              </a:prstGeom>
              <a:noFill/>
            </p:spPr>
            <p:txBody>
              <a:bodyPr wrap="square" lIns="68580" tIns="34290" rIns="68580" bIns="34290" rtlCol="0">
                <a:spAutoFit/>
              </a:bodyPr>
              <a:lstStyle/>
              <a:p>
                <a:r>
                  <a:rPr lang="zh-CN" altLang="en-US" sz="1600" b="1" dirty="0">
                    <a:solidFill>
                      <a:srgbClr val="0000FF"/>
                    </a:solidFill>
                    <a:latin typeface="Times New Roman" pitchFamily="18" charset="0"/>
                    <a:ea typeface="宋体" pitchFamily="2" charset="-122"/>
                    <a:cs typeface="Times New Roman" pitchFamily="18" charset="0"/>
                  </a:rPr>
                  <a:t>封口避光</a:t>
                </a:r>
              </a:p>
            </p:txBody>
          </p:sp>
          <p:pic>
            <p:nvPicPr>
              <p:cNvPr id="46" name="Picture 3"/>
              <p:cNvPicPr>
                <a:picLocks noChangeAspect="1" noChangeArrowheads="1"/>
              </p:cNvPicPr>
              <p:nvPr/>
            </p:nvPicPr>
            <p:blipFill>
              <a:blip r:embed="rId13" cstate="print"/>
              <a:srcRect/>
              <a:stretch>
                <a:fillRect/>
              </a:stretch>
            </p:blipFill>
            <p:spPr bwMode="auto">
              <a:xfrm>
                <a:off x="8092038" y="125626"/>
                <a:ext cx="931843" cy="994409"/>
              </a:xfrm>
              <a:prstGeom prst="rect">
                <a:avLst/>
              </a:prstGeom>
              <a:noFill/>
              <a:ln w="9525">
                <a:noFill/>
                <a:miter lim="800000"/>
                <a:headEnd/>
                <a:tailEnd/>
              </a:ln>
            </p:spPr>
          </p:pic>
        </p:grpSp>
      </p:grpSp>
    </p:spTree>
    <p:extLst>
      <p:ext uri="{BB962C8B-B14F-4D97-AF65-F5344CB8AC3E}">
        <p14:creationId xmlns:p14="http://schemas.microsoft.com/office/powerpoint/2010/main" val="9968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linds(horizontal)">
                                      <p:cBhvr>
                                        <p:cTn id="33" dur="500"/>
                                        <p:tgtEl>
                                          <p:spTgt spid="3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linds(horizontal)">
                                      <p:cBhvr>
                                        <p:cTn id="39" dur="500"/>
                                        <p:tgtEl>
                                          <p:spTgt spid="4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linds(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linds(horizontal)">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16" grpId="0"/>
      <p:bldP spid="38" grpId="0"/>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 y="507391"/>
            <a:ext cx="5424986" cy="900246"/>
          </a:xfrm>
          <a:prstGeom prst="rect">
            <a:avLst/>
          </a:prstGeom>
          <a:noFill/>
        </p:spPr>
        <p:txBody>
          <a:bodyPr wrap="square" lIns="68580" tIns="34290" rIns="68580" bIns="34290" rtlCol="0">
            <a:spAutoFit/>
          </a:bodyPr>
          <a:lstStyle/>
          <a:p>
            <a:r>
              <a:rPr lang="zh-CN" altLang="en-US" b="1" dirty="0">
                <a:latin typeface="Times New Roman" pitchFamily="18" charset="0"/>
                <a:ea typeface="宋体" pitchFamily="2" charset="-122"/>
                <a:cs typeface="Times New Roman" pitchFamily="18" charset="0"/>
              </a:rPr>
              <a:t>         光线的影响</a:t>
            </a:r>
            <a:r>
              <a:rPr lang="en-US" altLang="zh-CN" b="1" dirty="0">
                <a:latin typeface="Times New Roman" pitchFamily="18" charset="0"/>
                <a:ea typeface="宋体" pitchFamily="2" charset="-122"/>
                <a:cs typeface="Times New Roman" pitchFamily="18" charset="0"/>
              </a:rPr>
              <a:t> (</a:t>
            </a:r>
            <a:r>
              <a:rPr lang="zh-CN" altLang="en-US" b="1" dirty="0">
                <a:latin typeface="Times New Roman" pitchFamily="18" charset="0"/>
                <a:ea typeface="宋体" pitchFamily="2" charset="-122"/>
                <a:cs typeface="Times New Roman" pitchFamily="18" charset="0"/>
              </a:rPr>
              <a:t>封口条件下</a:t>
            </a:r>
            <a:r>
              <a:rPr lang="en-US" altLang="zh-CN" b="1" dirty="0">
                <a:latin typeface="Times New Roman" pitchFamily="18" charset="0"/>
                <a:ea typeface="宋体" pitchFamily="2" charset="-122"/>
                <a:cs typeface="Times New Roman" pitchFamily="18" charset="0"/>
              </a:rPr>
              <a:t>) ——</a:t>
            </a:r>
            <a:r>
              <a:rPr lang="zh-CN" altLang="en-US" b="1" dirty="0">
                <a:latin typeface="Times New Roman" pitchFamily="18" charset="0"/>
                <a:ea typeface="宋体" pitchFamily="2" charset="-122"/>
                <a:cs typeface="Times New Roman" pitchFamily="18" charset="0"/>
              </a:rPr>
              <a:t>将新制氯水分别</a:t>
            </a:r>
            <a:endParaRPr lang="en-US" altLang="zh-CN" b="1" dirty="0">
              <a:latin typeface="Times New Roman" pitchFamily="18" charset="0"/>
              <a:ea typeface="宋体" pitchFamily="2" charset="-122"/>
              <a:cs typeface="Times New Roman" pitchFamily="18" charset="0"/>
            </a:endParaRPr>
          </a:p>
          <a:p>
            <a:r>
              <a:rPr lang="zh-CN" altLang="en-US" b="1" dirty="0">
                <a:solidFill>
                  <a:srgbClr val="FF0000"/>
                </a:solidFill>
                <a:latin typeface="Times New Roman" pitchFamily="18" charset="0"/>
                <a:ea typeface="宋体" pitchFamily="2" charset="-122"/>
                <a:cs typeface="Times New Roman" pitchFamily="18" charset="0"/>
              </a:rPr>
              <a:t>不避光封口</a:t>
            </a:r>
            <a:r>
              <a:rPr lang="zh-CN" altLang="en-US" b="1" dirty="0">
                <a:latin typeface="Times New Roman" pitchFamily="18" charset="0"/>
                <a:ea typeface="宋体" pitchFamily="2" charset="-122"/>
                <a:cs typeface="Times New Roman" pitchFamily="18" charset="0"/>
              </a:rPr>
              <a:t>存放和</a:t>
            </a:r>
            <a:r>
              <a:rPr lang="zh-CN" altLang="en-US" b="1" dirty="0">
                <a:solidFill>
                  <a:srgbClr val="FF0000"/>
                </a:solidFill>
                <a:latin typeface="Times New Roman" pitchFamily="18" charset="0"/>
                <a:ea typeface="宋体" pitchFamily="2" charset="-122"/>
                <a:cs typeface="Times New Roman" pitchFamily="18" charset="0"/>
              </a:rPr>
              <a:t>避光封口</a:t>
            </a:r>
            <a:r>
              <a:rPr lang="zh-CN" altLang="en-US" b="1" dirty="0">
                <a:latin typeface="Times New Roman" pitchFamily="18" charset="0"/>
                <a:ea typeface="宋体" pitchFamily="2" charset="-122"/>
                <a:cs typeface="Times New Roman" pitchFamily="18" charset="0"/>
              </a:rPr>
              <a:t>存放，</a:t>
            </a:r>
            <a:r>
              <a:rPr lang="en-US" altLang="zh-CN" b="1" dirty="0">
                <a:latin typeface="Times New Roman" pitchFamily="18" charset="0"/>
                <a:ea typeface="宋体" pitchFamily="2" charset="-122"/>
                <a:cs typeface="Times New Roman" pitchFamily="18" charset="0"/>
              </a:rPr>
              <a:t>72</a:t>
            </a:r>
            <a:r>
              <a:rPr lang="zh-CN" altLang="en-US" b="1" dirty="0">
                <a:latin typeface="Times New Roman" pitchFamily="18" charset="0"/>
                <a:ea typeface="宋体" pitchFamily="2" charset="-122"/>
                <a:cs typeface="Times New Roman" pitchFamily="18" charset="0"/>
              </a:rPr>
              <a:t>小时后将红色纸条置于其中</a:t>
            </a:r>
            <a:r>
              <a:rPr lang="en-US" altLang="zh-CN" b="1" dirty="0">
                <a:latin typeface="Times New Roman" pitchFamily="18" charset="0"/>
                <a:ea typeface="宋体" pitchFamily="2" charset="-122"/>
                <a:cs typeface="Times New Roman" pitchFamily="18" charset="0"/>
              </a:rPr>
              <a:t>30min,</a:t>
            </a:r>
            <a:r>
              <a:rPr lang="zh-CN" altLang="en-US" b="1" dirty="0">
                <a:latin typeface="Times New Roman" pitchFamily="18" charset="0"/>
                <a:ea typeface="宋体" pitchFamily="2" charset="-122"/>
                <a:cs typeface="Times New Roman" pitchFamily="18" charset="0"/>
              </a:rPr>
              <a:t>测其漂白能力</a:t>
            </a:r>
          </a:p>
        </p:txBody>
      </p:sp>
      <p:pic>
        <p:nvPicPr>
          <p:cNvPr id="8" name="图片 7"/>
          <p:cNvPicPr>
            <a:picLocks noChangeAspect="1"/>
          </p:cNvPicPr>
          <p:nvPr/>
        </p:nvPicPr>
        <p:blipFill>
          <a:blip r:embed="rId2" cstate="print"/>
          <a:stretch>
            <a:fillRect/>
          </a:stretch>
        </p:blipFill>
        <p:spPr>
          <a:xfrm>
            <a:off x="264712" y="1529066"/>
            <a:ext cx="646666" cy="2418256"/>
          </a:xfrm>
          <a:prstGeom prst="rect">
            <a:avLst/>
          </a:prstGeom>
        </p:spPr>
      </p:pic>
      <p:pic>
        <p:nvPicPr>
          <p:cNvPr id="11" name="Picture 2"/>
          <p:cNvPicPr>
            <a:picLocks noChangeAspect="1" noChangeArrowheads="1"/>
          </p:cNvPicPr>
          <p:nvPr/>
        </p:nvPicPr>
        <p:blipFill>
          <a:blip r:embed="rId3" cstate="print"/>
          <a:srcRect/>
          <a:stretch>
            <a:fillRect/>
          </a:stretch>
        </p:blipFill>
        <p:spPr bwMode="auto">
          <a:xfrm>
            <a:off x="1510684" y="1525591"/>
            <a:ext cx="622350" cy="2421731"/>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3392996" y="1525591"/>
            <a:ext cx="571500" cy="2434628"/>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5289928" y="1585505"/>
            <a:ext cx="614363" cy="2374712"/>
          </a:xfrm>
          <a:prstGeom prst="rect">
            <a:avLst/>
          </a:prstGeom>
          <a:noFill/>
          <a:ln w="9525">
            <a:noFill/>
            <a:miter lim="800000"/>
            <a:headEnd/>
            <a:tailEnd/>
          </a:ln>
        </p:spPr>
      </p:pic>
      <p:sp>
        <p:nvSpPr>
          <p:cNvPr id="15" name="圆角矩形 14"/>
          <p:cNvSpPr/>
          <p:nvPr/>
        </p:nvSpPr>
        <p:spPr>
          <a:xfrm>
            <a:off x="0" y="0"/>
            <a:ext cx="399197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文本框 18"/>
          <p:cNvSpPr txBox="1"/>
          <p:nvPr/>
        </p:nvSpPr>
        <p:spPr>
          <a:xfrm>
            <a:off x="81886" y="96423"/>
            <a:ext cx="3910084" cy="392415"/>
          </a:xfrm>
          <a:prstGeom prst="rect">
            <a:avLst/>
          </a:prstGeom>
          <a:noFill/>
        </p:spPr>
        <p:txBody>
          <a:bodyPr wrap="square" lIns="68580" tIns="34290" rIns="68580" bIns="34290" rtlCol="0">
            <a:spAutoFit/>
          </a:bodyPr>
          <a:lstStyle/>
          <a:p>
            <a:r>
              <a:rPr lang="zh-CN" altLang="en-US" sz="2100" b="1" dirty="0"/>
              <a:t>环节二：使用中可能存在的问题</a:t>
            </a:r>
          </a:p>
        </p:txBody>
      </p:sp>
      <p:sp>
        <p:nvSpPr>
          <p:cNvPr id="21" name="圆角矩形 20"/>
          <p:cNvSpPr/>
          <p:nvPr/>
        </p:nvSpPr>
        <p:spPr>
          <a:xfrm>
            <a:off x="81886" y="452628"/>
            <a:ext cx="5291921" cy="958042"/>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sp>
        <p:nvSpPr>
          <p:cNvPr id="29" name="文本框 28"/>
          <p:cNvSpPr txBox="1"/>
          <p:nvPr/>
        </p:nvSpPr>
        <p:spPr>
          <a:xfrm>
            <a:off x="81886" y="4154696"/>
            <a:ext cx="1336473" cy="392415"/>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新制氯水              </a:t>
            </a:r>
          </a:p>
        </p:txBody>
      </p:sp>
      <p:sp>
        <p:nvSpPr>
          <p:cNvPr id="30" name="TextBox 25"/>
          <p:cNvSpPr txBox="1"/>
          <p:nvPr/>
        </p:nvSpPr>
        <p:spPr>
          <a:xfrm>
            <a:off x="475330" y="4704919"/>
            <a:ext cx="8077103" cy="438582"/>
          </a:xfrm>
          <a:prstGeom prst="rect">
            <a:avLst/>
          </a:prstGeom>
          <a:noFill/>
        </p:spPr>
        <p:txBody>
          <a:bodyPr wrap="square" lIns="68580" tIns="34290" rIns="68580" bIns="34290" rtlCol="0">
            <a:spAutoFit/>
          </a:bodyPr>
          <a:lstStyle/>
          <a:p>
            <a:r>
              <a:rPr lang="en-US" altLang="zh-CN" sz="2400" b="1" dirty="0">
                <a:solidFill>
                  <a:srgbClr val="0000FF"/>
                </a:solidFill>
                <a:latin typeface="Times New Roman" pitchFamily="18" charset="0"/>
                <a:ea typeface="宋体" pitchFamily="2" charset="-122"/>
                <a:cs typeface="Times New Roman" pitchFamily="18" charset="0"/>
              </a:rPr>
              <a:t>              24h                    48h                        72h           </a:t>
            </a:r>
            <a:endParaRPr lang="zh-CN" altLang="en-US" sz="2400" b="1" dirty="0">
              <a:solidFill>
                <a:srgbClr val="0000FF"/>
              </a:solidFill>
              <a:latin typeface="Times New Roman" pitchFamily="18" charset="0"/>
              <a:ea typeface="宋体" pitchFamily="2" charset="-122"/>
              <a:cs typeface="Times New Roman" pitchFamily="18" charset="0"/>
            </a:endParaRPr>
          </a:p>
        </p:txBody>
      </p:sp>
      <p:pic>
        <p:nvPicPr>
          <p:cNvPr id="5" name="图片 4"/>
          <p:cNvPicPr>
            <a:picLocks noChangeAspect="1"/>
          </p:cNvPicPr>
          <p:nvPr/>
        </p:nvPicPr>
        <p:blipFill>
          <a:blip r:embed="rId6" cstate="print"/>
          <a:stretch>
            <a:fillRect/>
          </a:stretch>
        </p:blipFill>
        <p:spPr>
          <a:xfrm>
            <a:off x="2240384" y="1525591"/>
            <a:ext cx="622350" cy="2421731"/>
          </a:xfrm>
          <a:prstGeom prst="rect">
            <a:avLst/>
          </a:prstGeom>
        </p:spPr>
      </p:pic>
      <p:pic>
        <p:nvPicPr>
          <p:cNvPr id="9" name="图片 8"/>
          <p:cNvPicPr>
            <a:picLocks noChangeAspect="1"/>
          </p:cNvPicPr>
          <p:nvPr/>
        </p:nvPicPr>
        <p:blipFill>
          <a:blip r:embed="rId7" cstate="print"/>
          <a:stretch>
            <a:fillRect/>
          </a:stretch>
        </p:blipFill>
        <p:spPr>
          <a:xfrm>
            <a:off x="4072312" y="1545985"/>
            <a:ext cx="555824" cy="2414232"/>
          </a:xfrm>
          <a:prstGeom prst="rect">
            <a:avLst/>
          </a:prstGeom>
        </p:spPr>
      </p:pic>
      <p:pic>
        <p:nvPicPr>
          <p:cNvPr id="14" name="图片 13"/>
          <p:cNvPicPr>
            <a:picLocks noChangeAspect="1"/>
          </p:cNvPicPr>
          <p:nvPr/>
        </p:nvPicPr>
        <p:blipFill>
          <a:blip r:embed="rId8" cstate="print"/>
          <a:stretch>
            <a:fillRect/>
          </a:stretch>
        </p:blipFill>
        <p:spPr>
          <a:xfrm>
            <a:off x="6015807" y="1590606"/>
            <a:ext cx="614363" cy="2374712"/>
          </a:xfrm>
          <a:prstGeom prst="rect">
            <a:avLst/>
          </a:prstGeom>
        </p:spPr>
      </p:pic>
      <p:sp>
        <p:nvSpPr>
          <p:cNvPr id="16" name="文本框 15"/>
          <p:cNvSpPr txBox="1"/>
          <p:nvPr/>
        </p:nvSpPr>
        <p:spPr>
          <a:xfrm>
            <a:off x="1344542" y="3960217"/>
            <a:ext cx="950670" cy="715581"/>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不避光</a:t>
            </a:r>
            <a:endParaRPr lang="en-US" altLang="zh-CN" sz="2100" b="1" dirty="0">
              <a:latin typeface="Times New Roman" pitchFamily="18" charset="0"/>
              <a:ea typeface="宋体" pitchFamily="2" charset="-122"/>
              <a:cs typeface="Times New Roman" pitchFamily="18" charset="0"/>
            </a:endParaRPr>
          </a:p>
          <a:p>
            <a:r>
              <a:rPr lang="zh-CN" altLang="en-US" sz="2100" b="1" dirty="0">
                <a:latin typeface="Times New Roman" pitchFamily="18" charset="0"/>
                <a:ea typeface="宋体" pitchFamily="2" charset="-122"/>
                <a:cs typeface="Times New Roman" pitchFamily="18" charset="0"/>
              </a:rPr>
              <a:t>封口</a:t>
            </a:r>
          </a:p>
        </p:txBody>
      </p:sp>
      <p:sp>
        <p:nvSpPr>
          <p:cNvPr id="17" name="文本框 16"/>
          <p:cNvSpPr txBox="1"/>
          <p:nvPr/>
        </p:nvSpPr>
        <p:spPr>
          <a:xfrm>
            <a:off x="2314228" y="3960217"/>
            <a:ext cx="757451" cy="715580"/>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宋体" pitchFamily="2" charset="-122"/>
                <a:cs typeface="Times New Roman" pitchFamily="18" charset="0"/>
              </a:rPr>
              <a:t>避光封口</a:t>
            </a:r>
          </a:p>
        </p:txBody>
      </p:sp>
      <p:sp>
        <p:nvSpPr>
          <p:cNvPr id="24" name="文本框 23"/>
          <p:cNvSpPr txBox="1"/>
          <p:nvPr/>
        </p:nvSpPr>
        <p:spPr>
          <a:xfrm>
            <a:off x="3174593" y="3967831"/>
            <a:ext cx="950670" cy="715581"/>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不避光</a:t>
            </a:r>
            <a:endParaRPr lang="en-US" altLang="zh-CN" sz="2100" b="1" dirty="0">
              <a:latin typeface="Times New Roman" pitchFamily="18" charset="0"/>
              <a:ea typeface="宋体" pitchFamily="2" charset="-122"/>
              <a:cs typeface="Times New Roman" pitchFamily="18" charset="0"/>
            </a:endParaRPr>
          </a:p>
          <a:p>
            <a:r>
              <a:rPr lang="zh-CN" altLang="en-US" sz="2100" b="1" dirty="0">
                <a:latin typeface="Times New Roman" pitchFamily="18" charset="0"/>
                <a:ea typeface="宋体" pitchFamily="2" charset="-122"/>
                <a:cs typeface="Times New Roman" pitchFamily="18" charset="0"/>
              </a:rPr>
              <a:t>封口</a:t>
            </a:r>
          </a:p>
        </p:txBody>
      </p:sp>
      <p:sp>
        <p:nvSpPr>
          <p:cNvPr id="25" name="文本框 24"/>
          <p:cNvSpPr txBox="1"/>
          <p:nvPr/>
        </p:nvSpPr>
        <p:spPr>
          <a:xfrm>
            <a:off x="4041637" y="3944452"/>
            <a:ext cx="757451" cy="715580"/>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宋体" pitchFamily="2" charset="-122"/>
                <a:cs typeface="Times New Roman" pitchFamily="18" charset="0"/>
              </a:rPr>
              <a:t>避光封口</a:t>
            </a:r>
          </a:p>
        </p:txBody>
      </p:sp>
      <p:sp>
        <p:nvSpPr>
          <p:cNvPr id="26" name="文本框 25"/>
          <p:cNvSpPr txBox="1"/>
          <p:nvPr/>
        </p:nvSpPr>
        <p:spPr>
          <a:xfrm>
            <a:off x="5053321" y="3999004"/>
            <a:ext cx="950670" cy="715581"/>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不避光</a:t>
            </a:r>
            <a:endParaRPr lang="en-US" altLang="zh-CN" sz="2100" b="1" dirty="0">
              <a:latin typeface="Times New Roman" pitchFamily="18" charset="0"/>
              <a:ea typeface="宋体" pitchFamily="2" charset="-122"/>
              <a:cs typeface="Times New Roman" pitchFamily="18" charset="0"/>
            </a:endParaRPr>
          </a:p>
          <a:p>
            <a:r>
              <a:rPr lang="zh-CN" altLang="en-US" sz="2100" b="1" dirty="0">
                <a:latin typeface="Times New Roman" pitchFamily="18" charset="0"/>
                <a:ea typeface="宋体" pitchFamily="2" charset="-122"/>
                <a:cs typeface="Times New Roman" pitchFamily="18" charset="0"/>
              </a:rPr>
              <a:t>封口</a:t>
            </a:r>
          </a:p>
        </p:txBody>
      </p:sp>
      <p:sp>
        <p:nvSpPr>
          <p:cNvPr id="27" name="文本框 26"/>
          <p:cNvSpPr txBox="1"/>
          <p:nvPr/>
        </p:nvSpPr>
        <p:spPr>
          <a:xfrm>
            <a:off x="6023008" y="3999004"/>
            <a:ext cx="757451" cy="715580"/>
          </a:xfrm>
          <a:prstGeom prst="rect">
            <a:avLst/>
          </a:prstGeom>
          <a:noFill/>
        </p:spPr>
        <p:txBody>
          <a:bodyPr wrap="square" lIns="68580" tIns="34290" rIns="68580" bIns="34290" rtlCol="0">
            <a:spAutoFit/>
          </a:bodyPr>
          <a:lstStyle/>
          <a:p>
            <a:r>
              <a:rPr lang="zh-CN" altLang="en-US" sz="2100" b="1" dirty="0">
                <a:solidFill>
                  <a:srgbClr val="FF0000"/>
                </a:solidFill>
                <a:latin typeface="Times New Roman" pitchFamily="18" charset="0"/>
                <a:ea typeface="宋体" pitchFamily="2" charset="-122"/>
                <a:cs typeface="Times New Roman" pitchFamily="18" charset="0"/>
              </a:rPr>
              <a:t>避光封口</a:t>
            </a:r>
          </a:p>
        </p:txBody>
      </p:sp>
      <p:graphicFrame>
        <p:nvGraphicFramePr>
          <p:cNvPr id="31" name="表格 30"/>
          <p:cNvGraphicFramePr>
            <a:graphicFrameLocks noGrp="1"/>
          </p:cNvGraphicFramePr>
          <p:nvPr>
            <p:extLst>
              <p:ext uri="{D42A27DB-BD31-4B8C-83A1-F6EECF244321}">
                <p14:modId xmlns:p14="http://schemas.microsoft.com/office/powerpoint/2010/main" val="952987098"/>
              </p:ext>
            </p:extLst>
          </p:nvPr>
        </p:nvGraphicFramePr>
        <p:xfrm>
          <a:off x="6953708" y="1590590"/>
          <a:ext cx="1980063" cy="3520746"/>
        </p:xfrm>
        <a:graphic>
          <a:graphicData uri="http://schemas.openxmlformats.org/drawingml/2006/table">
            <a:tbl>
              <a:tblPr firstRow="1" bandRow="1">
                <a:tableStyleId>{5C22544A-7EE6-4342-B048-85BDC9FD1C3A}</a:tableStyleId>
              </a:tblPr>
              <a:tblGrid>
                <a:gridCol w="1980063">
                  <a:extLst>
                    <a:ext uri="{9D8B030D-6E8A-4147-A177-3AD203B41FA5}">
                      <a16:colId xmlns:a16="http://schemas.microsoft.com/office/drawing/2014/main" val="20000"/>
                    </a:ext>
                  </a:extLst>
                </a:gridCol>
              </a:tblGrid>
              <a:tr h="411633">
                <a:tc>
                  <a:txBody>
                    <a:bodyPr/>
                    <a:lstStyle/>
                    <a:p>
                      <a:pPr algn="ctr"/>
                      <a:r>
                        <a:rPr lang="zh-CN" altLang="en-US" sz="2100" dirty="0">
                          <a:solidFill>
                            <a:srgbClr val="FF0000"/>
                          </a:solidFill>
                        </a:rPr>
                        <a:t>现象</a:t>
                      </a:r>
                    </a:p>
                  </a:txBody>
                  <a:tcPr marL="68580" marR="68580" marT="34290" marB="34290"/>
                </a:tc>
                <a:extLst>
                  <a:ext uri="{0D108BD9-81ED-4DB2-BD59-A6C34878D82A}">
                    <a16:rowId xmlns:a16="http://schemas.microsoft.com/office/drawing/2014/main" val="10000"/>
                  </a:ext>
                </a:extLst>
              </a:tr>
              <a:tr h="1988820">
                <a:tc>
                  <a:txBody>
                    <a:bodyPr/>
                    <a:lstStyle/>
                    <a:p>
                      <a:pPr algn="ctr"/>
                      <a:endParaRPr lang="en-US" altLang="zh-CN" sz="2100" dirty="0"/>
                    </a:p>
                    <a:p>
                      <a:pPr algn="ctr"/>
                      <a:endParaRPr lang="en-US" altLang="zh-CN" sz="2100" dirty="0"/>
                    </a:p>
                    <a:p>
                      <a:pPr algn="ctr"/>
                      <a:endParaRPr lang="en-US" altLang="zh-CN" sz="2100" dirty="0"/>
                    </a:p>
                    <a:p>
                      <a:pPr algn="ctr"/>
                      <a:endParaRPr lang="en-US" altLang="zh-CN" sz="2100" dirty="0"/>
                    </a:p>
                    <a:p>
                      <a:pPr algn="ctr"/>
                      <a:endParaRPr lang="en-US" altLang="zh-CN" sz="2100" dirty="0"/>
                    </a:p>
                    <a:p>
                      <a:pPr algn="ctr"/>
                      <a:endParaRPr lang="en-US" altLang="zh-CN" sz="2100" dirty="0"/>
                    </a:p>
                  </a:txBody>
                  <a:tcPr marL="68580" marR="68580" marT="34290" marB="34290"/>
                </a:tc>
                <a:extLst>
                  <a:ext uri="{0D108BD9-81ED-4DB2-BD59-A6C34878D82A}">
                    <a16:rowId xmlns:a16="http://schemas.microsoft.com/office/drawing/2014/main" val="10001"/>
                  </a:ext>
                </a:extLst>
              </a:tr>
              <a:tr h="411633">
                <a:tc>
                  <a:txBody>
                    <a:bodyPr/>
                    <a:lstStyle/>
                    <a:p>
                      <a:pPr algn="ctr"/>
                      <a:r>
                        <a:rPr lang="zh-CN" altLang="en-US" sz="2100" b="1" dirty="0">
                          <a:solidFill>
                            <a:srgbClr val="FF0000"/>
                          </a:solidFill>
                        </a:rPr>
                        <a:t>结论</a:t>
                      </a:r>
                    </a:p>
                  </a:txBody>
                  <a:tcPr marL="68580" marR="68580" marT="34290" marB="34290"/>
                </a:tc>
                <a:extLst>
                  <a:ext uri="{0D108BD9-81ED-4DB2-BD59-A6C34878D82A}">
                    <a16:rowId xmlns:a16="http://schemas.microsoft.com/office/drawing/2014/main" val="10002"/>
                  </a:ext>
                </a:extLst>
              </a:tr>
              <a:tr h="708660">
                <a:tc>
                  <a:txBody>
                    <a:bodyPr/>
                    <a:lstStyle/>
                    <a:p>
                      <a:pPr algn="ctr"/>
                      <a:endParaRPr lang="en-US" altLang="zh-CN" sz="2100" dirty="0"/>
                    </a:p>
                    <a:p>
                      <a:pPr algn="ctr"/>
                      <a:endParaRPr lang="zh-CN" altLang="en-US" sz="2100" dirty="0"/>
                    </a:p>
                  </a:txBody>
                  <a:tcPr marL="68580" marR="68580" marT="34290" marB="34290"/>
                </a:tc>
                <a:extLst>
                  <a:ext uri="{0D108BD9-81ED-4DB2-BD59-A6C34878D82A}">
                    <a16:rowId xmlns:a16="http://schemas.microsoft.com/office/drawing/2014/main" val="10003"/>
                  </a:ext>
                </a:extLst>
              </a:tr>
            </a:tbl>
          </a:graphicData>
        </a:graphic>
      </p:graphicFrame>
      <p:sp>
        <p:nvSpPr>
          <p:cNvPr id="32" name="文本框 31"/>
          <p:cNvSpPr txBox="1"/>
          <p:nvPr/>
        </p:nvSpPr>
        <p:spPr>
          <a:xfrm>
            <a:off x="7023088" y="2035511"/>
            <a:ext cx="1980062" cy="2008242"/>
          </a:xfrm>
          <a:prstGeom prst="rect">
            <a:avLst/>
          </a:prstGeom>
          <a:noFill/>
        </p:spPr>
        <p:txBody>
          <a:bodyPr wrap="square" lIns="68580" tIns="34290" rIns="68580" bIns="34290" rtlCol="0">
            <a:spAutoFit/>
          </a:bodyPr>
          <a:lstStyle/>
          <a:p>
            <a:r>
              <a:rPr lang="zh-CN" altLang="en-US" b="1" dirty="0">
                <a:solidFill>
                  <a:srgbClr val="0000FF"/>
                </a:solidFill>
                <a:latin typeface="Times New Roman" pitchFamily="18" charset="0"/>
                <a:ea typeface="宋体" pitchFamily="2" charset="-122"/>
                <a:cs typeface="Times New Roman" pitchFamily="18" charset="0"/>
              </a:rPr>
              <a:t>    不避光封口存放的氯水褪色较快，</a:t>
            </a:r>
            <a:r>
              <a:rPr lang="en-US" altLang="zh-CN" b="1" dirty="0">
                <a:solidFill>
                  <a:srgbClr val="0000FF"/>
                </a:solidFill>
                <a:latin typeface="Times New Roman" pitchFamily="18" charset="0"/>
                <a:ea typeface="宋体" pitchFamily="2" charset="-122"/>
                <a:cs typeface="Times New Roman" pitchFamily="18" charset="0"/>
              </a:rPr>
              <a:t>72</a:t>
            </a:r>
            <a:r>
              <a:rPr lang="zh-CN" altLang="en-US" b="1" dirty="0">
                <a:solidFill>
                  <a:srgbClr val="0000FF"/>
                </a:solidFill>
                <a:latin typeface="Times New Roman" pitchFamily="18" charset="0"/>
                <a:ea typeface="宋体" pitchFamily="2" charset="-122"/>
                <a:cs typeface="Times New Roman" pitchFamily="18" charset="0"/>
              </a:rPr>
              <a:t>小时后基本失去漂白能力；封口避光存放的氯水基本不褪色，能保持较强的漂白能力</a:t>
            </a:r>
          </a:p>
        </p:txBody>
      </p:sp>
      <p:sp>
        <p:nvSpPr>
          <p:cNvPr id="2" name="文本框 1"/>
          <p:cNvSpPr txBox="1"/>
          <p:nvPr/>
        </p:nvSpPr>
        <p:spPr>
          <a:xfrm>
            <a:off x="7161749" y="4402959"/>
            <a:ext cx="1563980" cy="623248"/>
          </a:xfrm>
          <a:prstGeom prst="rect">
            <a:avLst/>
          </a:prstGeom>
          <a:noFill/>
        </p:spPr>
        <p:txBody>
          <a:bodyPr wrap="square" lIns="68580" tIns="34290" rIns="68580" bIns="34290" rtlCol="0">
            <a:spAutoFit/>
          </a:bodyPr>
          <a:lstStyle/>
          <a:p>
            <a:r>
              <a:rPr lang="zh-CN" altLang="en-US" b="1" dirty="0">
                <a:solidFill>
                  <a:srgbClr val="0000FF"/>
                </a:solidFill>
                <a:latin typeface="Times New Roman" pitchFamily="18" charset="0"/>
                <a:ea typeface="宋体" pitchFamily="2" charset="-122"/>
                <a:cs typeface="Times New Roman" pitchFamily="18" charset="0"/>
              </a:rPr>
              <a:t>次氯酸在光照条件下不稳定</a:t>
            </a:r>
          </a:p>
        </p:txBody>
      </p:sp>
      <p:sp>
        <p:nvSpPr>
          <p:cNvPr id="3" name="圆角矩形 2"/>
          <p:cNvSpPr/>
          <p:nvPr/>
        </p:nvSpPr>
        <p:spPr>
          <a:xfrm>
            <a:off x="1337310" y="4356389"/>
            <a:ext cx="4057112" cy="69359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grpSp>
        <p:nvGrpSpPr>
          <p:cNvPr id="18" name="组合 41"/>
          <p:cNvGrpSpPr/>
          <p:nvPr/>
        </p:nvGrpSpPr>
        <p:grpSpPr>
          <a:xfrm>
            <a:off x="1555425" y="4361853"/>
            <a:ext cx="3386497" cy="671157"/>
            <a:chOff x="1777742" y="5343379"/>
            <a:chExt cx="4515332" cy="894876"/>
          </a:xfrm>
        </p:grpSpPr>
        <p:sp>
          <p:nvSpPr>
            <p:cNvPr id="6" name="文本框 5"/>
            <p:cNvSpPr txBox="1"/>
            <p:nvPr/>
          </p:nvSpPr>
          <p:spPr>
            <a:xfrm>
              <a:off x="1777742" y="5525407"/>
              <a:ext cx="1754872" cy="677108"/>
            </a:xfrm>
            <a:prstGeom prst="rect">
              <a:avLst/>
            </a:prstGeom>
            <a:noFill/>
          </p:spPr>
          <p:txBody>
            <a:bodyPr wrap="square" rtlCol="0">
              <a:spAutoFit/>
            </a:bodyPr>
            <a:lstStyle/>
            <a:p>
              <a:r>
                <a:rPr lang="en-US" altLang="zh-CN" sz="2700" dirty="0">
                  <a:latin typeface="Times New Roman" pitchFamily="18" charset="0"/>
                  <a:ea typeface="宋体" pitchFamily="2" charset="-122"/>
                  <a:cs typeface="Times New Roman" pitchFamily="18" charset="0"/>
                </a:rPr>
                <a:t>2HClO   </a:t>
              </a:r>
              <a:endParaRPr lang="zh-CN" altLang="en-US" sz="2700" dirty="0">
                <a:latin typeface="Times New Roman" pitchFamily="18" charset="0"/>
                <a:ea typeface="宋体" pitchFamily="2" charset="-122"/>
                <a:cs typeface="Times New Roman" pitchFamily="18" charset="0"/>
              </a:endParaRPr>
            </a:p>
          </p:txBody>
        </p:sp>
        <p:sp>
          <p:nvSpPr>
            <p:cNvPr id="7" name="文本框 6"/>
            <p:cNvSpPr txBox="1"/>
            <p:nvPr/>
          </p:nvSpPr>
          <p:spPr>
            <a:xfrm>
              <a:off x="3324218" y="5343379"/>
              <a:ext cx="886160" cy="492443"/>
            </a:xfrm>
            <a:prstGeom prst="rect">
              <a:avLst/>
            </a:prstGeom>
            <a:noFill/>
          </p:spPr>
          <p:txBody>
            <a:bodyPr wrap="square" rtlCol="0">
              <a:spAutoFit/>
            </a:bodyPr>
            <a:lstStyle/>
            <a:p>
              <a:r>
                <a:rPr lang="zh-CN" altLang="en-US" dirty="0">
                  <a:latin typeface="Times New Roman" pitchFamily="18" charset="0"/>
                  <a:ea typeface="宋体" pitchFamily="2" charset="-122"/>
                  <a:cs typeface="Times New Roman" pitchFamily="18" charset="0"/>
                </a:rPr>
                <a:t>光照</a:t>
              </a:r>
            </a:p>
          </p:txBody>
        </p:sp>
        <p:sp>
          <p:nvSpPr>
            <p:cNvPr id="10" name="文本框 9"/>
            <p:cNvSpPr txBox="1"/>
            <p:nvPr/>
          </p:nvSpPr>
          <p:spPr>
            <a:xfrm>
              <a:off x="4217797" y="5561147"/>
              <a:ext cx="2075277" cy="677108"/>
            </a:xfrm>
            <a:prstGeom prst="rect">
              <a:avLst/>
            </a:prstGeom>
            <a:noFill/>
          </p:spPr>
          <p:txBody>
            <a:bodyPr wrap="square" rtlCol="0">
              <a:spAutoFit/>
            </a:bodyPr>
            <a:lstStyle/>
            <a:p>
              <a:r>
                <a:rPr lang="en-US" altLang="zh-CN" sz="2700" dirty="0">
                  <a:latin typeface="Times New Roman" pitchFamily="18" charset="0"/>
                  <a:ea typeface="宋体" pitchFamily="2" charset="-122"/>
                  <a:cs typeface="Times New Roman" pitchFamily="18" charset="0"/>
                </a:rPr>
                <a:t>2HCl+O</a:t>
              </a:r>
              <a:r>
                <a:rPr lang="en-US" altLang="zh-CN" sz="2700" baseline="-25000" dirty="0">
                  <a:latin typeface="Times New Roman" pitchFamily="18" charset="0"/>
                  <a:ea typeface="宋体" pitchFamily="2" charset="-122"/>
                  <a:cs typeface="Times New Roman" pitchFamily="18" charset="0"/>
                </a:rPr>
                <a:t>2</a:t>
              </a:r>
              <a:endParaRPr lang="zh-CN" altLang="en-US" sz="2700" baseline="-25000" dirty="0">
                <a:latin typeface="Times New Roman" pitchFamily="18" charset="0"/>
                <a:ea typeface="宋体" pitchFamily="2" charset="-122"/>
                <a:cs typeface="Times New Roman" pitchFamily="18" charset="0"/>
              </a:endParaRPr>
            </a:p>
          </p:txBody>
        </p:sp>
        <p:cxnSp>
          <p:nvCxnSpPr>
            <p:cNvPr id="35" name="直接箭头连接符 34"/>
            <p:cNvCxnSpPr/>
            <p:nvPr/>
          </p:nvCxnSpPr>
          <p:spPr>
            <a:xfrm flipH="1" flipV="1">
              <a:off x="6168715" y="5631675"/>
              <a:ext cx="23934" cy="5052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331769" y="5796623"/>
              <a:ext cx="801788" cy="146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343489" y="5949023"/>
              <a:ext cx="801788" cy="146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5587596" y="95947"/>
            <a:ext cx="3665046" cy="1543539"/>
            <a:chOff x="5587596" y="95947"/>
            <a:chExt cx="3665046" cy="1543539"/>
          </a:xfrm>
        </p:grpSpPr>
        <p:sp>
          <p:nvSpPr>
            <p:cNvPr id="36" name="文本框 28"/>
            <p:cNvSpPr txBox="1"/>
            <p:nvPr/>
          </p:nvSpPr>
          <p:spPr>
            <a:xfrm>
              <a:off x="5587596" y="1071016"/>
              <a:ext cx="1121023" cy="315471"/>
            </a:xfrm>
            <a:prstGeom prst="rect">
              <a:avLst/>
            </a:prstGeom>
            <a:noFill/>
          </p:spPr>
          <p:txBody>
            <a:bodyPr wrap="square" lIns="68580" tIns="34290" rIns="68580" bIns="34290" rtlCol="0">
              <a:spAutoFit/>
            </a:bodyPr>
            <a:lstStyle/>
            <a:p>
              <a:r>
                <a:rPr lang="zh-CN" altLang="en-US" sz="1600" b="1" dirty="0">
                  <a:solidFill>
                    <a:srgbClr val="0000FF"/>
                  </a:solidFill>
                  <a:latin typeface="Times New Roman" pitchFamily="18" charset="0"/>
                  <a:ea typeface="宋体" pitchFamily="2" charset="-122"/>
                  <a:cs typeface="Times New Roman" pitchFamily="18" charset="0"/>
                </a:rPr>
                <a:t>新制氯水</a:t>
              </a:r>
            </a:p>
          </p:txBody>
        </p:sp>
        <p:pic>
          <p:nvPicPr>
            <p:cNvPr id="38" name="Picture 9"/>
            <p:cNvPicPr>
              <a:picLocks noChangeAspect="1" noChangeArrowheads="1"/>
            </p:cNvPicPr>
            <p:nvPr/>
          </p:nvPicPr>
          <p:blipFill>
            <a:blip r:embed="rId9" cstate="print"/>
            <a:srcRect/>
            <a:stretch>
              <a:fillRect/>
            </a:stretch>
          </p:blipFill>
          <p:spPr bwMode="auto">
            <a:xfrm>
              <a:off x="6880861" y="111859"/>
              <a:ext cx="939546" cy="946404"/>
            </a:xfrm>
            <a:prstGeom prst="rect">
              <a:avLst/>
            </a:prstGeom>
            <a:noFill/>
            <a:ln w="9525">
              <a:noFill/>
              <a:miter lim="800000"/>
              <a:headEnd/>
              <a:tailEnd/>
            </a:ln>
          </p:spPr>
        </p:pic>
        <p:sp>
          <p:nvSpPr>
            <p:cNvPr id="39" name="文本框 39"/>
            <p:cNvSpPr txBox="1"/>
            <p:nvPr/>
          </p:nvSpPr>
          <p:spPr>
            <a:xfrm>
              <a:off x="8116083" y="1089116"/>
              <a:ext cx="1136559" cy="315471"/>
            </a:xfrm>
            <a:prstGeom prst="rect">
              <a:avLst/>
            </a:prstGeom>
            <a:noFill/>
          </p:spPr>
          <p:txBody>
            <a:bodyPr wrap="square" lIns="68580" tIns="34290" rIns="68580" bIns="34290" rtlCol="0">
              <a:spAutoFit/>
            </a:bodyPr>
            <a:lstStyle/>
            <a:p>
              <a:r>
                <a:rPr lang="zh-CN" altLang="en-US" sz="1600" b="1" dirty="0">
                  <a:solidFill>
                    <a:srgbClr val="0000FF"/>
                  </a:solidFill>
                  <a:latin typeface="Times New Roman" pitchFamily="18" charset="0"/>
                  <a:ea typeface="宋体" pitchFamily="2" charset="-122"/>
                  <a:cs typeface="Times New Roman" pitchFamily="18" charset="0"/>
                </a:rPr>
                <a:t>避光封口</a:t>
              </a:r>
            </a:p>
          </p:txBody>
        </p:sp>
        <p:sp>
          <p:nvSpPr>
            <p:cNvPr id="43" name="TextBox 42"/>
            <p:cNvSpPr txBox="1"/>
            <p:nvPr/>
          </p:nvSpPr>
          <p:spPr>
            <a:xfrm>
              <a:off x="6744831" y="1077794"/>
              <a:ext cx="1455956" cy="561692"/>
            </a:xfrm>
            <a:prstGeom prst="rect">
              <a:avLst/>
            </a:prstGeom>
            <a:noFill/>
          </p:spPr>
          <p:txBody>
            <a:bodyPr wrap="square" lIns="68580" tIns="34290" rIns="68580" bIns="34290" rtlCol="0">
              <a:spAutoFit/>
            </a:bodyPr>
            <a:lstStyle/>
            <a:p>
              <a:r>
                <a:rPr lang="zh-CN" altLang="en-US" sz="1600" b="1" dirty="0">
                  <a:solidFill>
                    <a:srgbClr val="0000FF"/>
                  </a:solidFill>
                  <a:latin typeface="Times New Roman" pitchFamily="18" charset="0"/>
                  <a:ea typeface="宋体" pitchFamily="2" charset="-122"/>
                  <a:cs typeface="Times New Roman" pitchFamily="18" charset="0"/>
                </a:rPr>
                <a:t>不避光封口</a:t>
              </a:r>
            </a:p>
            <a:p>
              <a:endParaRPr lang="zh-CN" altLang="en-US" sz="1600" b="1" dirty="0">
                <a:latin typeface="Times New Roman" pitchFamily="18" charset="0"/>
                <a:ea typeface="宋体" pitchFamily="2" charset="-122"/>
                <a:cs typeface="Times New Roman" pitchFamily="18" charset="0"/>
              </a:endParaRPr>
            </a:p>
          </p:txBody>
        </p:sp>
        <p:pic>
          <p:nvPicPr>
            <p:cNvPr id="46" name="Picture 7"/>
            <p:cNvPicPr>
              <a:picLocks noChangeAspect="1" noChangeArrowheads="1"/>
            </p:cNvPicPr>
            <p:nvPr/>
          </p:nvPicPr>
          <p:blipFill>
            <a:blip r:embed="rId10" cstate="print"/>
            <a:srcRect/>
            <a:stretch>
              <a:fillRect/>
            </a:stretch>
          </p:blipFill>
          <p:spPr bwMode="auto">
            <a:xfrm>
              <a:off x="5592844" y="121574"/>
              <a:ext cx="954677" cy="966978"/>
            </a:xfrm>
            <a:prstGeom prst="rect">
              <a:avLst/>
            </a:prstGeom>
            <a:noFill/>
            <a:ln w="9525">
              <a:noFill/>
              <a:miter lim="800000"/>
              <a:headEnd/>
              <a:tailEnd/>
            </a:ln>
          </p:spPr>
        </p:pic>
        <p:pic>
          <p:nvPicPr>
            <p:cNvPr id="47" name="Picture 3"/>
            <p:cNvPicPr>
              <a:picLocks noChangeAspect="1" noChangeArrowheads="1"/>
            </p:cNvPicPr>
            <p:nvPr/>
          </p:nvPicPr>
          <p:blipFill>
            <a:blip r:embed="rId11" cstate="print"/>
            <a:srcRect/>
            <a:stretch>
              <a:fillRect/>
            </a:stretch>
          </p:blipFill>
          <p:spPr bwMode="auto">
            <a:xfrm>
              <a:off x="8130681" y="95947"/>
              <a:ext cx="931843" cy="994409"/>
            </a:xfrm>
            <a:prstGeom prst="rect">
              <a:avLst/>
            </a:prstGeom>
            <a:noFill/>
            <a:ln w="9525">
              <a:noFill/>
              <a:miter lim="800000"/>
              <a:headEnd/>
              <a:tailEnd/>
            </a:ln>
          </p:spPr>
        </p:pic>
      </p:grpSp>
    </p:spTree>
    <p:extLst>
      <p:ext uri="{BB962C8B-B14F-4D97-AF65-F5344CB8AC3E}">
        <p14:creationId xmlns:p14="http://schemas.microsoft.com/office/powerpoint/2010/main" val="424827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up)">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linds(horizont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linds(horizontal)">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linds(horizontal)">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linds(horizontal)">
                                      <p:cBhvr>
                                        <p:cTn id="78" dur="5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6" grpId="0"/>
      <p:bldP spid="17" grpId="0"/>
      <p:bldP spid="24" grpId="0"/>
      <p:bldP spid="25" grpId="0"/>
      <p:bldP spid="26" grpId="0"/>
      <p:bldP spid="27" grpId="0"/>
      <p:bldP spid="32" grpId="0"/>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0" y="0"/>
            <a:ext cx="399197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文本框 17"/>
          <p:cNvSpPr txBox="1"/>
          <p:nvPr/>
        </p:nvSpPr>
        <p:spPr>
          <a:xfrm>
            <a:off x="155742" y="14127"/>
            <a:ext cx="3910084" cy="392415"/>
          </a:xfrm>
          <a:prstGeom prst="rect">
            <a:avLst/>
          </a:prstGeom>
          <a:noFill/>
        </p:spPr>
        <p:txBody>
          <a:bodyPr wrap="square" lIns="68580" tIns="34290" rIns="68580" bIns="34290" rtlCol="0">
            <a:spAutoFit/>
          </a:bodyPr>
          <a:lstStyle/>
          <a:p>
            <a:r>
              <a:rPr lang="zh-CN" altLang="en-US" sz="2100" b="1" dirty="0"/>
              <a:t>环节二：使用中可能存在的问题</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0930" y="0"/>
            <a:ext cx="1703070" cy="2016252"/>
          </a:xfrm>
          <a:prstGeom prst="rect">
            <a:avLst/>
          </a:prstGeom>
        </p:spPr>
      </p:pic>
      <p:sp>
        <p:nvSpPr>
          <p:cNvPr id="5" name="文本框 4"/>
          <p:cNvSpPr txBox="1"/>
          <p:nvPr/>
        </p:nvSpPr>
        <p:spPr>
          <a:xfrm>
            <a:off x="411480" y="571852"/>
            <a:ext cx="2301123" cy="346249"/>
          </a:xfrm>
          <a:prstGeom prst="rect">
            <a:avLst/>
          </a:prstGeom>
          <a:noFill/>
        </p:spPr>
        <p:txBody>
          <a:bodyPr wrap="square" lIns="68580" tIns="34290" rIns="68580" bIns="34290" rtlCol="0">
            <a:spAutoFit/>
          </a:bodyPr>
          <a:lstStyle/>
          <a:p>
            <a:r>
              <a:rPr lang="zh-CN" altLang="en-US" b="1" dirty="0">
                <a:latin typeface="Times New Roman" pitchFamily="18" charset="0"/>
                <a:ea typeface="宋体" pitchFamily="2" charset="-122"/>
                <a:cs typeface="Times New Roman" pitchFamily="18" charset="0"/>
              </a:rPr>
              <a:t>加入少量铁粉</a:t>
            </a:r>
          </a:p>
        </p:txBody>
      </p:sp>
      <p:sp>
        <p:nvSpPr>
          <p:cNvPr id="8" name="文本框 7"/>
          <p:cNvSpPr txBox="1"/>
          <p:nvPr/>
        </p:nvSpPr>
        <p:spPr>
          <a:xfrm>
            <a:off x="2098548" y="540200"/>
            <a:ext cx="1659636" cy="346249"/>
          </a:xfrm>
          <a:prstGeom prst="rect">
            <a:avLst/>
          </a:prstGeom>
          <a:noFill/>
        </p:spPr>
        <p:txBody>
          <a:bodyPr wrap="square" lIns="68580" tIns="34290" rIns="68580" bIns="34290" rtlCol="0">
            <a:spAutoFit/>
          </a:bodyPr>
          <a:lstStyle/>
          <a:p>
            <a:r>
              <a:rPr lang="zh-CN" altLang="en-US" b="1" dirty="0"/>
              <a:t>加入</a:t>
            </a:r>
            <a:r>
              <a:rPr lang="en-US" altLang="zh-CN" b="1" dirty="0"/>
              <a:t>2</a:t>
            </a:r>
            <a:r>
              <a:rPr lang="zh-CN" altLang="en-US" b="1" dirty="0"/>
              <a:t>滴管氯水</a:t>
            </a:r>
          </a:p>
        </p:txBody>
      </p:sp>
      <p:graphicFrame>
        <p:nvGraphicFramePr>
          <p:cNvPr id="12" name="表格 11"/>
          <p:cNvGraphicFramePr>
            <a:graphicFrameLocks noGrp="1"/>
          </p:cNvGraphicFramePr>
          <p:nvPr>
            <p:extLst>
              <p:ext uri="{D42A27DB-BD31-4B8C-83A1-F6EECF244321}">
                <p14:modId xmlns:p14="http://schemas.microsoft.com/office/powerpoint/2010/main" val="3661075353"/>
              </p:ext>
            </p:extLst>
          </p:nvPr>
        </p:nvGraphicFramePr>
        <p:xfrm>
          <a:off x="1212661" y="3651767"/>
          <a:ext cx="6790936" cy="1367042"/>
        </p:xfrm>
        <a:graphic>
          <a:graphicData uri="http://schemas.openxmlformats.org/drawingml/2006/table">
            <a:tbl>
              <a:tblPr firstRow="1" bandRow="1">
                <a:tableStyleId>{5C22544A-7EE6-4342-B048-85BDC9FD1C3A}</a:tableStyleId>
              </a:tblPr>
              <a:tblGrid>
                <a:gridCol w="3395468">
                  <a:extLst>
                    <a:ext uri="{9D8B030D-6E8A-4147-A177-3AD203B41FA5}">
                      <a16:colId xmlns:a16="http://schemas.microsoft.com/office/drawing/2014/main" val="20000"/>
                    </a:ext>
                  </a:extLst>
                </a:gridCol>
                <a:gridCol w="3395468">
                  <a:extLst>
                    <a:ext uri="{9D8B030D-6E8A-4147-A177-3AD203B41FA5}">
                      <a16:colId xmlns:a16="http://schemas.microsoft.com/office/drawing/2014/main" val="20001"/>
                    </a:ext>
                  </a:extLst>
                </a:gridCol>
              </a:tblGrid>
              <a:tr h="455166">
                <a:tc>
                  <a:txBody>
                    <a:bodyPr/>
                    <a:lstStyle/>
                    <a:p>
                      <a:pPr algn="ctr"/>
                      <a:r>
                        <a:rPr lang="zh-CN" altLang="en-US" sz="2100" dirty="0">
                          <a:solidFill>
                            <a:srgbClr val="FFFF66"/>
                          </a:solidFill>
                        </a:rPr>
                        <a:t>现象</a:t>
                      </a:r>
                    </a:p>
                  </a:txBody>
                  <a:tcPr marL="68580" marR="68580" marT="34290" marB="34290"/>
                </a:tc>
                <a:tc>
                  <a:txBody>
                    <a:bodyPr/>
                    <a:lstStyle/>
                    <a:p>
                      <a:pPr algn="ctr"/>
                      <a:r>
                        <a:rPr lang="zh-CN" altLang="en-US" sz="2100" dirty="0">
                          <a:solidFill>
                            <a:srgbClr val="FFFF66"/>
                          </a:solidFill>
                        </a:rPr>
                        <a:t>结论</a:t>
                      </a:r>
                    </a:p>
                  </a:txBody>
                  <a:tcPr marL="68580" marR="68580" marT="34290" marB="34290"/>
                </a:tc>
                <a:extLst>
                  <a:ext uri="{0D108BD9-81ED-4DB2-BD59-A6C34878D82A}">
                    <a16:rowId xmlns:a16="http://schemas.microsoft.com/office/drawing/2014/main" val="10000"/>
                  </a:ext>
                </a:extLst>
              </a:tr>
              <a:tr h="911876">
                <a:tc>
                  <a:txBody>
                    <a:bodyPr/>
                    <a:lstStyle/>
                    <a:p>
                      <a:endParaRPr lang="zh-CN" altLang="en-US" sz="1000" dirty="0">
                        <a:solidFill>
                          <a:srgbClr val="FFFF66"/>
                        </a:solidFill>
                      </a:endParaRPr>
                    </a:p>
                  </a:txBody>
                  <a:tcPr marL="68580" marR="68580" marT="34290" marB="34290"/>
                </a:tc>
                <a:tc>
                  <a:txBody>
                    <a:bodyPr/>
                    <a:lstStyle/>
                    <a:p>
                      <a:endParaRPr lang="zh-CN" altLang="en-US" sz="1000" dirty="0">
                        <a:solidFill>
                          <a:srgbClr val="FFFF66"/>
                        </a:solidFill>
                      </a:endParaRPr>
                    </a:p>
                  </a:txBody>
                  <a:tcPr marL="68580" marR="68580" marT="34290" marB="34290"/>
                </a:tc>
                <a:extLst>
                  <a:ext uri="{0D108BD9-81ED-4DB2-BD59-A6C34878D82A}">
                    <a16:rowId xmlns:a16="http://schemas.microsoft.com/office/drawing/2014/main" val="10001"/>
                  </a:ext>
                </a:extLst>
              </a:tr>
            </a:tbl>
          </a:graphicData>
        </a:graphic>
      </p:graphicFrame>
      <p:pic>
        <p:nvPicPr>
          <p:cNvPr id="3075" name="Picture 3"/>
          <p:cNvPicPr>
            <a:picLocks noChangeAspect="1" noChangeArrowheads="1"/>
          </p:cNvPicPr>
          <p:nvPr/>
        </p:nvPicPr>
        <p:blipFill>
          <a:blip r:embed="rId3" cstate="print"/>
          <a:srcRect/>
          <a:stretch>
            <a:fillRect/>
          </a:stretch>
        </p:blipFill>
        <p:spPr bwMode="auto">
          <a:xfrm>
            <a:off x="713232" y="1117854"/>
            <a:ext cx="781812" cy="2105407"/>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2304288" y="1113853"/>
            <a:ext cx="788670" cy="2061401"/>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3641599" y="1155040"/>
            <a:ext cx="774953" cy="2039969"/>
          </a:xfrm>
          <a:prstGeom prst="rect">
            <a:avLst/>
          </a:prstGeom>
          <a:noFill/>
          <a:ln w="9525">
            <a:noFill/>
            <a:miter lim="800000"/>
            <a:headEnd/>
            <a:tailEnd/>
          </a:ln>
        </p:spPr>
      </p:pic>
      <p:pic>
        <p:nvPicPr>
          <p:cNvPr id="3082" name="Picture 10"/>
          <p:cNvPicPr>
            <a:picLocks noChangeAspect="1" noChangeArrowheads="1"/>
          </p:cNvPicPr>
          <p:nvPr/>
        </p:nvPicPr>
        <p:blipFill>
          <a:blip r:embed="rId6" cstate="print"/>
          <a:srcRect/>
          <a:stretch>
            <a:fillRect/>
          </a:stretch>
        </p:blipFill>
        <p:spPr bwMode="auto">
          <a:xfrm>
            <a:off x="4963477" y="1189110"/>
            <a:ext cx="756095" cy="2007821"/>
          </a:xfrm>
          <a:prstGeom prst="rect">
            <a:avLst/>
          </a:prstGeom>
          <a:noFill/>
          <a:ln w="9525">
            <a:noFill/>
            <a:miter lim="800000"/>
            <a:headEnd/>
            <a:tailEnd/>
          </a:ln>
        </p:spPr>
      </p:pic>
      <p:pic>
        <p:nvPicPr>
          <p:cNvPr id="3084" name="Picture 12"/>
          <p:cNvPicPr>
            <a:picLocks noChangeAspect="1" noChangeArrowheads="1"/>
          </p:cNvPicPr>
          <p:nvPr/>
        </p:nvPicPr>
        <p:blipFill>
          <a:blip r:embed="rId7" cstate="print"/>
          <a:srcRect/>
          <a:stretch>
            <a:fillRect/>
          </a:stretch>
        </p:blipFill>
        <p:spPr bwMode="auto">
          <a:xfrm>
            <a:off x="6380941" y="1236920"/>
            <a:ext cx="730805" cy="1981961"/>
          </a:xfrm>
          <a:prstGeom prst="rect">
            <a:avLst/>
          </a:prstGeom>
          <a:noFill/>
          <a:ln w="9525">
            <a:noFill/>
            <a:miter lim="800000"/>
            <a:headEnd/>
            <a:tailEnd/>
          </a:ln>
        </p:spPr>
      </p:pic>
      <p:sp>
        <p:nvSpPr>
          <p:cNvPr id="23" name="TextBox 22"/>
          <p:cNvSpPr txBox="1"/>
          <p:nvPr/>
        </p:nvSpPr>
        <p:spPr>
          <a:xfrm>
            <a:off x="1301461" y="4135374"/>
            <a:ext cx="3132859" cy="900246"/>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1.</a:t>
            </a:r>
            <a:r>
              <a:rPr lang="zh-CN" altLang="en-US" b="1" dirty="0">
                <a:latin typeface="Times New Roman" pitchFamily="18" charset="0"/>
                <a:ea typeface="宋体" pitchFamily="2" charset="-122"/>
                <a:cs typeface="Times New Roman" pitchFamily="18" charset="0"/>
              </a:rPr>
              <a:t>没有观察到气泡</a:t>
            </a:r>
            <a:endParaRPr lang="en-US" altLang="zh-CN" b="1" dirty="0">
              <a:latin typeface="Times New Roman" pitchFamily="18" charset="0"/>
              <a:ea typeface="宋体" pitchFamily="2" charset="-122"/>
              <a:cs typeface="Times New Roman" pitchFamily="18" charset="0"/>
            </a:endParaRPr>
          </a:p>
          <a:p>
            <a:r>
              <a:rPr lang="en-US" altLang="zh-CN" b="1" dirty="0">
                <a:latin typeface="Times New Roman" pitchFamily="18" charset="0"/>
                <a:ea typeface="宋体" pitchFamily="2" charset="-122"/>
                <a:cs typeface="Times New Roman" pitchFamily="18" charset="0"/>
              </a:rPr>
              <a:t>2.</a:t>
            </a:r>
            <a:r>
              <a:rPr lang="zh-CN" altLang="en-US" b="1" dirty="0">
                <a:latin typeface="Times New Roman" pitchFamily="18" charset="0"/>
                <a:ea typeface="宋体" pitchFamily="2" charset="-122"/>
                <a:cs typeface="Times New Roman" pitchFamily="18" charset="0"/>
              </a:rPr>
              <a:t>铁粉的量越来越少，氯水颜色由黄绿色变为棕黄色</a:t>
            </a:r>
          </a:p>
        </p:txBody>
      </p:sp>
      <p:sp>
        <p:nvSpPr>
          <p:cNvPr id="24" name="TextBox 23"/>
          <p:cNvSpPr txBox="1"/>
          <p:nvPr/>
        </p:nvSpPr>
        <p:spPr>
          <a:xfrm>
            <a:off x="4738254" y="4117918"/>
            <a:ext cx="3374448" cy="900246"/>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1</a:t>
            </a:r>
            <a:r>
              <a:rPr lang="zh-CN" altLang="en-US" b="1" dirty="0">
                <a:latin typeface="Times New Roman" pitchFamily="18" charset="0"/>
                <a:ea typeface="宋体" pitchFamily="2" charset="-122"/>
                <a:cs typeface="Times New Roman" pitchFamily="18" charset="0"/>
              </a:rPr>
              <a:t>、铁粉没有与</a:t>
            </a:r>
            <a:r>
              <a:rPr lang="en-US" altLang="zh-CN" b="1" dirty="0">
                <a:latin typeface="Times New Roman" pitchFamily="18" charset="0"/>
                <a:ea typeface="宋体" pitchFamily="2" charset="-122"/>
                <a:cs typeface="Times New Roman" pitchFamily="18" charset="0"/>
              </a:rPr>
              <a:t>H</a:t>
            </a:r>
            <a:r>
              <a:rPr lang="en-US" altLang="zh-CN" b="1" baseline="30000" dirty="0">
                <a:latin typeface="Times New Roman" pitchFamily="18" charset="0"/>
                <a:ea typeface="宋体" pitchFamily="2" charset="-122"/>
                <a:cs typeface="Times New Roman" pitchFamily="18" charset="0"/>
              </a:rPr>
              <a:t>+</a:t>
            </a:r>
            <a:r>
              <a:rPr lang="zh-CN" altLang="en-US" b="1" dirty="0">
                <a:latin typeface="Times New Roman" pitchFamily="18" charset="0"/>
                <a:ea typeface="宋体" pitchFamily="2" charset="-122"/>
                <a:cs typeface="Times New Roman" pitchFamily="18" charset="0"/>
              </a:rPr>
              <a:t>反应产色氢气</a:t>
            </a:r>
            <a:endParaRPr lang="en-US" altLang="zh-CN" b="1" dirty="0">
              <a:latin typeface="Times New Roman" pitchFamily="18" charset="0"/>
              <a:ea typeface="宋体" pitchFamily="2" charset="-122"/>
              <a:cs typeface="Times New Roman" pitchFamily="18" charset="0"/>
            </a:endParaRPr>
          </a:p>
          <a:p>
            <a:r>
              <a:rPr lang="en-US" altLang="zh-CN" b="1" dirty="0">
                <a:latin typeface="Times New Roman" pitchFamily="18" charset="0"/>
                <a:ea typeface="宋体" pitchFamily="2" charset="-122"/>
                <a:cs typeface="Times New Roman" pitchFamily="18" charset="0"/>
              </a:rPr>
              <a:t>2</a:t>
            </a:r>
            <a:r>
              <a:rPr lang="zh-CN" altLang="en-US" b="1" dirty="0">
                <a:latin typeface="Times New Roman" pitchFamily="18" charset="0"/>
                <a:ea typeface="宋体" pitchFamily="2" charset="-122"/>
                <a:cs typeface="Times New Roman" pitchFamily="18" charset="0"/>
              </a:rPr>
              <a:t>、铁粉与氯水发生了氧化还原反应，产生</a:t>
            </a:r>
            <a:r>
              <a:rPr lang="en-US" altLang="zh-CN" b="1" dirty="0">
                <a:latin typeface="Times New Roman" pitchFamily="18" charset="0"/>
                <a:ea typeface="宋体" pitchFamily="2" charset="-122"/>
                <a:cs typeface="Times New Roman" pitchFamily="18" charset="0"/>
              </a:rPr>
              <a:t>Fe</a:t>
            </a:r>
            <a:r>
              <a:rPr lang="en-US" altLang="zh-CN" b="1" baseline="30000" dirty="0">
                <a:latin typeface="Times New Roman" pitchFamily="18" charset="0"/>
                <a:ea typeface="宋体" pitchFamily="2" charset="-122"/>
                <a:cs typeface="Times New Roman" pitchFamily="18" charset="0"/>
              </a:rPr>
              <a:t>3+</a:t>
            </a:r>
            <a:endParaRPr lang="zh-CN" altLang="en-US" b="1" baseline="30000" dirty="0">
              <a:latin typeface="Times New Roman" pitchFamily="18" charset="0"/>
              <a:ea typeface="宋体" pitchFamily="2" charset="-122"/>
              <a:cs typeface="Times New Roman" pitchFamily="18" charset="0"/>
            </a:endParaRPr>
          </a:p>
        </p:txBody>
      </p:sp>
      <p:sp>
        <p:nvSpPr>
          <p:cNvPr id="25" name="TextBox 24"/>
          <p:cNvSpPr txBox="1"/>
          <p:nvPr/>
        </p:nvSpPr>
        <p:spPr>
          <a:xfrm>
            <a:off x="2311146" y="3188970"/>
            <a:ext cx="5809349" cy="346249"/>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0min             15min          30min           45min</a:t>
            </a:r>
            <a:endParaRPr lang="zh-CN" altLang="en-US" b="1" dirty="0">
              <a:latin typeface="Times New Roman" pitchFamily="18" charset="0"/>
              <a:ea typeface="宋体" pitchFamily="2" charset="-122"/>
              <a:cs typeface="Times New Roman" pitchFamily="18" charset="0"/>
            </a:endParaRPr>
          </a:p>
        </p:txBody>
      </p:sp>
      <p:sp>
        <p:nvSpPr>
          <p:cNvPr id="19" name="下箭头 18"/>
          <p:cNvSpPr/>
          <p:nvPr/>
        </p:nvSpPr>
        <p:spPr>
          <a:xfrm>
            <a:off x="960120" y="884682"/>
            <a:ext cx="130302" cy="240030"/>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sp>
        <p:nvSpPr>
          <p:cNvPr id="20" name="下箭头 19"/>
          <p:cNvSpPr/>
          <p:nvPr/>
        </p:nvSpPr>
        <p:spPr>
          <a:xfrm>
            <a:off x="2555125" y="835325"/>
            <a:ext cx="130302" cy="240030"/>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grpSp>
        <p:nvGrpSpPr>
          <p:cNvPr id="29" name="组合 28"/>
          <p:cNvGrpSpPr/>
          <p:nvPr/>
        </p:nvGrpSpPr>
        <p:grpSpPr>
          <a:xfrm>
            <a:off x="787652" y="2823172"/>
            <a:ext cx="6299703" cy="407407"/>
            <a:chOff x="787652" y="2823172"/>
            <a:chExt cx="6299703" cy="407407"/>
          </a:xfrm>
        </p:grpSpPr>
        <p:sp>
          <p:nvSpPr>
            <p:cNvPr id="21" name="椭圆 20"/>
            <p:cNvSpPr/>
            <p:nvPr/>
          </p:nvSpPr>
          <p:spPr>
            <a:xfrm>
              <a:off x="787652" y="2824681"/>
              <a:ext cx="615635" cy="362139"/>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0000FF"/>
                </a:solidFill>
                <a:latin typeface="Times New Roman" pitchFamily="18" charset="0"/>
                <a:ea typeface="宋体" pitchFamily="2" charset="-122"/>
                <a:cs typeface="Times New Roman" pitchFamily="18" charset="0"/>
              </a:endParaRPr>
            </a:p>
          </p:txBody>
        </p:sp>
        <p:sp>
          <p:nvSpPr>
            <p:cNvPr id="22" name="椭圆 21"/>
            <p:cNvSpPr/>
            <p:nvPr/>
          </p:nvSpPr>
          <p:spPr>
            <a:xfrm>
              <a:off x="2388607" y="2832226"/>
              <a:ext cx="615635" cy="362139"/>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0000FF"/>
                </a:solidFill>
                <a:latin typeface="Times New Roman" pitchFamily="18" charset="0"/>
                <a:ea typeface="宋体" pitchFamily="2" charset="-122"/>
                <a:cs typeface="Times New Roman" pitchFamily="18" charset="0"/>
              </a:endParaRPr>
            </a:p>
          </p:txBody>
        </p:sp>
        <p:sp>
          <p:nvSpPr>
            <p:cNvPr id="26" name="椭圆 25"/>
            <p:cNvSpPr/>
            <p:nvPr/>
          </p:nvSpPr>
          <p:spPr>
            <a:xfrm>
              <a:off x="3737573" y="2823172"/>
              <a:ext cx="615635" cy="362139"/>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0000FF"/>
                </a:solidFill>
                <a:latin typeface="Times New Roman" pitchFamily="18" charset="0"/>
                <a:ea typeface="宋体" pitchFamily="2" charset="-122"/>
                <a:cs typeface="Times New Roman" pitchFamily="18" charset="0"/>
              </a:endParaRPr>
            </a:p>
          </p:txBody>
        </p:sp>
        <p:sp>
          <p:nvSpPr>
            <p:cNvPr id="27" name="椭圆 26"/>
            <p:cNvSpPr/>
            <p:nvPr/>
          </p:nvSpPr>
          <p:spPr>
            <a:xfrm>
              <a:off x="5023165" y="2850332"/>
              <a:ext cx="615635" cy="362139"/>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0000FF"/>
                </a:solidFill>
                <a:latin typeface="Times New Roman" pitchFamily="18" charset="0"/>
                <a:ea typeface="宋体" pitchFamily="2" charset="-122"/>
                <a:cs typeface="Times New Roman" pitchFamily="18" charset="0"/>
              </a:endParaRPr>
            </a:p>
          </p:txBody>
        </p:sp>
        <p:sp>
          <p:nvSpPr>
            <p:cNvPr id="28" name="椭圆 27"/>
            <p:cNvSpPr/>
            <p:nvPr/>
          </p:nvSpPr>
          <p:spPr>
            <a:xfrm>
              <a:off x="6471720" y="2868440"/>
              <a:ext cx="615635" cy="362139"/>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0000FF"/>
                </a:solidFill>
                <a:latin typeface="Times New Roman" pitchFamily="18" charset="0"/>
                <a:ea typeface="宋体" pitchFamily="2"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blinds(horizontal)">
                                      <p:cBhvr>
                                        <p:cTn id="32" dur="5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animEffect transition="in" filter="blinds(horizontal)">
                                      <p:cBhvr>
                                        <p:cTn id="37" dur="500"/>
                                        <p:tgtEl>
                                          <p:spTgt spid="3084"/>
                                        </p:tgtEl>
                                      </p:cBhvr>
                                    </p:animEffect>
                                  </p:childTnLst>
                                </p:cTn>
                              </p:par>
                              <p:par>
                                <p:cTn id="38" presetID="3" presetClass="entr" presetSubtype="10" fill="hold" nodeType="withEffect">
                                  <p:stCondLst>
                                    <p:cond delay="0"/>
                                  </p:stCondLst>
                                  <p:childTnLst>
                                    <p:set>
                                      <p:cBhvr>
                                        <p:cTn id="39" dur="1" fill="hold">
                                          <p:stCondLst>
                                            <p:cond delay="0"/>
                                          </p:stCondLst>
                                        </p:cTn>
                                        <p:tgtEl>
                                          <p:spTgt spid="3082"/>
                                        </p:tgtEl>
                                        <p:attrNameLst>
                                          <p:attrName>style.visibility</p:attrName>
                                        </p:attrNameLst>
                                      </p:cBhvr>
                                      <p:to>
                                        <p:strVal val="visible"/>
                                      </p:to>
                                    </p:set>
                                    <p:animEffect transition="in" filter="blinds(horizontal)">
                                      <p:cBhvr>
                                        <p:cTn id="40" dur="500"/>
                                        <p:tgtEl>
                                          <p:spTgt spid="3082"/>
                                        </p:tgtEl>
                                      </p:cBhvr>
                                    </p:animEffect>
                                  </p:childTnLst>
                                </p:cTn>
                              </p:par>
                              <p:par>
                                <p:cTn id="41" presetID="3" presetClass="entr" presetSubtype="10" fill="hold" nodeType="withEffect">
                                  <p:stCondLst>
                                    <p:cond delay="0"/>
                                  </p:stCondLst>
                                  <p:childTnLst>
                                    <p:set>
                                      <p:cBhvr>
                                        <p:cTn id="42" dur="1" fill="hold">
                                          <p:stCondLst>
                                            <p:cond delay="0"/>
                                          </p:stCondLst>
                                        </p:cTn>
                                        <p:tgtEl>
                                          <p:spTgt spid="3080"/>
                                        </p:tgtEl>
                                        <p:attrNameLst>
                                          <p:attrName>style.visibility</p:attrName>
                                        </p:attrNameLst>
                                      </p:cBhvr>
                                      <p:to>
                                        <p:strVal val="visible"/>
                                      </p:to>
                                    </p:set>
                                    <p:animEffect transition="in" filter="blinds(horizontal)">
                                      <p:cBhvr>
                                        <p:cTn id="43" dur="500"/>
                                        <p:tgtEl>
                                          <p:spTgt spid="308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Effect transition="in" filter="blinds(horizontal)">
                                      <p:cBhvr>
                                        <p:cTn id="58" dur="500"/>
                                        <p:tgtEl>
                                          <p:spTgt spid="2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3">
                                            <p:txEl>
                                              <p:pRg st="1" end="1"/>
                                            </p:txEl>
                                          </p:spTgt>
                                        </p:tgtEl>
                                        <p:attrNameLst>
                                          <p:attrName>style.visibility</p:attrName>
                                        </p:attrNameLst>
                                      </p:cBhvr>
                                      <p:to>
                                        <p:strVal val="visible"/>
                                      </p:to>
                                    </p:set>
                                    <p:animEffect transition="in" filter="blinds(horizontal)">
                                      <p:cBhvr>
                                        <p:cTn id="68" dur="500"/>
                                        <p:tgtEl>
                                          <p:spTgt spid="23">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3" grpId="0" uiExpand="1" build="p"/>
      <p:bldP spid="24" grpId="0"/>
      <p:bldP spid="25" grpId="0"/>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712030036"/>
              </p:ext>
            </p:extLst>
          </p:nvPr>
        </p:nvGraphicFramePr>
        <p:xfrm>
          <a:off x="1336688" y="3582176"/>
          <a:ext cx="6096000" cy="14294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578054">
                <a:tc>
                  <a:txBody>
                    <a:bodyPr/>
                    <a:lstStyle/>
                    <a:p>
                      <a:endParaRPr lang="zh-CN" altLang="en-US" sz="1000" dirty="0"/>
                    </a:p>
                  </a:txBody>
                  <a:tcPr marL="68580" marR="68580" marT="34290" marB="34290"/>
                </a:tc>
                <a:extLst>
                  <a:ext uri="{0D108BD9-81ED-4DB2-BD59-A6C34878D82A}">
                    <a16:rowId xmlns:a16="http://schemas.microsoft.com/office/drawing/2014/main" val="10000"/>
                  </a:ext>
                </a:extLst>
              </a:tr>
              <a:tr h="851386">
                <a:tc>
                  <a:txBody>
                    <a:bodyPr/>
                    <a:lstStyle/>
                    <a:p>
                      <a:endParaRPr lang="zh-CN" altLang="en-US" sz="1000" dirty="0"/>
                    </a:p>
                  </a:txBody>
                  <a:tcPr marL="68580" marR="68580" marT="34290" marB="34290"/>
                </a:tc>
                <a:extLst>
                  <a:ext uri="{0D108BD9-81ED-4DB2-BD59-A6C34878D82A}">
                    <a16:rowId xmlns:a16="http://schemas.microsoft.com/office/drawing/2014/main" val="10001"/>
                  </a:ext>
                </a:extLst>
              </a:tr>
            </a:tbl>
          </a:graphicData>
        </a:graphic>
      </p:graphicFrame>
      <p:sp>
        <p:nvSpPr>
          <p:cNvPr id="2" name="TextBox 1"/>
          <p:cNvSpPr txBox="1"/>
          <p:nvPr/>
        </p:nvSpPr>
        <p:spPr>
          <a:xfrm>
            <a:off x="1504085" y="4144153"/>
            <a:ext cx="6055301" cy="392415"/>
          </a:xfrm>
          <a:prstGeom prst="rect">
            <a:avLst/>
          </a:prstGeom>
          <a:noFill/>
        </p:spPr>
        <p:txBody>
          <a:bodyPr wrap="square" lIns="68580" tIns="34290" rIns="68580" bIns="34290" rtlCol="0">
            <a:spAutoFit/>
          </a:bodyPr>
          <a:lstStyle/>
          <a:p>
            <a:r>
              <a:rPr lang="zh-CN" altLang="en-US" sz="2100" b="1" dirty="0">
                <a:solidFill>
                  <a:srgbClr val="0000FF"/>
                </a:solidFill>
                <a:latin typeface="Times New Roman" pitchFamily="18" charset="0"/>
                <a:ea typeface="宋体" pitchFamily="2" charset="-122"/>
                <a:cs typeface="Times New Roman" pitchFamily="18" charset="0"/>
              </a:rPr>
              <a:t>氯水可能和水中的有机物反应，生成某些新物质</a:t>
            </a:r>
            <a:r>
              <a:rPr lang="en-US" altLang="zh-CN" sz="2100" b="1" dirty="0">
                <a:solidFill>
                  <a:srgbClr val="0000FF"/>
                </a:solidFill>
                <a:latin typeface="Times New Roman" pitchFamily="18" charset="0"/>
                <a:ea typeface="宋体" pitchFamily="2" charset="-122"/>
                <a:cs typeface="Times New Roman" pitchFamily="18" charset="0"/>
              </a:rPr>
              <a:t>,</a:t>
            </a:r>
            <a:endParaRPr lang="zh-CN" altLang="en-US" sz="2100" b="1" dirty="0">
              <a:solidFill>
                <a:srgbClr val="0000FF"/>
              </a:solidFill>
              <a:latin typeface="Times New Roman" pitchFamily="18" charset="0"/>
              <a:ea typeface="宋体" pitchFamily="2" charset="-122"/>
              <a:cs typeface="Times New Roman" pitchFamily="18" charset="0"/>
            </a:endParaRPr>
          </a:p>
        </p:txBody>
      </p:sp>
      <p:sp>
        <p:nvSpPr>
          <p:cNvPr id="3" name="圆角矩形 2"/>
          <p:cNvSpPr/>
          <p:nvPr/>
        </p:nvSpPr>
        <p:spPr>
          <a:xfrm>
            <a:off x="0" y="0"/>
            <a:ext cx="399197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文本框 3"/>
          <p:cNvSpPr txBox="1"/>
          <p:nvPr/>
        </p:nvSpPr>
        <p:spPr>
          <a:xfrm>
            <a:off x="155742" y="14127"/>
            <a:ext cx="3910084" cy="392415"/>
          </a:xfrm>
          <a:prstGeom prst="rect">
            <a:avLst/>
          </a:prstGeom>
          <a:noFill/>
        </p:spPr>
        <p:txBody>
          <a:bodyPr wrap="square" lIns="68580" tIns="34290" rIns="68580" bIns="34290" rtlCol="0">
            <a:spAutoFit/>
          </a:bodyPr>
          <a:lstStyle/>
          <a:p>
            <a:r>
              <a:rPr lang="zh-CN" altLang="en-US" sz="2100" b="1" dirty="0"/>
              <a:t>环节二：使用中可能存在的问题</a:t>
            </a:r>
          </a:p>
        </p:txBody>
      </p:sp>
      <p:pic>
        <p:nvPicPr>
          <p:cNvPr id="5" name="图片 4"/>
          <p:cNvPicPr>
            <a:picLocks noChangeAspect="1"/>
          </p:cNvPicPr>
          <p:nvPr/>
        </p:nvPicPr>
        <p:blipFill>
          <a:blip r:embed="rId2" cstate="print"/>
          <a:stretch>
            <a:fillRect/>
          </a:stretch>
        </p:blipFill>
        <p:spPr>
          <a:xfrm>
            <a:off x="792746" y="1121805"/>
            <a:ext cx="7572188" cy="2521562"/>
          </a:xfrm>
          <a:prstGeom prst="rect">
            <a:avLst/>
          </a:prstGeom>
        </p:spPr>
      </p:pic>
      <p:sp>
        <p:nvSpPr>
          <p:cNvPr id="6" name="文本框 5"/>
          <p:cNvSpPr txBox="1"/>
          <p:nvPr/>
        </p:nvSpPr>
        <p:spPr>
          <a:xfrm>
            <a:off x="4316266" y="210335"/>
            <a:ext cx="4765859" cy="623248"/>
          </a:xfrm>
          <a:prstGeom prst="rect">
            <a:avLst/>
          </a:prstGeom>
          <a:noFill/>
        </p:spPr>
        <p:txBody>
          <a:bodyPr wrap="square" lIns="68580" tIns="34290" rIns="68580" bIns="34290" rtlCol="0">
            <a:spAutoFit/>
          </a:bodyPr>
          <a:lstStyle/>
          <a:p>
            <a:r>
              <a:rPr lang="en-US" altLang="zh-CN" b="1" dirty="0"/>
              <a:t>——</a:t>
            </a:r>
            <a:r>
              <a:rPr lang="zh-CN" altLang="en-US" b="1" dirty="0"/>
              <a:t>选自文献</a:t>
            </a:r>
            <a:r>
              <a:rPr lang="en-US" altLang="zh-CN" b="1" dirty="0"/>
              <a:t>《</a:t>
            </a:r>
            <a:r>
              <a:rPr lang="zh-CN" altLang="en-US" b="1" dirty="0"/>
              <a:t>二氧化氯</a:t>
            </a:r>
            <a:r>
              <a:rPr lang="en-US" altLang="zh-CN" b="1" dirty="0"/>
              <a:t>(C1O</a:t>
            </a:r>
            <a:r>
              <a:rPr lang="en-US" altLang="zh-CN" b="1" baseline="-25000" dirty="0"/>
              <a:t>2</a:t>
            </a:r>
            <a:r>
              <a:rPr lang="en-US" altLang="zh-CN" b="1" dirty="0"/>
              <a:t>)</a:t>
            </a:r>
            <a:r>
              <a:rPr lang="zh-CN" altLang="en-US" b="1" dirty="0"/>
              <a:t>与氯气</a:t>
            </a:r>
            <a:r>
              <a:rPr lang="en-US" altLang="zh-CN" b="1" dirty="0"/>
              <a:t>(C1</a:t>
            </a:r>
            <a:r>
              <a:rPr lang="en-US" altLang="zh-CN" b="1" baseline="-25000" dirty="0"/>
              <a:t>2</a:t>
            </a:r>
            <a:r>
              <a:rPr lang="en-US" altLang="zh-CN" b="1" dirty="0"/>
              <a:t>)</a:t>
            </a:r>
            <a:r>
              <a:rPr lang="zh-CN" altLang="en-US" b="1" dirty="0"/>
              <a:t>两种消毒法消毒效果及优缺点的对比与研究</a:t>
            </a:r>
            <a:r>
              <a:rPr lang="en-US" altLang="zh-CN" b="1" dirty="0"/>
              <a:t>》</a:t>
            </a:r>
            <a:endParaRPr lang="zh-CN" altLang="en-US" b="1" dirty="0"/>
          </a:p>
        </p:txBody>
      </p:sp>
      <p:sp>
        <p:nvSpPr>
          <p:cNvPr id="7" name="圆角矩形 6"/>
          <p:cNvSpPr/>
          <p:nvPr/>
        </p:nvSpPr>
        <p:spPr>
          <a:xfrm>
            <a:off x="4137686" y="168067"/>
            <a:ext cx="4992247" cy="651275"/>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8"/>
          <p:cNvSpPr txBox="1"/>
          <p:nvPr/>
        </p:nvSpPr>
        <p:spPr>
          <a:xfrm>
            <a:off x="1904128" y="3658003"/>
            <a:ext cx="5279121" cy="484748"/>
          </a:xfrm>
          <a:prstGeom prst="rect">
            <a:avLst/>
          </a:prstGeom>
          <a:noFill/>
        </p:spPr>
        <p:txBody>
          <a:bodyPr wrap="square" lIns="68580" tIns="34290" rIns="68580" bIns="34290" rtlCol="0">
            <a:spAutoFit/>
          </a:bodyPr>
          <a:lstStyle/>
          <a:p>
            <a:r>
              <a:rPr lang="zh-CN" altLang="en-US" sz="2700" b="1" dirty="0">
                <a:solidFill>
                  <a:srgbClr val="FFFF66"/>
                </a:solidFill>
                <a:latin typeface="Times New Roman" pitchFamily="18" charset="0"/>
                <a:ea typeface="宋体" pitchFamily="2" charset="-122"/>
                <a:cs typeface="Times New Roman" pitchFamily="18" charset="0"/>
              </a:rPr>
              <a:t>分析数据，可以得出结论</a:t>
            </a:r>
          </a:p>
        </p:txBody>
      </p:sp>
      <p:sp>
        <p:nvSpPr>
          <p:cNvPr id="10" name="圆角矩形 9"/>
          <p:cNvSpPr/>
          <p:nvPr/>
        </p:nvSpPr>
        <p:spPr>
          <a:xfrm>
            <a:off x="5756285" y="1472912"/>
            <a:ext cx="922472" cy="2143126"/>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a:latin typeface="Times New Roman" pitchFamily="18" charset="0"/>
                <a:ea typeface="宋体" pitchFamily="2" charset="-122"/>
                <a:cs typeface="Times New Roman" pitchFamily="18" charset="0"/>
              </a:rPr>
              <a:t>v</a:t>
            </a:r>
            <a:endParaRPr lang="zh-CN" altLang="en-US" b="1" dirty="0">
              <a:latin typeface="Times New Roman" pitchFamily="18" charset="0"/>
              <a:ea typeface="宋体" pitchFamily="2" charset="-122"/>
              <a:cs typeface="Times New Roman" pitchFamily="18" charset="0"/>
            </a:endParaRPr>
          </a:p>
        </p:txBody>
      </p:sp>
      <p:sp>
        <p:nvSpPr>
          <p:cNvPr id="11" name="圆角矩形 10"/>
          <p:cNvSpPr/>
          <p:nvPr/>
        </p:nvSpPr>
        <p:spPr>
          <a:xfrm>
            <a:off x="3439111" y="1423553"/>
            <a:ext cx="940656" cy="2184690"/>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a:latin typeface="Times New Roman" pitchFamily="18" charset="0"/>
                <a:ea typeface="宋体" pitchFamily="2" charset="-122"/>
                <a:cs typeface="Times New Roman" pitchFamily="18" charset="0"/>
              </a:rPr>
              <a:t>v</a:t>
            </a:r>
            <a:endParaRPr lang="zh-CN" altLang="en-US" b="1" dirty="0">
              <a:latin typeface="Times New Roman" pitchFamily="18" charset="0"/>
              <a:ea typeface="宋体" pitchFamily="2" charset="-122"/>
              <a:cs typeface="Times New Roman" pitchFamily="18" charset="0"/>
            </a:endParaRPr>
          </a:p>
        </p:txBody>
      </p:sp>
      <p:sp>
        <p:nvSpPr>
          <p:cNvPr id="13" name="圆角矩形 12"/>
          <p:cNvSpPr/>
          <p:nvPr/>
        </p:nvSpPr>
        <p:spPr>
          <a:xfrm>
            <a:off x="4589905" y="1444335"/>
            <a:ext cx="940656" cy="2184690"/>
          </a:xfrm>
          <a:prstGeom prst="roundRect">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a:latin typeface="Times New Roman" pitchFamily="18" charset="0"/>
                <a:ea typeface="宋体" pitchFamily="2" charset="-122"/>
                <a:cs typeface="Times New Roman" pitchFamily="18" charset="0"/>
              </a:rPr>
              <a:t>v</a:t>
            </a:r>
            <a:endParaRPr lang="zh-CN" altLang="en-US" b="1" dirty="0">
              <a:latin typeface="Times New Roman" pitchFamily="18" charset="0"/>
              <a:ea typeface="宋体" pitchFamily="2" charset="-122"/>
              <a:cs typeface="Times New Roman" pitchFamily="18" charset="0"/>
            </a:endParaRPr>
          </a:p>
        </p:txBody>
      </p:sp>
      <p:sp>
        <p:nvSpPr>
          <p:cNvPr id="14" name="圆角矩形 13"/>
          <p:cNvSpPr/>
          <p:nvPr/>
        </p:nvSpPr>
        <p:spPr>
          <a:xfrm>
            <a:off x="7151264" y="1418358"/>
            <a:ext cx="940656" cy="2184690"/>
          </a:xfrm>
          <a:prstGeom prst="roundRect">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a:latin typeface="Times New Roman" pitchFamily="18" charset="0"/>
                <a:ea typeface="宋体" pitchFamily="2" charset="-122"/>
                <a:cs typeface="Times New Roman" pitchFamily="18" charset="0"/>
              </a:rPr>
              <a:t>v</a:t>
            </a:r>
            <a:endParaRPr lang="zh-CN" altLang="en-US" b="1" dirty="0">
              <a:latin typeface="Times New Roman" pitchFamily="18" charset="0"/>
              <a:ea typeface="宋体" pitchFamily="2" charset="-122"/>
              <a:cs typeface="Times New Roman" pitchFamily="18" charset="0"/>
            </a:endParaRPr>
          </a:p>
        </p:txBody>
      </p:sp>
      <p:sp>
        <p:nvSpPr>
          <p:cNvPr id="15" name="圆角矩形 14"/>
          <p:cNvSpPr/>
          <p:nvPr/>
        </p:nvSpPr>
        <p:spPr>
          <a:xfrm>
            <a:off x="3394735" y="1075459"/>
            <a:ext cx="759031" cy="341360"/>
          </a:xfrm>
          <a:prstGeom prst="roundRect">
            <a:avLst/>
          </a:prstGeom>
          <a:noFill/>
          <a:ln w="539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Times New Roman" pitchFamily="18" charset="0"/>
              <a:ea typeface="宋体" pitchFamily="2" charset="-122"/>
              <a:cs typeface="Times New Roman" pitchFamily="18" charset="0"/>
            </a:endParaRPr>
          </a:p>
        </p:txBody>
      </p:sp>
      <p:sp>
        <p:nvSpPr>
          <p:cNvPr id="16" name="圆角矩形 15"/>
          <p:cNvSpPr/>
          <p:nvPr/>
        </p:nvSpPr>
        <p:spPr>
          <a:xfrm>
            <a:off x="5675540" y="1096241"/>
            <a:ext cx="2047504" cy="341360"/>
          </a:xfrm>
          <a:prstGeom prst="roundRect">
            <a:avLst/>
          </a:prstGeom>
          <a:noFill/>
          <a:ln w="539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Times New Roman" pitchFamily="18" charset="0"/>
              <a:ea typeface="宋体" pitchFamily="2" charset="-122"/>
              <a:cs typeface="Times New Roman" pitchFamily="18" charset="0"/>
            </a:endParaRPr>
          </a:p>
        </p:txBody>
      </p:sp>
      <p:sp>
        <p:nvSpPr>
          <p:cNvPr id="17" name="TextBox 16"/>
          <p:cNvSpPr txBox="1"/>
          <p:nvPr/>
        </p:nvSpPr>
        <p:spPr>
          <a:xfrm>
            <a:off x="1776846" y="4613564"/>
            <a:ext cx="4216111" cy="392415"/>
          </a:xfrm>
          <a:prstGeom prst="rect">
            <a:avLst/>
          </a:prstGeom>
          <a:noFill/>
        </p:spPr>
        <p:txBody>
          <a:bodyPr wrap="square" lIns="68580" tIns="34290" rIns="68580" bIns="34290" rtlCol="0">
            <a:spAutoFit/>
          </a:bodyPr>
          <a:lstStyle/>
          <a:p>
            <a:r>
              <a:rPr lang="zh-CN" altLang="en-US" sz="2100" b="1" dirty="0">
                <a:solidFill>
                  <a:srgbClr val="0000FF"/>
                </a:solidFill>
                <a:latin typeface="Times New Roman" pitchFamily="18" charset="0"/>
                <a:ea typeface="宋体" pitchFamily="2" charset="-122"/>
                <a:cs typeface="Times New Roman" pitchFamily="18" charset="0"/>
              </a:rPr>
              <a:t>这些都是有害的有机氯化物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3" grpId="0" animBg="1"/>
      <p:bldP spid="14"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8"/>
          <p:cNvGrpSpPr/>
          <p:nvPr/>
        </p:nvGrpSpPr>
        <p:grpSpPr>
          <a:xfrm>
            <a:off x="443857" y="752395"/>
            <a:ext cx="501045" cy="2109215"/>
            <a:chOff x="591809" y="1003194"/>
            <a:chExt cx="668060" cy="2812286"/>
          </a:xfrm>
        </p:grpSpPr>
        <p:sp>
          <p:nvSpPr>
            <p:cNvPr id="2" name="TextBox 1"/>
            <p:cNvSpPr txBox="1"/>
            <p:nvPr/>
          </p:nvSpPr>
          <p:spPr>
            <a:xfrm>
              <a:off x="685090" y="1128073"/>
              <a:ext cx="545275" cy="2277546"/>
            </a:xfrm>
            <a:prstGeom prst="rect">
              <a:avLst/>
            </a:prstGeom>
            <a:noFill/>
          </p:spPr>
          <p:txBody>
            <a:bodyPr wrap="square" rtlCol="0">
              <a:spAutoFit/>
            </a:bodyPr>
            <a:lstStyle/>
            <a:p>
              <a:r>
                <a:rPr lang="zh-CN" altLang="en-US" sz="2100" b="1" dirty="0">
                  <a:latin typeface="Times New Roman" pitchFamily="18" charset="0"/>
                  <a:ea typeface="宋体" pitchFamily="2" charset="-122"/>
                  <a:cs typeface="Times New Roman" pitchFamily="18" charset="0"/>
                </a:rPr>
                <a:t>制备漂白粉</a:t>
              </a:r>
            </a:p>
          </p:txBody>
        </p:sp>
        <p:sp>
          <p:nvSpPr>
            <p:cNvPr id="3" name="圆角矩形 2"/>
            <p:cNvSpPr/>
            <p:nvPr/>
          </p:nvSpPr>
          <p:spPr>
            <a:xfrm>
              <a:off x="591809" y="1003194"/>
              <a:ext cx="668060" cy="2812286"/>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ea typeface="宋体" pitchFamily="2" charset="-122"/>
                <a:cs typeface="Times New Roman" pitchFamily="18" charset="0"/>
              </a:endParaRPr>
            </a:p>
          </p:txBody>
        </p:sp>
      </p:grpSp>
      <p:pic>
        <p:nvPicPr>
          <p:cNvPr id="7170" name="Picture 2"/>
          <p:cNvPicPr>
            <a:picLocks noChangeAspect="1" noChangeArrowheads="1"/>
          </p:cNvPicPr>
          <p:nvPr/>
        </p:nvPicPr>
        <p:blipFill>
          <a:blip r:embed="rId2" cstate="print"/>
          <a:srcRect/>
          <a:stretch>
            <a:fillRect/>
          </a:stretch>
        </p:blipFill>
        <p:spPr bwMode="auto">
          <a:xfrm>
            <a:off x="1334374" y="585201"/>
            <a:ext cx="964784" cy="218792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022342" y="585199"/>
            <a:ext cx="958903" cy="2187926"/>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410369" y="603305"/>
            <a:ext cx="944779" cy="2187926"/>
          </a:xfrm>
          <a:prstGeom prst="rect">
            <a:avLst/>
          </a:prstGeom>
          <a:noFill/>
          <a:ln w="9525">
            <a:noFill/>
            <a:miter lim="800000"/>
            <a:headEnd/>
            <a:tailEnd/>
          </a:ln>
        </p:spPr>
      </p:pic>
      <p:sp>
        <p:nvSpPr>
          <p:cNvPr id="13" name="圆角矩形 12"/>
          <p:cNvSpPr/>
          <p:nvPr/>
        </p:nvSpPr>
        <p:spPr>
          <a:xfrm>
            <a:off x="-2" y="0"/>
            <a:ext cx="5015621"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文本框 4"/>
          <p:cNvSpPr txBox="1"/>
          <p:nvPr/>
        </p:nvSpPr>
        <p:spPr>
          <a:xfrm>
            <a:off x="92122" y="126699"/>
            <a:ext cx="4914444" cy="346249"/>
          </a:xfrm>
          <a:prstGeom prst="rect">
            <a:avLst/>
          </a:prstGeom>
          <a:noFill/>
        </p:spPr>
        <p:txBody>
          <a:bodyPr wrap="square" lIns="68580" tIns="34290" rIns="68580" bIns="34290" rtlCol="0">
            <a:spAutoFit/>
          </a:bodyPr>
          <a:lstStyle/>
          <a:p>
            <a:r>
              <a:rPr lang="zh-CN" altLang="en-US" b="1" dirty="0"/>
              <a:t>环节三：漂白粉、漂白液的制备及高效使用</a:t>
            </a:r>
          </a:p>
        </p:txBody>
      </p:sp>
      <p:graphicFrame>
        <p:nvGraphicFramePr>
          <p:cNvPr id="14" name="表格 13"/>
          <p:cNvGraphicFramePr>
            <a:graphicFrameLocks noGrp="1"/>
          </p:cNvGraphicFramePr>
          <p:nvPr>
            <p:extLst>
              <p:ext uri="{D42A27DB-BD31-4B8C-83A1-F6EECF244321}">
                <p14:modId xmlns:p14="http://schemas.microsoft.com/office/powerpoint/2010/main" val="3825504920"/>
              </p:ext>
            </p:extLst>
          </p:nvPr>
        </p:nvGraphicFramePr>
        <p:xfrm>
          <a:off x="1048889" y="2927584"/>
          <a:ext cx="6096000" cy="126927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80060">
                <a:tc>
                  <a:txBody>
                    <a:bodyPr/>
                    <a:lstStyle/>
                    <a:p>
                      <a:pPr algn="ctr"/>
                      <a:r>
                        <a:rPr lang="zh-CN" altLang="en-US" sz="2700" dirty="0">
                          <a:solidFill>
                            <a:srgbClr val="FFFF66"/>
                          </a:solidFill>
                        </a:rPr>
                        <a:t>现象</a:t>
                      </a:r>
                    </a:p>
                  </a:txBody>
                  <a:tcPr marL="68580" marR="68580" marT="34290" marB="34290"/>
                </a:tc>
                <a:tc>
                  <a:txBody>
                    <a:bodyPr/>
                    <a:lstStyle/>
                    <a:p>
                      <a:pPr algn="ctr"/>
                      <a:r>
                        <a:rPr lang="zh-CN" altLang="en-US" sz="2700" dirty="0">
                          <a:solidFill>
                            <a:srgbClr val="FFFF66"/>
                          </a:solidFill>
                        </a:rPr>
                        <a:t>结论</a:t>
                      </a:r>
                    </a:p>
                  </a:txBody>
                  <a:tcPr marL="68580" marR="68580" marT="34290" marB="34290"/>
                </a:tc>
                <a:extLst>
                  <a:ext uri="{0D108BD9-81ED-4DB2-BD59-A6C34878D82A}">
                    <a16:rowId xmlns:a16="http://schemas.microsoft.com/office/drawing/2014/main" val="10000"/>
                  </a:ext>
                </a:extLst>
              </a:tr>
              <a:tr h="789213">
                <a:tc>
                  <a:txBody>
                    <a:bodyPr/>
                    <a:lstStyle/>
                    <a:p>
                      <a:endParaRPr lang="zh-CN" altLang="en-US" sz="1000" dirty="0">
                        <a:solidFill>
                          <a:srgbClr val="FFFF66"/>
                        </a:solidFill>
                      </a:endParaRPr>
                    </a:p>
                  </a:txBody>
                  <a:tcPr marL="68580" marR="68580" marT="34290" marB="34290"/>
                </a:tc>
                <a:tc>
                  <a:txBody>
                    <a:bodyPr/>
                    <a:lstStyle/>
                    <a:p>
                      <a:endParaRPr lang="zh-CN" altLang="en-US" sz="1000" dirty="0">
                        <a:solidFill>
                          <a:srgbClr val="FFFF66"/>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6" name="文本框 5"/>
          <p:cNvSpPr txBox="1"/>
          <p:nvPr/>
        </p:nvSpPr>
        <p:spPr>
          <a:xfrm>
            <a:off x="1426152" y="3573984"/>
            <a:ext cx="2797752" cy="484748"/>
          </a:xfrm>
          <a:prstGeom prst="rect">
            <a:avLst/>
          </a:prstGeom>
          <a:noFill/>
        </p:spPr>
        <p:txBody>
          <a:bodyPr wrap="square" lIns="68580" tIns="34290" rIns="68580" bIns="34290" rtlCol="0">
            <a:spAutoFit/>
          </a:bodyPr>
          <a:lstStyle/>
          <a:p>
            <a:r>
              <a:rPr lang="zh-CN" altLang="en-US" sz="2700" b="1" dirty="0">
                <a:latin typeface="Times New Roman" pitchFamily="18" charset="0"/>
                <a:ea typeface="宋体" pitchFamily="2" charset="-122"/>
                <a:cs typeface="Times New Roman" pitchFamily="18" charset="0"/>
              </a:rPr>
              <a:t>矿泉水瓶变瘪了</a:t>
            </a:r>
          </a:p>
        </p:txBody>
      </p:sp>
      <p:sp>
        <p:nvSpPr>
          <p:cNvPr id="7" name="文本框 6"/>
          <p:cNvSpPr txBox="1"/>
          <p:nvPr/>
        </p:nvSpPr>
        <p:spPr>
          <a:xfrm>
            <a:off x="4379977" y="3445071"/>
            <a:ext cx="2745100" cy="715581"/>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氯气和</a:t>
            </a:r>
            <a:r>
              <a:rPr lang="en-US" altLang="zh-CN" sz="2100" b="1" dirty="0">
                <a:latin typeface="Times New Roman" pitchFamily="18" charset="0"/>
                <a:ea typeface="宋体" pitchFamily="2" charset="-122"/>
                <a:cs typeface="Times New Roman" pitchFamily="18" charset="0"/>
              </a:rPr>
              <a:t>Ca(OH)</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反应，可以制得漂白粉</a:t>
            </a:r>
          </a:p>
        </p:txBody>
      </p:sp>
      <p:pic>
        <p:nvPicPr>
          <p:cNvPr id="17" name="图片 16"/>
          <p:cNvPicPr>
            <a:picLocks noChangeAspect="1"/>
          </p:cNvPicPr>
          <p:nvPr/>
        </p:nvPicPr>
        <p:blipFill>
          <a:blip r:embed="rId5" cstate="print"/>
          <a:stretch>
            <a:fillRect/>
          </a:stretch>
        </p:blipFill>
        <p:spPr>
          <a:xfrm>
            <a:off x="7512442" y="0"/>
            <a:ext cx="1631558" cy="2159769"/>
          </a:xfrm>
          <a:prstGeom prst="rect">
            <a:avLst/>
          </a:prstGeom>
        </p:spPr>
      </p:pic>
      <p:sp>
        <p:nvSpPr>
          <p:cNvPr id="18" name="圆角矩形 17"/>
          <p:cNvSpPr/>
          <p:nvPr/>
        </p:nvSpPr>
        <p:spPr>
          <a:xfrm>
            <a:off x="117695" y="4404099"/>
            <a:ext cx="8999145" cy="672082"/>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sp>
        <p:nvSpPr>
          <p:cNvPr id="15" name="文本框 14"/>
          <p:cNvSpPr txBox="1"/>
          <p:nvPr/>
        </p:nvSpPr>
        <p:spPr>
          <a:xfrm>
            <a:off x="235390" y="4552373"/>
            <a:ext cx="8890425" cy="484748"/>
          </a:xfrm>
          <a:prstGeom prst="rect">
            <a:avLst/>
          </a:prstGeom>
          <a:noFill/>
        </p:spPr>
        <p:txBody>
          <a:bodyPr wrap="square" lIns="68580" tIns="34290" rIns="68580" bIns="34290" rtlCol="0">
            <a:spAutoFit/>
          </a:bodyPr>
          <a:lstStyle/>
          <a:p>
            <a:r>
              <a:rPr lang="en-US" altLang="zh-CN" sz="2700" b="1" dirty="0">
                <a:latin typeface="Times New Roman" pitchFamily="18" charset="0"/>
                <a:ea typeface="宋体" pitchFamily="2" charset="-122"/>
                <a:cs typeface="Times New Roman" pitchFamily="18" charset="0"/>
              </a:rPr>
              <a:t>2Cl</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+2Ca(OH)</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a:t>
            </a:r>
            <a:r>
              <a:rPr lang="en-US" altLang="zh-CN" sz="2700" b="1" dirty="0">
                <a:solidFill>
                  <a:srgbClr val="FF0000"/>
                </a:solidFill>
                <a:latin typeface="Times New Roman" pitchFamily="18" charset="0"/>
                <a:ea typeface="宋体" pitchFamily="2" charset="-122"/>
                <a:cs typeface="Times New Roman" pitchFamily="18" charset="0"/>
              </a:rPr>
              <a:t>Ca(</a:t>
            </a:r>
            <a:r>
              <a:rPr lang="en-US" altLang="zh-CN" sz="2700" b="1" dirty="0" err="1">
                <a:solidFill>
                  <a:srgbClr val="FF0000"/>
                </a:solidFill>
                <a:latin typeface="Times New Roman" pitchFamily="18" charset="0"/>
                <a:ea typeface="宋体" pitchFamily="2" charset="-122"/>
                <a:cs typeface="Times New Roman" pitchFamily="18" charset="0"/>
              </a:rPr>
              <a:t>ClO</a:t>
            </a:r>
            <a:r>
              <a:rPr lang="en-US" altLang="zh-CN" sz="2700" b="1" dirty="0">
                <a:solidFill>
                  <a:srgbClr val="FF0000"/>
                </a:solidFill>
                <a:latin typeface="Times New Roman" pitchFamily="18" charset="0"/>
                <a:ea typeface="宋体" pitchFamily="2" charset="-122"/>
                <a:cs typeface="Times New Roman" pitchFamily="18" charset="0"/>
              </a:rPr>
              <a:t>)</a:t>
            </a:r>
            <a:r>
              <a:rPr lang="en-US" altLang="zh-CN" sz="2700" b="1" baseline="-25000" dirty="0">
                <a:solidFill>
                  <a:srgbClr val="FF0000"/>
                </a:solidFill>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+CaCl</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+2H</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O</a:t>
            </a:r>
            <a:r>
              <a:rPr lang="zh-CN" altLang="en-US" sz="2700" b="1" dirty="0">
                <a:latin typeface="Times New Roman" pitchFamily="18" charset="0"/>
                <a:ea typeface="宋体" pitchFamily="2" charset="-122"/>
                <a:cs typeface="Times New Roman" pitchFamily="18" charset="0"/>
              </a:rPr>
              <a:t>（</a:t>
            </a:r>
            <a:r>
              <a:rPr lang="zh-CN" altLang="en-US" sz="2100" b="1" dirty="0">
                <a:latin typeface="Times New Roman" pitchFamily="18" charset="0"/>
                <a:ea typeface="宋体" pitchFamily="2" charset="-122"/>
                <a:cs typeface="Times New Roman" pitchFamily="18" charset="0"/>
              </a:rPr>
              <a:t>有效成分</a:t>
            </a:r>
            <a:r>
              <a:rPr lang="en-US" altLang="zh-CN" sz="2100" b="1" dirty="0">
                <a:latin typeface="Times New Roman" pitchFamily="18" charset="0"/>
                <a:ea typeface="宋体" pitchFamily="2" charset="-122"/>
                <a:cs typeface="Times New Roman" pitchFamily="18" charset="0"/>
              </a:rPr>
              <a:t>Ca(</a:t>
            </a:r>
            <a:r>
              <a:rPr lang="en-US" altLang="zh-CN" sz="2100" b="1" dirty="0" err="1">
                <a:latin typeface="Times New Roman" pitchFamily="18" charset="0"/>
                <a:ea typeface="宋体" pitchFamily="2" charset="-122"/>
                <a:cs typeface="Times New Roman" pitchFamily="18" charset="0"/>
              </a:rPr>
              <a:t>ClO</a:t>
            </a:r>
            <a:r>
              <a:rPr lang="en-US" altLang="zh-CN" sz="2100" b="1" dirty="0">
                <a:latin typeface="Times New Roman" pitchFamily="18" charset="0"/>
                <a:ea typeface="宋体" pitchFamily="2" charset="-122"/>
                <a:cs typeface="Times New Roman" pitchFamily="18" charset="0"/>
              </a:rPr>
              <a:t>)</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a:t>
            </a:r>
            <a:endParaRPr lang="zh-CN" altLang="en-US" sz="2100" dirty="0">
              <a:latin typeface="Times New Roman" pitchFamily="18" charset="0"/>
              <a:ea typeface="宋体" pitchFamily="2" charset="-122"/>
              <a:cs typeface="Times New Roman" pitchFamily="18" charset="0"/>
            </a:endParaRPr>
          </a:p>
        </p:txBody>
      </p:sp>
      <p:grpSp>
        <p:nvGrpSpPr>
          <p:cNvPr id="22" name="组合 21"/>
          <p:cNvGrpSpPr/>
          <p:nvPr/>
        </p:nvGrpSpPr>
        <p:grpSpPr>
          <a:xfrm>
            <a:off x="2281477" y="1243113"/>
            <a:ext cx="1991763" cy="784863"/>
            <a:chOff x="2281477" y="1243113"/>
            <a:chExt cx="1991763" cy="784863"/>
          </a:xfrm>
        </p:grpSpPr>
        <p:sp>
          <p:nvSpPr>
            <p:cNvPr id="10" name="TextBox 9"/>
            <p:cNvSpPr txBox="1"/>
            <p:nvPr/>
          </p:nvSpPr>
          <p:spPr>
            <a:xfrm>
              <a:off x="2281477" y="1243113"/>
              <a:ext cx="1991763" cy="623248"/>
            </a:xfrm>
            <a:prstGeom prst="rect">
              <a:avLst/>
            </a:prstGeom>
            <a:noFill/>
          </p:spPr>
          <p:txBody>
            <a:bodyPr wrap="square" lIns="68580" tIns="34290" rIns="68580" bIns="34290" rtlCol="0">
              <a:spAutoFit/>
            </a:bodyPr>
            <a:lstStyle/>
            <a:p>
              <a:r>
                <a:rPr lang="zh-CN" altLang="en-US" b="1" dirty="0">
                  <a:latin typeface="Times New Roman" pitchFamily="18" charset="0"/>
                  <a:ea typeface="宋体" pitchFamily="2" charset="-122"/>
                  <a:cs typeface="Times New Roman" pitchFamily="18" charset="0"/>
                </a:rPr>
                <a:t>加入适量固体</a:t>
              </a:r>
              <a:r>
                <a:rPr lang="en-US" altLang="zh-CN" b="1" dirty="0">
                  <a:latin typeface="Times New Roman" pitchFamily="18" charset="0"/>
                  <a:ea typeface="宋体" pitchFamily="2" charset="-122"/>
                  <a:cs typeface="Times New Roman" pitchFamily="18" charset="0"/>
                </a:rPr>
                <a:t>Ca(OH)</a:t>
              </a:r>
              <a:r>
                <a:rPr lang="en-US" altLang="zh-CN" b="1" baseline="-25000" dirty="0">
                  <a:latin typeface="Times New Roman" pitchFamily="18" charset="0"/>
                  <a:ea typeface="宋体" pitchFamily="2" charset="-122"/>
                  <a:cs typeface="Times New Roman" pitchFamily="18" charset="0"/>
                </a:rPr>
                <a:t>2</a:t>
              </a:r>
              <a:r>
                <a:rPr lang="zh-CN" altLang="en-US" b="1" dirty="0">
                  <a:latin typeface="Times New Roman" pitchFamily="18" charset="0"/>
                  <a:ea typeface="宋体" pitchFamily="2" charset="-122"/>
                  <a:cs typeface="Times New Roman" pitchFamily="18" charset="0"/>
                </a:rPr>
                <a:t>振荡</a:t>
              </a:r>
              <a:r>
                <a:rPr lang="en-US" altLang="zh-CN" b="1" dirty="0">
                  <a:latin typeface="Times New Roman" pitchFamily="18" charset="0"/>
                  <a:ea typeface="宋体" pitchFamily="2" charset="-122"/>
                  <a:cs typeface="Times New Roman" pitchFamily="18" charset="0"/>
                </a:rPr>
                <a:t>30s</a:t>
              </a:r>
              <a:endParaRPr lang="zh-CN" altLang="en-US" b="1" dirty="0">
                <a:latin typeface="Times New Roman" pitchFamily="18" charset="0"/>
                <a:ea typeface="宋体" pitchFamily="2" charset="-122"/>
                <a:cs typeface="Times New Roman" pitchFamily="18" charset="0"/>
              </a:endParaRPr>
            </a:p>
          </p:txBody>
        </p:sp>
        <p:sp>
          <p:nvSpPr>
            <p:cNvPr id="20" name="下箭头 19"/>
            <p:cNvSpPr/>
            <p:nvPr/>
          </p:nvSpPr>
          <p:spPr>
            <a:xfrm rot="16200000">
              <a:off x="3061035" y="1087379"/>
              <a:ext cx="188200" cy="1692994"/>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grpSp>
      <p:grpSp>
        <p:nvGrpSpPr>
          <p:cNvPr id="23" name="组合 22"/>
          <p:cNvGrpSpPr/>
          <p:nvPr/>
        </p:nvGrpSpPr>
        <p:grpSpPr>
          <a:xfrm>
            <a:off x="4952241" y="1491843"/>
            <a:ext cx="1638677" cy="445594"/>
            <a:chOff x="4952241" y="1491843"/>
            <a:chExt cx="1638677" cy="445594"/>
          </a:xfrm>
        </p:grpSpPr>
        <p:sp>
          <p:nvSpPr>
            <p:cNvPr id="11" name="TextBox 10"/>
            <p:cNvSpPr txBox="1"/>
            <p:nvPr/>
          </p:nvSpPr>
          <p:spPr>
            <a:xfrm>
              <a:off x="4952241" y="1491843"/>
              <a:ext cx="1638677" cy="346249"/>
            </a:xfrm>
            <a:prstGeom prst="rect">
              <a:avLst/>
            </a:prstGeom>
            <a:noFill/>
          </p:spPr>
          <p:txBody>
            <a:bodyPr wrap="square" lIns="68580" tIns="34290" rIns="68580" bIns="34290" rtlCol="0">
              <a:spAutoFit/>
            </a:bodyPr>
            <a:lstStyle/>
            <a:p>
              <a:r>
                <a:rPr lang="zh-CN" altLang="en-US" b="1" dirty="0">
                  <a:latin typeface="Times New Roman" pitchFamily="18" charset="0"/>
                  <a:ea typeface="宋体" pitchFamily="2" charset="-122"/>
                  <a:cs typeface="Times New Roman" pitchFamily="18" charset="0"/>
                </a:rPr>
                <a:t>继续振荡</a:t>
              </a:r>
              <a:r>
                <a:rPr lang="en-US" altLang="zh-CN" b="1" dirty="0">
                  <a:latin typeface="Times New Roman" pitchFamily="18" charset="0"/>
                  <a:ea typeface="宋体" pitchFamily="2" charset="-122"/>
                  <a:cs typeface="Times New Roman" pitchFamily="18" charset="0"/>
                </a:rPr>
                <a:t>30s</a:t>
              </a:r>
              <a:endParaRPr lang="zh-CN" altLang="en-US" b="1" dirty="0">
                <a:latin typeface="Times New Roman" pitchFamily="18" charset="0"/>
                <a:ea typeface="宋体" pitchFamily="2" charset="-122"/>
                <a:cs typeface="Times New Roman" pitchFamily="18" charset="0"/>
              </a:endParaRPr>
            </a:p>
          </p:txBody>
        </p:sp>
        <p:sp>
          <p:nvSpPr>
            <p:cNvPr id="21" name="下箭头 20"/>
            <p:cNvSpPr/>
            <p:nvPr/>
          </p:nvSpPr>
          <p:spPr>
            <a:xfrm rot="16200000">
              <a:off x="5616074" y="1188934"/>
              <a:ext cx="138999" cy="1358008"/>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left)">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wipe(left)">
                                      <p:cBhvr>
                                        <p:cTn id="27" dur="500"/>
                                        <p:tgtEl>
                                          <p:spTgt spid="71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wipe(left)">
                                      <p:cBhvr>
                                        <p:cTn id="37" dur="500"/>
                                        <p:tgtEl>
                                          <p:spTgt spid="717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blinds(horizontal)">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218077" y="709375"/>
            <a:ext cx="5148618" cy="4341035"/>
            <a:chOff x="290769" y="891218"/>
            <a:chExt cx="6864824" cy="5788046"/>
          </a:xfrm>
          <a:solidFill>
            <a:srgbClr val="92D050"/>
          </a:solidFill>
        </p:grpSpPr>
        <p:sp>
          <p:nvSpPr>
            <p:cNvPr id="39" name="圆角矩形 38"/>
            <p:cNvSpPr/>
            <p:nvPr/>
          </p:nvSpPr>
          <p:spPr>
            <a:xfrm>
              <a:off x="290769" y="891218"/>
              <a:ext cx="6864824" cy="5788046"/>
            </a:xfrm>
            <a:prstGeom prst="roundRect">
              <a:avLst>
                <a:gd name="adj" fmla="val 7826"/>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 name="文本框 7"/>
            <p:cNvSpPr txBox="1"/>
            <p:nvPr/>
          </p:nvSpPr>
          <p:spPr>
            <a:xfrm>
              <a:off x="2303216" y="891218"/>
              <a:ext cx="2177143" cy="738664"/>
            </a:xfrm>
            <a:prstGeom prst="rect">
              <a:avLst/>
            </a:prstGeom>
            <a:grpFill/>
          </p:spPr>
          <p:txBody>
            <a:bodyPr wrap="square" rtlCol="0">
              <a:spAutoFit/>
            </a:bodyPr>
            <a:lstStyle/>
            <a:p>
              <a:r>
                <a:rPr lang="en-US" altLang="zh-CN" sz="3000" dirty="0" err="1">
                  <a:latin typeface="Times New Roman" panose="02020603050405020304" pitchFamily="18" charset="0"/>
                  <a:cs typeface="Times New Roman" panose="02020603050405020304" pitchFamily="18" charset="0"/>
                </a:rPr>
                <a:t>HClO</a:t>
              </a:r>
              <a:endParaRPr lang="zh-CN" altLang="en-US" sz="3000" baseline="-25000" dirty="0">
                <a:latin typeface="Times New Roman" panose="02020603050405020304" pitchFamily="18" charset="0"/>
                <a:cs typeface="Times New Roman" panose="02020603050405020304" pitchFamily="18" charset="0"/>
              </a:endParaRPr>
            </a:p>
          </p:txBody>
        </p:sp>
      </p:gr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665" y="1410001"/>
            <a:ext cx="4708478" cy="1756060"/>
          </a:xfrm>
        </p:spPr>
      </p:pic>
      <p:sp>
        <p:nvSpPr>
          <p:cNvPr id="12" name="燕尾形箭头 11"/>
          <p:cNvSpPr/>
          <p:nvPr/>
        </p:nvSpPr>
        <p:spPr>
          <a:xfrm rot="5400000">
            <a:off x="421557" y="1739916"/>
            <a:ext cx="937319" cy="1061100"/>
          </a:xfrm>
          <a:prstGeom prst="notchedRightArrow">
            <a:avLst/>
          </a:prstGeom>
          <a:solidFill>
            <a:srgbClr val="FFC000"/>
          </a:solidFill>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3" name="燕尾形箭头 12"/>
          <p:cNvSpPr/>
          <p:nvPr/>
        </p:nvSpPr>
        <p:spPr>
          <a:xfrm rot="5400000">
            <a:off x="465288" y="1076669"/>
            <a:ext cx="937320" cy="1061100"/>
          </a:xfrm>
          <a:prstGeom prst="notchedRightArrow">
            <a:avLst/>
          </a:prstGeom>
          <a:solidFill>
            <a:srgbClr val="FFFF00"/>
          </a:solidFill>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0" name="燕尾形箭头 9"/>
          <p:cNvSpPr/>
          <p:nvPr/>
        </p:nvSpPr>
        <p:spPr>
          <a:xfrm rot="5400000">
            <a:off x="470644" y="2578897"/>
            <a:ext cx="937319" cy="1061100"/>
          </a:xfrm>
          <a:prstGeom prst="notchedRightArrow">
            <a:avLst/>
          </a:prstGeom>
          <a:solidFill>
            <a:srgbClr val="FF0000"/>
          </a:solidFill>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6" name="圆角矩形 15"/>
          <p:cNvSpPr/>
          <p:nvPr/>
        </p:nvSpPr>
        <p:spPr>
          <a:xfrm>
            <a:off x="0" y="0"/>
            <a:ext cx="4816444"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文本框 16"/>
          <p:cNvSpPr txBox="1"/>
          <p:nvPr/>
        </p:nvSpPr>
        <p:spPr>
          <a:xfrm>
            <a:off x="0" y="0"/>
            <a:ext cx="4879818" cy="346249"/>
          </a:xfrm>
          <a:prstGeom prst="rect">
            <a:avLst/>
          </a:prstGeom>
          <a:noFill/>
        </p:spPr>
        <p:txBody>
          <a:bodyPr wrap="square" lIns="68580" tIns="34290" rIns="68580" bIns="34290" rtlCol="0">
            <a:spAutoFit/>
          </a:bodyPr>
          <a:lstStyle/>
          <a:p>
            <a:r>
              <a:rPr lang="zh-CN" altLang="en-US" b="1" dirty="0"/>
              <a:t>环节三：漂白粉、漂白液的制备及高效使用</a:t>
            </a:r>
          </a:p>
        </p:txBody>
      </p:sp>
      <p:sp>
        <p:nvSpPr>
          <p:cNvPr id="18" name="文本框 17"/>
          <p:cNvSpPr txBox="1"/>
          <p:nvPr/>
        </p:nvSpPr>
        <p:spPr>
          <a:xfrm>
            <a:off x="425541" y="3511499"/>
            <a:ext cx="4898299" cy="1454244"/>
          </a:xfrm>
          <a:prstGeom prst="rect">
            <a:avLst/>
          </a:prstGeom>
          <a:noFill/>
        </p:spPr>
        <p:txBody>
          <a:bodyPr wrap="square" lIns="68580" tIns="34290" rIns="68580" bIns="34290" rtlCol="0">
            <a:spAutoFit/>
          </a:bodyPr>
          <a:lstStyle/>
          <a:p>
            <a:r>
              <a:rPr lang="zh-CN" altLang="en-US" b="1" dirty="0"/>
              <a:t>    一般情况下，细菌表面、染料离子表面都带负电荷，</a:t>
            </a:r>
            <a:r>
              <a:rPr lang="en-US" altLang="zh-CN" b="1" dirty="0" err="1"/>
              <a:t>HClO</a:t>
            </a:r>
            <a:r>
              <a:rPr lang="zh-CN" altLang="en-US" b="1" dirty="0"/>
              <a:t>不仅分子体积小，而且是中性分子，容易渗入细菌体内；次氯酸根带负电，难以靠近带负电荷的细菌和染料离子，所以消毒漂白能力低于次氯酸</a:t>
            </a:r>
          </a:p>
        </p:txBody>
      </p:sp>
      <p:sp>
        <p:nvSpPr>
          <p:cNvPr id="19" name="文本框 18"/>
          <p:cNvSpPr txBox="1"/>
          <p:nvPr/>
        </p:nvSpPr>
        <p:spPr>
          <a:xfrm>
            <a:off x="5377384" y="801537"/>
            <a:ext cx="2241644" cy="484748"/>
          </a:xfrm>
          <a:prstGeom prst="rect">
            <a:avLst/>
          </a:prstGeom>
          <a:noFill/>
        </p:spPr>
        <p:txBody>
          <a:bodyPr wrap="square" lIns="68580" tIns="34290" rIns="68580" bIns="34290" rtlCol="0">
            <a:spAutoFit/>
          </a:bodyPr>
          <a:lstStyle/>
          <a:p>
            <a:r>
              <a:rPr lang="en-US" altLang="zh-CN" sz="2700" b="1" dirty="0">
                <a:latin typeface="Times New Roman" pitchFamily="18" charset="0"/>
                <a:ea typeface="宋体" pitchFamily="2" charset="-122"/>
                <a:cs typeface="Times New Roman" pitchFamily="18" charset="0"/>
              </a:rPr>
              <a:t>Ca(</a:t>
            </a:r>
            <a:r>
              <a:rPr lang="en-US" altLang="zh-CN" sz="2700" b="1" dirty="0" err="1">
                <a:latin typeface="Times New Roman" pitchFamily="18" charset="0"/>
                <a:ea typeface="宋体" pitchFamily="2" charset="-122"/>
                <a:cs typeface="Times New Roman" pitchFamily="18" charset="0"/>
              </a:rPr>
              <a:t>ClO</a:t>
            </a:r>
            <a:r>
              <a:rPr lang="en-US" altLang="zh-CN" sz="2700" b="1" dirty="0">
                <a:latin typeface="Times New Roman" pitchFamily="18" charset="0"/>
                <a:ea typeface="宋体" pitchFamily="2" charset="-122"/>
                <a:cs typeface="Times New Roman" pitchFamily="18" charset="0"/>
              </a:rPr>
              <a:t>)</a:t>
            </a:r>
            <a:r>
              <a:rPr lang="en-US" altLang="zh-CN" sz="2700" b="1" baseline="-25000" dirty="0">
                <a:latin typeface="Times New Roman" pitchFamily="18" charset="0"/>
                <a:ea typeface="宋体" pitchFamily="2" charset="-122"/>
                <a:cs typeface="Times New Roman" pitchFamily="18" charset="0"/>
              </a:rPr>
              <a:t>2</a:t>
            </a:r>
            <a:endParaRPr lang="zh-CN" altLang="en-US" sz="2700" b="1" baseline="-25000" dirty="0">
              <a:latin typeface="Times New Roman" pitchFamily="18" charset="0"/>
              <a:ea typeface="宋体" pitchFamily="2" charset="-122"/>
              <a:cs typeface="Times New Roman" pitchFamily="18" charset="0"/>
            </a:endParaRPr>
          </a:p>
        </p:txBody>
      </p:sp>
      <p:cxnSp>
        <p:nvCxnSpPr>
          <p:cNvPr id="20" name="直接箭头连接符 19"/>
          <p:cNvCxnSpPr/>
          <p:nvPr/>
        </p:nvCxnSpPr>
        <p:spPr>
          <a:xfrm flipV="1">
            <a:off x="6721111" y="1107707"/>
            <a:ext cx="1269242" cy="102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125372" y="864677"/>
            <a:ext cx="1334939" cy="484748"/>
          </a:xfrm>
          <a:prstGeom prst="rect">
            <a:avLst/>
          </a:prstGeom>
          <a:noFill/>
        </p:spPr>
        <p:txBody>
          <a:bodyPr wrap="square" lIns="68580" tIns="34290" rIns="68580" bIns="34290" rtlCol="0">
            <a:spAutoFit/>
          </a:bodyPr>
          <a:lstStyle/>
          <a:p>
            <a:r>
              <a:rPr lang="en-US" altLang="zh-CN" sz="2700" b="1" dirty="0" err="1">
                <a:latin typeface="Times New Roman" pitchFamily="18" charset="0"/>
                <a:ea typeface="宋体" pitchFamily="2" charset="-122"/>
                <a:cs typeface="Times New Roman" pitchFamily="18" charset="0"/>
              </a:rPr>
              <a:t>HClO</a:t>
            </a:r>
            <a:endParaRPr lang="zh-CN" altLang="en-US" sz="2700" b="1" dirty="0">
              <a:latin typeface="Times New Roman" pitchFamily="18" charset="0"/>
              <a:ea typeface="宋体" pitchFamily="2" charset="-122"/>
              <a:cs typeface="Times New Roman" pitchFamily="18" charset="0"/>
            </a:endParaRPr>
          </a:p>
        </p:txBody>
      </p:sp>
      <p:grpSp>
        <p:nvGrpSpPr>
          <p:cNvPr id="3" name="组合 27"/>
          <p:cNvGrpSpPr/>
          <p:nvPr/>
        </p:nvGrpSpPr>
        <p:grpSpPr>
          <a:xfrm>
            <a:off x="5837432" y="2274984"/>
            <a:ext cx="2649927" cy="2248859"/>
            <a:chOff x="7976382" y="2333176"/>
            <a:chExt cx="3533236" cy="2998479"/>
          </a:xfrm>
        </p:grpSpPr>
        <p:sp>
          <p:nvSpPr>
            <p:cNvPr id="9" name="文本框 8"/>
            <p:cNvSpPr txBox="1"/>
            <p:nvPr/>
          </p:nvSpPr>
          <p:spPr>
            <a:xfrm>
              <a:off x="7976382" y="2333176"/>
              <a:ext cx="3533236" cy="2893101"/>
            </a:xfrm>
            <a:prstGeom prst="rect">
              <a:avLst/>
            </a:prstGeom>
            <a:noFill/>
          </p:spPr>
          <p:txBody>
            <a:bodyPr wrap="square" rtlCol="0">
              <a:spAutoFit/>
            </a:bodyPr>
            <a:lstStyle/>
            <a:p>
              <a:pPr marL="214313" indent="-214313">
                <a:buFont typeface="Wingdings" panose="05000000000000000000" pitchFamily="2" charset="2"/>
                <a:buChar char="Ø"/>
              </a:pPr>
              <a:r>
                <a:rPr lang="zh-CN" altLang="en-US" sz="2700" b="1" dirty="0">
                  <a:latin typeface="Times New Roman" pitchFamily="18" charset="0"/>
                  <a:ea typeface="宋体" pitchFamily="2" charset="-122"/>
                  <a:cs typeface="Times New Roman" pitchFamily="18" charset="0"/>
                </a:rPr>
                <a:t>利用强酸制弱酸，将漂白粉酸化</a:t>
              </a:r>
              <a:endParaRPr lang="en-US" altLang="zh-CN" sz="2700" b="1" dirty="0">
                <a:latin typeface="Times New Roman" pitchFamily="18" charset="0"/>
                <a:ea typeface="宋体" pitchFamily="2" charset="-122"/>
                <a:cs typeface="Times New Roman" pitchFamily="18" charset="0"/>
              </a:endParaRPr>
            </a:p>
            <a:p>
              <a:pPr marL="214313" indent="-214313">
                <a:buFont typeface="Wingdings" panose="05000000000000000000" pitchFamily="2" charset="2"/>
                <a:buChar char="Ø"/>
              </a:pPr>
              <a:r>
                <a:rPr lang="zh-CN" altLang="en-US" sz="2700" b="1" dirty="0">
                  <a:latin typeface="Times New Roman" pitchFamily="18" charset="0"/>
                  <a:ea typeface="宋体" pitchFamily="2" charset="-122"/>
                  <a:cs typeface="Times New Roman" pitchFamily="18" charset="0"/>
                </a:rPr>
                <a:t>利用自然环境中的</a:t>
              </a:r>
              <a:r>
                <a:rPr lang="en-US" altLang="zh-CN" sz="2700" b="1" dirty="0">
                  <a:latin typeface="Times New Roman" pitchFamily="18" charset="0"/>
                  <a:ea typeface="宋体" pitchFamily="2" charset="-122"/>
                  <a:cs typeface="Times New Roman" pitchFamily="18" charset="0"/>
                </a:rPr>
                <a:t>CO</a:t>
              </a:r>
              <a:r>
                <a:rPr lang="en-US" altLang="zh-CN" sz="2700" b="1" baseline="-25000" dirty="0">
                  <a:latin typeface="Times New Roman" pitchFamily="18" charset="0"/>
                  <a:ea typeface="宋体" pitchFamily="2" charset="-122"/>
                  <a:cs typeface="Times New Roman" pitchFamily="18" charset="0"/>
                </a:rPr>
                <a:t>2</a:t>
              </a:r>
              <a:endParaRPr lang="zh-CN" altLang="en-US" sz="2700" b="1" baseline="-25000" dirty="0">
                <a:latin typeface="Times New Roman" pitchFamily="18" charset="0"/>
                <a:ea typeface="宋体" pitchFamily="2" charset="-122"/>
                <a:cs typeface="Times New Roman" pitchFamily="18" charset="0"/>
              </a:endParaRPr>
            </a:p>
          </p:txBody>
        </p:sp>
        <p:sp>
          <p:nvSpPr>
            <p:cNvPr id="32" name="圆角矩形 31"/>
            <p:cNvSpPr/>
            <p:nvPr/>
          </p:nvSpPr>
          <p:spPr>
            <a:xfrm>
              <a:off x="7976382" y="2361775"/>
              <a:ext cx="3533236" cy="2969880"/>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itchFamily="18" charset="0"/>
                <a:ea typeface="宋体" pitchFamily="2" charset="-122"/>
                <a:cs typeface="Times New Roman" pitchFamily="18" charset="0"/>
              </a:endParaRPr>
            </a:p>
          </p:txBody>
        </p:sp>
      </p:grpSp>
      <p:sp>
        <p:nvSpPr>
          <p:cNvPr id="23" name="圆角矩形 22"/>
          <p:cNvSpPr/>
          <p:nvPr/>
        </p:nvSpPr>
        <p:spPr>
          <a:xfrm>
            <a:off x="381587" y="3742864"/>
            <a:ext cx="939213" cy="372313"/>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TextBox 23"/>
          <p:cNvSpPr txBox="1"/>
          <p:nvPr/>
        </p:nvSpPr>
        <p:spPr>
          <a:xfrm>
            <a:off x="5953054" y="554195"/>
            <a:ext cx="601644" cy="392415"/>
          </a:xfrm>
          <a:prstGeom prst="rect">
            <a:avLst/>
          </a:prstGeom>
          <a:noFill/>
        </p:spPr>
        <p:txBody>
          <a:bodyPr wrap="square" lIns="68580" tIns="34290" rIns="68580" bIns="34290" rtlCol="0">
            <a:spAutoFit/>
          </a:bodyPr>
          <a:lstStyle/>
          <a:p>
            <a:r>
              <a:rPr lang="en-US" altLang="zh-CN" sz="2100" b="1" dirty="0">
                <a:latin typeface="Times New Roman" pitchFamily="18" charset="0"/>
                <a:ea typeface="宋体" pitchFamily="2" charset="-122"/>
                <a:cs typeface="Times New Roman" pitchFamily="18" charset="0"/>
              </a:rPr>
              <a:t>+1</a:t>
            </a:r>
            <a:endParaRPr lang="zh-CN" altLang="en-US" sz="2100" b="1" dirty="0">
              <a:latin typeface="Times New Roman" pitchFamily="18" charset="0"/>
              <a:ea typeface="宋体" pitchFamily="2" charset="-122"/>
              <a:cs typeface="Times New Roman" pitchFamily="18" charset="0"/>
            </a:endParaRPr>
          </a:p>
        </p:txBody>
      </p:sp>
      <p:sp>
        <p:nvSpPr>
          <p:cNvPr id="25" name="TextBox 24"/>
          <p:cNvSpPr txBox="1"/>
          <p:nvPr/>
        </p:nvSpPr>
        <p:spPr>
          <a:xfrm>
            <a:off x="8376889" y="574977"/>
            <a:ext cx="558871" cy="392415"/>
          </a:xfrm>
          <a:prstGeom prst="rect">
            <a:avLst/>
          </a:prstGeom>
          <a:noFill/>
        </p:spPr>
        <p:txBody>
          <a:bodyPr wrap="square" lIns="68580" tIns="34290" rIns="68580" bIns="34290" rtlCol="0">
            <a:spAutoFit/>
          </a:bodyPr>
          <a:lstStyle/>
          <a:p>
            <a:r>
              <a:rPr lang="en-US" altLang="zh-CN" sz="2100" b="1" dirty="0">
                <a:latin typeface="Times New Roman" pitchFamily="18" charset="0"/>
                <a:ea typeface="宋体" pitchFamily="2" charset="-122"/>
                <a:cs typeface="Times New Roman" pitchFamily="18" charset="0"/>
              </a:rPr>
              <a:t>+1</a:t>
            </a:r>
            <a:endParaRPr lang="zh-CN" altLang="en-US" sz="2100" b="1" dirty="0">
              <a:latin typeface="Times New Roman" pitchFamily="18" charset="0"/>
              <a:ea typeface="宋体" pitchFamily="2" charset="-122"/>
              <a:cs typeface="Times New Roman" pitchFamily="18" charset="0"/>
            </a:endParaRPr>
          </a:p>
        </p:txBody>
      </p:sp>
      <p:sp>
        <p:nvSpPr>
          <p:cNvPr id="26" name="圆角矩形 25"/>
          <p:cNvSpPr/>
          <p:nvPr/>
        </p:nvSpPr>
        <p:spPr>
          <a:xfrm>
            <a:off x="5888858" y="538609"/>
            <a:ext cx="638676" cy="372313"/>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sp>
        <p:nvSpPr>
          <p:cNvPr id="27" name="圆角矩形 26"/>
          <p:cNvSpPr/>
          <p:nvPr/>
        </p:nvSpPr>
        <p:spPr>
          <a:xfrm>
            <a:off x="8133919" y="543804"/>
            <a:ext cx="719849" cy="372313"/>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Times New Roman" pitchFamily="18" charset="0"/>
              <a:ea typeface="宋体" pitchFamily="2" charset="-122"/>
              <a:cs typeface="Times New Roman" pitchFamily="18" charset="0"/>
            </a:endParaRPr>
          </a:p>
        </p:txBody>
      </p:sp>
      <p:grpSp>
        <p:nvGrpSpPr>
          <p:cNvPr id="33" name="组合 32"/>
          <p:cNvGrpSpPr/>
          <p:nvPr/>
        </p:nvGrpSpPr>
        <p:grpSpPr>
          <a:xfrm>
            <a:off x="5885999" y="1484213"/>
            <a:ext cx="3382686" cy="830997"/>
            <a:chOff x="5885999" y="1484213"/>
            <a:chExt cx="3382686" cy="830997"/>
          </a:xfrm>
        </p:grpSpPr>
        <p:sp>
          <p:nvSpPr>
            <p:cNvPr id="4" name="文本框 3"/>
            <p:cNvSpPr txBox="1"/>
            <p:nvPr/>
          </p:nvSpPr>
          <p:spPr>
            <a:xfrm>
              <a:off x="7025810" y="1484213"/>
              <a:ext cx="583647" cy="830997"/>
            </a:xfrm>
            <a:prstGeom prst="rect">
              <a:avLst/>
            </a:prstGeom>
            <a:noFill/>
          </p:spPr>
          <p:txBody>
            <a:bodyPr wrap="square" lIns="68580" tIns="34290" rIns="68580" bIns="34290" rtlCol="0">
              <a:spAutoFit/>
            </a:bodyPr>
            <a:lstStyle/>
            <a:p>
              <a:r>
                <a:rPr lang="en-US" altLang="zh-CN" sz="5000" dirty="0">
                  <a:solidFill>
                    <a:srgbClr val="0000FF"/>
                  </a:solidFill>
                  <a:latin typeface="Times New Roman" pitchFamily="18" charset="0"/>
                  <a:ea typeface="宋体" pitchFamily="2" charset="-122"/>
                  <a:cs typeface="Times New Roman" pitchFamily="18" charset="0"/>
                </a:rPr>
                <a:t>?</a:t>
              </a:r>
              <a:endParaRPr lang="zh-CN" altLang="en-US" sz="5000" dirty="0">
                <a:solidFill>
                  <a:srgbClr val="0000FF"/>
                </a:solidFill>
                <a:latin typeface="Times New Roman" pitchFamily="18" charset="0"/>
                <a:ea typeface="宋体" pitchFamily="2" charset="-122"/>
                <a:cs typeface="Times New Roman" pitchFamily="18" charset="0"/>
              </a:endParaRPr>
            </a:p>
          </p:txBody>
        </p:sp>
        <p:sp>
          <p:nvSpPr>
            <p:cNvPr id="28" name="矩形 27"/>
            <p:cNvSpPr/>
            <p:nvPr/>
          </p:nvSpPr>
          <p:spPr>
            <a:xfrm>
              <a:off x="5885999" y="1581326"/>
              <a:ext cx="968535" cy="523220"/>
            </a:xfrm>
            <a:prstGeom prst="rect">
              <a:avLst/>
            </a:prstGeom>
          </p:spPr>
          <p:txBody>
            <a:bodyPr wrap="none">
              <a:spAutoFit/>
            </a:bodyPr>
            <a:lstStyle/>
            <a:p>
              <a:r>
                <a:rPr lang="en-US" altLang="zh-CN" sz="2800" b="1" dirty="0" err="1">
                  <a:latin typeface="Times New Roman" pitchFamily="18" charset="0"/>
                  <a:ea typeface="宋体" pitchFamily="2" charset="-122"/>
                  <a:cs typeface="Times New Roman" pitchFamily="18" charset="0"/>
                </a:rPr>
                <a:t>ClO</a:t>
              </a:r>
              <a:r>
                <a:rPr lang="en-US" altLang="zh-CN" sz="2800" b="1" baseline="30000" dirty="0">
                  <a:latin typeface="Times New Roman" pitchFamily="18" charset="0"/>
                  <a:ea typeface="宋体" pitchFamily="2" charset="-122"/>
                  <a:cs typeface="Times New Roman" pitchFamily="18" charset="0"/>
                </a:rPr>
                <a:t>–</a:t>
              </a:r>
              <a:endParaRPr lang="zh-CN" altLang="en-US" sz="2800" baseline="30000" dirty="0">
                <a:latin typeface="Times New Roman" pitchFamily="18" charset="0"/>
                <a:ea typeface="宋体" pitchFamily="2" charset="-122"/>
                <a:cs typeface="Times New Roman" pitchFamily="18" charset="0"/>
              </a:endParaRPr>
            </a:p>
          </p:txBody>
        </p:sp>
        <p:cxnSp>
          <p:nvCxnSpPr>
            <p:cNvPr id="30" name="直接箭头连接符 29"/>
            <p:cNvCxnSpPr/>
            <p:nvPr/>
          </p:nvCxnSpPr>
          <p:spPr>
            <a:xfrm flipV="1">
              <a:off x="6728655" y="1866689"/>
              <a:ext cx="1269242" cy="102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20"/>
            <p:cNvSpPr txBox="1"/>
            <p:nvPr/>
          </p:nvSpPr>
          <p:spPr>
            <a:xfrm>
              <a:off x="7933746" y="1614603"/>
              <a:ext cx="1334939" cy="484748"/>
            </a:xfrm>
            <a:prstGeom prst="rect">
              <a:avLst/>
            </a:prstGeom>
            <a:noFill/>
          </p:spPr>
          <p:txBody>
            <a:bodyPr wrap="square" lIns="68580" tIns="34290" rIns="68580" bIns="34290" rtlCol="0">
              <a:spAutoFit/>
            </a:bodyPr>
            <a:lstStyle/>
            <a:p>
              <a:r>
                <a:rPr lang="en-US" altLang="zh-CN" sz="2700" b="1" dirty="0" err="1">
                  <a:latin typeface="Times New Roman" pitchFamily="18" charset="0"/>
                  <a:ea typeface="宋体" pitchFamily="2" charset="-122"/>
                  <a:cs typeface="Times New Roman" pitchFamily="18" charset="0"/>
                </a:rPr>
                <a:t>HClO</a:t>
              </a:r>
              <a:endParaRPr lang="zh-CN" altLang="en-US" sz="2700" b="1" dirty="0">
                <a:latin typeface="Times New Roman" pitchFamily="18" charset="0"/>
                <a:ea typeface="宋体" pitchFamily="2" charset="-122"/>
                <a:cs typeface="Times New Roman" pitchFamily="18" charset="0"/>
              </a:endParaRPr>
            </a:p>
          </p:txBody>
        </p:sp>
      </p:grpSp>
      <p:sp>
        <p:nvSpPr>
          <p:cNvPr id="35" name="圆角矩形 34"/>
          <p:cNvSpPr/>
          <p:nvPr/>
        </p:nvSpPr>
        <p:spPr>
          <a:xfrm>
            <a:off x="2931747" y="4078145"/>
            <a:ext cx="1812973" cy="295736"/>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40224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linds(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animBg="1"/>
      <p:bldP spid="18" grpId="0"/>
      <p:bldP spid="23"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788541" y="210599"/>
            <a:ext cx="7251146" cy="623248"/>
          </a:xfrm>
          <a:prstGeom prst="rect">
            <a:avLst/>
          </a:prstGeom>
          <a:noFill/>
        </p:spPr>
        <p:txBody>
          <a:bodyPr wrap="square" lIns="68580" tIns="34290" rIns="68580" bIns="34290" rtlCol="0">
            <a:spAutoFit/>
          </a:bodyPr>
          <a:lstStyle/>
          <a:p>
            <a:r>
              <a:rPr lang="zh-CN" altLang="en-US" b="1" dirty="0"/>
              <a:t>        将适量漂白粉溶于水中，向其中一份漂白粉中滴加</a:t>
            </a:r>
            <a:r>
              <a:rPr lang="en-US" altLang="zh-CN" b="1" dirty="0"/>
              <a:t>5</a:t>
            </a:r>
            <a:r>
              <a:rPr lang="zh-CN" altLang="en-US" b="1" dirty="0"/>
              <a:t>滴稀硫酸酸化，另一份漂白粉不进行酸化。然后分别放入红色纸条</a:t>
            </a:r>
          </a:p>
        </p:txBody>
      </p:sp>
      <p:grpSp>
        <p:nvGrpSpPr>
          <p:cNvPr id="36" name="组合 35"/>
          <p:cNvGrpSpPr/>
          <p:nvPr/>
        </p:nvGrpSpPr>
        <p:grpSpPr>
          <a:xfrm>
            <a:off x="205003" y="939232"/>
            <a:ext cx="1855220" cy="1828520"/>
            <a:chOff x="205003" y="939232"/>
            <a:chExt cx="1855220" cy="1828520"/>
          </a:xfrm>
        </p:grpSpPr>
        <p:pic>
          <p:nvPicPr>
            <p:cNvPr id="1028" name="Picture 4"/>
            <p:cNvPicPr>
              <a:picLocks noChangeAspect="1" noChangeArrowheads="1"/>
            </p:cNvPicPr>
            <p:nvPr/>
          </p:nvPicPr>
          <p:blipFill>
            <a:blip r:embed="rId3" cstate="print"/>
            <a:srcRect/>
            <a:stretch>
              <a:fillRect/>
            </a:stretch>
          </p:blipFill>
          <p:spPr bwMode="auto">
            <a:xfrm>
              <a:off x="205003" y="1023912"/>
              <a:ext cx="1855220" cy="1675540"/>
            </a:xfrm>
            <a:prstGeom prst="rect">
              <a:avLst/>
            </a:prstGeom>
            <a:noFill/>
            <a:ln w="9525">
              <a:noFill/>
              <a:miter lim="800000"/>
              <a:headEnd/>
              <a:tailEnd/>
            </a:ln>
          </p:spPr>
        </p:pic>
        <p:sp>
          <p:nvSpPr>
            <p:cNvPr id="18" name="TextBox 27"/>
            <p:cNvSpPr txBox="1"/>
            <p:nvPr/>
          </p:nvSpPr>
          <p:spPr>
            <a:xfrm>
              <a:off x="715219" y="2398420"/>
              <a:ext cx="867523" cy="369332"/>
            </a:xfrm>
            <a:prstGeom prst="rect">
              <a:avLst/>
            </a:prstGeom>
            <a:noFill/>
          </p:spPr>
          <p:txBody>
            <a:bodyPr wrap="square" rtlCol="0">
              <a:spAutoFit/>
            </a:bodyPr>
            <a:lstStyle/>
            <a:p>
              <a:r>
                <a:rPr lang="en-US" altLang="zh-CN" b="1" dirty="0">
                  <a:solidFill>
                    <a:srgbClr val="0000FF"/>
                  </a:solidFill>
                </a:rPr>
                <a:t>0min</a:t>
              </a:r>
              <a:endParaRPr lang="zh-CN" altLang="en-US" b="1" dirty="0">
                <a:solidFill>
                  <a:srgbClr val="0000FF"/>
                </a:solidFill>
              </a:endParaRPr>
            </a:p>
          </p:txBody>
        </p:sp>
        <p:sp>
          <p:nvSpPr>
            <p:cNvPr id="4" name="文本框 3"/>
            <p:cNvSpPr txBox="1"/>
            <p:nvPr/>
          </p:nvSpPr>
          <p:spPr>
            <a:xfrm>
              <a:off x="353008" y="939232"/>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sp>
        <p:nvSpPr>
          <p:cNvPr id="38" name="圆角矩形 37"/>
          <p:cNvSpPr/>
          <p:nvPr/>
        </p:nvSpPr>
        <p:spPr>
          <a:xfrm>
            <a:off x="590843" y="182734"/>
            <a:ext cx="7448844" cy="589232"/>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下箭头 38"/>
          <p:cNvSpPr/>
          <p:nvPr/>
        </p:nvSpPr>
        <p:spPr>
          <a:xfrm rot="16200000">
            <a:off x="2179285" y="1582639"/>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下箭头 39"/>
          <p:cNvSpPr/>
          <p:nvPr/>
        </p:nvSpPr>
        <p:spPr>
          <a:xfrm rot="16200000">
            <a:off x="4433282" y="1628360"/>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下箭头 40"/>
          <p:cNvSpPr/>
          <p:nvPr/>
        </p:nvSpPr>
        <p:spPr>
          <a:xfrm rot="16200000">
            <a:off x="6689563" y="1642076"/>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下箭头 41"/>
          <p:cNvSpPr/>
          <p:nvPr/>
        </p:nvSpPr>
        <p:spPr>
          <a:xfrm>
            <a:off x="7862281" y="2835368"/>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下箭头 42"/>
          <p:cNvSpPr/>
          <p:nvPr/>
        </p:nvSpPr>
        <p:spPr>
          <a:xfrm rot="5400000">
            <a:off x="6666703" y="3724622"/>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下箭头 43"/>
          <p:cNvSpPr/>
          <p:nvPr/>
        </p:nvSpPr>
        <p:spPr>
          <a:xfrm rot="5400000">
            <a:off x="4462999" y="3804633"/>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下箭头 44"/>
          <p:cNvSpPr/>
          <p:nvPr/>
        </p:nvSpPr>
        <p:spPr>
          <a:xfrm rot="5400000">
            <a:off x="2179285" y="3818350"/>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3" name="组合 52"/>
          <p:cNvGrpSpPr/>
          <p:nvPr/>
        </p:nvGrpSpPr>
        <p:grpSpPr>
          <a:xfrm>
            <a:off x="2487221" y="982992"/>
            <a:ext cx="1838159" cy="1801908"/>
            <a:chOff x="2487221" y="982992"/>
            <a:chExt cx="1838159" cy="1801908"/>
          </a:xfrm>
        </p:grpSpPr>
        <p:pic>
          <p:nvPicPr>
            <p:cNvPr id="1030" name="Picture 6"/>
            <p:cNvPicPr>
              <a:picLocks noChangeAspect="1" noChangeArrowheads="1"/>
            </p:cNvPicPr>
            <p:nvPr/>
          </p:nvPicPr>
          <p:blipFill>
            <a:blip r:embed="rId4" cstate="print"/>
            <a:srcRect/>
            <a:stretch>
              <a:fillRect/>
            </a:stretch>
          </p:blipFill>
          <p:spPr bwMode="auto">
            <a:xfrm>
              <a:off x="2487221" y="1028747"/>
              <a:ext cx="1838159" cy="1675540"/>
            </a:xfrm>
            <a:prstGeom prst="rect">
              <a:avLst/>
            </a:prstGeom>
            <a:noFill/>
            <a:ln w="9525">
              <a:noFill/>
              <a:miter lim="800000"/>
              <a:headEnd/>
              <a:tailEnd/>
            </a:ln>
          </p:spPr>
        </p:pic>
        <p:sp>
          <p:nvSpPr>
            <p:cNvPr id="28" name="TextBox 27"/>
            <p:cNvSpPr txBox="1"/>
            <p:nvPr/>
          </p:nvSpPr>
          <p:spPr>
            <a:xfrm>
              <a:off x="3023830" y="2415568"/>
              <a:ext cx="837990" cy="369332"/>
            </a:xfrm>
            <a:prstGeom prst="rect">
              <a:avLst/>
            </a:prstGeom>
            <a:noFill/>
          </p:spPr>
          <p:txBody>
            <a:bodyPr wrap="square" rtlCol="0">
              <a:spAutoFit/>
            </a:bodyPr>
            <a:lstStyle/>
            <a:p>
              <a:r>
                <a:rPr lang="en-US" altLang="zh-CN" b="1" dirty="0">
                  <a:solidFill>
                    <a:srgbClr val="0000FF"/>
                  </a:solidFill>
                </a:rPr>
                <a:t>1min</a:t>
              </a:r>
              <a:endParaRPr lang="zh-CN" altLang="en-US" b="1" dirty="0">
                <a:solidFill>
                  <a:srgbClr val="0000FF"/>
                </a:solidFill>
              </a:endParaRPr>
            </a:p>
          </p:txBody>
        </p:sp>
        <p:sp>
          <p:nvSpPr>
            <p:cNvPr id="37" name="文本框 3"/>
            <p:cNvSpPr txBox="1"/>
            <p:nvPr/>
          </p:nvSpPr>
          <p:spPr>
            <a:xfrm>
              <a:off x="2596742" y="982992"/>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grpSp>
        <p:nvGrpSpPr>
          <p:cNvPr id="54" name="组合 53"/>
          <p:cNvGrpSpPr/>
          <p:nvPr/>
        </p:nvGrpSpPr>
        <p:grpSpPr>
          <a:xfrm>
            <a:off x="4746829" y="999593"/>
            <a:ext cx="1820501" cy="1824987"/>
            <a:chOff x="4746829" y="999593"/>
            <a:chExt cx="1820501" cy="1824987"/>
          </a:xfrm>
        </p:grpSpPr>
        <p:pic>
          <p:nvPicPr>
            <p:cNvPr id="1032" name="Picture 8"/>
            <p:cNvPicPr>
              <a:picLocks noChangeAspect="1" noChangeArrowheads="1"/>
            </p:cNvPicPr>
            <p:nvPr/>
          </p:nvPicPr>
          <p:blipFill>
            <a:blip r:embed="rId5" cstate="print"/>
            <a:srcRect/>
            <a:stretch>
              <a:fillRect/>
            </a:stretch>
          </p:blipFill>
          <p:spPr bwMode="auto">
            <a:xfrm>
              <a:off x="4746829" y="1068173"/>
              <a:ext cx="1820501" cy="1675540"/>
            </a:xfrm>
            <a:prstGeom prst="rect">
              <a:avLst/>
            </a:prstGeom>
            <a:noFill/>
            <a:ln w="9525">
              <a:noFill/>
              <a:miter lim="800000"/>
              <a:headEnd/>
              <a:tailEnd/>
            </a:ln>
          </p:spPr>
        </p:pic>
        <p:sp>
          <p:nvSpPr>
            <p:cNvPr id="29" name="TextBox 28"/>
            <p:cNvSpPr txBox="1"/>
            <p:nvPr/>
          </p:nvSpPr>
          <p:spPr>
            <a:xfrm>
              <a:off x="5252236" y="2455248"/>
              <a:ext cx="791531" cy="369332"/>
            </a:xfrm>
            <a:prstGeom prst="rect">
              <a:avLst/>
            </a:prstGeom>
            <a:noFill/>
          </p:spPr>
          <p:txBody>
            <a:bodyPr wrap="square" rtlCol="0">
              <a:spAutoFit/>
            </a:bodyPr>
            <a:lstStyle/>
            <a:p>
              <a:r>
                <a:rPr lang="en-US" altLang="zh-CN" b="1" dirty="0">
                  <a:solidFill>
                    <a:srgbClr val="0000FF"/>
                  </a:solidFill>
                </a:rPr>
                <a:t>2min</a:t>
              </a:r>
              <a:endParaRPr lang="zh-CN" altLang="en-US" b="1" dirty="0">
                <a:solidFill>
                  <a:srgbClr val="0000FF"/>
                </a:solidFill>
              </a:endParaRPr>
            </a:p>
          </p:txBody>
        </p:sp>
        <p:sp>
          <p:nvSpPr>
            <p:cNvPr id="46" name="文本框 3"/>
            <p:cNvSpPr txBox="1"/>
            <p:nvPr/>
          </p:nvSpPr>
          <p:spPr>
            <a:xfrm>
              <a:off x="4867653" y="999593"/>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grpSp>
        <p:nvGrpSpPr>
          <p:cNvPr id="55" name="组合 54"/>
          <p:cNvGrpSpPr/>
          <p:nvPr/>
        </p:nvGrpSpPr>
        <p:grpSpPr>
          <a:xfrm>
            <a:off x="6965506" y="999592"/>
            <a:ext cx="1814953" cy="1831047"/>
            <a:chOff x="6965506" y="999592"/>
            <a:chExt cx="1814953" cy="1831047"/>
          </a:xfrm>
        </p:grpSpPr>
        <p:pic>
          <p:nvPicPr>
            <p:cNvPr id="1034" name="Picture 10"/>
            <p:cNvPicPr>
              <a:picLocks noChangeAspect="1" noChangeArrowheads="1"/>
            </p:cNvPicPr>
            <p:nvPr/>
          </p:nvPicPr>
          <p:blipFill>
            <a:blip r:embed="rId6" cstate="print"/>
            <a:srcRect/>
            <a:stretch>
              <a:fillRect/>
            </a:stretch>
          </p:blipFill>
          <p:spPr bwMode="auto">
            <a:xfrm>
              <a:off x="6965506" y="1068172"/>
              <a:ext cx="1814953" cy="1675541"/>
            </a:xfrm>
            <a:prstGeom prst="rect">
              <a:avLst/>
            </a:prstGeom>
            <a:noFill/>
            <a:ln w="9525">
              <a:noFill/>
              <a:miter lim="800000"/>
              <a:headEnd/>
              <a:tailEnd/>
            </a:ln>
          </p:spPr>
        </p:pic>
        <p:sp>
          <p:nvSpPr>
            <p:cNvPr id="30" name="TextBox 29"/>
            <p:cNvSpPr txBox="1"/>
            <p:nvPr/>
          </p:nvSpPr>
          <p:spPr>
            <a:xfrm>
              <a:off x="7489232" y="2461307"/>
              <a:ext cx="767447" cy="369332"/>
            </a:xfrm>
            <a:prstGeom prst="rect">
              <a:avLst/>
            </a:prstGeom>
            <a:noFill/>
          </p:spPr>
          <p:txBody>
            <a:bodyPr wrap="square" rtlCol="0">
              <a:spAutoFit/>
            </a:bodyPr>
            <a:lstStyle/>
            <a:p>
              <a:r>
                <a:rPr lang="en-US" altLang="zh-CN" b="1" dirty="0">
                  <a:solidFill>
                    <a:srgbClr val="0000FF"/>
                  </a:solidFill>
                </a:rPr>
                <a:t>3min</a:t>
              </a:r>
              <a:endParaRPr lang="zh-CN" altLang="en-US" b="1" dirty="0">
                <a:solidFill>
                  <a:srgbClr val="0000FF"/>
                </a:solidFill>
              </a:endParaRPr>
            </a:p>
          </p:txBody>
        </p:sp>
        <p:sp>
          <p:nvSpPr>
            <p:cNvPr id="47" name="文本框 3"/>
            <p:cNvSpPr txBox="1"/>
            <p:nvPr/>
          </p:nvSpPr>
          <p:spPr>
            <a:xfrm>
              <a:off x="7049538" y="999592"/>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grpSp>
        <p:nvGrpSpPr>
          <p:cNvPr id="56" name="组合 55"/>
          <p:cNvGrpSpPr/>
          <p:nvPr/>
        </p:nvGrpSpPr>
        <p:grpSpPr>
          <a:xfrm>
            <a:off x="6965506" y="3163553"/>
            <a:ext cx="1814953" cy="1765840"/>
            <a:chOff x="6965506" y="3163553"/>
            <a:chExt cx="1814953" cy="1765840"/>
          </a:xfrm>
        </p:grpSpPr>
        <p:pic>
          <p:nvPicPr>
            <p:cNvPr id="1036" name="Picture 12"/>
            <p:cNvPicPr>
              <a:picLocks noChangeAspect="1" noChangeArrowheads="1"/>
            </p:cNvPicPr>
            <p:nvPr/>
          </p:nvPicPr>
          <p:blipFill>
            <a:blip r:embed="rId7" cstate="print"/>
            <a:srcRect/>
            <a:stretch>
              <a:fillRect/>
            </a:stretch>
          </p:blipFill>
          <p:spPr bwMode="auto">
            <a:xfrm>
              <a:off x="6965506" y="3213557"/>
              <a:ext cx="1814953" cy="1649357"/>
            </a:xfrm>
            <a:prstGeom prst="rect">
              <a:avLst/>
            </a:prstGeom>
            <a:noFill/>
            <a:ln w="9525">
              <a:noFill/>
              <a:miter lim="800000"/>
              <a:headEnd/>
              <a:tailEnd/>
            </a:ln>
          </p:spPr>
        </p:pic>
        <p:sp>
          <p:nvSpPr>
            <p:cNvPr id="31" name="TextBox 30"/>
            <p:cNvSpPr txBox="1"/>
            <p:nvPr/>
          </p:nvSpPr>
          <p:spPr>
            <a:xfrm>
              <a:off x="7514348" y="4560061"/>
              <a:ext cx="872045" cy="369332"/>
            </a:xfrm>
            <a:prstGeom prst="rect">
              <a:avLst/>
            </a:prstGeom>
            <a:noFill/>
          </p:spPr>
          <p:txBody>
            <a:bodyPr wrap="square" rtlCol="0">
              <a:spAutoFit/>
            </a:bodyPr>
            <a:lstStyle/>
            <a:p>
              <a:r>
                <a:rPr lang="en-US" altLang="zh-CN" b="1" dirty="0">
                  <a:solidFill>
                    <a:srgbClr val="0000FF"/>
                  </a:solidFill>
                </a:rPr>
                <a:t>10min</a:t>
              </a:r>
              <a:endParaRPr lang="zh-CN" altLang="en-US" b="1" dirty="0">
                <a:solidFill>
                  <a:srgbClr val="0000FF"/>
                </a:solidFill>
              </a:endParaRPr>
            </a:p>
          </p:txBody>
        </p:sp>
        <p:sp>
          <p:nvSpPr>
            <p:cNvPr id="48" name="文本框 3"/>
            <p:cNvSpPr txBox="1"/>
            <p:nvPr/>
          </p:nvSpPr>
          <p:spPr>
            <a:xfrm>
              <a:off x="7085753" y="3163553"/>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grpSp>
        <p:nvGrpSpPr>
          <p:cNvPr id="57" name="组合 56"/>
          <p:cNvGrpSpPr/>
          <p:nvPr/>
        </p:nvGrpSpPr>
        <p:grpSpPr>
          <a:xfrm>
            <a:off x="4746829" y="3181661"/>
            <a:ext cx="1820501" cy="1780214"/>
            <a:chOff x="4746829" y="3181661"/>
            <a:chExt cx="1820501" cy="1780214"/>
          </a:xfrm>
        </p:grpSpPr>
        <p:pic>
          <p:nvPicPr>
            <p:cNvPr id="1038" name="Picture 14"/>
            <p:cNvPicPr>
              <a:picLocks noChangeAspect="1" noChangeArrowheads="1"/>
            </p:cNvPicPr>
            <p:nvPr/>
          </p:nvPicPr>
          <p:blipFill>
            <a:blip r:embed="rId8" cstate="print"/>
            <a:srcRect/>
            <a:stretch>
              <a:fillRect/>
            </a:stretch>
          </p:blipFill>
          <p:spPr bwMode="auto">
            <a:xfrm>
              <a:off x="4746829" y="3227726"/>
              <a:ext cx="1820501" cy="1643610"/>
            </a:xfrm>
            <a:prstGeom prst="rect">
              <a:avLst/>
            </a:prstGeom>
            <a:noFill/>
            <a:ln w="9525">
              <a:noFill/>
              <a:miter lim="800000"/>
              <a:headEnd/>
              <a:tailEnd/>
            </a:ln>
          </p:spPr>
        </p:pic>
        <p:sp>
          <p:nvSpPr>
            <p:cNvPr id="32" name="TextBox 31"/>
            <p:cNvSpPr txBox="1"/>
            <p:nvPr/>
          </p:nvSpPr>
          <p:spPr>
            <a:xfrm>
              <a:off x="5250060" y="4592543"/>
              <a:ext cx="1055612" cy="369332"/>
            </a:xfrm>
            <a:prstGeom prst="rect">
              <a:avLst/>
            </a:prstGeom>
            <a:noFill/>
          </p:spPr>
          <p:txBody>
            <a:bodyPr wrap="square" rtlCol="0">
              <a:spAutoFit/>
            </a:bodyPr>
            <a:lstStyle/>
            <a:p>
              <a:r>
                <a:rPr lang="en-US" altLang="zh-CN" b="1" dirty="0">
                  <a:solidFill>
                    <a:srgbClr val="0000FF"/>
                  </a:solidFill>
                </a:rPr>
                <a:t>30min</a:t>
              </a:r>
              <a:endParaRPr lang="zh-CN" altLang="en-US" b="1" dirty="0">
                <a:solidFill>
                  <a:srgbClr val="0000FF"/>
                </a:solidFill>
              </a:endParaRPr>
            </a:p>
          </p:txBody>
        </p:sp>
        <p:sp>
          <p:nvSpPr>
            <p:cNvPr id="49" name="文本框 3"/>
            <p:cNvSpPr txBox="1"/>
            <p:nvPr/>
          </p:nvSpPr>
          <p:spPr>
            <a:xfrm>
              <a:off x="4849541" y="3181661"/>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grpSp>
        <p:nvGrpSpPr>
          <p:cNvPr id="58" name="组合 57"/>
          <p:cNvGrpSpPr/>
          <p:nvPr/>
        </p:nvGrpSpPr>
        <p:grpSpPr>
          <a:xfrm>
            <a:off x="2487221" y="3143941"/>
            <a:ext cx="1838159" cy="1804797"/>
            <a:chOff x="2487221" y="3143941"/>
            <a:chExt cx="1838159" cy="1804797"/>
          </a:xfrm>
        </p:grpSpPr>
        <p:pic>
          <p:nvPicPr>
            <p:cNvPr id="1040" name="Picture 16"/>
            <p:cNvPicPr>
              <a:picLocks noChangeAspect="1" noChangeArrowheads="1"/>
            </p:cNvPicPr>
            <p:nvPr/>
          </p:nvPicPr>
          <p:blipFill>
            <a:blip r:embed="rId9" cstate="print"/>
            <a:srcRect/>
            <a:stretch>
              <a:fillRect/>
            </a:stretch>
          </p:blipFill>
          <p:spPr bwMode="auto">
            <a:xfrm>
              <a:off x="2487221" y="3219302"/>
              <a:ext cx="1838159" cy="1643611"/>
            </a:xfrm>
            <a:prstGeom prst="rect">
              <a:avLst/>
            </a:prstGeom>
            <a:noFill/>
            <a:ln w="9525">
              <a:noFill/>
              <a:miter lim="800000"/>
              <a:headEnd/>
              <a:tailEnd/>
            </a:ln>
          </p:spPr>
        </p:pic>
        <p:sp>
          <p:nvSpPr>
            <p:cNvPr id="33" name="TextBox 32"/>
            <p:cNvSpPr txBox="1"/>
            <p:nvPr/>
          </p:nvSpPr>
          <p:spPr>
            <a:xfrm>
              <a:off x="3157918" y="4579406"/>
              <a:ext cx="556537" cy="369332"/>
            </a:xfrm>
            <a:prstGeom prst="rect">
              <a:avLst/>
            </a:prstGeom>
            <a:noFill/>
          </p:spPr>
          <p:txBody>
            <a:bodyPr wrap="square" rtlCol="0">
              <a:spAutoFit/>
            </a:bodyPr>
            <a:lstStyle/>
            <a:p>
              <a:r>
                <a:rPr lang="en-US" altLang="zh-CN" b="1" dirty="0">
                  <a:solidFill>
                    <a:srgbClr val="0000FF"/>
                  </a:solidFill>
                </a:rPr>
                <a:t>1h</a:t>
              </a:r>
              <a:endParaRPr lang="zh-CN" altLang="en-US" b="1" dirty="0">
                <a:solidFill>
                  <a:srgbClr val="0000FF"/>
                </a:solidFill>
              </a:endParaRPr>
            </a:p>
          </p:txBody>
        </p:sp>
        <p:sp>
          <p:nvSpPr>
            <p:cNvPr id="51" name="文本框 3"/>
            <p:cNvSpPr txBox="1"/>
            <p:nvPr/>
          </p:nvSpPr>
          <p:spPr>
            <a:xfrm>
              <a:off x="2657094" y="3143941"/>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grpSp>
        <p:nvGrpSpPr>
          <p:cNvPr id="59" name="组合 58"/>
          <p:cNvGrpSpPr/>
          <p:nvPr/>
        </p:nvGrpSpPr>
        <p:grpSpPr>
          <a:xfrm>
            <a:off x="199356" y="3143941"/>
            <a:ext cx="1860867" cy="1809939"/>
            <a:chOff x="199356" y="3143941"/>
            <a:chExt cx="1860867" cy="1809939"/>
          </a:xfrm>
        </p:grpSpPr>
        <p:pic>
          <p:nvPicPr>
            <p:cNvPr id="1042" name="Picture 18"/>
            <p:cNvPicPr>
              <a:picLocks noChangeAspect="1" noChangeArrowheads="1"/>
            </p:cNvPicPr>
            <p:nvPr/>
          </p:nvPicPr>
          <p:blipFill>
            <a:blip r:embed="rId10" cstate="print"/>
            <a:srcRect/>
            <a:stretch>
              <a:fillRect/>
            </a:stretch>
          </p:blipFill>
          <p:spPr bwMode="auto">
            <a:xfrm>
              <a:off x="199356" y="3213557"/>
              <a:ext cx="1860867" cy="1649357"/>
            </a:xfrm>
            <a:prstGeom prst="rect">
              <a:avLst/>
            </a:prstGeom>
            <a:noFill/>
            <a:ln w="9525">
              <a:noFill/>
              <a:miter lim="800000"/>
              <a:headEnd/>
              <a:tailEnd/>
            </a:ln>
          </p:spPr>
        </p:pic>
        <p:sp>
          <p:nvSpPr>
            <p:cNvPr id="34" name="TextBox 33"/>
            <p:cNvSpPr txBox="1"/>
            <p:nvPr/>
          </p:nvSpPr>
          <p:spPr>
            <a:xfrm>
              <a:off x="949636" y="4584548"/>
              <a:ext cx="521328" cy="369332"/>
            </a:xfrm>
            <a:prstGeom prst="rect">
              <a:avLst/>
            </a:prstGeom>
            <a:noFill/>
          </p:spPr>
          <p:txBody>
            <a:bodyPr wrap="square" rtlCol="0">
              <a:spAutoFit/>
            </a:bodyPr>
            <a:lstStyle/>
            <a:p>
              <a:r>
                <a:rPr lang="en-US" altLang="zh-CN" b="1" dirty="0">
                  <a:solidFill>
                    <a:srgbClr val="0000FF"/>
                  </a:solidFill>
                </a:rPr>
                <a:t>2h</a:t>
              </a:r>
              <a:endParaRPr lang="zh-CN" altLang="en-US" b="1" dirty="0">
                <a:solidFill>
                  <a:srgbClr val="0000FF"/>
                </a:solidFill>
              </a:endParaRPr>
            </a:p>
          </p:txBody>
        </p:sp>
        <p:sp>
          <p:nvSpPr>
            <p:cNvPr id="52" name="文本框 3"/>
            <p:cNvSpPr txBox="1"/>
            <p:nvPr/>
          </p:nvSpPr>
          <p:spPr>
            <a:xfrm>
              <a:off x="330349" y="3143941"/>
              <a:ext cx="1638754" cy="323165"/>
            </a:xfrm>
            <a:prstGeom prst="rect">
              <a:avLst/>
            </a:prstGeom>
            <a:noFill/>
          </p:spPr>
          <p:txBody>
            <a:bodyPr wrap="square" rtlCol="0">
              <a:spAutoFit/>
            </a:bodyPr>
            <a:lstStyle/>
            <a:p>
              <a:r>
                <a:rPr lang="zh-CN" altLang="en-US" sz="1500" b="1" dirty="0">
                  <a:solidFill>
                    <a:srgbClr val="C00000"/>
                  </a:solidFill>
                </a:rPr>
                <a:t>酸化         未酸化     </a:t>
              </a:r>
            </a:p>
          </p:txBody>
        </p:sp>
      </p:grpSp>
      <p:sp>
        <p:nvSpPr>
          <p:cNvPr id="60" name="圆角矩形 59"/>
          <p:cNvSpPr/>
          <p:nvPr/>
        </p:nvSpPr>
        <p:spPr>
          <a:xfrm>
            <a:off x="127608" y="905502"/>
            <a:ext cx="1990904" cy="4055797"/>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up)">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righ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right)">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right)">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right)">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down)">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539648833"/>
              </p:ext>
            </p:extLst>
          </p:nvPr>
        </p:nvGraphicFramePr>
        <p:xfrm>
          <a:off x="1033975" y="539750"/>
          <a:ext cx="6586025" cy="2087392"/>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20000"/>
                    </a:ext>
                  </a:extLst>
                </a:gridCol>
                <a:gridCol w="3019865">
                  <a:extLst>
                    <a:ext uri="{9D8B030D-6E8A-4147-A177-3AD203B41FA5}">
                      <a16:colId xmlns:a16="http://schemas.microsoft.com/office/drawing/2014/main" val="20001"/>
                    </a:ext>
                  </a:extLst>
                </a:gridCol>
              </a:tblGrid>
              <a:tr h="602462">
                <a:tc>
                  <a:txBody>
                    <a:bodyPr/>
                    <a:lstStyle/>
                    <a:p>
                      <a:pPr marL="0" algn="ctr" defTabSz="914400" rtl="0" eaLnBrk="1" latinLnBrk="0" hangingPunct="1"/>
                      <a:r>
                        <a:rPr lang="zh-CN" altLang="en-US" sz="2700" b="1" kern="1200" dirty="0">
                          <a:solidFill>
                            <a:srgbClr val="FFFF66"/>
                          </a:solidFill>
                          <a:latin typeface="+mn-lt"/>
                          <a:ea typeface="+mn-ea"/>
                          <a:cs typeface="+mn-cs"/>
                        </a:rPr>
                        <a:t>现象</a:t>
                      </a:r>
                    </a:p>
                  </a:txBody>
                  <a:tcPr marL="68580" marR="68580" marT="34290" marB="34290"/>
                </a:tc>
                <a:tc>
                  <a:txBody>
                    <a:bodyPr/>
                    <a:lstStyle/>
                    <a:p>
                      <a:pPr algn="ctr"/>
                      <a:r>
                        <a:rPr lang="zh-CN" altLang="en-US" sz="2700" dirty="0">
                          <a:solidFill>
                            <a:srgbClr val="FFFF66"/>
                          </a:solidFill>
                        </a:rPr>
                        <a:t>结论</a:t>
                      </a:r>
                    </a:p>
                  </a:txBody>
                  <a:tcPr marL="68580" marR="68580" marT="34290" marB="34290"/>
                </a:tc>
                <a:extLst>
                  <a:ext uri="{0D108BD9-81ED-4DB2-BD59-A6C34878D82A}">
                    <a16:rowId xmlns:a16="http://schemas.microsoft.com/office/drawing/2014/main" val="10000"/>
                  </a:ext>
                </a:extLst>
              </a:tr>
              <a:tr h="1484930">
                <a:tc>
                  <a:txBody>
                    <a:bodyPr/>
                    <a:lstStyle/>
                    <a:p>
                      <a:endParaRPr lang="zh-CN" altLang="en-US" sz="1000" dirty="0">
                        <a:solidFill>
                          <a:srgbClr val="FFFF66"/>
                        </a:solidFill>
                      </a:endParaRPr>
                    </a:p>
                  </a:txBody>
                  <a:tcPr marL="68580" marR="68580" marT="34290" marB="34290"/>
                </a:tc>
                <a:tc>
                  <a:txBody>
                    <a:bodyPr/>
                    <a:lstStyle/>
                    <a:p>
                      <a:endParaRPr lang="zh-CN" altLang="en-US" sz="1000" dirty="0">
                        <a:solidFill>
                          <a:srgbClr val="FFFF66"/>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4" name="圆角矩形 3"/>
          <p:cNvSpPr/>
          <p:nvPr/>
        </p:nvSpPr>
        <p:spPr>
          <a:xfrm>
            <a:off x="-2" y="0"/>
            <a:ext cx="5006567"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文本框 4"/>
          <p:cNvSpPr txBox="1"/>
          <p:nvPr/>
        </p:nvSpPr>
        <p:spPr>
          <a:xfrm>
            <a:off x="159028" y="54954"/>
            <a:ext cx="4747949" cy="346249"/>
          </a:xfrm>
          <a:prstGeom prst="rect">
            <a:avLst/>
          </a:prstGeom>
          <a:noFill/>
        </p:spPr>
        <p:txBody>
          <a:bodyPr wrap="square" lIns="68580" tIns="34290" rIns="68580" bIns="34290" rtlCol="0">
            <a:spAutoFit/>
          </a:bodyPr>
          <a:lstStyle/>
          <a:p>
            <a:r>
              <a:rPr lang="zh-CN" altLang="en-US" b="1" dirty="0"/>
              <a:t>环节三：漂白粉、漂白液的制备及高效使用</a:t>
            </a:r>
          </a:p>
        </p:txBody>
      </p:sp>
      <p:sp>
        <p:nvSpPr>
          <p:cNvPr id="6" name="文本框 5"/>
          <p:cNvSpPr txBox="1"/>
          <p:nvPr/>
        </p:nvSpPr>
        <p:spPr>
          <a:xfrm>
            <a:off x="1107831" y="1118327"/>
            <a:ext cx="3608363" cy="1638910"/>
          </a:xfrm>
          <a:prstGeom prst="rect">
            <a:avLst/>
          </a:prstGeom>
          <a:noFill/>
        </p:spPr>
        <p:txBody>
          <a:bodyPr wrap="square" lIns="68580" tIns="34290" rIns="68580" bIns="34290" rtlCol="0">
            <a:spAutoFit/>
          </a:bodyPr>
          <a:lstStyle/>
          <a:p>
            <a:r>
              <a:rPr lang="en-US" altLang="zh-CN" sz="2100" b="1" dirty="0">
                <a:latin typeface="Times New Roman" pitchFamily="18" charset="0"/>
                <a:ea typeface="宋体" pitchFamily="2" charset="-122"/>
                <a:cs typeface="Times New Roman" pitchFamily="18" charset="0"/>
              </a:rPr>
              <a:t>1</a:t>
            </a:r>
            <a:r>
              <a:rPr lang="zh-CN" altLang="en-US" sz="2100" b="1" dirty="0">
                <a:latin typeface="Times New Roman" pitchFamily="18" charset="0"/>
                <a:ea typeface="宋体" pitchFamily="2" charset="-122"/>
                <a:cs typeface="Times New Roman" pitchFamily="18" charset="0"/>
              </a:rPr>
              <a:t>、经硫酸酸化的漂白粉，其漂白速度更快</a:t>
            </a:r>
            <a:endParaRPr lang="en-US" altLang="zh-CN" sz="2100" b="1" dirty="0">
              <a:latin typeface="Times New Roman" pitchFamily="18" charset="0"/>
              <a:ea typeface="宋体" pitchFamily="2" charset="-122"/>
              <a:cs typeface="Times New Roman" pitchFamily="18" charset="0"/>
            </a:endParaRPr>
          </a:p>
          <a:p>
            <a:r>
              <a:rPr lang="en-US" altLang="zh-CN" sz="2100" b="1"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、未经酸化的漂白粉也有漂白效果，但是速度较慢</a:t>
            </a:r>
            <a:endParaRPr lang="en-US" altLang="zh-CN" sz="2100" b="1" dirty="0">
              <a:latin typeface="Times New Roman" pitchFamily="18" charset="0"/>
              <a:ea typeface="宋体" pitchFamily="2" charset="-122"/>
              <a:cs typeface="Times New Roman" pitchFamily="18" charset="0"/>
            </a:endParaRPr>
          </a:p>
          <a:p>
            <a:endParaRPr lang="zh-CN" altLang="en-US" dirty="0">
              <a:latin typeface="Times New Roman" pitchFamily="18" charset="0"/>
              <a:ea typeface="宋体" pitchFamily="2" charset="-122"/>
              <a:cs typeface="Times New Roman" pitchFamily="18" charset="0"/>
            </a:endParaRPr>
          </a:p>
        </p:txBody>
      </p:sp>
      <p:sp>
        <p:nvSpPr>
          <p:cNvPr id="8" name="文本框 7"/>
          <p:cNvSpPr txBox="1"/>
          <p:nvPr/>
        </p:nvSpPr>
        <p:spPr>
          <a:xfrm>
            <a:off x="5028613" y="1284201"/>
            <a:ext cx="2503869" cy="1038746"/>
          </a:xfrm>
          <a:prstGeom prst="rect">
            <a:avLst/>
          </a:prstGeom>
          <a:noFill/>
        </p:spPr>
        <p:txBody>
          <a:bodyPr wrap="square" lIns="68580" tIns="34290" rIns="68580" bIns="34290" rtlCol="0">
            <a:spAutoFit/>
          </a:bodyPr>
          <a:lstStyle/>
          <a:p>
            <a:r>
              <a:rPr lang="zh-CN" altLang="en-US" sz="2100" b="1" dirty="0">
                <a:latin typeface="Times New Roman" pitchFamily="18" charset="0"/>
                <a:ea typeface="宋体" pitchFamily="2" charset="-122"/>
                <a:cs typeface="Times New Roman" pitchFamily="18" charset="0"/>
              </a:rPr>
              <a:t>漂白粉中的</a:t>
            </a:r>
            <a:r>
              <a:rPr lang="en-US" altLang="zh-CN" sz="2100" b="1" dirty="0">
                <a:latin typeface="Times New Roman" pitchFamily="18" charset="0"/>
                <a:ea typeface="宋体" pitchFamily="2" charset="-122"/>
                <a:cs typeface="Times New Roman" pitchFamily="18" charset="0"/>
              </a:rPr>
              <a:t>Ca(</a:t>
            </a:r>
            <a:r>
              <a:rPr lang="en-US" altLang="zh-CN" sz="2100" b="1" dirty="0" err="1">
                <a:latin typeface="Times New Roman" pitchFamily="18" charset="0"/>
                <a:ea typeface="宋体" pitchFamily="2" charset="-122"/>
                <a:cs typeface="Times New Roman" pitchFamily="18" charset="0"/>
              </a:rPr>
              <a:t>ClO</a:t>
            </a:r>
            <a:r>
              <a:rPr lang="en-US" altLang="zh-CN" sz="2100" b="1" dirty="0">
                <a:latin typeface="Times New Roman" pitchFamily="18" charset="0"/>
                <a:ea typeface="宋体" pitchFamily="2" charset="-122"/>
                <a:cs typeface="Times New Roman" pitchFamily="18" charset="0"/>
              </a:rPr>
              <a:t>)</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能与空气中的</a:t>
            </a:r>
            <a:r>
              <a:rPr lang="en-US" altLang="zh-CN" sz="2100" b="1" dirty="0">
                <a:latin typeface="Times New Roman" pitchFamily="18" charset="0"/>
                <a:ea typeface="宋体" pitchFamily="2" charset="-122"/>
                <a:cs typeface="Times New Roman" pitchFamily="18" charset="0"/>
              </a:rPr>
              <a:t>CO</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发生反应</a:t>
            </a:r>
          </a:p>
        </p:txBody>
      </p:sp>
      <p:grpSp>
        <p:nvGrpSpPr>
          <p:cNvPr id="2" name="组合 13"/>
          <p:cNvGrpSpPr/>
          <p:nvPr/>
        </p:nvGrpSpPr>
        <p:grpSpPr>
          <a:xfrm>
            <a:off x="1434638" y="4032049"/>
            <a:ext cx="6125006" cy="507831"/>
            <a:chOff x="1912851" y="5376062"/>
            <a:chExt cx="6865613" cy="677108"/>
          </a:xfrm>
        </p:grpSpPr>
        <p:sp>
          <p:nvSpPr>
            <p:cNvPr id="10" name="文本框 9"/>
            <p:cNvSpPr txBox="1"/>
            <p:nvPr/>
          </p:nvSpPr>
          <p:spPr>
            <a:xfrm>
              <a:off x="1912851" y="5376062"/>
              <a:ext cx="6865613" cy="677108"/>
            </a:xfrm>
            <a:prstGeom prst="rect">
              <a:avLst/>
            </a:prstGeom>
            <a:noFill/>
          </p:spPr>
          <p:txBody>
            <a:bodyPr wrap="square" rtlCol="0">
              <a:spAutoFit/>
            </a:bodyPr>
            <a:lstStyle/>
            <a:p>
              <a:r>
                <a:rPr lang="en-US" altLang="zh-CN" sz="2700" b="1" dirty="0">
                  <a:latin typeface="Times New Roman" pitchFamily="18" charset="0"/>
                  <a:ea typeface="宋体" pitchFamily="2" charset="-122"/>
                  <a:cs typeface="Times New Roman" pitchFamily="18" charset="0"/>
                </a:rPr>
                <a:t>Ca(</a:t>
              </a:r>
              <a:r>
                <a:rPr lang="en-US" altLang="zh-CN" sz="2700" b="1" dirty="0" err="1">
                  <a:latin typeface="Times New Roman" pitchFamily="18" charset="0"/>
                  <a:ea typeface="宋体" pitchFamily="2" charset="-122"/>
                  <a:cs typeface="Times New Roman" pitchFamily="18" charset="0"/>
                </a:rPr>
                <a:t>ClO</a:t>
              </a:r>
              <a:r>
                <a:rPr lang="en-US" altLang="zh-CN" sz="2700" b="1" dirty="0">
                  <a:latin typeface="Times New Roman" pitchFamily="18" charset="0"/>
                  <a:ea typeface="宋体" pitchFamily="2" charset="-122"/>
                  <a:cs typeface="Times New Roman" pitchFamily="18" charset="0"/>
                </a:rPr>
                <a:t>)</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+CO</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+H</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O=CaCO</a:t>
              </a:r>
              <a:r>
                <a:rPr lang="en-US" altLang="zh-CN" sz="2700" b="1" baseline="-25000" dirty="0">
                  <a:latin typeface="Times New Roman" pitchFamily="18" charset="0"/>
                  <a:ea typeface="宋体" pitchFamily="2" charset="-122"/>
                  <a:cs typeface="Times New Roman" pitchFamily="18" charset="0"/>
                </a:rPr>
                <a:t>3    </a:t>
              </a:r>
              <a:r>
                <a:rPr lang="en-US" altLang="zh-CN" sz="2700" b="1" dirty="0">
                  <a:latin typeface="Times New Roman" pitchFamily="18" charset="0"/>
                  <a:ea typeface="宋体" pitchFamily="2" charset="-122"/>
                  <a:cs typeface="Times New Roman" pitchFamily="18" charset="0"/>
                </a:rPr>
                <a:t>+2HClO</a:t>
              </a:r>
              <a:endParaRPr lang="zh-CN" altLang="en-US" sz="2700" b="1" dirty="0">
                <a:latin typeface="Times New Roman" pitchFamily="18" charset="0"/>
                <a:ea typeface="宋体" pitchFamily="2" charset="-122"/>
                <a:cs typeface="Times New Roman" pitchFamily="18" charset="0"/>
              </a:endParaRPr>
            </a:p>
          </p:txBody>
        </p:sp>
        <p:cxnSp>
          <p:nvCxnSpPr>
            <p:cNvPr id="11" name="直接箭头连接符 10"/>
            <p:cNvCxnSpPr/>
            <p:nvPr/>
          </p:nvCxnSpPr>
          <p:spPr>
            <a:xfrm>
              <a:off x="7019778" y="5376064"/>
              <a:ext cx="0" cy="6066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540412" y="3264850"/>
            <a:ext cx="5866228" cy="415498"/>
          </a:xfrm>
          <a:prstGeom prst="rect">
            <a:avLst/>
          </a:prstGeom>
          <a:noFill/>
        </p:spPr>
        <p:txBody>
          <a:bodyPr wrap="square" rtlCol="0">
            <a:spAutoFit/>
          </a:bodyPr>
          <a:lstStyle/>
          <a:p>
            <a:r>
              <a:rPr lang="zh-CN" altLang="en-US" sz="2100" b="1" dirty="0">
                <a:latin typeface="Times New Roman" pitchFamily="18" charset="0"/>
                <a:ea typeface="宋体" pitchFamily="2" charset="-122"/>
                <a:cs typeface="Times New Roman" pitchFamily="18" charset="0"/>
              </a:rPr>
              <a:t>写出</a:t>
            </a:r>
            <a:r>
              <a:rPr lang="en-US" altLang="zh-CN" sz="2100" b="1" dirty="0">
                <a:latin typeface="Times New Roman" pitchFamily="18" charset="0"/>
                <a:ea typeface="宋体" pitchFamily="2" charset="-122"/>
                <a:cs typeface="Times New Roman" pitchFamily="18" charset="0"/>
              </a:rPr>
              <a:t>Ca(</a:t>
            </a:r>
            <a:r>
              <a:rPr lang="en-US" altLang="zh-CN" sz="2100" b="1" dirty="0" err="1">
                <a:latin typeface="Times New Roman" pitchFamily="18" charset="0"/>
                <a:ea typeface="宋体" pitchFamily="2" charset="-122"/>
                <a:cs typeface="Times New Roman" pitchFamily="18" charset="0"/>
              </a:rPr>
              <a:t>ClO</a:t>
            </a:r>
            <a:r>
              <a:rPr lang="en-US" altLang="zh-CN" sz="2100" b="1" dirty="0">
                <a:latin typeface="Times New Roman" pitchFamily="18" charset="0"/>
                <a:ea typeface="宋体" pitchFamily="2" charset="-122"/>
                <a:cs typeface="Times New Roman" pitchFamily="18" charset="0"/>
              </a:rPr>
              <a:t>)</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与空气中的</a:t>
            </a:r>
            <a:r>
              <a:rPr lang="en-US" altLang="zh-CN" sz="2100" b="1" dirty="0">
                <a:latin typeface="Times New Roman" pitchFamily="18" charset="0"/>
                <a:ea typeface="宋体" pitchFamily="2" charset="-122"/>
                <a:cs typeface="Times New Roman" pitchFamily="18" charset="0"/>
              </a:rPr>
              <a:t>CO</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发生反应的方程式</a:t>
            </a:r>
          </a:p>
        </p:txBody>
      </p:sp>
    </p:spTree>
    <p:extLst>
      <p:ext uri="{BB962C8B-B14F-4D97-AF65-F5344CB8AC3E}">
        <p14:creationId xmlns:p14="http://schemas.microsoft.com/office/powerpoint/2010/main" val="16845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 y="0"/>
            <a:ext cx="472591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nvSpPr>
        <p:spPr>
          <a:xfrm>
            <a:off x="159028" y="54954"/>
            <a:ext cx="4929019" cy="346249"/>
          </a:xfrm>
          <a:prstGeom prst="rect">
            <a:avLst/>
          </a:prstGeom>
          <a:noFill/>
        </p:spPr>
        <p:txBody>
          <a:bodyPr wrap="square" lIns="68580" tIns="34290" rIns="68580" bIns="34290" rtlCol="0">
            <a:spAutoFit/>
          </a:bodyPr>
          <a:lstStyle/>
          <a:p>
            <a:r>
              <a:rPr lang="zh-CN" altLang="en-US" b="1" dirty="0"/>
              <a:t>环节三：漂白粉、漂白液的制备及高效使用</a:t>
            </a:r>
          </a:p>
        </p:txBody>
      </p:sp>
      <p:sp>
        <p:nvSpPr>
          <p:cNvPr id="7" name="TextBox 6"/>
          <p:cNvSpPr txBox="1"/>
          <p:nvPr/>
        </p:nvSpPr>
        <p:spPr>
          <a:xfrm>
            <a:off x="4608214" y="738171"/>
            <a:ext cx="4346120" cy="738664"/>
          </a:xfrm>
          <a:prstGeom prst="rect">
            <a:avLst/>
          </a:prstGeom>
          <a:noFill/>
        </p:spPr>
        <p:txBody>
          <a:bodyPr wrap="square" rtlCol="0">
            <a:spAutoFit/>
          </a:bodyPr>
          <a:lstStyle/>
          <a:p>
            <a:r>
              <a:rPr lang="zh-CN" altLang="en-US" sz="2100" b="1" dirty="0">
                <a:latin typeface="Times New Roman" pitchFamily="18" charset="0"/>
                <a:ea typeface="宋体" pitchFamily="2" charset="-122"/>
                <a:cs typeface="Times New Roman" pitchFamily="18" charset="0"/>
              </a:rPr>
              <a:t>        写出用</a:t>
            </a:r>
            <a:r>
              <a:rPr lang="en-US" altLang="zh-CN" sz="2100" b="1" dirty="0">
                <a:latin typeface="Times New Roman" pitchFamily="18" charset="0"/>
                <a:ea typeface="宋体" pitchFamily="2" charset="-122"/>
                <a:cs typeface="Times New Roman" pitchFamily="18" charset="0"/>
              </a:rPr>
              <a:t>Cl</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和</a:t>
            </a:r>
            <a:r>
              <a:rPr lang="en-US" altLang="zh-CN" sz="2100" b="1" dirty="0" err="1">
                <a:latin typeface="Times New Roman" pitchFamily="18" charset="0"/>
                <a:ea typeface="宋体" pitchFamily="2" charset="-122"/>
                <a:cs typeface="Times New Roman" pitchFamily="18" charset="0"/>
              </a:rPr>
              <a:t>NaOH</a:t>
            </a:r>
            <a:r>
              <a:rPr lang="zh-CN" altLang="en-US" sz="2100" b="1" dirty="0">
                <a:latin typeface="Times New Roman" pitchFamily="18" charset="0"/>
                <a:ea typeface="宋体" pitchFamily="2" charset="-122"/>
                <a:cs typeface="Times New Roman" pitchFamily="18" charset="0"/>
              </a:rPr>
              <a:t>氢氧化钠制备漂白液的方程式</a:t>
            </a:r>
          </a:p>
        </p:txBody>
      </p:sp>
      <p:grpSp>
        <p:nvGrpSpPr>
          <p:cNvPr id="10" name="组合 10"/>
          <p:cNvGrpSpPr/>
          <p:nvPr/>
        </p:nvGrpSpPr>
        <p:grpSpPr>
          <a:xfrm>
            <a:off x="1927015" y="632161"/>
            <a:ext cx="2588279" cy="2958334"/>
            <a:chOff x="2755475" y="2831152"/>
            <a:chExt cx="3451039" cy="3944444"/>
          </a:xfrm>
        </p:grpSpPr>
        <p:sp>
          <p:nvSpPr>
            <p:cNvPr id="5" name="文本框 4"/>
            <p:cNvSpPr txBox="1"/>
            <p:nvPr/>
          </p:nvSpPr>
          <p:spPr>
            <a:xfrm>
              <a:off x="2823234" y="2959168"/>
              <a:ext cx="3383280" cy="3816428"/>
            </a:xfrm>
            <a:prstGeom prst="rect">
              <a:avLst/>
            </a:prstGeom>
            <a:noFill/>
          </p:spPr>
          <p:txBody>
            <a:bodyPr wrap="square" rtlCol="0">
              <a:spAutoFit/>
            </a:bodyPr>
            <a:lstStyle/>
            <a:p>
              <a:r>
                <a:rPr lang="zh-CN" altLang="en-US" dirty="0">
                  <a:latin typeface="Times New Roman" pitchFamily="18" charset="0"/>
                  <a:ea typeface="宋体" pitchFamily="2" charset="-122"/>
                  <a:cs typeface="Times New Roman" pitchFamily="18" charset="0"/>
                </a:rPr>
                <a:t>        </a:t>
              </a:r>
              <a:r>
                <a:rPr lang="en-US" altLang="zh-CN" b="1" dirty="0"/>
                <a:t>1984</a:t>
              </a:r>
              <a:r>
                <a:rPr lang="zh-CN" altLang="en-US" b="1" dirty="0"/>
                <a:t>年，金耀光先生在北京第二传染病医院期间研发了一种“含氯消毒剂”，一经使用，止住了病人在住院期间因二次感染而死亡的现象，因此被命名为“</a:t>
              </a:r>
              <a:r>
                <a:rPr lang="en-US" altLang="zh-CN" b="1" dirty="0"/>
                <a:t>84</a:t>
              </a:r>
              <a:r>
                <a:rPr lang="zh-CN" altLang="en-US" b="1" dirty="0"/>
                <a:t>”消毒液，并获得了国家进步二等奖。</a:t>
              </a:r>
            </a:p>
            <a:p>
              <a:endParaRPr lang="zh-CN" altLang="en-US" dirty="0">
                <a:latin typeface="Times New Roman" pitchFamily="18" charset="0"/>
                <a:ea typeface="宋体" pitchFamily="2" charset="-122"/>
                <a:cs typeface="Times New Roman" pitchFamily="18" charset="0"/>
              </a:endParaRPr>
            </a:p>
          </p:txBody>
        </p:sp>
        <p:sp>
          <p:nvSpPr>
            <p:cNvPr id="9" name="圆角矩形 8"/>
            <p:cNvSpPr/>
            <p:nvPr/>
          </p:nvSpPr>
          <p:spPr>
            <a:xfrm>
              <a:off x="2755475" y="2831152"/>
              <a:ext cx="3387031" cy="3538729"/>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ea typeface="宋体" pitchFamily="2" charset="-122"/>
                <a:cs typeface="Times New Roman" pitchFamily="18" charset="0"/>
              </a:endParaRPr>
            </a:p>
          </p:txBody>
        </p:sp>
      </p:grpSp>
      <p:sp>
        <p:nvSpPr>
          <p:cNvPr id="13" name="TextBox 12"/>
          <p:cNvSpPr txBox="1"/>
          <p:nvPr/>
        </p:nvSpPr>
        <p:spPr>
          <a:xfrm>
            <a:off x="5019731" y="2100659"/>
            <a:ext cx="4341552" cy="415498"/>
          </a:xfrm>
          <a:prstGeom prst="rect">
            <a:avLst/>
          </a:prstGeom>
          <a:noFill/>
        </p:spPr>
        <p:txBody>
          <a:bodyPr wrap="square" rtlCol="0">
            <a:spAutoFit/>
          </a:bodyPr>
          <a:lstStyle/>
          <a:p>
            <a:r>
              <a:rPr lang="en-US" altLang="zh-CN" sz="2100" b="1" dirty="0">
                <a:latin typeface="Times New Roman" pitchFamily="18" charset="0"/>
                <a:ea typeface="宋体" pitchFamily="2" charset="-122"/>
                <a:cs typeface="Times New Roman" pitchFamily="18" charset="0"/>
              </a:rPr>
              <a:t>Cl</a:t>
            </a:r>
            <a:r>
              <a:rPr lang="en-US" altLang="zh-CN" sz="2100" b="1" baseline="-25000" dirty="0">
                <a:latin typeface="Times New Roman" pitchFamily="18" charset="0"/>
                <a:ea typeface="宋体" pitchFamily="2" charset="-122"/>
                <a:cs typeface="Times New Roman" pitchFamily="18" charset="0"/>
              </a:rPr>
              <a:t>2</a:t>
            </a:r>
            <a:r>
              <a:rPr lang="en-US" altLang="zh-CN" sz="2100" b="1" dirty="0">
                <a:latin typeface="Times New Roman" pitchFamily="18" charset="0"/>
                <a:ea typeface="宋体" pitchFamily="2" charset="-122"/>
                <a:cs typeface="Times New Roman" pitchFamily="18" charset="0"/>
              </a:rPr>
              <a:t>+2NaOH=NaCl+NaClO+H</a:t>
            </a:r>
            <a:r>
              <a:rPr lang="en-US" altLang="zh-CN" sz="2100" b="1" baseline="-25000" dirty="0">
                <a:latin typeface="Times New Roman" pitchFamily="18" charset="0"/>
                <a:ea typeface="宋体" pitchFamily="2" charset="-122"/>
                <a:cs typeface="Times New Roman" pitchFamily="18" charset="0"/>
              </a:rPr>
              <a:t>2</a:t>
            </a:r>
            <a:r>
              <a:rPr lang="en-US" altLang="zh-CN" sz="2100" b="1" dirty="0">
                <a:latin typeface="Times New Roman" pitchFamily="18" charset="0"/>
                <a:ea typeface="宋体" pitchFamily="2" charset="-122"/>
                <a:cs typeface="Times New Roman" pitchFamily="18" charset="0"/>
              </a:rPr>
              <a:t>O</a:t>
            </a:r>
            <a:endParaRPr lang="zh-CN" altLang="en-US" sz="2100" b="1" dirty="0">
              <a:latin typeface="Times New Roman" pitchFamily="18" charset="0"/>
              <a:ea typeface="宋体" pitchFamily="2" charset="-122"/>
              <a:cs typeface="Times New Roman" pitchFamily="18" charset="0"/>
            </a:endParaRPr>
          </a:p>
        </p:txBody>
      </p:sp>
      <p:sp>
        <p:nvSpPr>
          <p:cNvPr id="20" name="文本框 8"/>
          <p:cNvSpPr txBox="1"/>
          <p:nvPr/>
        </p:nvSpPr>
        <p:spPr>
          <a:xfrm>
            <a:off x="2283584" y="3835875"/>
            <a:ext cx="5866228" cy="415498"/>
          </a:xfrm>
          <a:prstGeom prst="rect">
            <a:avLst/>
          </a:prstGeom>
          <a:noFill/>
        </p:spPr>
        <p:txBody>
          <a:bodyPr wrap="square" rtlCol="0">
            <a:spAutoFit/>
          </a:bodyPr>
          <a:lstStyle/>
          <a:p>
            <a:r>
              <a:rPr lang="zh-CN" altLang="en-US" sz="2100" b="1" dirty="0">
                <a:latin typeface="Times New Roman" pitchFamily="18" charset="0"/>
                <a:ea typeface="宋体" pitchFamily="2" charset="-122"/>
                <a:cs typeface="Times New Roman" pitchFamily="18" charset="0"/>
              </a:rPr>
              <a:t>写出</a:t>
            </a:r>
            <a:r>
              <a:rPr lang="en-US" altLang="zh-CN" sz="2100" b="1" dirty="0" err="1">
                <a:latin typeface="Times New Roman" pitchFamily="18" charset="0"/>
                <a:ea typeface="宋体" pitchFamily="2" charset="-122"/>
                <a:cs typeface="Times New Roman" pitchFamily="18" charset="0"/>
              </a:rPr>
              <a:t>NaClO</a:t>
            </a:r>
            <a:r>
              <a:rPr lang="zh-CN" altLang="en-US" sz="2100" b="1" dirty="0">
                <a:latin typeface="Times New Roman" pitchFamily="18" charset="0"/>
                <a:ea typeface="宋体" pitchFamily="2" charset="-122"/>
                <a:cs typeface="Times New Roman" pitchFamily="18" charset="0"/>
              </a:rPr>
              <a:t>与空气中的</a:t>
            </a:r>
            <a:r>
              <a:rPr lang="en-US" altLang="zh-CN" sz="2100" b="1" dirty="0">
                <a:latin typeface="Times New Roman" pitchFamily="18" charset="0"/>
                <a:ea typeface="宋体" pitchFamily="2" charset="-122"/>
                <a:cs typeface="Times New Roman" pitchFamily="18" charset="0"/>
              </a:rPr>
              <a:t>CO</a:t>
            </a:r>
            <a:r>
              <a:rPr lang="en-US" altLang="zh-CN" sz="2100" b="1" baseline="-25000" dirty="0">
                <a:latin typeface="Times New Roman" pitchFamily="18" charset="0"/>
                <a:ea typeface="宋体" pitchFamily="2" charset="-122"/>
                <a:cs typeface="Times New Roman" pitchFamily="18" charset="0"/>
              </a:rPr>
              <a:t>2</a:t>
            </a:r>
            <a:r>
              <a:rPr lang="zh-CN" altLang="en-US" sz="2100" b="1" dirty="0">
                <a:latin typeface="Times New Roman" pitchFamily="18" charset="0"/>
                <a:ea typeface="宋体" pitchFamily="2" charset="-122"/>
                <a:cs typeface="Times New Roman" pitchFamily="18" charset="0"/>
              </a:rPr>
              <a:t>发生反应的方程式</a:t>
            </a:r>
          </a:p>
        </p:txBody>
      </p:sp>
      <p:sp>
        <p:nvSpPr>
          <p:cNvPr id="17" name="文本框 9"/>
          <p:cNvSpPr txBox="1"/>
          <p:nvPr/>
        </p:nvSpPr>
        <p:spPr>
          <a:xfrm>
            <a:off x="2051859" y="4347517"/>
            <a:ext cx="6410497" cy="507831"/>
          </a:xfrm>
          <a:prstGeom prst="rect">
            <a:avLst/>
          </a:prstGeom>
          <a:noFill/>
        </p:spPr>
        <p:txBody>
          <a:bodyPr wrap="square" rtlCol="0">
            <a:spAutoFit/>
          </a:bodyPr>
          <a:lstStyle/>
          <a:p>
            <a:r>
              <a:rPr lang="en-US" altLang="zh-CN" sz="2700" b="1" dirty="0" err="1">
                <a:latin typeface="Times New Roman" pitchFamily="18" charset="0"/>
                <a:ea typeface="宋体" pitchFamily="2" charset="-122"/>
                <a:cs typeface="Times New Roman" pitchFamily="18" charset="0"/>
              </a:rPr>
              <a:t>NaClO</a:t>
            </a:r>
            <a:r>
              <a:rPr lang="en-US" altLang="zh-CN" sz="2700" b="1" dirty="0">
                <a:latin typeface="Times New Roman" pitchFamily="18" charset="0"/>
                <a:ea typeface="宋体" pitchFamily="2" charset="-122"/>
                <a:cs typeface="Times New Roman" pitchFamily="18" charset="0"/>
              </a:rPr>
              <a:t> + CO</a:t>
            </a:r>
            <a:r>
              <a:rPr lang="en-US" altLang="zh-CN" sz="2700" b="1" baseline="-25000" dirty="0">
                <a:latin typeface="Times New Roman" pitchFamily="18" charset="0"/>
                <a:ea typeface="宋体" pitchFamily="2" charset="-122"/>
                <a:cs typeface="Times New Roman" pitchFamily="18" charset="0"/>
              </a:rPr>
              <a:t>2 </a:t>
            </a:r>
            <a:r>
              <a:rPr lang="en-US" altLang="zh-CN" sz="2700" b="1" dirty="0">
                <a:latin typeface="Times New Roman" pitchFamily="18" charset="0"/>
                <a:ea typeface="宋体" pitchFamily="2" charset="-122"/>
                <a:cs typeface="Times New Roman" pitchFamily="18" charset="0"/>
              </a:rPr>
              <a:t>+ H</a:t>
            </a:r>
            <a:r>
              <a:rPr lang="en-US" altLang="zh-CN" sz="2700" b="1" baseline="-25000" dirty="0">
                <a:latin typeface="Times New Roman" pitchFamily="18" charset="0"/>
                <a:ea typeface="宋体" pitchFamily="2" charset="-122"/>
                <a:cs typeface="Times New Roman" pitchFamily="18" charset="0"/>
              </a:rPr>
              <a:t>2</a:t>
            </a:r>
            <a:r>
              <a:rPr lang="en-US" altLang="zh-CN" sz="2700" b="1" dirty="0">
                <a:latin typeface="Times New Roman" pitchFamily="18" charset="0"/>
                <a:ea typeface="宋体" pitchFamily="2" charset="-122"/>
                <a:cs typeface="Times New Roman" pitchFamily="18" charset="0"/>
              </a:rPr>
              <a:t>O = NaHCO</a:t>
            </a:r>
            <a:r>
              <a:rPr lang="en-US" altLang="zh-CN" sz="2700" b="1" baseline="-25000" dirty="0">
                <a:latin typeface="Times New Roman" pitchFamily="18" charset="0"/>
                <a:ea typeface="宋体" pitchFamily="2" charset="-122"/>
                <a:cs typeface="Times New Roman" pitchFamily="18" charset="0"/>
              </a:rPr>
              <a:t>3   </a:t>
            </a:r>
            <a:r>
              <a:rPr lang="en-US" altLang="zh-CN" sz="2700" b="1" dirty="0">
                <a:latin typeface="Times New Roman" pitchFamily="18" charset="0"/>
                <a:ea typeface="宋体" pitchFamily="2" charset="-122"/>
                <a:cs typeface="Times New Roman" pitchFamily="18" charset="0"/>
              </a:rPr>
              <a:t>+  </a:t>
            </a:r>
            <a:r>
              <a:rPr lang="en-US" altLang="zh-CN" sz="2700" b="1" dirty="0" err="1">
                <a:latin typeface="Times New Roman" pitchFamily="18" charset="0"/>
                <a:ea typeface="宋体" pitchFamily="2" charset="-122"/>
                <a:cs typeface="Times New Roman" pitchFamily="18" charset="0"/>
              </a:rPr>
              <a:t>HClO</a:t>
            </a:r>
            <a:endParaRPr lang="zh-CN" altLang="en-US" sz="2700" b="1" dirty="0">
              <a:latin typeface="Times New Roman" pitchFamily="18" charset="0"/>
              <a:ea typeface="宋体" pitchFamily="2" charset="-122"/>
              <a:cs typeface="Times New Roman" pitchFamily="18" charset="0"/>
            </a:endParaRPr>
          </a:p>
        </p:txBody>
      </p:sp>
      <p:grpSp>
        <p:nvGrpSpPr>
          <p:cNvPr id="16" name="组合 26"/>
          <p:cNvGrpSpPr/>
          <p:nvPr/>
        </p:nvGrpSpPr>
        <p:grpSpPr>
          <a:xfrm>
            <a:off x="7670673" y="3271888"/>
            <a:ext cx="1220724" cy="480061"/>
            <a:chOff x="9198864" y="3822191"/>
            <a:chExt cx="1627632" cy="640081"/>
          </a:xfrm>
        </p:grpSpPr>
        <p:sp>
          <p:nvSpPr>
            <p:cNvPr id="25" name="TextBox 24"/>
            <p:cNvSpPr txBox="1"/>
            <p:nvPr/>
          </p:nvSpPr>
          <p:spPr>
            <a:xfrm>
              <a:off x="9198864" y="3895343"/>
              <a:ext cx="1627632" cy="492442"/>
            </a:xfrm>
            <a:prstGeom prst="rect">
              <a:avLst/>
            </a:prstGeom>
            <a:noFill/>
          </p:spPr>
          <p:txBody>
            <a:bodyPr wrap="square" rtlCol="0">
              <a:spAutoFit/>
            </a:bodyPr>
            <a:lstStyle/>
            <a:p>
              <a:r>
                <a:rPr lang="zh-CN" altLang="en-US" b="1" dirty="0">
                  <a:latin typeface="Times New Roman" pitchFamily="18" charset="0"/>
                  <a:ea typeface="宋体" pitchFamily="2" charset="-122"/>
                  <a:cs typeface="Times New Roman" pitchFamily="18" charset="0"/>
                </a:rPr>
                <a:t>有效成分</a:t>
              </a:r>
              <a:r>
                <a:rPr lang="en-US" altLang="zh-CN" b="1" dirty="0">
                  <a:latin typeface="Times New Roman" pitchFamily="18" charset="0"/>
                  <a:ea typeface="宋体" pitchFamily="2" charset="-122"/>
                  <a:cs typeface="Times New Roman" pitchFamily="18" charset="0"/>
                </a:rPr>
                <a:t>?</a:t>
              </a:r>
              <a:endParaRPr lang="zh-CN" altLang="en-US" b="1" dirty="0">
                <a:latin typeface="Times New Roman" pitchFamily="18" charset="0"/>
                <a:ea typeface="宋体" pitchFamily="2" charset="-122"/>
                <a:cs typeface="Times New Roman" pitchFamily="18" charset="0"/>
              </a:endParaRPr>
            </a:p>
          </p:txBody>
        </p:sp>
        <p:sp>
          <p:nvSpPr>
            <p:cNvPr id="26" name="圆角矩形 25"/>
            <p:cNvSpPr/>
            <p:nvPr/>
          </p:nvSpPr>
          <p:spPr>
            <a:xfrm>
              <a:off x="9226296" y="3822191"/>
              <a:ext cx="1435608" cy="640081"/>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ea typeface="宋体" pitchFamily="2" charset="-122"/>
                <a:cs typeface="Times New Roman" pitchFamily="18" charset="0"/>
              </a:endParaRPr>
            </a:p>
          </p:txBody>
        </p:sp>
      </p:grpSp>
      <p:cxnSp>
        <p:nvCxnSpPr>
          <p:cNvPr id="29" name="直接箭头连接符 28"/>
          <p:cNvCxnSpPr/>
          <p:nvPr/>
        </p:nvCxnSpPr>
        <p:spPr>
          <a:xfrm flipH="1" flipV="1">
            <a:off x="7858408" y="2498756"/>
            <a:ext cx="340020" cy="6886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7583666" y="2438006"/>
            <a:ext cx="678007" cy="77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a:blip r:embed="rId2" cstate="print"/>
          <a:srcRect/>
          <a:stretch>
            <a:fillRect/>
          </a:stretch>
        </p:blipFill>
        <p:spPr bwMode="auto">
          <a:xfrm>
            <a:off x="115473" y="738693"/>
            <a:ext cx="1640899" cy="2601041"/>
          </a:xfrm>
          <a:prstGeom prst="rect">
            <a:avLst/>
          </a:prstGeom>
          <a:ln>
            <a:noFill/>
          </a:ln>
          <a:effectLst>
            <a:softEdge rad="112500"/>
          </a:effectLst>
        </p:spPr>
      </p:pic>
    </p:spTree>
    <p:extLst>
      <p:ext uri="{BB962C8B-B14F-4D97-AF65-F5344CB8AC3E}">
        <p14:creationId xmlns:p14="http://schemas.microsoft.com/office/powerpoint/2010/main" val="11454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0"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807894" y="150892"/>
            <a:ext cx="3154346" cy="4909484"/>
          </a:xfrm>
          <a:prstGeom prst="rect">
            <a:avLst/>
          </a:prstGeom>
          <a:noFill/>
          <a:ln w="9525">
            <a:noFill/>
            <a:miter lim="800000"/>
            <a:headEnd/>
            <a:tailEnd/>
          </a:ln>
        </p:spPr>
      </p:pic>
      <p:grpSp>
        <p:nvGrpSpPr>
          <p:cNvPr id="6" name="组合 5"/>
          <p:cNvGrpSpPr/>
          <p:nvPr/>
        </p:nvGrpSpPr>
        <p:grpSpPr>
          <a:xfrm>
            <a:off x="4798335" y="271603"/>
            <a:ext cx="3929206" cy="3223035"/>
            <a:chOff x="4128379" y="235389"/>
            <a:chExt cx="3467477" cy="2290527"/>
          </a:xfrm>
        </p:grpSpPr>
        <p:sp>
          <p:nvSpPr>
            <p:cNvPr id="5" name="矩形标注 4"/>
            <p:cNvSpPr/>
            <p:nvPr/>
          </p:nvSpPr>
          <p:spPr>
            <a:xfrm>
              <a:off x="4128379" y="235389"/>
              <a:ext cx="3467477" cy="2290527"/>
            </a:xfrm>
            <a:prstGeom prst="wedgeRectCallout">
              <a:avLst>
                <a:gd name="adj1" fmla="val -95634"/>
                <a:gd name="adj2" fmla="val -3638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D:\李爽\移动硬盘2014年0718\19-20高一\延迟开学高一化学课程资源\氯-厉红\北京市颐和园团城湖.jpg"/>
            <p:cNvPicPr>
              <a:picLocks noChangeAspect="1" noChangeArrowheads="1"/>
            </p:cNvPicPr>
            <p:nvPr/>
          </p:nvPicPr>
          <p:blipFill>
            <a:blip r:embed="rId4" cstate="print"/>
            <a:srcRect/>
            <a:stretch>
              <a:fillRect/>
            </a:stretch>
          </p:blipFill>
          <p:spPr bwMode="auto">
            <a:xfrm>
              <a:off x="4155789" y="257329"/>
              <a:ext cx="3403600" cy="2184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704" y="939590"/>
            <a:ext cx="995675" cy="415498"/>
          </a:xfrm>
          <a:prstGeom prst="rect">
            <a:avLst/>
          </a:prstGeom>
          <a:noFill/>
          <a:ln w="28575">
            <a:solidFill>
              <a:srgbClr val="0000FF"/>
            </a:solidFill>
          </a:ln>
        </p:spPr>
        <p:txBody>
          <a:bodyPr wrap="square" rtlCol="0">
            <a:spAutoFit/>
          </a:bodyPr>
          <a:lstStyle/>
          <a:p>
            <a:r>
              <a:rPr lang="zh-CN" altLang="en-US" sz="2000" b="1" dirty="0">
                <a:latin typeface="宋体" pitchFamily="2" charset="-122"/>
                <a:ea typeface="宋体" pitchFamily="2" charset="-122"/>
              </a:rPr>
              <a:t>氯消毒</a:t>
            </a:r>
          </a:p>
        </p:txBody>
      </p:sp>
      <p:sp>
        <p:nvSpPr>
          <p:cNvPr id="4" name="TextBox 3"/>
          <p:cNvSpPr txBox="1"/>
          <p:nvPr/>
        </p:nvSpPr>
        <p:spPr>
          <a:xfrm>
            <a:off x="170714" y="114216"/>
            <a:ext cx="1295948" cy="415498"/>
          </a:xfrm>
          <a:prstGeom prst="rect">
            <a:avLst/>
          </a:prstGeom>
          <a:noFill/>
          <a:ln w="28575">
            <a:solidFill>
              <a:srgbClr val="0000FF"/>
            </a:solidFill>
          </a:ln>
        </p:spPr>
        <p:txBody>
          <a:bodyPr wrap="square" rtlCol="0">
            <a:spAutoFit/>
          </a:bodyPr>
          <a:lstStyle/>
          <a:p>
            <a:r>
              <a:rPr lang="zh-CN" altLang="en-US" sz="2000" b="1" dirty="0">
                <a:latin typeface="宋体" pitchFamily="2" charset="-122"/>
                <a:ea typeface="宋体" pitchFamily="2" charset="-122"/>
              </a:rPr>
              <a:t>氯的应用</a:t>
            </a:r>
          </a:p>
        </p:txBody>
      </p:sp>
      <p:sp>
        <p:nvSpPr>
          <p:cNvPr id="7" name="下箭头 6"/>
          <p:cNvSpPr/>
          <p:nvPr/>
        </p:nvSpPr>
        <p:spPr>
          <a:xfrm>
            <a:off x="664776" y="553895"/>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latin typeface="宋体" pitchFamily="2" charset="-122"/>
              <a:ea typeface="宋体" pitchFamily="2" charset="-122"/>
            </a:endParaRPr>
          </a:p>
        </p:txBody>
      </p:sp>
      <p:sp>
        <p:nvSpPr>
          <p:cNvPr id="8" name="下箭头 7"/>
          <p:cNvSpPr/>
          <p:nvPr/>
        </p:nvSpPr>
        <p:spPr>
          <a:xfrm>
            <a:off x="664776" y="1359654"/>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latin typeface="宋体" pitchFamily="2" charset="-122"/>
              <a:ea typeface="宋体" pitchFamily="2" charset="-122"/>
            </a:endParaRPr>
          </a:p>
        </p:txBody>
      </p:sp>
      <p:sp>
        <p:nvSpPr>
          <p:cNvPr id="9" name="下箭头 8"/>
          <p:cNvSpPr/>
          <p:nvPr/>
        </p:nvSpPr>
        <p:spPr>
          <a:xfrm rot="15240000">
            <a:off x="4239889" y="2071033"/>
            <a:ext cx="86661" cy="1548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下箭头 9"/>
          <p:cNvSpPr/>
          <p:nvPr/>
        </p:nvSpPr>
        <p:spPr>
          <a:xfrm>
            <a:off x="672321" y="2182009"/>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latin typeface="宋体" pitchFamily="2" charset="-122"/>
              <a:ea typeface="宋体" pitchFamily="2" charset="-122"/>
            </a:endParaRPr>
          </a:p>
        </p:txBody>
      </p:sp>
      <p:sp>
        <p:nvSpPr>
          <p:cNvPr id="11" name="TextBox 10"/>
          <p:cNvSpPr txBox="1"/>
          <p:nvPr/>
        </p:nvSpPr>
        <p:spPr>
          <a:xfrm>
            <a:off x="188824" y="1752893"/>
            <a:ext cx="1295948" cy="415498"/>
          </a:xfrm>
          <a:prstGeom prst="rect">
            <a:avLst/>
          </a:prstGeom>
          <a:noFill/>
          <a:ln w="28575">
            <a:solidFill>
              <a:srgbClr val="0000FF"/>
            </a:solidFill>
          </a:ln>
        </p:spPr>
        <p:txBody>
          <a:bodyPr wrap="square" rtlCol="0">
            <a:spAutoFit/>
          </a:bodyPr>
          <a:lstStyle/>
          <a:p>
            <a:r>
              <a:rPr lang="zh-CN" altLang="en-US" sz="2000" b="1" dirty="0">
                <a:latin typeface="宋体" pitchFamily="2" charset="-122"/>
                <a:ea typeface="宋体" pitchFamily="2" charset="-122"/>
              </a:rPr>
              <a:t>含氯物质</a:t>
            </a:r>
          </a:p>
        </p:txBody>
      </p:sp>
      <p:grpSp>
        <p:nvGrpSpPr>
          <p:cNvPr id="12" name="组合 11"/>
          <p:cNvGrpSpPr/>
          <p:nvPr/>
        </p:nvGrpSpPr>
        <p:grpSpPr>
          <a:xfrm>
            <a:off x="1602412" y="208249"/>
            <a:ext cx="6185860" cy="4596646"/>
            <a:chOff x="606582" y="597528"/>
            <a:chExt cx="6185860" cy="4596646"/>
          </a:xfrm>
        </p:grpSpPr>
        <p:sp>
          <p:nvSpPr>
            <p:cNvPr id="13" name="Line 2"/>
            <p:cNvSpPr>
              <a:spLocks noChangeShapeType="1"/>
            </p:cNvSpPr>
            <p:nvPr/>
          </p:nvSpPr>
          <p:spPr bwMode="auto">
            <a:xfrm flipV="1">
              <a:off x="1352162" y="916285"/>
              <a:ext cx="0" cy="3312000"/>
            </a:xfrm>
            <a:prstGeom prst="line">
              <a:avLst/>
            </a:prstGeom>
            <a:noFill/>
            <a:ln w="28575">
              <a:solidFill>
                <a:schemeClr val="tx1"/>
              </a:solidFill>
              <a:round/>
              <a:headEnd/>
              <a:tailEnd type="triangle" w="med" len="med"/>
            </a:ln>
          </p:spPr>
          <p:txBody>
            <a:bodyPr/>
            <a:lstStyle/>
            <a:p>
              <a:endParaRPr lang="zh-CN" altLang="en-US"/>
            </a:p>
          </p:txBody>
        </p:sp>
        <p:sp>
          <p:nvSpPr>
            <p:cNvPr id="14" name="Line 3"/>
            <p:cNvSpPr>
              <a:spLocks noChangeShapeType="1"/>
            </p:cNvSpPr>
            <p:nvPr/>
          </p:nvSpPr>
          <p:spPr bwMode="auto">
            <a:xfrm>
              <a:off x="1352162" y="4213442"/>
              <a:ext cx="5292000" cy="0"/>
            </a:xfrm>
            <a:prstGeom prst="line">
              <a:avLst/>
            </a:prstGeom>
            <a:noFill/>
            <a:ln w="28575">
              <a:solidFill>
                <a:schemeClr val="tx1"/>
              </a:solidFill>
              <a:round/>
              <a:headEnd/>
              <a:tailEnd type="triangle" w="med" len="med"/>
            </a:ln>
          </p:spPr>
          <p:txBody>
            <a:bodyPr/>
            <a:lstStyle/>
            <a:p>
              <a:endParaRPr lang="zh-CN" altLang="en-US" b="1">
                <a:latin typeface="宋体" pitchFamily="2" charset="-122"/>
                <a:ea typeface="宋体" pitchFamily="2" charset="-122"/>
              </a:endParaRPr>
            </a:p>
          </p:txBody>
        </p:sp>
        <p:sp>
          <p:nvSpPr>
            <p:cNvPr id="15" name="Text Box 4"/>
            <p:cNvSpPr txBox="1">
              <a:spLocks noChangeArrowheads="1"/>
            </p:cNvSpPr>
            <p:nvPr/>
          </p:nvSpPr>
          <p:spPr bwMode="auto">
            <a:xfrm>
              <a:off x="979099" y="934006"/>
              <a:ext cx="936625" cy="366712"/>
            </a:xfrm>
            <a:prstGeom prst="rect">
              <a:avLst/>
            </a:prstGeom>
            <a:noFill/>
            <a:ln w="9525">
              <a:noFill/>
              <a:miter lim="800000"/>
              <a:headEnd/>
              <a:tailEnd/>
            </a:ln>
          </p:spPr>
          <p:txBody>
            <a:bodyPr>
              <a:spAutoFit/>
            </a:bodyPr>
            <a:lstStyle/>
            <a:p>
              <a:pPr>
                <a:spcBef>
                  <a:spcPct val="50000"/>
                </a:spcBef>
              </a:pPr>
              <a:r>
                <a:rPr lang="en-US" altLang="zh-CN" dirty="0"/>
                <a:t>+7</a:t>
              </a:r>
            </a:p>
          </p:txBody>
        </p:sp>
        <p:sp>
          <p:nvSpPr>
            <p:cNvPr id="16" name="Text Box 6"/>
            <p:cNvSpPr txBox="1">
              <a:spLocks noChangeArrowheads="1"/>
            </p:cNvSpPr>
            <p:nvPr/>
          </p:nvSpPr>
          <p:spPr bwMode="auto">
            <a:xfrm>
              <a:off x="1112449" y="3287154"/>
              <a:ext cx="936625" cy="366713"/>
            </a:xfrm>
            <a:prstGeom prst="rect">
              <a:avLst/>
            </a:prstGeom>
            <a:noFill/>
            <a:ln w="9525">
              <a:noFill/>
              <a:miter lim="800000"/>
              <a:headEnd/>
              <a:tailEnd/>
            </a:ln>
          </p:spPr>
          <p:txBody>
            <a:bodyPr>
              <a:spAutoFit/>
            </a:bodyPr>
            <a:lstStyle/>
            <a:p>
              <a:pPr>
                <a:spcBef>
                  <a:spcPct val="50000"/>
                </a:spcBef>
              </a:pPr>
              <a:r>
                <a:rPr lang="en-US" altLang="zh-CN"/>
                <a:t>0</a:t>
              </a:r>
            </a:p>
          </p:txBody>
        </p:sp>
        <p:sp>
          <p:nvSpPr>
            <p:cNvPr id="17" name="Text Box 8"/>
            <p:cNvSpPr txBox="1">
              <a:spLocks noChangeArrowheads="1"/>
            </p:cNvSpPr>
            <p:nvPr/>
          </p:nvSpPr>
          <p:spPr bwMode="auto">
            <a:xfrm>
              <a:off x="960049" y="2791467"/>
              <a:ext cx="936625" cy="366713"/>
            </a:xfrm>
            <a:prstGeom prst="rect">
              <a:avLst/>
            </a:prstGeom>
            <a:noFill/>
            <a:ln w="9525">
              <a:noFill/>
              <a:miter lim="800000"/>
              <a:headEnd/>
              <a:tailEnd/>
            </a:ln>
          </p:spPr>
          <p:txBody>
            <a:bodyPr>
              <a:spAutoFit/>
            </a:bodyPr>
            <a:lstStyle/>
            <a:p>
              <a:pPr>
                <a:spcBef>
                  <a:spcPct val="50000"/>
                </a:spcBef>
              </a:pPr>
              <a:r>
                <a:rPr lang="en-US" altLang="zh-CN" dirty="0"/>
                <a:t>+1</a:t>
              </a:r>
            </a:p>
          </p:txBody>
        </p:sp>
        <p:sp>
          <p:nvSpPr>
            <p:cNvPr id="18" name="Text Box 9"/>
            <p:cNvSpPr txBox="1">
              <a:spLocks noChangeArrowheads="1"/>
            </p:cNvSpPr>
            <p:nvPr/>
          </p:nvSpPr>
          <p:spPr bwMode="auto">
            <a:xfrm>
              <a:off x="1050537" y="3883025"/>
              <a:ext cx="936625" cy="366713"/>
            </a:xfrm>
            <a:prstGeom prst="rect">
              <a:avLst/>
            </a:prstGeom>
            <a:noFill/>
            <a:ln w="9525">
              <a:noFill/>
              <a:miter lim="800000"/>
              <a:headEnd/>
              <a:tailEnd/>
            </a:ln>
          </p:spPr>
          <p:txBody>
            <a:bodyPr>
              <a:spAutoFit/>
            </a:bodyPr>
            <a:lstStyle/>
            <a:p>
              <a:pPr>
                <a:spcBef>
                  <a:spcPct val="50000"/>
                </a:spcBef>
              </a:pPr>
              <a:r>
                <a:rPr lang="en-US" altLang="zh-CN"/>
                <a:t>-1</a:t>
              </a:r>
            </a:p>
          </p:txBody>
        </p:sp>
        <p:sp>
          <p:nvSpPr>
            <p:cNvPr id="19" name="Text Box 10"/>
            <p:cNvSpPr txBox="1">
              <a:spLocks noChangeArrowheads="1"/>
            </p:cNvSpPr>
            <p:nvPr/>
          </p:nvSpPr>
          <p:spPr bwMode="auto">
            <a:xfrm>
              <a:off x="2146985" y="4231205"/>
              <a:ext cx="461665" cy="792163"/>
            </a:xfrm>
            <a:prstGeom prst="rect">
              <a:avLst/>
            </a:prstGeom>
            <a:noFill/>
            <a:ln w="9525">
              <a:noFill/>
              <a:miter lim="800000"/>
              <a:headEnd/>
              <a:tailEnd/>
            </a:ln>
          </p:spPr>
          <p:txBody>
            <a:bodyPr vert="eaVert">
              <a:spAutoFit/>
            </a:bodyPr>
            <a:lstStyle/>
            <a:p>
              <a:pPr>
                <a:spcBef>
                  <a:spcPct val="50000"/>
                </a:spcBef>
              </a:pPr>
              <a:r>
                <a:rPr lang="zh-CN" altLang="en-US" b="1">
                  <a:solidFill>
                    <a:srgbClr val="FF0000"/>
                  </a:solidFill>
                  <a:latin typeface="宋体" pitchFamily="2" charset="-122"/>
                  <a:ea typeface="宋体" pitchFamily="2" charset="-122"/>
                </a:rPr>
                <a:t>单质</a:t>
              </a:r>
            </a:p>
          </p:txBody>
        </p:sp>
        <p:sp>
          <p:nvSpPr>
            <p:cNvPr id="20" name="Text Box 11"/>
            <p:cNvSpPr txBox="1">
              <a:spLocks noChangeArrowheads="1"/>
            </p:cNvSpPr>
            <p:nvPr/>
          </p:nvSpPr>
          <p:spPr bwMode="auto">
            <a:xfrm>
              <a:off x="1527600" y="4213099"/>
              <a:ext cx="461665" cy="981075"/>
            </a:xfrm>
            <a:prstGeom prst="rect">
              <a:avLst/>
            </a:prstGeom>
            <a:noFill/>
            <a:ln w="9525">
              <a:noFill/>
              <a:miter lim="800000"/>
              <a:headEnd/>
              <a:tailEnd/>
            </a:ln>
          </p:spPr>
          <p:txBody>
            <a:bodyPr vert="eaVert">
              <a:spAutoFit/>
            </a:bodyPr>
            <a:lstStyle/>
            <a:p>
              <a:pPr>
                <a:spcBef>
                  <a:spcPct val="50000"/>
                </a:spcBef>
              </a:pPr>
              <a:r>
                <a:rPr lang="zh-CN" altLang="en-US" b="1" dirty="0">
                  <a:solidFill>
                    <a:schemeClr val="hlink"/>
                  </a:solidFill>
                  <a:latin typeface="宋体" pitchFamily="2" charset="-122"/>
                  <a:ea typeface="宋体" pitchFamily="2" charset="-122"/>
                </a:rPr>
                <a:t>氢化物</a:t>
              </a:r>
            </a:p>
          </p:txBody>
        </p:sp>
        <p:sp>
          <p:nvSpPr>
            <p:cNvPr id="21" name="Text Box 12"/>
            <p:cNvSpPr txBox="1">
              <a:spLocks noChangeArrowheads="1"/>
            </p:cNvSpPr>
            <p:nvPr/>
          </p:nvSpPr>
          <p:spPr bwMode="auto">
            <a:xfrm>
              <a:off x="4115486" y="4302643"/>
              <a:ext cx="461665" cy="649287"/>
            </a:xfrm>
            <a:prstGeom prst="rect">
              <a:avLst/>
            </a:prstGeom>
            <a:noFill/>
            <a:ln w="9525">
              <a:noFill/>
              <a:miter lim="800000"/>
              <a:headEnd/>
              <a:tailEnd/>
            </a:ln>
          </p:spPr>
          <p:txBody>
            <a:bodyPr vert="eaVert">
              <a:spAutoFit/>
            </a:bodyPr>
            <a:lstStyle/>
            <a:p>
              <a:pPr>
                <a:spcBef>
                  <a:spcPct val="50000"/>
                </a:spcBef>
              </a:pPr>
              <a:r>
                <a:rPr lang="zh-CN" altLang="en-US" b="1" dirty="0">
                  <a:solidFill>
                    <a:srgbClr val="0000FF"/>
                  </a:solidFill>
                  <a:latin typeface="宋体" pitchFamily="2" charset="-122"/>
                  <a:ea typeface="宋体" pitchFamily="2" charset="-122"/>
                </a:rPr>
                <a:t>酸</a:t>
              </a:r>
            </a:p>
          </p:txBody>
        </p:sp>
        <p:sp>
          <p:nvSpPr>
            <p:cNvPr id="22" name="Text Box 13"/>
            <p:cNvSpPr txBox="1">
              <a:spLocks noChangeArrowheads="1"/>
            </p:cNvSpPr>
            <p:nvPr/>
          </p:nvSpPr>
          <p:spPr bwMode="auto">
            <a:xfrm>
              <a:off x="5470958" y="4302643"/>
              <a:ext cx="461665" cy="647700"/>
            </a:xfrm>
            <a:prstGeom prst="rect">
              <a:avLst/>
            </a:prstGeom>
            <a:noFill/>
            <a:ln w="9525">
              <a:noFill/>
              <a:miter lim="800000"/>
              <a:headEnd/>
              <a:tailEnd/>
            </a:ln>
          </p:spPr>
          <p:txBody>
            <a:bodyPr vert="eaVert">
              <a:spAutoFit/>
            </a:bodyPr>
            <a:lstStyle/>
            <a:p>
              <a:pPr>
                <a:spcBef>
                  <a:spcPct val="50000"/>
                </a:spcBef>
              </a:pPr>
              <a:r>
                <a:rPr lang="zh-CN" altLang="en-US" b="1">
                  <a:solidFill>
                    <a:srgbClr val="990000"/>
                  </a:solidFill>
                  <a:latin typeface="宋体" pitchFamily="2" charset="-122"/>
                  <a:ea typeface="宋体" pitchFamily="2" charset="-122"/>
                </a:rPr>
                <a:t>盐</a:t>
              </a:r>
            </a:p>
          </p:txBody>
        </p:sp>
        <p:sp>
          <p:nvSpPr>
            <p:cNvPr id="23" name="Text Box 14"/>
            <p:cNvSpPr txBox="1">
              <a:spLocks noChangeArrowheads="1"/>
            </p:cNvSpPr>
            <p:nvPr/>
          </p:nvSpPr>
          <p:spPr bwMode="auto">
            <a:xfrm>
              <a:off x="3101716" y="4231205"/>
              <a:ext cx="461665" cy="863600"/>
            </a:xfrm>
            <a:prstGeom prst="rect">
              <a:avLst/>
            </a:prstGeom>
            <a:noFill/>
            <a:ln w="9525">
              <a:noFill/>
              <a:miter lim="800000"/>
              <a:headEnd/>
              <a:tailEnd/>
            </a:ln>
          </p:spPr>
          <p:txBody>
            <a:bodyPr vert="eaVert">
              <a:spAutoFit/>
            </a:bodyPr>
            <a:lstStyle/>
            <a:p>
              <a:pPr>
                <a:spcBef>
                  <a:spcPct val="50000"/>
                </a:spcBef>
              </a:pPr>
              <a:r>
                <a:rPr lang="zh-CN" altLang="en-US" b="1" dirty="0">
                  <a:solidFill>
                    <a:srgbClr val="0000FF"/>
                  </a:solidFill>
                  <a:latin typeface="宋体" pitchFamily="2" charset="-122"/>
                  <a:ea typeface="宋体" pitchFamily="2" charset="-122"/>
                </a:rPr>
                <a:t>氧化物</a:t>
              </a:r>
            </a:p>
          </p:txBody>
        </p:sp>
        <p:sp>
          <p:nvSpPr>
            <p:cNvPr id="24" name="Text Box 15"/>
            <p:cNvSpPr txBox="1">
              <a:spLocks noChangeArrowheads="1"/>
            </p:cNvSpPr>
            <p:nvPr/>
          </p:nvSpPr>
          <p:spPr bwMode="auto">
            <a:xfrm>
              <a:off x="606582" y="597528"/>
              <a:ext cx="936625" cy="369332"/>
            </a:xfrm>
            <a:prstGeom prst="rect">
              <a:avLst/>
            </a:prstGeom>
            <a:noFill/>
            <a:ln w="9525">
              <a:noFill/>
              <a:miter lim="800000"/>
              <a:headEnd/>
              <a:tailEnd/>
            </a:ln>
          </p:spPr>
          <p:txBody>
            <a:bodyPr>
              <a:spAutoFit/>
            </a:bodyPr>
            <a:lstStyle/>
            <a:p>
              <a:pPr>
                <a:spcBef>
                  <a:spcPct val="50000"/>
                </a:spcBef>
              </a:pPr>
              <a:r>
                <a:rPr lang="zh-CN" altLang="en-US" dirty="0">
                  <a:solidFill>
                    <a:srgbClr val="6600FF"/>
                  </a:solidFill>
                </a:rPr>
                <a:t>化合价</a:t>
              </a:r>
            </a:p>
          </p:txBody>
        </p:sp>
        <p:sp>
          <p:nvSpPr>
            <p:cNvPr id="25" name="Text Box 16"/>
            <p:cNvSpPr txBox="1">
              <a:spLocks noChangeArrowheads="1"/>
            </p:cNvSpPr>
            <p:nvPr/>
          </p:nvSpPr>
          <p:spPr bwMode="auto">
            <a:xfrm>
              <a:off x="6330777" y="4295523"/>
              <a:ext cx="461665" cy="647700"/>
            </a:xfrm>
            <a:prstGeom prst="rect">
              <a:avLst/>
            </a:prstGeom>
            <a:noFill/>
            <a:ln w="9525">
              <a:noFill/>
              <a:miter lim="800000"/>
              <a:headEnd/>
              <a:tailEnd/>
            </a:ln>
          </p:spPr>
          <p:txBody>
            <a:bodyPr vert="eaVert">
              <a:spAutoFit/>
            </a:bodyPr>
            <a:lstStyle/>
            <a:p>
              <a:pPr>
                <a:spcBef>
                  <a:spcPct val="50000"/>
                </a:spcBef>
              </a:pPr>
              <a:r>
                <a:rPr lang="zh-CN" altLang="en-US" b="1" dirty="0">
                  <a:solidFill>
                    <a:srgbClr val="6600FF"/>
                  </a:solidFill>
                  <a:latin typeface="宋体" pitchFamily="2" charset="-122"/>
                  <a:ea typeface="宋体" pitchFamily="2" charset="-122"/>
                </a:rPr>
                <a:t>类别</a:t>
              </a:r>
            </a:p>
          </p:txBody>
        </p:sp>
        <p:sp>
          <p:nvSpPr>
            <p:cNvPr id="26" name="Text Box 8"/>
            <p:cNvSpPr txBox="1">
              <a:spLocks noChangeArrowheads="1"/>
            </p:cNvSpPr>
            <p:nvPr/>
          </p:nvSpPr>
          <p:spPr bwMode="auto">
            <a:xfrm>
              <a:off x="960049" y="2259568"/>
              <a:ext cx="936625" cy="366713"/>
            </a:xfrm>
            <a:prstGeom prst="rect">
              <a:avLst/>
            </a:prstGeom>
            <a:noFill/>
            <a:ln w="9525">
              <a:noFill/>
              <a:miter lim="800000"/>
              <a:headEnd/>
              <a:tailEnd/>
            </a:ln>
          </p:spPr>
          <p:txBody>
            <a:bodyPr>
              <a:spAutoFit/>
            </a:bodyPr>
            <a:lstStyle/>
            <a:p>
              <a:pPr>
                <a:spcBef>
                  <a:spcPct val="50000"/>
                </a:spcBef>
              </a:pPr>
              <a:r>
                <a:rPr lang="en-US" altLang="zh-CN" dirty="0"/>
                <a:t>+3</a:t>
              </a:r>
            </a:p>
          </p:txBody>
        </p:sp>
        <p:sp>
          <p:nvSpPr>
            <p:cNvPr id="27" name="Text Box 8"/>
            <p:cNvSpPr txBox="1">
              <a:spLocks noChangeArrowheads="1"/>
            </p:cNvSpPr>
            <p:nvPr/>
          </p:nvSpPr>
          <p:spPr bwMode="auto">
            <a:xfrm>
              <a:off x="969574" y="1573768"/>
              <a:ext cx="936625" cy="366713"/>
            </a:xfrm>
            <a:prstGeom prst="rect">
              <a:avLst/>
            </a:prstGeom>
            <a:noFill/>
            <a:ln w="9525">
              <a:noFill/>
              <a:miter lim="800000"/>
              <a:headEnd/>
              <a:tailEnd/>
            </a:ln>
          </p:spPr>
          <p:txBody>
            <a:bodyPr>
              <a:spAutoFit/>
            </a:bodyPr>
            <a:lstStyle/>
            <a:p>
              <a:pPr>
                <a:spcBef>
                  <a:spcPct val="50000"/>
                </a:spcBef>
              </a:pPr>
              <a:r>
                <a:rPr lang="en-US" altLang="zh-CN"/>
                <a:t>+5</a:t>
              </a:r>
            </a:p>
          </p:txBody>
        </p:sp>
        <p:sp>
          <p:nvSpPr>
            <p:cNvPr id="28" name="Text Box 10"/>
            <p:cNvSpPr txBox="1">
              <a:spLocks noChangeArrowheads="1"/>
            </p:cNvSpPr>
            <p:nvPr/>
          </p:nvSpPr>
          <p:spPr bwMode="auto">
            <a:xfrm>
              <a:off x="2166938" y="3327142"/>
              <a:ext cx="576262" cy="369888"/>
            </a:xfrm>
            <a:prstGeom prst="rect">
              <a:avLst/>
            </a:prstGeom>
            <a:noFill/>
            <a:ln w="9525">
              <a:noFill/>
              <a:miter lim="800000"/>
              <a:headEnd/>
              <a:tailEnd/>
            </a:ln>
          </p:spPr>
          <p:txBody>
            <a:bodyPr>
              <a:spAutoFit/>
            </a:bodyPr>
            <a:lstStyle/>
            <a:p>
              <a:pPr>
                <a:spcBef>
                  <a:spcPct val="50000"/>
                </a:spcBef>
              </a:pPr>
              <a:r>
                <a:rPr lang="en-US" altLang="zh-CN" dirty="0"/>
                <a:t>Cl</a:t>
              </a:r>
              <a:r>
                <a:rPr lang="en-US" altLang="zh-CN" baseline="-25000" dirty="0"/>
                <a:t>2</a:t>
              </a:r>
              <a:endParaRPr lang="en-US" altLang="zh-CN" dirty="0"/>
            </a:p>
          </p:txBody>
        </p:sp>
        <p:sp>
          <p:nvSpPr>
            <p:cNvPr id="29" name="Text Box 11"/>
            <p:cNvSpPr txBox="1">
              <a:spLocks noChangeArrowheads="1"/>
            </p:cNvSpPr>
            <p:nvPr/>
          </p:nvSpPr>
          <p:spPr bwMode="auto">
            <a:xfrm>
              <a:off x="5226650" y="1515646"/>
              <a:ext cx="1368425" cy="369888"/>
            </a:xfrm>
            <a:prstGeom prst="rect">
              <a:avLst/>
            </a:prstGeom>
            <a:noFill/>
            <a:ln w="9525">
              <a:noFill/>
              <a:miter lim="800000"/>
              <a:headEnd/>
              <a:tailEnd/>
            </a:ln>
          </p:spPr>
          <p:txBody>
            <a:bodyPr>
              <a:spAutoFit/>
            </a:bodyPr>
            <a:lstStyle/>
            <a:p>
              <a:pPr>
                <a:spcBef>
                  <a:spcPct val="50000"/>
                </a:spcBef>
              </a:pPr>
              <a:r>
                <a:rPr lang="en-US" altLang="zh-CN" dirty="0"/>
                <a:t>KClO</a:t>
              </a:r>
              <a:r>
                <a:rPr lang="en-US" altLang="zh-CN" baseline="-25000" dirty="0"/>
                <a:t>3</a:t>
              </a:r>
            </a:p>
          </p:txBody>
        </p:sp>
        <p:sp>
          <p:nvSpPr>
            <p:cNvPr id="30" name="Text Box 17"/>
            <p:cNvSpPr txBox="1">
              <a:spLocks noChangeArrowheads="1"/>
            </p:cNvSpPr>
            <p:nvPr/>
          </p:nvSpPr>
          <p:spPr bwMode="auto">
            <a:xfrm>
              <a:off x="1504777" y="3877105"/>
              <a:ext cx="936625" cy="366712"/>
            </a:xfrm>
            <a:prstGeom prst="rect">
              <a:avLst/>
            </a:prstGeom>
            <a:noFill/>
            <a:ln w="9525">
              <a:noFill/>
              <a:miter lim="800000"/>
              <a:headEnd/>
              <a:tailEnd/>
            </a:ln>
          </p:spPr>
          <p:txBody>
            <a:bodyPr>
              <a:spAutoFit/>
            </a:bodyPr>
            <a:lstStyle/>
            <a:p>
              <a:pPr>
                <a:spcBef>
                  <a:spcPct val="50000"/>
                </a:spcBef>
              </a:pPr>
              <a:r>
                <a:rPr lang="en-US" altLang="zh-CN" dirty="0" err="1"/>
                <a:t>HCl</a:t>
              </a:r>
              <a:endParaRPr lang="en-US" altLang="zh-CN" dirty="0"/>
            </a:p>
          </p:txBody>
        </p:sp>
        <p:sp>
          <p:nvSpPr>
            <p:cNvPr id="31" name="Text Box 19"/>
            <p:cNvSpPr txBox="1">
              <a:spLocks noChangeArrowheads="1"/>
            </p:cNvSpPr>
            <p:nvPr/>
          </p:nvSpPr>
          <p:spPr bwMode="auto">
            <a:xfrm>
              <a:off x="3004812" y="1867922"/>
              <a:ext cx="1152525" cy="366713"/>
            </a:xfrm>
            <a:prstGeom prst="rect">
              <a:avLst/>
            </a:prstGeom>
            <a:noFill/>
            <a:ln w="9525">
              <a:noFill/>
              <a:miter lim="800000"/>
              <a:headEnd/>
              <a:tailEnd/>
            </a:ln>
          </p:spPr>
          <p:txBody>
            <a:bodyPr>
              <a:spAutoFit/>
            </a:bodyPr>
            <a:lstStyle/>
            <a:p>
              <a:pPr>
                <a:spcBef>
                  <a:spcPct val="50000"/>
                </a:spcBef>
              </a:pPr>
              <a:r>
                <a:rPr lang="en-US" altLang="zh-CN" dirty="0"/>
                <a:t>ClO</a:t>
              </a:r>
              <a:r>
                <a:rPr lang="en-US" altLang="zh-CN" baseline="-25000" dirty="0"/>
                <a:t>2</a:t>
              </a:r>
            </a:p>
          </p:txBody>
        </p:sp>
        <p:sp>
          <p:nvSpPr>
            <p:cNvPr id="32" name="Text Box 26"/>
            <p:cNvSpPr txBox="1">
              <a:spLocks noChangeArrowheads="1"/>
            </p:cNvSpPr>
            <p:nvPr/>
          </p:nvSpPr>
          <p:spPr bwMode="auto">
            <a:xfrm>
              <a:off x="5248711" y="2858572"/>
              <a:ext cx="1008062" cy="366712"/>
            </a:xfrm>
            <a:prstGeom prst="rect">
              <a:avLst/>
            </a:prstGeom>
            <a:noFill/>
            <a:ln w="9525">
              <a:noFill/>
              <a:miter lim="800000"/>
              <a:headEnd/>
              <a:tailEnd/>
            </a:ln>
          </p:spPr>
          <p:txBody>
            <a:bodyPr>
              <a:spAutoFit/>
            </a:bodyPr>
            <a:lstStyle/>
            <a:p>
              <a:pPr>
                <a:spcBef>
                  <a:spcPct val="50000"/>
                </a:spcBef>
              </a:pPr>
              <a:r>
                <a:rPr lang="en-US" altLang="zh-CN"/>
                <a:t>NaClO</a:t>
              </a:r>
              <a:endParaRPr lang="en-US" altLang="zh-CN" baseline="-25000"/>
            </a:p>
          </p:txBody>
        </p:sp>
        <p:sp>
          <p:nvSpPr>
            <p:cNvPr id="33" name="Text Box 25"/>
            <p:cNvSpPr txBox="1">
              <a:spLocks noChangeArrowheads="1"/>
            </p:cNvSpPr>
            <p:nvPr/>
          </p:nvSpPr>
          <p:spPr bwMode="auto">
            <a:xfrm>
              <a:off x="3987331" y="2844284"/>
              <a:ext cx="1008063" cy="369888"/>
            </a:xfrm>
            <a:prstGeom prst="rect">
              <a:avLst/>
            </a:prstGeom>
            <a:noFill/>
            <a:ln w="9525">
              <a:noFill/>
              <a:miter lim="800000"/>
              <a:headEnd/>
              <a:tailEnd/>
            </a:ln>
          </p:spPr>
          <p:txBody>
            <a:bodyPr>
              <a:spAutoFit/>
            </a:bodyPr>
            <a:lstStyle/>
            <a:p>
              <a:pPr>
                <a:spcBef>
                  <a:spcPct val="50000"/>
                </a:spcBef>
              </a:pPr>
              <a:r>
                <a:rPr lang="en-US" altLang="zh-CN" dirty="0" err="1"/>
                <a:t>HClO</a:t>
              </a:r>
              <a:endParaRPr lang="en-US" altLang="zh-CN" baseline="-25000" dirty="0"/>
            </a:p>
          </p:txBody>
        </p:sp>
        <p:sp>
          <p:nvSpPr>
            <p:cNvPr id="34" name="Text Box 17"/>
            <p:cNvSpPr txBox="1">
              <a:spLocks noChangeArrowheads="1"/>
            </p:cNvSpPr>
            <p:nvPr/>
          </p:nvSpPr>
          <p:spPr bwMode="auto">
            <a:xfrm>
              <a:off x="4001318" y="3904264"/>
              <a:ext cx="936625" cy="366712"/>
            </a:xfrm>
            <a:prstGeom prst="rect">
              <a:avLst/>
            </a:prstGeom>
            <a:noFill/>
            <a:ln w="9525">
              <a:noFill/>
              <a:miter lim="800000"/>
              <a:headEnd/>
              <a:tailEnd/>
            </a:ln>
          </p:spPr>
          <p:txBody>
            <a:bodyPr>
              <a:spAutoFit/>
            </a:bodyPr>
            <a:lstStyle/>
            <a:p>
              <a:pPr>
                <a:spcBef>
                  <a:spcPct val="50000"/>
                </a:spcBef>
              </a:pPr>
              <a:r>
                <a:rPr lang="en-US" altLang="zh-CN" dirty="0" err="1"/>
                <a:t>HCl</a:t>
              </a:r>
              <a:endParaRPr lang="en-US" altLang="zh-CN" dirty="0"/>
            </a:p>
          </p:txBody>
        </p:sp>
        <p:sp>
          <p:nvSpPr>
            <p:cNvPr id="35" name="Text Box 17"/>
            <p:cNvSpPr txBox="1">
              <a:spLocks noChangeArrowheads="1"/>
            </p:cNvSpPr>
            <p:nvPr/>
          </p:nvSpPr>
          <p:spPr bwMode="auto">
            <a:xfrm>
              <a:off x="5356360" y="3902805"/>
              <a:ext cx="936625" cy="366713"/>
            </a:xfrm>
            <a:prstGeom prst="rect">
              <a:avLst/>
            </a:prstGeom>
            <a:noFill/>
            <a:ln w="9525">
              <a:noFill/>
              <a:miter lim="800000"/>
              <a:headEnd/>
              <a:tailEnd/>
            </a:ln>
          </p:spPr>
          <p:txBody>
            <a:bodyPr>
              <a:spAutoFit/>
            </a:bodyPr>
            <a:lstStyle/>
            <a:p>
              <a:pPr>
                <a:spcBef>
                  <a:spcPct val="50000"/>
                </a:spcBef>
              </a:pPr>
              <a:r>
                <a:rPr lang="en-US" altLang="zh-CN" dirty="0" err="1"/>
                <a:t>NaCl</a:t>
              </a:r>
              <a:endParaRPr lang="en-US" altLang="zh-CN" dirty="0"/>
            </a:p>
          </p:txBody>
        </p:sp>
      </p:grpSp>
      <p:sp>
        <p:nvSpPr>
          <p:cNvPr id="36" name="TextBox 35"/>
          <p:cNvSpPr txBox="1"/>
          <p:nvPr/>
        </p:nvSpPr>
        <p:spPr>
          <a:xfrm>
            <a:off x="187323" y="2584268"/>
            <a:ext cx="1295948" cy="400110"/>
          </a:xfrm>
          <a:prstGeom prst="rect">
            <a:avLst/>
          </a:prstGeom>
          <a:noFill/>
          <a:ln w="28575">
            <a:solidFill>
              <a:srgbClr val="0000FF"/>
            </a:solidFill>
          </a:ln>
        </p:spPr>
        <p:txBody>
          <a:bodyPr wrap="square" rtlCol="0">
            <a:spAutoFit/>
          </a:bodyPr>
          <a:lstStyle/>
          <a:p>
            <a:r>
              <a:rPr lang="zh-CN" altLang="en-US" sz="2000" b="1" dirty="0">
                <a:latin typeface="宋体" pitchFamily="2" charset="-122"/>
                <a:ea typeface="宋体" pitchFamily="2" charset="-122"/>
              </a:rPr>
              <a:t>实验验证</a:t>
            </a:r>
          </a:p>
        </p:txBody>
      </p:sp>
      <p:sp>
        <p:nvSpPr>
          <p:cNvPr id="38" name="下箭头 37"/>
          <p:cNvSpPr/>
          <p:nvPr/>
        </p:nvSpPr>
        <p:spPr>
          <a:xfrm>
            <a:off x="679873" y="3013384"/>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latin typeface="宋体" pitchFamily="2" charset="-122"/>
              <a:ea typeface="宋体" pitchFamily="2" charset="-122"/>
            </a:endParaRPr>
          </a:p>
        </p:txBody>
      </p:sp>
      <p:sp>
        <p:nvSpPr>
          <p:cNvPr id="39" name="TextBox 38"/>
          <p:cNvSpPr txBox="1"/>
          <p:nvPr/>
        </p:nvSpPr>
        <p:spPr>
          <a:xfrm>
            <a:off x="194875" y="3406590"/>
            <a:ext cx="1295948" cy="400110"/>
          </a:xfrm>
          <a:prstGeom prst="rect">
            <a:avLst/>
          </a:prstGeom>
          <a:noFill/>
          <a:ln w="28575">
            <a:solidFill>
              <a:srgbClr val="0000FF"/>
            </a:solidFill>
          </a:ln>
        </p:spPr>
        <p:txBody>
          <a:bodyPr wrap="square" rtlCol="0">
            <a:spAutoFit/>
          </a:bodyPr>
          <a:lstStyle/>
          <a:p>
            <a:r>
              <a:rPr lang="zh-CN" altLang="en-US" sz="2000" b="1" dirty="0">
                <a:latin typeface="宋体" pitchFamily="2" charset="-122"/>
                <a:ea typeface="宋体" pitchFamily="2" charset="-122"/>
              </a:rPr>
              <a:t>收集证据</a:t>
            </a:r>
          </a:p>
        </p:txBody>
      </p:sp>
      <p:sp>
        <p:nvSpPr>
          <p:cNvPr id="37" name="下箭头 36"/>
          <p:cNvSpPr/>
          <p:nvPr/>
        </p:nvSpPr>
        <p:spPr>
          <a:xfrm rot="-5400000">
            <a:off x="5937399" y="2243581"/>
            <a:ext cx="108641" cy="655198"/>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latin typeface="宋体" pitchFamily="2" charset="-122"/>
              <a:ea typeface="宋体" pitchFamily="2" charset="-122"/>
            </a:endParaRPr>
          </a:p>
        </p:txBody>
      </p:sp>
      <p:sp>
        <p:nvSpPr>
          <p:cNvPr id="40" name="下箭头 39"/>
          <p:cNvSpPr/>
          <p:nvPr/>
        </p:nvSpPr>
        <p:spPr>
          <a:xfrm rot="5400000" flipH="1">
            <a:off x="5926845" y="2332610"/>
            <a:ext cx="108641" cy="655198"/>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latin typeface="宋体" pitchFamily="2" charset="-122"/>
              <a:ea typeface="宋体" pitchFamily="2" charset="-122"/>
            </a:endParaRPr>
          </a:p>
        </p:txBody>
      </p:sp>
      <p:sp>
        <p:nvSpPr>
          <p:cNvPr id="41" name="下箭头 40"/>
          <p:cNvSpPr/>
          <p:nvPr/>
        </p:nvSpPr>
        <p:spPr>
          <a:xfrm rot="17100000">
            <a:off x="4266116" y="2666884"/>
            <a:ext cx="86661" cy="1548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chemeClr val="lt1"/>
                </a:solidFill>
                <a:effectLst/>
                <a:uFillTx/>
                <a:latin typeface="+mn-lt"/>
                <a:ea typeface="+mn-ea"/>
                <a:cs typeface="+mn-cs"/>
                <a:sym typeface="Calibri" panose="020F0502020204030204"/>
              </a:defRPr>
            </a:lvl9pPr>
          </a:lstStyle>
          <a:p>
            <a:pPr algn="ctr"/>
            <a:endParaRPr lang="zh-CN" altLang="en-US"/>
          </a:p>
        </p:txBody>
      </p:sp>
      <p:sp>
        <p:nvSpPr>
          <p:cNvPr id="42" name="下箭头 41"/>
          <p:cNvSpPr/>
          <p:nvPr/>
        </p:nvSpPr>
        <p:spPr>
          <a:xfrm>
            <a:off x="710353" y="3866824"/>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latin typeface="宋体" pitchFamily="2" charset="-122"/>
              <a:ea typeface="宋体" pitchFamily="2" charset="-122"/>
            </a:endParaRPr>
          </a:p>
        </p:txBody>
      </p:sp>
      <p:sp>
        <p:nvSpPr>
          <p:cNvPr id="43" name="TextBox 42"/>
          <p:cNvSpPr txBox="1"/>
          <p:nvPr/>
        </p:nvSpPr>
        <p:spPr>
          <a:xfrm>
            <a:off x="225355" y="4260030"/>
            <a:ext cx="1295948" cy="400110"/>
          </a:xfrm>
          <a:prstGeom prst="rect">
            <a:avLst/>
          </a:prstGeom>
          <a:noFill/>
          <a:ln w="28575">
            <a:solidFill>
              <a:srgbClr val="0000FF"/>
            </a:solidFill>
          </a:ln>
        </p:spPr>
        <p:txBody>
          <a:bodyPr wrap="square" rtlCol="0">
            <a:spAutoFit/>
          </a:bodyPr>
          <a:lstStyle/>
          <a:p>
            <a:r>
              <a:rPr lang="zh-CN" altLang="en-US" sz="2000" b="1" dirty="0">
                <a:latin typeface="宋体" pitchFamily="2" charset="-122"/>
                <a:ea typeface="宋体" pitchFamily="2" charset="-122"/>
              </a:rPr>
              <a:t>得出结论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up)">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right)">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1" grpId="0" animBg="1"/>
      <p:bldP spid="36" grpId="0" animBg="1"/>
      <p:bldP spid="38" grpId="0" animBg="1"/>
      <p:bldP spid="39" grpId="0" animBg="1"/>
      <p:bldP spid="37" grpId="0"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72912" y="132484"/>
            <a:ext cx="3154346" cy="4909484"/>
          </a:xfrm>
          <a:prstGeom prst="rect">
            <a:avLst/>
          </a:prstGeom>
          <a:noFill/>
          <a:ln w="9525">
            <a:noFill/>
            <a:miter lim="800000"/>
            <a:headEnd/>
            <a:tailEnd/>
          </a:ln>
        </p:spPr>
      </p:pic>
      <p:pic>
        <p:nvPicPr>
          <p:cNvPr id="3" name="Picture 6"/>
          <p:cNvPicPr>
            <a:picLocks noChangeAspect="1" noChangeArrowheads="1"/>
          </p:cNvPicPr>
          <p:nvPr/>
        </p:nvPicPr>
        <p:blipFill>
          <a:blip r:embed="rId3" cstate="print"/>
          <a:srcRect/>
          <a:stretch>
            <a:fillRect/>
          </a:stretch>
        </p:blipFill>
        <p:spPr bwMode="auto">
          <a:xfrm>
            <a:off x="5517573" y="522143"/>
            <a:ext cx="3020842" cy="40836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0"/>
            <a:ext cx="1837853" cy="3342465"/>
            <a:chOff x="0" y="0"/>
            <a:chExt cx="1837853" cy="3342465"/>
          </a:xfrm>
        </p:grpSpPr>
        <p:sp>
          <p:nvSpPr>
            <p:cNvPr id="13" name="矩形 12"/>
            <p:cNvSpPr/>
            <p:nvPr/>
          </p:nvSpPr>
          <p:spPr>
            <a:xfrm>
              <a:off x="115416" y="2419135"/>
              <a:ext cx="1722437" cy="923330"/>
            </a:xfrm>
            <a:prstGeom prst="rect">
              <a:avLst/>
            </a:prstGeom>
          </p:spPr>
          <p:txBody>
            <a:bodyPr wrap="square">
              <a:spAutoFit/>
            </a:bodyPr>
            <a:lstStyle/>
            <a:p>
              <a:pPr algn="ctr"/>
              <a:r>
                <a:rPr lang="zh-CN" altLang="en-US" b="1" dirty="0">
                  <a:latin typeface="宋体" pitchFamily="2" charset="-122"/>
                  <a:ea typeface="宋体" pitchFamily="2" charset="-122"/>
                </a:rPr>
                <a:t>南水北调中线工程的源头</a:t>
              </a:r>
              <a:r>
                <a:rPr lang="en-US" altLang="zh-CN" b="1" dirty="0">
                  <a:latin typeface="宋体" pitchFamily="2" charset="-122"/>
                  <a:ea typeface="宋体" pitchFamily="2" charset="-122"/>
                </a:rPr>
                <a:t>—</a:t>
              </a:r>
              <a:r>
                <a:rPr lang="zh-CN" altLang="en-US" b="1" dirty="0">
                  <a:latin typeface="宋体" pitchFamily="2" charset="-122"/>
                  <a:ea typeface="宋体" pitchFamily="2" charset="-122"/>
                </a:rPr>
                <a:t>丹江口水库</a:t>
              </a:r>
            </a:p>
          </p:txBody>
        </p:sp>
        <p:pic>
          <p:nvPicPr>
            <p:cNvPr id="1026" name="Picture 2" descr="C:\Users\srd\Desktop\微信图片_20191011175102.jpg"/>
            <p:cNvPicPr>
              <a:picLocks noChangeAspect="1" noChangeArrowheads="1"/>
            </p:cNvPicPr>
            <p:nvPr/>
          </p:nvPicPr>
          <p:blipFill>
            <a:blip r:embed="rId3" cstate="print"/>
            <a:srcRect/>
            <a:stretch>
              <a:fillRect/>
            </a:stretch>
          </p:blipFill>
          <p:spPr bwMode="auto">
            <a:xfrm>
              <a:off x="0" y="0"/>
              <a:ext cx="1828371" cy="2311146"/>
            </a:xfrm>
            <a:prstGeom prst="rect">
              <a:avLst/>
            </a:prstGeom>
            <a:noFill/>
          </p:spPr>
        </p:pic>
      </p:grpSp>
      <p:pic>
        <p:nvPicPr>
          <p:cNvPr id="1029" name="Picture 5" descr="C:\Users\srd\Desktop\微信图片_20191011175112.jpg"/>
          <p:cNvPicPr>
            <a:picLocks noChangeAspect="1" noChangeArrowheads="1"/>
          </p:cNvPicPr>
          <p:nvPr/>
        </p:nvPicPr>
        <p:blipFill>
          <a:blip r:embed="rId4" cstate="print"/>
          <a:srcRect/>
          <a:stretch>
            <a:fillRect/>
          </a:stretch>
        </p:blipFill>
        <p:spPr bwMode="auto">
          <a:xfrm>
            <a:off x="2205000" y="0"/>
            <a:ext cx="1611630" cy="2311146"/>
          </a:xfrm>
          <a:prstGeom prst="rect">
            <a:avLst/>
          </a:prstGeom>
          <a:noFill/>
        </p:spPr>
      </p:pic>
      <p:sp>
        <p:nvSpPr>
          <p:cNvPr id="3074" name="AutoShape 2" descr="data:image/jpeg;base64,/9j/4AAQSkZJRgABAQEAAQABAAD/2wBDAAMCAgMCAgMDAwMEAwMEBQgFBQQEBQoHBwYIDAoMDAsKCwsNDhIQDQ4RDgsLEBYQERMUFRUVDA8XGBYUGBIUFRT/2wBDAQMEBAUEBQkFBQkUDQsNFBQUFBQUFBQUFBQUFBQUFBQUFBQUFBQUFBQUFBQUFBQUFBQUFBQUFBQUFBQUFBQUFBT/wAARCADcAKkDASIAAhEBAxEB/8QAHQAAAgIDAQEBAAAAAAAAAAAABAUDBgIHCAEACf/EAEQQAAEDAwIEBAQEAwcBBgcAAAECAwQABREGIQcSMUETIlFhCBQycRVCgZEjUqEWJGKCscHR8AkXMzRDwlNyc4OSotL/xAAaAQADAQEBAQAAAAAAAAAAAAACAwQBAAUG/8QAJBEAAgIDAQACAwADAQAAAAAAAAECEQMSITEEExQiQTNRYYH/2gAMAwEAAhEDEQA/AOWW296PjtEYyDUbTByDjamDLWQBX0p5h420TjY0a0zkbgis2Y/TajkR+m1NSYDB249Gst7Ae1SMx++KOZjA9qJKwLA24x9DRTUc5Gxo5EYbbUQiMD0G9MUDGwFuOQehqUsdKYpiZ7VJ8mFDpRJUYLAxtWYa270f8mRtisxGTgZG9acLvCPvXnhfemYjJB6ViuOD0FcCLeUJ71ipWKMXH36VEpgY6VwQKp4g0O/JIoxTG/ShX4+e1ccL5Et3fzUufnOgnmORTOQxscDtSqUwd9qnkHECcnkk1H86a8dZIJyKh8I+lIsM+Za3x60cyzy471iyx0PpRzDRURtTqYLZLGbzjambbXNjArCJGJPSnEWJhOSKdFWBaBWYxx0phGi7DbtRLUXmxtTFmIEgfamxiA2BIiD0ohqHgjamLMUntRTcM+lN0oywBEPbOBWQiEdBTpqGSnpUqIW+MUWh1iQQSU5wK8MMAdKsXyPKnGKjVA5qzU6yv/K/4ax+UA/L/SrH+G+xrFVux2rdDrK0uFzdBihXIgHYVZ1xCMgJoN6AVdqxwOsrbkX0FDOxSRVjchEbYoZyGfSluBqZVX4x9KVyop32q4vxPalcyGcHalSgEmimyI+D0ofwPan0yGfTvQnylSSh0NNAzDeaZRmTkbVExHx2prDYzjpVCVgth0GMOUHFNkMbDaoIbJ2pxHjc2M71VCIBjDjcwG1MmIfMcEVNGiYAxgUFd7+LXHmeB8u2IqeaTPlH+7xB3Kt8rX6IT+vpRScca2kZ7xDKSY1rY8eY+3FZxkOOLAT9t8b/AGzSSdxBtMNslqPJeA/9ZzEdo/ZTmCf8oNcv6849XO8Xsw9J/OXN8q5EXOSyHJLhO38NpI5W0+gAB9KbaT+EfjLxYQm5XNk2aM8Odt6+vnnUOpPJyk7degrypfNk+Y0UxwqrkzeC+OlmYXyKk2ZojqHLmdvvhs00tfGKxz1giRbHRnBEW6IWo/YLSj/WtfQv+zsk+CHZmvEl1I8yYNrLv3x/ETt+lKtS/AleGX0QtM6ut19uLgCkQLjDchSF+ycKcQPvmlfk/ITuuGrFB/06Mi3+1zUNK8RcbxPp+Z8iT/n3Sf0JpwLXzD8wGR98HocY3HuK4QbuPEf4ZNQph6lsD8Jl9ZQY8vm+XlAHBDbyOiu4wSOnMgjY9W8D+I7HEm1uO6Ne/ErjGaLs7SsgD5tpP53GUIHK8kdS4wE5/NGR9Qpx/Pjes+MCWBrqNjJtSuuKwctijsRT/R18s2uLGLjZ5SJLAWpp1GxWytKyhSV+hykj0V1HTdm7awD9I/avVi1Lxkz4UB62lBJxQTkJQztV8lWsHsP2pcuzhWdh+1FRxSH4ROTig3IZ9Ku8i0AZ2H7UskW3lJwBW0jimLhEkZFAy4HXbarc9CAOwApfKiZBrHE1Mok6B12pf8kfSrjMg9dqA+Q+37VJLH0OyqRmiSBg9adw4xONjj7UJFYypOB3qwQo/lGRRwidZPCiHI2NPokXYe3WoYUcYGKaoQI7SnFjkQjzKcyPIPX9s59qpSoCyJ9l+Q8IMV7wHCjxpMkEJ+VYBOVZPRSsKCT/AIXD0Sa5I4oa1ufHbXkHQXD9hS7IystRGG1ciHlJJKpLqzsEDzLyo+UBRO5wNx/E5rlzhxwjTbmV+DetVHnc5VcqmYowCg9xlPI37Dn7mpvg64TrteiIUk8rV71agSpcxxGfkrWhSihB/wDqchdIHUeD/Ma8LPJ5sn1x8K4RUI7Mv/AH4dLXw9htG2pRIuDbYXO1PIQQck4/ggj+Ggq2Tj+IsbY/LW93GbclpLfyn4w4n6nbmS4hR/8AkOcj2UT+lfMx2ktMw4jSo8Bg/wAJtRypRIwVrI+pZGxPpsMAAUcxB6bVfjwxhGqoQ5OXpJHuc9plLTXgx0Do3GjobQkewA2+1ZS7em8xizc47FxYO/I+ylWD7bZB9xg+9HxYG3SmTMDA6UUmkvAUqNR8QtA3G6WGRACP7TWNxOHrDd/7y2pIGQlJPn27eYlP5SDXAHFvhxO4AakturNGSZ9kipkpdj4cPzVtfGVIKHQMLScHCjuRzJIVg4/WZEMtkFGyvsNvcGtU8dOFMG/aan3FyMyqK20Vzw42VpSgKC/H5QOiClC14/Kkrx5cHzfkYVPqK8c2jXnBTWzXxKadkcQ9HRYtv4y2Zps6q01HSGo2p42B/eEJ+lEggYSsbFQSlXlUCNy2CbC1dYYl5tii7BlthaCUkKR/gWk7pWk5BSfzBXpX53Q7hdPhN+IHTet7CCm2mSXRDaX/AA3GlDEqIojIKFJ5uU9spIyEpJ/RZ5Nt09xcjP2dzxNGcTYB1JZHAAEonJQlUtnH5fEbUh/H8wdHrU/xM0sUtJm5caktkfOWcknyn9qHcs2x2P7Vel2vG/LsaGdteQcJr21lSZHqa7mWc7+U/tSWXaTv5T+1bOk2rynKaUyrOD2p6yIFxNXS7PjJwdvalUm2EA7H9q2ZLs4wfL2pDNtaQDtTbsyqNcyrd1oL8N9jV3mWxJ6DvQf4UPSu1syzUcFrm6DFWCDHOBQdrjhafSrBDYGAMViVBWFwmgMDFNHoCZQhRVAFMuU0ytJ7t83Ov9ORCwfY1jCjYKT1pr4YavFoJ2x47n7Ncv8A7yP1ocvINnR9OVON+hb/APEd8QupNO2DLv8AZixvTFIVsVNsIClDrgFS3AP19hXTHwvwpdw0Uq4SyhLTLTNit7bYIQ1HiNNpdUPVS3cJJPZjHc5118Dl0TcPiB+Ie6yS3zI0vOIW5kgD5lHX9q3t8MsTPA3SC1JwX4apKz/Mp151wn/9/wBa8L49ObZZlX6pF9iwgnG1NI0HmIOBU8eLv0pvEjdPLV8ptE9EMWAMDamTUHHYUZGi7DCaaMQsgbVHPIxsY8FCYYKvpo5i3E4OSQRgpIGD/wBf9Zzim7NvA3/2otqIE9qleRscoH5l/Evwqbs1l1zpOO0AdPOIutmGN0wVo8VtvGM4QA40N84bTnetl/Drqm48RfgZtcyEw9cdS8LdTMSobSE87q4yVhakgDcgxZLydtj4eO1WbjJNh6k+IfWFiu0lCEfg8S3x3Gv4TqEvMOu8gOMqVnnKTjqQN8itDfBPrm//AA78XdU2J1i23tV7YXAbtz11ZjB95DpUy8eYnkbwXgrIGyz2SaVki3UkEuXFn6JW1636jt0W52uQ3MtsxpL8aSyrmbdbUAsEEbHZYP2UPepHLWADsDWkuC2qrlwTvFt0DrBUJdgvLyl2C9W0rchxnXVqWLep3l5COdSy2EKIHOoZxjHSzkEnfkwCAQD1pv2uKVgaookq2A5AFKpVr26Cthu2wHO39KVzLXudu/pVEM4LxmtJluA/LSGfbAQcCtk3C2cudv6UimW075T/AEr0ceayeUTWcy24UfL3oX8NHp/SrxNtwBPl/pQXyH+Gq1NNCmqZzdamcJqywIuUg96T2tvIxVqtsfKBTQBhAifTkVneUeDdrcobckSUs/b+F/xR8VgoRmgtSnlf5s7otkg/upH/APJpOf8AxsZH1GhvgGkL/G/iOufMpBTpZ9PiJA2KpC9x+1dX/D3BLHA/QjJTyj8FiKAI33ZSa49+A6QXNDfE3cgfKnTzLQ9BzvyD/wC2u4OCjAY4R6JbI3RZIKd/aO3XgfFdbMty+ouUWMTjanESIcDavIkfcbd6cxowxsBTZzMXh7EjYxtTVhnbpWDLPKBR7SNqilK2Oj4YIaJV0oxmMFdayab743ottGPakSdDkcC33hTev++HXV51BFZan3a8yHkJDrT5TEBKIvNykucvhttqA8oAOAQdq11D4ISNF3yPd2V39Sm5aXsrdj26GlxKubKI0ZLpV9IP8TlJGP1/QjjJw2mcRtI/h9tu/wCBzfHSsy/DUsFACgpshBGQSUkH1T/irRML4O9McTjHj6vvdzu0GJbY8mPAttxfjW5ZUpxKwpB86iORGVE5wRn3qhmhoTSTsrCdQS+L/wARfC+zX12+tpQ69e2RdnMtS0MJK2/DQhtLah4gScoCiBjmWNgezvl8pGAcY3z1z9+/3pDw+sEeXY7JdLoym4X+Iw7GbuExtK320+IULCVblGeRHMkHsKuRawlKceUDAHoKjnNNjoxEq4mR0oGTCJJ2qxuMZ7UM7HznIrFOgnGimT7dn8tIJ1uIB8tbDlwgc7DNJJ1u8qtqrx5WhM4pmsrhAIUdu9Afh/tV0ulu2Uds0l+RX6mvWhl4Syh05UsdscmPssN8pWoc5Sr6celWVTKbOB8yEMDGRzqyk/bFUG632Rp5uLJZBAWnk5u2Sawh6qk3qCuRJK1AOFAyDsMetV5M7jLUTGKLE/qnU8qQRpfT8bUPI6tBhGciM94SSoJd5lDHmAB+k4CgOoq48U7PNsdqYlSYxhLk6eW69H8VTngvk5cZ5iBzAbAHodvWtXcP3pUbiJbJjTqmUIc5ytB+pPdPoc1vrX/E6zz7cu1y7U1cfGBYw8MgIP1E9x67HtXnzlKb/wCFEVE5O+D7SsvT/wAJXH26yorzU+9Q4bccqUEl1pXihsJ3HmKnFEAbEEV2fw41LYIek9O2z8dtjEuJbojDrDkpttSFpZbSUnmPUEEfpSLQXCnS2sLBbbY22/EZgtttRmi4ShCU/Qkg5zjJwaudw+Dnhxq2d83f7ALnPSgNB9Ul0K5QdhsoY2/Wo7+rg+t3ZfLeWRJ+WS9GVI5Q4WWXkrWEEgBWAc43G/TenzDQSnrj2pfqvStouOpLZf56SbzaIrkONIStSAhleOZJAODnHv7Unm8ULbDebiRmlOuFQb5lL2ydtqVbn0NLUujTRGDgij2G9qGgxFpjNuLSlLjg5ilHQD70yZRgUiT6GjJtFTIG9fIQM1Ohupn6MPksnGBlJ9cVW5cxLmp2nYiPNFTIbkoW2UhSClokpPffwz+tWs4wc7j3qvl1LurZjXR1qCl5Od1JDiuVRHYAlGCnfdIJxtk4+sGQo4Qzpk6w3UzEBpxF5mIDXdCeYLH7lalf5gO1Xrl5qrmjoMO0z75Gj5S5Jki4PDfClrSG+YenlaQMeuT3q08vpS5OpNhLwh5PesCgZ60RyjvWC289KC7NYA6x5hS+XHBzTpxAoOQxsabCVGPwpt0hhSVUi/Dz6K/arlcI/XNLfl016EJ8ENWcNxITC0hKm0uJzuHBkH9O1WQWKLqGI3Dfb8oP8MoACkn/AA9P2pFBIA86kpP3oXiM/Pi6WZZiyXLXFmyERZtz3bMRlSVFWCUqwpeAgKA2K89q+sytKLcqPKhs2hC4y3p1pd/jykv2R2YYzLhOXXEAqCXAenKooUR/hKT3pxKhOy48ae2lxTbwDrRUPqQQCCP0Od61/r9UebE0foeyS2X7WMo8VUjAaCUDKVKwMqwcAJBPoPSwcdeIF30npmzfhblstcv5ttSQ6/4iVJAPM2QlJIBCkjOMDFeG3dsqo6c4ELccQ0tzyBBznoNq36zf47xUWXm1EHCiD0NcC8H+Nmp9TQW4ypVsYlPlaUsW10OcyU8p51nAwgpKt8ZyAMb5q22vjrO0bxB03pWXbw4dQXhuzR3mSVpS6sp3IA6AKyfsajyx2/ZeD4OjqDX8xb0F7wVAl0EDfrtWmImn58a5NS3WVBDboWpe+AM79RVnjcTWpfFzVGhLg2I0ixNtvoe5QpMlCjgqSO3KcA+5FXxd+bkspbShUhKdgA0n/igh+qoKTtl8tskSoMZxAKkeGnf9KZNpO2dvvWvbbcJbDKW40d9CEjYEe9NG7zdUjZpwfcZqeUP4NXhd2gCcURlLYGSD7A1Rm9RXRvqwVH3QKnZ1pJaUQ7GBUOuU0jSQdl2QnJB2I9DvmqBqplVu4naVuaHJDzUmBLtclttkuAIK2lh1RH0BK+UZP89NEa6ZUkgx+YegWDS/UGooFwucV1KHEuohS0DmGUJSVx1EKHQ7NiuUJJ2c3xFgty2/7TFaQUhxtXMkjB2wD/VIx96sSU8oFVRV5YVqe3K8cLQ+y4kLJHUAK7bY3NWlpwODIUCnfBBz3NBOLXTLR6Rk19y1luVYCTj1IxXh2OKVQSZgpINDvIyk0Sd6hcGAe9FFGsRzms7e9L/lfvTiYkYzQeBVUXwBmhIc6xQ1J+VtiAAercZCP9hXLfxB/Fg3Mud94f2u2W+GiKtLL0u8MF9t9SQCooRkBOFcoST1ByKGY4oup/8AMS3XAOviLOMe9aD4kuxdeXj5ua8hM5JUmNco5yVNnPIFY3WjHTO6dxXuZWox4zzoMP0NK1Rqe/ptMxMJzwGA6+kIjgqQcAJC1HGTgHyHIx1FbUuMvTVl+WhagkXewlwkmLDlry5t0/hrJAzjpXM1vS/pCamJdGnAwpWWnm+o9Ck/mB9Nqf3y1akIiXOx6lfkwg6lxxkkkpKckBSQemf69aljkrjGuLu0dMcLbAnhnGvup5v90EtOY7DnjLdjMjzALWsZKs7k1BateQY2teGmoYDke9XqHf35Me2uc6EvFxpTXnd5cN4UtJCjkbb1NpXinpriHpSTZLneYhuRb8OREuDrkNee4DiTg/cUttvCiwMX2yyrbIZjzGZTbkQ2/VDzjrTnNkKbSUkE+1MnVfqwUu9NqcabDrDRF9tfFRy0xLfevnluhgzm3m5TLhUtUVakndCkn6+ykJPtXWWgL7ada6PteoLYllMWeyl1LSFBfISPMgqGxIVkZH8taQ+K7ixZ2rVZuG02dDlouaGfnETXENLdKFJKAeXcKKkcx5cAnbpW5OE9ksunNA2e22Bphu2tM86Uxz5ElwlaiPYqJI9iamalpbGxpSouKG0jokCpwhOPpFQpqRK8dajtlB4ptJP0ioH20qGCkbe1TqOTULlZ04Vy4zS0qBaScjHekk6Ay3KadUhailtbQCT+VSQkjH2AqySEgA7UhvdqTe4xjLWpHmSsKQsoUClQUMEfamx/0cH6jajyY8FUNpDLCUhQCT9KinBGOoOBSISJUIjwn1oOScpUasd0aeEVCXh4nKylfjEYyrAP26EZqtSFFKiP1FbGmA/AtvWF5jdJqlAdlgKo5jiZc2wEuNMvkbZ5CnP9aqr6ycnNAuPEE7/0p6xKfoG1GxmOKxV/4kIf/bV/zRiOKFtWnDrbzaz25a1M5LHU74qBdzSjftRfjQO+yjbytdWuSNnFJ7+YYrH+1tr/APjVptV5ZByrb3rz8Zj+td+MjN7OAdRw1ybXKaa+tScpI9Qdh+tUnT8RuREbbcabalJWsq5Nj5jk5H3roriTw2VZro8uKhSob+VJKeiSeg/StEzrO9AeLraFJf5gFJx1qzLCpWTxaYzENl6OYVxiolxFD6Vp3H2Par/w/wCCOlr3HdcjPXOKvlwQy/kHPoCKpdiloubJaWMupynBBzmujeAzLFutjxk/S4s8px0rY41Lpjk1xHPXFzR+mOFNtajG5SHUSlrw0uKh10YHmVg9AM7n3rXmjpWgH9U6ZY/H0x2vmUeI85a/ADXMoJy4vxMcuBkqx5a/QjVfD/hXr5kw9cfhQjBtRTIkyRHeQFYBKVggj6RXDXGvgtwB07qp9vTnFeQ1yuFKY7bYnY33/iI7/c1FltT4l/6PirXTuTil8GauM5tGotJT9PxGVw/DMoqQ+3MRzJKXEuoQrO6cZB71o/4OOIuoLNx2/szBXJkaeDkq1XOJJVzNx1NlXguoVk5POnlABGAcebqOveAMO4234QdLw9GON3tbdkItbs8KQiUFKUcqxuM8ysDbt6Vx3w24vaU4b63hsOusxHoVxSw/b4UNbao7qnC2edASPMFEhRO/Un1rMV5G1JoyXPD9GwrfGAk9SnPTYH/epQRjrSmFfo0xJJc5DkeUkntnP9aYpWOUHOQe4qOUdW0yhSTRmTvWKztXqhg1GvpQhEEjekV8ecjQH3mSEutjnTnpsc08dUMde1LZSQskHBB28wyP2pi9OJLXNZuDSEt5LHhJSAT9J3wP+vaq9OSW33EEg8qsCmb0mPar3yxMmI+hD5Y5cBgqJylPqMp5vbmAoG7FKpSykeUnIPqKZFdFy8FLnQ0vf70we+k0vf71ZAUxfIIAPTpSuQ5jP+lGSnMHNKpbuCcHenxVgMBku5NDeJ715JeyTQ/ifem1QDDG2WL9BLLyELSBkE9c1Srxwdt1xWeVoJWcnIFF6RvvittqCtlb9avcV75lHMPN7Cq3FNdEx4c/3z4ZZS3RMtEkNzEbp5yeU/errpy6XHTFtbhao0lNaS0MCbbkeMhQ9cJ3H7VtdACdslOeud6bwniEYUQpI2wR/vU7Wr4NqzjTjnwP0hxolqukTXTtjuLTIZREucFfh8oVzdcAgk1y3ePhc1dargWIUizXhgk8r8Z4pRjtsoV+tM9iM8oeKy0sH1bT/wAV5AsdvfmstCJGBWoJSospyP6VHlwwyftIbGco+BXwo8RLPoT4cNC6bv1wjtXiz2/5OQy3leOVxfKBgYJKMdM71zVN+Hl7UnHDU+umG3nV3O4uzWFPoDbDIUQQQk+ZZ2SN85O+BnbuS0WmPYrRzRLS1KdG/jONJSrqe+Nhg46VQpEkz7m+6sBsqWSUp6A+1T4ccIybigpycuMxszLsGDGZW+Xnm20pU5ykcxHfP+1WOBeJEYg8/MP5T0pSXMhOTzEfm71ml3GKbJKX8BTpFxhXdqQAN0K756UWt30PN7iqS2/g7dfXNMItydaxvzDsKlljS8HKXCwOEUDIOxI7b1i1NTIPLnlX/Ka8ezyE/wCtKSdjLFMgJbvDbyScqaKMK9if9jU1wbKm2nNuUjA9R7UPcEE3GMkH+bJ/b/mj7iUpistg8yk4p1U0C/Cuv7g0ufHWmz6QMilsgDeqo+CWJJaf9KTS0+Y1YpbAKTv29KRS28LOadEXJiKQk81Q8tFzE4wfehcn0qn0A0tw21MiQ20hSxjHat36auqGyhR8ze4/pXFfDfVnhLYIWQBium9E6iRLaTk5TttRYMn2QsXNODo264nxFcyDsRsKIiu+GnCzg0LYymS0VH/LR022SfD52ms+9ZMNEE5zmUkg7V7GccW6AlRC9ikjqKyZtUh1KfE2I/LTe1Wj5d0POAKA9aS3SDXptGDf4Vo0e1GfmNmT4WOXmyoq9K1bHSrKnN9icDucmnSbOJUpTpQAOwphHsSOYFSAMd6iWuO6HtWJGg4vGEmjGoTzpGE49asbFrbZwQAc7UxYiISPoFLeXhqgV2PY3XACdqYsWBWBknpTxLaE9TympEuoT0H61M8jYxRQuj2JDOMZwOu+5oh62ocQQVKT7ntUq5baATz7ChHr001uFZ9qxNm0VjV0F+G7HkJSopQsjmT03Hf06CpuTxIrUkKKlKQUlOd0nOCCKPk3xqTzpUAoEbg0mduUe2qQtCkqCiQUE429c1TG3/BUnRDKGDj2oB1sK65oK56sjNr5Y8d+Qonc4AArBq6vPgKMdDaDuOZzfFVRTXqF3ZjKQodqSTmzk7VYVZkHKahftYeQR0J701NIFqykS0/tQvKKsszSkxwktrbWn05sEUF/ZK4eiP8A86YpgtUfmTpi7m3SUo3wSBXSHDfUxSG9/TvXJyZRZWlfdJzW3uHepfM2ecdq8v4WbWVFGeH9O2tM3nmSg82yvfatl6cv7byEx3O/c1zjom/F+KBzCtn2a7YUkhQKgRX0GSO8bRFF6uzdLFuQoZTgjrmiW4rSRgj+lItNXv5toJUsZxTz5lI2BrxMialRZGn0OQ2B2FSA4NKl3EfzChnbz4eTzb0rRsZaLEXwgDpWKrilsfUB+tVGRf1dj1pc/dnHjnm5cUaw31gOVMur18bbJCjk/el8nUuMhPT2NVMzFqG5yax8ZRpqw0jNh85enZSgObkz3zUCrk5z8xT4iEbFQ9KWeLUkV4gKSTgnpR6IDawuTI8VzOQD3x/ShnW23R59/vUKlkLNYl3JolGjGe/LN9kjHuK98NlIxy9PQVh4lYF/BNFVmIJDgT02rMSBy9RS9TwAO+9QKeOa1RNG6ZCQeoFe/MD1FIy8rOwrzxnP5RRfWZZ+RDnSnWlryuBMbRkhJPakS+or1lRQ82QcHmFfMQm4z4epkiqOruHupCttH8ToRnNbusl35ghQUd8VyHoGa8nkws9RXRmmpLhYbJV6V9V8bI5QpniZFq+G7rFfVsOIKVnHer9DuwlNIKVHJAO9aRtMheU+arzYJTuQOc4xTMmJPocJMub00pB3NL35ilknO1RPrOMZqA9KmSoY3Z8uSpZ6mvkuKPeh11630NaYEhw9KmS4SAO9BBR5qmQo5rggrxfvUjLmXU0COtTxt3k1wJKpzf8Af/Wo1OYNePbAfrUVcEyXxcDO9Y8xO9Yn6awrUCeqJPYioVE5r7xl4xmsD9QpiOPvEIr7xKxPWvKJAs//2Q=="/>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zh-CN" altLang="en-US"/>
          </a:p>
        </p:txBody>
      </p:sp>
      <p:sp>
        <p:nvSpPr>
          <p:cNvPr id="3076" name="AutoShape 4" descr="data:image/jpeg;base64,/9j/4AAQSkZJRgABAQEAAQABAAD/2wBDAAMCAgMCAgMDAwMEAwMEBQgFBQQEBQoHBwYIDAoMDAsKCwsNDhIQDQ4RDgsLEBYQERMUFRUVDA8XGBYUGBIUFRT/2wBDAQMEBAUEBQkFBQkUDQsNFBQUFBQUFBQUFBQUFBQUFBQUFBQUFBQUFBQUFBQUFBQUFBQUFBQUFBQUFBQUFBQUFBT/wAARCADcAKkDASIAAhEBAxEB/8QAHQAAAgIDAQEBAAAAAAAAAAAABAUDBgIHCAEACf/EAEQQAAEDAwIEBAQEAwcBBgcAAAECAwQABREGIQcSMUETIlFhCBQycRVCgZEjUqEWJGKCscHR8AkXMzRDwlNyc4OSotL/xAAaAQADAQEBAQAAAAAAAAAAAAACAwQBAAUG/8QAJBEAAgIDAQACAwADAQAAAAAAAAECEQMSITEEExQiQTNRYYH/2gAMAwEAAhEDEQA/AOWW296PjtEYyDUbTByDjamDLWQBX0p5h420TjY0a0zkbgis2Y/TajkR+m1NSYDB249Gst7Ae1SMx++KOZjA9qJKwLA24x9DRTUc5Gxo5EYbbUQiMD0G9MUDGwFuOQehqUsdKYpiZ7VJ8mFDpRJUYLAxtWYa270f8mRtisxGTgZG9acLvCPvXnhfemYjJB6ViuOD0FcCLeUJ71ipWKMXH36VEpgY6VwQKp4g0O/JIoxTG/ShX4+e1ccL5Et3fzUufnOgnmORTOQxscDtSqUwd9qnkHECcnkk1H86a8dZIJyKh8I+lIsM+Za3x60cyzy471iyx0PpRzDRURtTqYLZLGbzjambbXNjArCJGJPSnEWJhOSKdFWBaBWYxx0phGi7DbtRLUXmxtTFmIEgfamxiA2BIiD0ohqHgjamLMUntRTcM+lN0oywBEPbOBWQiEdBTpqGSnpUqIW+MUWh1iQQSU5wK8MMAdKsXyPKnGKjVA5qzU6yv/K/4ax+UA/L/SrH+G+xrFVux2rdDrK0uFzdBihXIgHYVZ1xCMgJoN6AVdqxwOsrbkX0FDOxSRVjchEbYoZyGfSluBqZVX4x9KVyop32q4vxPalcyGcHalSgEmimyI+D0ofwPan0yGfTvQnylSSh0NNAzDeaZRmTkbVExHx2prDYzjpVCVgth0GMOUHFNkMbDaoIbJ2pxHjc2M71VCIBjDjcwG1MmIfMcEVNGiYAxgUFd7+LXHmeB8u2IqeaTPlH+7xB3Kt8rX6IT+vpRScca2kZ7xDKSY1rY8eY+3FZxkOOLAT9t8b/AGzSSdxBtMNslqPJeA/9ZzEdo/ZTmCf8oNcv6849XO8Xsw9J/OXN8q5EXOSyHJLhO38NpI5W0+gAB9KbaT+EfjLxYQm5XNk2aM8Odt6+vnnUOpPJyk7degrypfNk+Y0UxwqrkzeC+OlmYXyKk2ZojqHLmdvvhs00tfGKxz1giRbHRnBEW6IWo/YLSj/WtfQv+zsk+CHZmvEl1I8yYNrLv3x/ETt+lKtS/AleGX0QtM6ut19uLgCkQLjDchSF+ycKcQPvmlfk/ITuuGrFB/06Mi3+1zUNK8RcbxPp+Z8iT/n3Sf0JpwLXzD8wGR98HocY3HuK4QbuPEf4ZNQph6lsD8Jl9ZQY8vm+XlAHBDbyOiu4wSOnMgjY9W8D+I7HEm1uO6Ne/ErjGaLs7SsgD5tpP53GUIHK8kdS4wE5/NGR9Qpx/Pjes+MCWBrqNjJtSuuKwctijsRT/R18s2uLGLjZ5SJLAWpp1GxWytKyhSV+hykj0V1HTdm7awD9I/avVi1Lxkz4UB62lBJxQTkJQztV8lWsHsP2pcuzhWdh+1FRxSH4ROTig3IZ9Ku8i0AZ2H7UskW3lJwBW0jimLhEkZFAy4HXbarc9CAOwApfKiZBrHE1Mok6B12pf8kfSrjMg9dqA+Q+37VJLH0OyqRmiSBg9adw4xONjj7UJFYypOB3qwQo/lGRRwidZPCiHI2NPokXYe3WoYUcYGKaoQI7SnFjkQjzKcyPIPX9s59qpSoCyJ9l+Q8IMV7wHCjxpMkEJ+VYBOVZPRSsKCT/AIXD0Sa5I4oa1ufHbXkHQXD9hS7IystRGG1ciHlJJKpLqzsEDzLyo+UBRO5wNx/E5rlzhxwjTbmV+DetVHnc5VcqmYowCg9xlPI37Dn7mpvg64TrteiIUk8rV71agSpcxxGfkrWhSihB/wDqchdIHUeD/Ma8LPJ5sn1x8K4RUI7Mv/AH4dLXw9htG2pRIuDbYXO1PIQQck4/ggj+Ggq2Tj+IsbY/LW93GbclpLfyn4w4n6nbmS4hR/8AkOcj2UT+lfMx2ktMw4jSo8Bg/wAJtRypRIwVrI+pZGxPpsMAAUcxB6bVfjwxhGqoQ5OXpJHuc9plLTXgx0Do3GjobQkewA2+1ZS7em8xizc47FxYO/I+ylWD7bZB9xg+9HxYG3SmTMDA6UUmkvAUqNR8QtA3G6WGRACP7TWNxOHrDd/7y2pIGQlJPn27eYlP5SDXAHFvhxO4AakturNGSZ9kipkpdj4cPzVtfGVIKHQMLScHCjuRzJIVg4/WZEMtkFGyvsNvcGtU8dOFMG/aan3FyMyqK20Vzw42VpSgKC/H5QOiClC14/Kkrx5cHzfkYVPqK8c2jXnBTWzXxKadkcQ9HRYtv4y2Zps6q01HSGo2p42B/eEJ+lEggYSsbFQSlXlUCNy2CbC1dYYl5tii7BlthaCUkKR/gWk7pWk5BSfzBXpX53Q7hdPhN+IHTet7CCm2mSXRDaX/AA3GlDEqIojIKFJ5uU9spIyEpJ/RZ5Nt09xcjP2dzxNGcTYB1JZHAAEonJQlUtnH5fEbUh/H8wdHrU/xM0sUtJm5caktkfOWcknyn9qHcs2x2P7Vel2vG/LsaGdteQcJr21lSZHqa7mWc7+U/tSWXaTv5T+1bOk2rynKaUyrOD2p6yIFxNXS7PjJwdvalUm2EA7H9q2ZLs4wfL2pDNtaQDtTbsyqNcyrd1oL8N9jV3mWxJ6DvQf4UPSu1syzUcFrm6DFWCDHOBQdrjhafSrBDYGAMViVBWFwmgMDFNHoCZQhRVAFMuU0ytJ7t83Ov9ORCwfY1jCjYKT1pr4YavFoJ2x47n7Ncv8A7yP1ocvINnR9OVON+hb/APEd8QupNO2DLv8AZixvTFIVsVNsIClDrgFS3AP19hXTHwvwpdw0Uq4SyhLTLTNit7bYIQ1HiNNpdUPVS3cJJPZjHc5118Dl0TcPiB+Ie6yS3zI0vOIW5kgD5lHX9q3t8MsTPA3SC1JwX4apKz/Mp151wn/9/wBa8L49ObZZlX6pF9iwgnG1NI0HmIOBU8eLv0pvEjdPLV8ptE9EMWAMDamTUHHYUZGi7DCaaMQsgbVHPIxsY8FCYYKvpo5i3E4OSQRgpIGD/wBf9Zzim7NvA3/2otqIE9qleRscoH5l/Evwqbs1l1zpOO0AdPOIutmGN0wVo8VtvGM4QA40N84bTnetl/Drqm48RfgZtcyEw9cdS8LdTMSobSE87q4yVhakgDcgxZLydtj4eO1WbjJNh6k+IfWFiu0lCEfg8S3x3Gv4TqEvMOu8gOMqVnnKTjqQN8itDfBPrm//AA78XdU2J1i23tV7YXAbtz11ZjB95DpUy8eYnkbwXgrIGyz2SaVki3UkEuXFn6JW1636jt0W52uQ3MtsxpL8aSyrmbdbUAsEEbHZYP2UPepHLWADsDWkuC2qrlwTvFt0DrBUJdgvLyl2C9W0rchxnXVqWLep3l5COdSy2EKIHOoZxjHSzkEnfkwCAQD1pv2uKVgaookq2A5AFKpVr26Cthu2wHO39KVzLXudu/pVEM4LxmtJluA/LSGfbAQcCtk3C2cudv6UimW075T/AEr0ceayeUTWcy24UfL3oX8NHp/SrxNtwBPl/pQXyH+Gq1NNCmqZzdamcJqywIuUg96T2tvIxVqtsfKBTQBhAifTkVneUeDdrcobckSUs/b+F/xR8VgoRmgtSnlf5s7otkg/upH/APJpOf8AxsZH1GhvgGkL/G/iOufMpBTpZ9PiJA2KpC9x+1dX/D3BLHA/QjJTyj8FiKAI33ZSa49+A6QXNDfE3cgfKnTzLQ9BzvyD/wC2u4OCjAY4R6JbI3RZIKd/aO3XgfFdbMty+ouUWMTjanESIcDavIkfcbd6cxowxsBTZzMXh7EjYxtTVhnbpWDLPKBR7SNqilK2Oj4YIaJV0oxmMFdayab743ottGPakSdDkcC33hTev++HXV51BFZan3a8yHkJDrT5TEBKIvNykucvhttqA8oAOAQdq11D4ISNF3yPd2V39Sm5aXsrdj26GlxKubKI0ZLpV9IP8TlJGP1/QjjJw2mcRtI/h9tu/wCBzfHSsy/DUsFACgpshBGQSUkH1T/irRML4O9McTjHj6vvdzu0GJbY8mPAttxfjW5ZUpxKwpB86iORGVE5wRn3qhmhoTSTsrCdQS+L/wARfC+zX12+tpQ69e2RdnMtS0MJK2/DQhtLah4gScoCiBjmWNgezvl8pGAcY3z1z9+/3pDw+sEeXY7JdLoym4X+Iw7GbuExtK320+IULCVblGeRHMkHsKuRawlKceUDAHoKjnNNjoxEq4mR0oGTCJJ2qxuMZ7UM7HznIrFOgnGimT7dn8tIJ1uIB8tbDlwgc7DNJJ1u8qtqrx5WhM4pmsrhAIUdu9Afh/tV0ulu2Uds0l+RX6mvWhl4Syh05UsdscmPssN8pWoc5Sr6celWVTKbOB8yEMDGRzqyk/bFUG632Rp5uLJZBAWnk5u2Sawh6qk3qCuRJK1AOFAyDsMetV5M7jLUTGKLE/qnU8qQRpfT8bUPI6tBhGciM94SSoJd5lDHmAB+k4CgOoq48U7PNsdqYlSYxhLk6eW69H8VTngvk5cZ5iBzAbAHodvWtXcP3pUbiJbJjTqmUIc5ytB+pPdPoc1vrX/E6zz7cu1y7U1cfGBYw8MgIP1E9x67HtXnzlKb/wCFEVE5O+D7SsvT/wAJXH26yorzU+9Q4bccqUEl1pXihsJ3HmKnFEAbEEV2fw41LYIek9O2z8dtjEuJbojDrDkpttSFpZbSUnmPUEEfpSLQXCnS2sLBbbY22/EZgtttRmi4ShCU/Qkg5zjJwaudw+Dnhxq2d83f7ALnPSgNB9Ul0K5QdhsoY2/Wo7+rg+t3ZfLeWRJ+WS9GVI5Q4WWXkrWEEgBWAc43G/TenzDQSnrj2pfqvStouOpLZf56SbzaIrkONIStSAhleOZJAODnHv7Unm8ULbDebiRmlOuFQb5lL2ydtqVbn0NLUujTRGDgij2G9qGgxFpjNuLSlLjg5ilHQD70yZRgUiT6GjJtFTIG9fIQM1Ohupn6MPksnGBlJ9cVW5cxLmp2nYiPNFTIbkoW2UhSClokpPffwz+tWs4wc7j3qvl1LurZjXR1qCl5Od1JDiuVRHYAlGCnfdIJxtk4+sGQo4Qzpk6w3UzEBpxF5mIDXdCeYLH7lalf5gO1Xrl5qrmjoMO0z75Gj5S5Jki4PDfClrSG+YenlaQMeuT3q08vpS5OpNhLwh5PesCgZ60RyjvWC289KC7NYA6x5hS+XHBzTpxAoOQxsabCVGPwpt0hhSVUi/Dz6K/arlcI/XNLfl016EJ8ENWcNxITC0hKm0uJzuHBkH9O1WQWKLqGI3Dfb8oP8MoACkn/AA9P2pFBIA86kpP3oXiM/Pi6WZZiyXLXFmyERZtz3bMRlSVFWCUqwpeAgKA2K89q+sytKLcqPKhs2hC4y3p1pd/jykv2R2YYzLhOXXEAqCXAenKooUR/hKT3pxKhOy48ae2lxTbwDrRUPqQQCCP0Od61/r9UebE0foeyS2X7WMo8VUjAaCUDKVKwMqwcAJBPoPSwcdeIF30npmzfhblstcv5ttSQ6/4iVJAPM2QlJIBCkjOMDFeG3dsqo6c4ELccQ0tzyBBznoNq36zf47xUWXm1EHCiD0NcC8H+Nmp9TQW4ypVsYlPlaUsW10OcyU8p51nAwgpKt8ZyAMb5q22vjrO0bxB03pWXbw4dQXhuzR3mSVpS6sp3IA6AKyfsajyx2/ZeD4OjqDX8xb0F7wVAl0EDfrtWmImn58a5NS3WVBDboWpe+AM79RVnjcTWpfFzVGhLg2I0ixNtvoe5QpMlCjgqSO3KcA+5FXxd+bkspbShUhKdgA0n/igh+qoKTtl8tskSoMZxAKkeGnf9KZNpO2dvvWvbbcJbDKW40d9CEjYEe9NG7zdUjZpwfcZqeUP4NXhd2gCcURlLYGSD7A1Rm9RXRvqwVH3QKnZ1pJaUQ7GBUOuU0jSQdl2QnJB2I9DvmqBqplVu4naVuaHJDzUmBLtclttkuAIK2lh1RH0BK+UZP89NEa6ZUkgx+YegWDS/UGooFwucV1KHEuohS0DmGUJSVx1EKHQ7NiuUJJ2c3xFgty2/7TFaQUhxtXMkjB2wD/VIx96sSU8oFVRV5YVqe3K8cLQ+y4kLJHUAK7bY3NWlpwODIUCnfBBz3NBOLXTLR6Rk19y1luVYCTj1IxXh2OKVQSZgpINDvIyk0Sd6hcGAe9FFGsRzms7e9L/lfvTiYkYzQeBVUXwBmhIc6xQ1J+VtiAAercZCP9hXLfxB/Fg3Mud94f2u2W+GiKtLL0u8MF9t9SQCooRkBOFcoST1ByKGY4oup/8AMS3XAOviLOMe9aD4kuxdeXj5ua8hM5JUmNco5yVNnPIFY3WjHTO6dxXuZWox4zzoMP0NK1Rqe/ptMxMJzwGA6+kIjgqQcAJC1HGTgHyHIx1FbUuMvTVl+WhagkXewlwkmLDlry5t0/hrJAzjpXM1vS/pCamJdGnAwpWWnm+o9Ck/mB9Nqf3y1akIiXOx6lfkwg6lxxkkkpKckBSQemf69aljkrjGuLu0dMcLbAnhnGvup5v90EtOY7DnjLdjMjzALWsZKs7k1BateQY2teGmoYDke9XqHf35Me2uc6EvFxpTXnd5cN4UtJCjkbb1NpXinpriHpSTZLneYhuRb8OREuDrkNee4DiTg/cUttvCiwMX2yyrbIZjzGZTbkQ2/VDzjrTnNkKbSUkE+1MnVfqwUu9NqcabDrDRF9tfFRy0xLfevnluhgzm3m5TLhUtUVakndCkn6+ykJPtXWWgL7ada6PteoLYllMWeyl1LSFBfISPMgqGxIVkZH8taQ+K7ixZ2rVZuG02dDlouaGfnETXENLdKFJKAeXcKKkcx5cAnbpW5OE9ksunNA2e22Bphu2tM86Uxz5ElwlaiPYqJI9iamalpbGxpSouKG0jokCpwhOPpFQpqRK8dajtlB4ptJP0ioH20qGCkbe1TqOTULlZ04Vy4zS0qBaScjHekk6Ay3KadUhailtbQCT+VSQkjH2AqySEgA7UhvdqTe4xjLWpHmSsKQsoUClQUMEfamx/0cH6jajyY8FUNpDLCUhQCT9KinBGOoOBSISJUIjwn1oOScpUasd0aeEVCXh4nKylfjEYyrAP26EZqtSFFKiP1FbGmA/AtvWF5jdJqlAdlgKo5jiZc2wEuNMvkbZ5CnP9aqr6ycnNAuPEE7/0p6xKfoG1GxmOKxV/4kIf/bV/zRiOKFtWnDrbzaz25a1M5LHU74qBdzSjftRfjQO+yjbytdWuSNnFJ7+YYrH+1tr/APjVptV5ZByrb3rz8Zj+td+MjN7OAdRw1ybXKaa+tScpI9Qdh+tUnT8RuREbbcabalJWsq5Nj5jk5H3roriTw2VZro8uKhSob+VJKeiSeg/StEzrO9AeLraFJf5gFJx1qzLCpWTxaYzENl6OYVxiolxFD6Vp3H2Par/w/wCCOlr3HdcjPXOKvlwQy/kHPoCKpdiloubJaWMupynBBzmujeAzLFutjxk/S4s8px0rY41Lpjk1xHPXFzR+mOFNtajG5SHUSlrw0uKh10YHmVg9AM7n3rXmjpWgH9U6ZY/H0x2vmUeI85a/ADXMoJy4vxMcuBkqx5a/QjVfD/hXr5kw9cfhQjBtRTIkyRHeQFYBKVggj6RXDXGvgtwB07qp9vTnFeQ1yuFKY7bYnY33/iI7/c1FltT4l/6PirXTuTil8GauM5tGotJT9PxGVw/DMoqQ+3MRzJKXEuoQrO6cZB71o/4OOIuoLNx2/szBXJkaeDkq1XOJJVzNx1NlXguoVk5POnlABGAcebqOveAMO4234QdLw9GON3tbdkItbs8KQiUFKUcqxuM8ysDbt6Vx3w24vaU4b63hsOusxHoVxSw/b4UNbao7qnC2edASPMFEhRO/Un1rMV5G1JoyXPD9GwrfGAk9SnPTYH/epQRjrSmFfo0xJJc5DkeUkntnP9aYpWOUHOQe4qOUdW0yhSTRmTvWKztXqhg1GvpQhEEjekV8ecjQH3mSEutjnTnpsc08dUMde1LZSQskHBB28wyP2pi9OJLXNZuDSEt5LHhJSAT9J3wP+vaq9OSW33EEg8qsCmb0mPar3yxMmI+hD5Y5cBgqJylPqMp5vbmAoG7FKpSykeUnIPqKZFdFy8FLnQ0vf70we+k0vf71ZAUxfIIAPTpSuQ5jP+lGSnMHNKpbuCcHenxVgMBku5NDeJ715JeyTQ/ifem1QDDG2WL9BLLyELSBkE9c1Srxwdt1xWeVoJWcnIFF6RvvittqCtlb9avcV75lHMPN7Cq3FNdEx4c/3z4ZZS3RMtEkNzEbp5yeU/errpy6XHTFtbhao0lNaS0MCbbkeMhQ9cJ3H7VtdACdslOeud6bwniEYUQpI2wR/vU7Wr4NqzjTjnwP0hxolqukTXTtjuLTIZREucFfh8oVzdcAgk1y3ePhc1dargWIUizXhgk8r8Z4pRjtsoV+tM9iM8oeKy0sH1bT/wAV5AsdvfmstCJGBWoJSospyP6VHlwwyftIbGco+BXwo8RLPoT4cNC6bv1wjtXiz2/5OQy3leOVxfKBgYJKMdM71zVN+Hl7UnHDU+umG3nV3O4uzWFPoDbDIUQQQk+ZZ2SN85O+BnbuS0WmPYrRzRLS1KdG/jONJSrqe+Nhg46VQpEkz7m+6sBsqWSUp6A+1T4ccIybigpycuMxszLsGDGZW+Xnm20pU5ykcxHfP+1WOBeJEYg8/MP5T0pSXMhOTzEfm71ml3GKbJKX8BTpFxhXdqQAN0K756UWt30PN7iqS2/g7dfXNMItydaxvzDsKlljS8HKXCwOEUDIOxI7b1i1NTIPLnlX/Ka8ezyE/wCtKSdjLFMgJbvDbyScqaKMK9if9jU1wbKm2nNuUjA9R7UPcEE3GMkH+bJ/b/mj7iUpistg8yk4p1U0C/Cuv7g0ufHWmz6QMilsgDeqo+CWJJaf9KTS0+Y1YpbAKTv29KRS28LOadEXJiKQk81Q8tFzE4wfehcn0qn0A0tw21MiQ20hSxjHat36auqGyhR8ze4/pXFfDfVnhLYIWQBium9E6iRLaTk5TttRYMn2QsXNODo264nxFcyDsRsKIiu+GnCzg0LYymS0VH/LR022SfD52ms+9ZMNEE5zmUkg7V7GccW6AlRC9ikjqKyZtUh1KfE2I/LTe1Wj5d0POAKA9aS3SDXptGDf4Vo0e1GfmNmT4WOXmyoq9K1bHSrKnN9icDucmnSbOJUpTpQAOwphHsSOYFSAMd6iWuO6HtWJGg4vGEmjGoTzpGE49asbFrbZwQAc7UxYiISPoFLeXhqgV2PY3XACdqYsWBWBknpTxLaE9TympEuoT0H61M8jYxRQuj2JDOMZwOu+5oh62ocQQVKT7ntUq5baATz7ChHr001uFZ9qxNm0VjV0F+G7HkJSopQsjmT03Hf06CpuTxIrUkKKlKQUlOd0nOCCKPk3xqTzpUAoEbg0mduUe2qQtCkqCiQUE429c1TG3/BUnRDKGDj2oB1sK65oK56sjNr5Y8d+Qonc4AArBq6vPgKMdDaDuOZzfFVRTXqF3ZjKQodqSTmzk7VYVZkHKahftYeQR0J701NIFqykS0/tQvKKsszSkxwktrbWn05sEUF/ZK4eiP8A86YpgtUfmTpi7m3SUo3wSBXSHDfUxSG9/TvXJyZRZWlfdJzW3uHepfM2ecdq8v4WbWVFGeH9O2tM3nmSg82yvfatl6cv7byEx3O/c1zjom/F+KBzCtn2a7YUkhQKgRX0GSO8bRFF6uzdLFuQoZTgjrmiW4rSRgj+lItNXv5toJUsZxTz5lI2BrxMialRZGn0OQ2B2FSA4NKl3EfzChnbz4eTzb0rRsZaLEXwgDpWKrilsfUB+tVGRf1dj1pc/dnHjnm5cUaw31gOVMur18bbJCjk/el8nUuMhPT2NVMzFqG5yax8ZRpqw0jNh85enZSgObkz3zUCrk5z8xT4iEbFQ9KWeLUkV4gKSTgnpR6IDawuTI8VzOQD3x/ShnW23R59/vUKlkLNYl3JolGjGe/LN9kjHuK98NlIxy9PQVh4lYF/BNFVmIJDgT02rMSBy9RS9TwAO+9QKeOa1RNG6ZCQeoFe/MD1FIy8rOwrzxnP5RRfWZZ+RDnSnWlryuBMbRkhJPakS+or1lRQ82QcHmFfMQm4z4epkiqOruHupCttH8ToRnNbusl35ghQUd8VyHoGa8nkws9RXRmmpLhYbJV6V9V8bI5QpniZFq+G7rFfVsOIKVnHer9DuwlNIKVHJAO9aRtMheU+arzYJTuQOc4xTMmJPocJMub00pB3NL35ilknO1RPrOMZqA9KmSoY3Z8uSpZ6mvkuKPeh11630NaYEhw9KmS4SAO9BBR5qmQo5rggrxfvUjLmXU0COtTxt3k1wJKpzf8Af/Wo1OYNePbAfrUVcEyXxcDO9Y8xO9Yn6awrUCeqJPYioVE5r7xl4xmsD9QpiOPvEIr7xKxPWvKJAs//2Q=="/>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zh-CN" altLang="en-US"/>
          </a:p>
        </p:txBody>
      </p:sp>
      <p:sp>
        <p:nvSpPr>
          <p:cNvPr id="35" name="TextBox 34"/>
          <p:cNvSpPr txBox="1"/>
          <p:nvPr/>
        </p:nvSpPr>
        <p:spPr>
          <a:xfrm>
            <a:off x="4458317" y="1007013"/>
            <a:ext cx="665226" cy="761747"/>
          </a:xfrm>
          <a:prstGeom prst="rect">
            <a:avLst/>
          </a:prstGeom>
          <a:noFill/>
        </p:spPr>
        <p:txBody>
          <a:bodyPr wrap="square" lIns="68580" tIns="34290" rIns="68580" bIns="34290" rtlCol="0">
            <a:spAutoFit/>
          </a:bodyPr>
          <a:lstStyle/>
          <a:p>
            <a:r>
              <a:rPr lang="en-US" altLang="zh-CN" sz="2700" dirty="0">
                <a:latin typeface="宋体" pitchFamily="2" charset="-122"/>
                <a:ea typeface="宋体" pitchFamily="2" charset="-122"/>
              </a:rPr>
              <a:t>…</a:t>
            </a:r>
            <a:endParaRPr lang="zh-CN" altLang="en-US" sz="2700" dirty="0">
              <a:latin typeface="宋体" pitchFamily="2" charset="-122"/>
              <a:ea typeface="宋体" pitchFamily="2" charset="-122"/>
            </a:endParaRPr>
          </a:p>
          <a:p>
            <a:endParaRPr lang="zh-CN" altLang="en-US" dirty="0">
              <a:latin typeface="宋体" pitchFamily="2" charset="-122"/>
              <a:ea typeface="宋体" pitchFamily="2" charset="-122"/>
            </a:endParaRPr>
          </a:p>
        </p:txBody>
      </p:sp>
      <p:sp>
        <p:nvSpPr>
          <p:cNvPr id="31" name="下箭头 30"/>
          <p:cNvSpPr/>
          <p:nvPr/>
        </p:nvSpPr>
        <p:spPr>
          <a:xfrm rot="16200000">
            <a:off x="1914652" y="1096266"/>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下箭头 35"/>
          <p:cNvSpPr/>
          <p:nvPr/>
        </p:nvSpPr>
        <p:spPr>
          <a:xfrm>
            <a:off x="7196899" y="2503372"/>
            <a:ext cx="169892" cy="360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p>
        </p:txBody>
      </p:sp>
      <p:sp>
        <p:nvSpPr>
          <p:cNvPr id="39" name="下箭头 38"/>
          <p:cNvSpPr/>
          <p:nvPr/>
        </p:nvSpPr>
        <p:spPr>
          <a:xfrm rot="16200000">
            <a:off x="3950173" y="1040436"/>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下箭头 39"/>
          <p:cNvSpPr/>
          <p:nvPr/>
        </p:nvSpPr>
        <p:spPr>
          <a:xfrm rot="16200000">
            <a:off x="5190498" y="1067596"/>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6" name="组合 45"/>
          <p:cNvGrpSpPr/>
          <p:nvPr/>
        </p:nvGrpSpPr>
        <p:grpSpPr>
          <a:xfrm>
            <a:off x="5613651" y="0"/>
            <a:ext cx="3403600" cy="2511978"/>
            <a:chOff x="5613651" y="0"/>
            <a:chExt cx="3403600" cy="2511978"/>
          </a:xfrm>
        </p:grpSpPr>
        <p:pic>
          <p:nvPicPr>
            <p:cNvPr id="30" name="Picture 2" descr="D:\李爽\移动硬盘2014年0718\19-20高一\延迟开学高一化学课程资源\氯-厉红\北京市颐和园团城湖.jpg"/>
            <p:cNvPicPr>
              <a:picLocks noChangeAspect="1" noChangeArrowheads="1"/>
            </p:cNvPicPr>
            <p:nvPr/>
          </p:nvPicPr>
          <p:blipFill>
            <a:blip r:embed="rId5" cstate="print"/>
            <a:srcRect/>
            <a:stretch>
              <a:fillRect/>
            </a:stretch>
          </p:blipFill>
          <p:spPr bwMode="auto">
            <a:xfrm>
              <a:off x="5613651" y="0"/>
              <a:ext cx="3403600" cy="2184400"/>
            </a:xfrm>
            <a:prstGeom prst="rect">
              <a:avLst/>
            </a:prstGeom>
            <a:noFill/>
          </p:spPr>
        </p:pic>
        <p:sp>
          <p:nvSpPr>
            <p:cNvPr id="41" name="矩形 40"/>
            <p:cNvSpPr/>
            <p:nvPr/>
          </p:nvSpPr>
          <p:spPr>
            <a:xfrm>
              <a:off x="6561774" y="2142646"/>
              <a:ext cx="1579278" cy="369332"/>
            </a:xfrm>
            <a:prstGeom prst="rect">
              <a:avLst/>
            </a:prstGeom>
          </p:spPr>
          <p:txBody>
            <a:bodyPr wrap="none">
              <a:spAutoFit/>
            </a:bodyPr>
            <a:lstStyle/>
            <a:p>
              <a:r>
                <a:rPr lang="zh-CN" altLang="en-US" b="1" dirty="0">
                  <a:latin typeface="宋体" pitchFamily="2" charset="-122"/>
                  <a:ea typeface="宋体" pitchFamily="2" charset="-122"/>
                </a:rPr>
                <a:t>颐和园团城湖</a:t>
              </a:r>
              <a:endParaRPr lang="zh-CN" altLang="en-US" dirty="0"/>
            </a:p>
          </p:txBody>
        </p:sp>
      </p:grpSp>
      <p:pic>
        <p:nvPicPr>
          <p:cNvPr id="42" name="Picture 3" descr="D:\李爽\移动硬盘2014年0718\19-20高一\延迟开学高一化学课程资源\氯-厉红\自来水.jpg"/>
          <p:cNvPicPr>
            <a:picLocks noChangeAspect="1" noChangeArrowheads="1"/>
          </p:cNvPicPr>
          <p:nvPr/>
        </p:nvPicPr>
        <p:blipFill>
          <a:blip r:embed="rId6" cstate="print"/>
          <a:srcRect/>
          <a:stretch>
            <a:fillRect/>
          </a:stretch>
        </p:blipFill>
        <p:spPr bwMode="auto">
          <a:xfrm>
            <a:off x="3213156" y="2879002"/>
            <a:ext cx="1646908" cy="2264498"/>
          </a:xfrm>
          <a:prstGeom prst="rect">
            <a:avLst/>
          </a:prstGeom>
          <a:noFill/>
        </p:spPr>
      </p:pic>
      <p:sp>
        <p:nvSpPr>
          <p:cNvPr id="44" name="下箭头 43"/>
          <p:cNvSpPr/>
          <p:nvPr/>
        </p:nvSpPr>
        <p:spPr>
          <a:xfrm rot="5400000">
            <a:off x="5244159" y="3718917"/>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p>
        </p:txBody>
      </p:sp>
      <p:pic>
        <p:nvPicPr>
          <p:cNvPr id="48" name="Picture 2" descr="D:\李爽\移动硬盘2014年0718\19-20高一\延迟开学高一化学课程资源\氯-厉红\询问.jpg"/>
          <p:cNvPicPr>
            <a:picLocks noChangeAspect="1" noChangeArrowheads="1"/>
          </p:cNvPicPr>
          <p:nvPr/>
        </p:nvPicPr>
        <p:blipFill>
          <a:blip r:embed="rId7" cstate="print"/>
          <a:srcRect l="4529" t="2119" r="2392" b="8583"/>
          <a:stretch>
            <a:fillRect/>
          </a:stretch>
        </p:blipFill>
        <p:spPr bwMode="auto">
          <a:xfrm>
            <a:off x="5785164" y="2871080"/>
            <a:ext cx="2915216" cy="2272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wipe(left)">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heel(4)">
                                      <p:cBhvr>
                                        <p:cTn id="47" dur="20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heel(4)">
                                      <p:cBhvr>
                                        <p:cTn id="5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1" grpId="0" animBg="1"/>
      <p:bldP spid="36" grpId="0" animBg="1"/>
      <p:bldP spid="39" grpId="0" animBg="1"/>
      <p:bldP spid="40"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李爽\移动硬盘2014年0718\19-20高一\延迟开学高一化学课程资源\氯-厉红\自来水处理工艺.png"/>
          <p:cNvPicPr>
            <a:picLocks noChangeAspect="1" noChangeArrowheads="1"/>
          </p:cNvPicPr>
          <p:nvPr/>
        </p:nvPicPr>
        <p:blipFill>
          <a:blip r:embed="rId3" cstate="print"/>
          <a:srcRect/>
          <a:stretch>
            <a:fillRect/>
          </a:stretch>
        </p:blipFill>
        <p:spPr bwMode="auto">
          <a:xfrm>
            <a:off x="91495" y="190123"/>
            <a:ext cx="8735634" cy="3548958"/>
          </a:xfrm>
          <a:prstGeom prst="rect">
            <a:avLst/>
          </a:prstGeom>
          <a:noFill/>
        </p:spPr>
      </p:pic>
      <p:sp>
        <p:nvSpPr>
          <p:cNvPr id="3" name="TextBox 2"/>
          <p:cNvSpPr txBox="1"/>
          <p:nvPr/>
        </p:nvSpPr>
        <p:spPr>
          <a:xfrm>
            <a:off x="7145370" y="1455870"/>
            <a:ext cx="1183818" cy="461665"/>
          </a:xfrm>
          <a:prstGeom prst="rect">
            <a:avLst/>
          </a:prstGeom>
          <a:noFill/>
          <a:ln w="28575">
            <a:solidFill>
              <a:srgbClr val="0000FF"/>
            </a:solidFill>
          </a:ln>
        </p:spPr>
        <p:txBody>
          <a:bodyPr wrap="square" rtlCol="0">
            <a:spAutoFit/>
          </a:bodyPr>
          <a:lstStyle/>
          <a:p>
            <a:r>
              <a:rPr lang="zh-CN" altLang="en-US" sz="2400" b="1" dirty="0">
                <a:latin typeface="宋体" pitchFamily="2" charset="-122"/>
                <a:ea typeface="宋体" pitchFamily="2" charset="-122"/>
              </a:rPr>
              <a:t>主加</a:t>
            </a:r>
            <a:r>
              <a:rPr lang="zh-CN" altLang="en-US" sz="2400" b="1" dirty="0">
                <a:solidFill>
                  <a:srgbClr val="FF0000"/>
                </a:solidFill>
                <a:latin typeface="宋体" pitchFamily="2" charset="-122"/>
                <a:ea typeface="宋体" pitchFamily="2" charset="-122"/>
              </a:rPr>
              <a:t>氯</a:t>
            </a:r>
          </a:p>
        </p:txBody>
      </p:sp>
      <p:grpSp>
        <p:nvGrpSpPr>
          <p:cNvPr id="20" name="组合 31"/>
          <p:cNvGrpSpPr/>
          <p:nvPr/>
        </p:nvGrpSpPr>
        <p:grpSpPr>
          <a:xfrm>
            <a:off x="2703896" y="3861858"/>
            <a:ext cx="1035207" cy="610544"/>
            <a:chOff x="7120128" y="1222248"/>
            <a:chExt cx="963168" cy="1331976"/>
          </a:xfrm>
        </p:grpSpPr>
        <p:sp>
          <p:nvSpPr>
            <p:cNvPr id="21" name="TextBox 20"/>
            <p:cNvSpPr txBox="1"/>
            <p:nvPr/>
          </p:nvSpPr>
          <p:spPr>
            <a:xfrm>
              <a:off x="7223760" y="1280159"/>
              <a:ext cx="859536" cy="1107895"/>
            </a:xfrm>
            <a:prstGeom prst="rect">
              <a:avLst/>
            </a:prstGeom>
            <a:noFill/>
          </p:spPr>
          <p:txBody>
            <a:bodyPr wrap="square" rtlCol="0">
              <a:spAutoFit/>
            </a:bodyPr>
            <a:lstStyle/>
            <a:p>
              <a:r>
                <a:rPr lang="zh-CN" altLang="en-US" sz="2700" b="1" dirty="0"/>
                <a:t>过滤</a:t>
              </a:r>
            </a:p>
          </p:txBody>
        </p:sp>
        <p:sp>
          <p:nvSpPr>
            <p:cNvPr id="22" name="圆角矩形 21"/>
            <p:cNvSpPr/>
            <p:nvPr/>
          </p:nvSpPr>
          <p:spPr>
            <a:xfrm>
              <a:off x="7120128" y="1222248"/>
              <a:ext cx="914400" cy="1331976"/>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下箭头 22"/>
          <p:cNvSpPr/>
          <p:nvPr/>
        </p:nvSpPr>
        <p:spPr>
          <a:xfrm rot="16200000">
            <a:off x="2376406" y="3993367"/>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4" name="组合 31"/>
          <p:cNvGrpSpPr/>
          <p:nvPr/>
        </p:nvGrpSpPr>
        <p:grpSpPr>
          <a:xfrm>
            <a:off x="1190462" y="3878464"/>
            <a:ext cx="1035207" cy="610544"/>
            <a:chOff x="7120128" y="1222248"/>
            <a:chExt cx="963168" cy="1331976"/>
          </a:xfrm>
        </p:grpSpPr>
        <p:sp>
          <p:nvSpPr>
            <p:cNvPr id="25" name="TextBox 24"/>
            <p:cNvSpPr txBox="1"/>
            <p:nvPr/>
          </p:nvSpPr>
          <p:spPr>
            <a:xfrm>
              <a:off x="7223760" y="1280160"/>
              <a:ext cx="859536" cy="1231107"/>
            </a:xfrm>
            <a:prstGeom prst="rect">
              <a:avLst/>
            </a:prstGeom>
            <a:noFill/>
          </p:spPr>
          <p:txBody>
            <a:bodyPr wrap="square" rtlCol="0">
              <a:spAutoFit/>
            </a:bodyPr>
            <a:lstStyle/>
            <a:p>
              <a:r>
                <a:rPr lang="zh-CN" altLang="en-US" sz="2700" b="1" dirty="0"/>
                <a:t>沉淀</a:t>
              </a:r>
            </a:p>
          </p:txBody>
        </p:sp>
        <p:sp>
          <p:nvSpPr>
            <p:cNvPr id="26" name="圆角矩形 25"/>
            <p:cNvSpPr/>
            <p:nvPr/>
          </p:nvSpPr>
          <p:spPr>
            <a:xfrm>
              <a:off x="7120128" y="1222248"/>
              <a:ext cx="914400" cy="1331976"/>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31"/>
          <p:cNvGrpSpPr/>
          <p:nvPr/>
        </p:nvGrpSpPr>
        <p:grpSpPr>
          <a:xfrm>
            <a:off x="4241405" y="3887516"/>
            <a:ext cx="1809422" cy="610544"/>
            <a:chOff x="7120128" y="1222248"/>
            <a:chExt cx="914400" cy="1331976"/>
          </a:xfrm>
        </p:grpSpPr>
        <p:sp>
          <p:nvSpPr>
            <p:cNvPr id="28" name="TextBox 27"/>
            <p:cNvSpPr txBox="1"/>
            <p:nvPr/>
          </p:nvSpPr>
          <p:spPr>
            <a:xfrm>
              <a:off x="7155135" y="1280159"/>
              <a:ext cx="859536" cy="1099601"/>
            </a:xfrm>
            <a:prstGeom prst="rect">
              <a:avLst/>
            </a:prstGeom>
            <a:noFill/>
          </p:spPr>
          <p:txBody>
            <a:bodyPr wrap="square" rtlCol="0">
              <a:spAutoFit/>
            </a:bodyPr>
            <a:lstStyle/>
            <a:p>
              <a:r>
                <a:rPr lang="zh-CN" altLang="en-US" sz="2700" b="1" dirty="0"/>
                <a:t>杀菌消毒</a:t>
              </a:r>
            </a:p>
          </p:txBody>
        </p:sp>
        <p:sp>
          <p:nvSpPr>
            <p:cNvPr id="29" name="圆角矩形 28"/>
            <p:cNvSpPr/>
            <p:nvPr/>
          </p:nvSpPr>
          <p:spPr>
            <a:xfrm>
              <a:off x="7120128" y="1222248"/>
              <a:ext cx="914400" cy="1331976"/>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下箭头 29"/>
          <p:cNvSpPr/>
          <p:nvPr/>
        </p:nvSpPr>
        <p:spPr>
          <a:xfrm rot="16200000">
            <a:off x="3913915" y="4000919"/>
            <a:ext cx="169892" cy="39558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1" name="组合 37"/>
          <p:cNvGrpSpPr/>
          <p:nvPr/>
        </p:nvGrpSpPr>
        <p:grpSpPr>
          <a:xfrm>
            <a:off x="6310295" y="3879325"/>
            <a:ext cx="2263366" cy="742507"/>
            <a:chOff x="857731" y="4918918"/>
            <a:chExt cx="3182116" cy="990009"/>
          </a:xfrm>
        </p:grpSpPr>
        <p:sp>
          <p:nvSpPr>
            <p:cNvPr id="32" name="TextBox 31"/>
            <p:cNvSpPr txBox="1"/>
            <p:nvPr/>
          </p:nvSpPr>
          <p:spPr>
            <a:xfrm>
              <a:off x="1007918" y="4924042"/>
              <a:ext cx="2940628" cy="984885"/>
            </a:xfrm>
            <a:prstGeom prst="rect">
              <a:avLst/>
            </a:prstGeom>
            <a:noFill/>
          </p:spPr>
          <p:txBody>
            <a:bodyPr wrap="square" rtlCol="0">
              <a:spAutoFit/>
            </a:bodyPr>
            <a:lstStyle/>
            <a:p>
              <a:r>
                <a:rPr lang="zh-CN" altLang="en-US" sz="2100" b="1" dirty="0"/>
                <a:t>氯气溶于水究竟发生了什么</a:t>
              </a:r>
              <a:r>
                <a:rPr lang="en-US" altLang="zh-CN" sz="2100" b="1" dirty="0"/>
                <a:t>?</a:t>
              </a:r>
              <a:endParaRPr lang="zh-CN" altLang="en-US" sz="2100" b="1" dirty="0"/>
            </a:p>
          </p:txBody>
        </p:sp>
        <p:sp>
          <p:nvSpPr>
            <p:cNvPr id="33" name="圆角矩形 32"/>
            <p:cNvSpPr/>
            <p:nvPr/>
          </p:nvSpPr>
          <p:spPr>
            <a:xfrm>
              <a:off x="857731" y="4918918"/>
              <a:ext cx="3182116" cy="978408"/>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椭圆 33"/>
          <p:cNvSpPr/>
          <p:nvPr/>
        </p:nvSpPr>
        <p:spPr>
          <a:xfrm>
            <a:off x="4146514" y="3911097"/>
            <a:ext cx="1910281" cy="604704"/>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30"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1"/>
          <p:cNvGrpSpPr/>
          <p:nvPr/>
        </p:nvGrpSpPr>
        <p:grpSpPr>
          <a:xfrm>
            <a:off x="2160270" y="1618489"/>
            <a:ext cx="3145365" cy="480060"/>
            <a:chOff x="2880360" y="2157984"/>
            <a:chExt cx="4193824" cy="640080"/>
          </a:xfrm>
        </p:grpSpPr>
        <p:sp>
          <p:nvSpPr>
            <p:cNvPr id="2" name="TextBox 1"/>
            <p:cNvSpPr txBox="1"/>
            <p:nvPr/>
          </p:nvSpPr>
          <p:spPr>
            <a:xfrm>
              <a:off x="3315996" y="2200413"/>
              <a:ext cx="3758188" cy="533480"/>
            </a:xfrm>
            <a:prstGeom prst="rect">
              <a:avLst/>
            </a:prstGeom>
            <a:noFill/>
          </p:spPr>
          <p:txBody>
            <a:bodyPr wrap="square" rtlCol="0">
              <a:spAutoFit/>
            </a:bodyPr>
            <a:lstStyle/>
            <a:p>
              <a:r>
                <a:rPr lang="en-US" altLang="zh-CN" sz="2000" b="1" dirty="0">
                  <a:latin typeface="Times New Roman" pitchFamily="18" charset="0"/>
                  <a:ea typeface="宋体" pitchFamily="2" charset="-122"/>
                  <a:cs typeface="Times New Roman" pitchFamily="18" charset="0"/>
                </a:rPr>
                <a:t>Cl</a:t>
              </a:r>
              <a:r>
                <a:rPr lang="en-US" altLang="zh-CN" sz="2000" b="1" baseline="-25000" dirty="0">
                  <a:latin typeface="Times New Roman" pitchFamily="18" charset="0"/>
                  <a:ea typeface="宋体" pitchFamily="2" charset="-122"/>
                  <a:cs typeface="Times New Roman" pitchFamily="18" charset="0"/>
                </a:rPr>
                <a:t>2</a:t>
              </a:r>
              <a:r>
                <a:rPr lang="en-US" altLang="zh-CN" sz="2000" b="1" dirty="0">
                  <a:latin typeface="Times New Roman" pitchFamily="18" charset="0"/>
                  <a:ea typeface="宋体" pitchFamily="2" charset="-122"/>
                  <a:cs typeface="Times New Roman" pitchFamily="18" charset="0"/>
                </a:rPr>
                <a:t>+H</a:t>
              </a:r>
              <a:r>
                <a:rPr lang="en-US" altLang="zh-CN" sz="2000" b="1" baseline="-25000" dirty="0">
                  <a:latin typeface="Times New Roman" pitchFamily="18" charset="0"/>
                  <a:ea typeface="宋体" pitchFamily="2" charset="-122"/>
                  <a:cs typeface="Times New Roman" pitchFamily="18" charset="0"/>
                </a:rPr>
                <a:t>2</a:t>
              </a:r>
              <a:r>
                <a:rPr lang="en-US" altLang="zh-CN" sz="2000" b="1" dirty="0">
                  <a:latin typeface="Times New Roman" pitchFamily="18" charset="0"/>
                  <a:ea typeface="宋体" pitchFamily="2" charset="-122"/>
                  <a:cs typeface="Times New Roman" pitchFamily="18" charset="0"/>
                </a:rPr>
                <a:t>O=</a:t>
              </a:r>
              <a:r>
                <a:rPr lang="en-US" altLang="zh-CN" sz="2000" b="1" dirty="0" err="1">
                  <a:latin typeface="Times New Roman" pitchFamily="18" charset="0"/>
                  <a:ea typeface="宋体" pitchFamily="2" charset="-122"/>
                  <a:cs typeface="Times New Roman" pitchFamily="18" charset="0"/>
                </a:rPr>
                <a:t>HCl+HClO</a:t>
              </a:r>
              <a:endParaRPr lang="zh-CN" altLang="en-US" sz="2000" b="1" dirty="0">
                <a:latin typeface="Times New Roman" pitchFamily="18" charset="0"/>
                <a:ea typeface="宋体" pitchFamily="2" charset="-122"/>
                <a:cs typeface="Times New Roman" pitchFamily="18" charset="0"/>
              </a:endParaRPr>
            </a:p>
          </p:txBody>
        </p:sp>
        <p:sp>
          <p:nvSpPr>
            <p:cNvPr id="9" name="圆角矩形 8"/>
            <p:cNvSpPr/>
            <p:nvPr/>
          </p:nvSpPr>
          <p:spPr>
            <a:xfrm>
              <a:off x="2880360" y="2157984"/>
              <a:ext cx="4014216" cy="640080"/>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itchFamily="18" charset="0"/>
                <a:ea typeface="宋体" pitchFamily="2" charset="-122"/>
                <a:cs typeface="Times New Roman" pitchFamily="18" charset="0"/>
              </a:endParaRPr>
            </a:p>
          </p:txBody>
        </p:sp>
      </p:grpSp>
      <p:sp>
        <p:nvSpPr>
          <p:cNvPr id="21" name="圆角矩形 20"/>
          <p:cNvSpPr/>
          <p:nvPr/>
        </p:nvSpPr>
        <p:spPr>
          <a:xfrm>
            <a:off x="691209" y="4502696"/>
            <a:ext cx="820719" cy="440496"/>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Times New Roman" pitchFamily="18" charset="0"/>
              <a:ea typeface="宋体" pitchFamily="2" charset="-122"/>
              <a:cs typeface="Times New Roman" pitchFamily="18" charset="0"/>
            </a:endParaRPr>
          </a:p>
        </p:txBody>
      </p:sp>
      <p:sp>
        <p:nvSpPr>
          <p:cNvPr id="22" name="TextBox 21"/>
          <p:cNvSpPr txBox="1"/>
          <p:nvPr/>
        </p:nvSpPr>
        <p:spPr>
          <a:xfrm>
            <a:off x="782649" y="4525556"/>
            <a:ext cx="1138428" cy="377026"/>
          </a:xfrm>
          <a:prstGeom prst="rect">
            <a:avLst/>
          </a:prstGeom>
          <a:noFill/>
        </p:spPr>
        <p:txBody>
          <a:bodyPr wrap="square" lIns="68580" tIns="34290" rIns="68580" bIns="34290" rtlCol="0">
            <a:spAutoFit/>
          </a:bodyPr>
          <a:lstStyle/>
          <a:p>
            <a:r>
              <a:rPr lang="zh-CN" altLang="en-US" sz="2000" b="1" dirty="0">
                <a:latin typeface="Times New Roman" pitchFamily="18" charset="0"/>
                <a:ea typeface="宋体" pitchFamily="2" charset="-122"/>
                <a:cs typeface="Times New Roman" pitchFamily="18" charset="0"/>
              </a:rPr>
              <a:t>氯水</a:t>
            </a:r>
          </a:p>
        </p:txBody>
      </p:sp>
      <p:sp>
        <p:nvSpPr>
          <p:cNvPr id="23" name="左弧形箭头 22"/>
          <p:cNvSpPr/>
          <p:nvPr/>
        </p:nvSpPr>
        <p:spPr>
          <a:xfrm rot="14645486">
            <a:off x="5706177" y="1040363"/>
            <a:ext cx="363474" cy="11126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solidFill>
                <a:schemeClr val="tx1"/>
              </a:solidFill>
              <a:latin typeface="Times New Roman" pitchFamily="18" charset="0"/>
              <a:ea typeface="宋体" pitchFamily="2" charset="-122"/>
              <a:cs typeface="Times New Roman" pitchFamily="18" charset="0"/>
            </a:endParaRPr>
          </a:p>
        </p:txBody>
      </p:sp>
      <p:sp>
        <p:nvSpPr>
          <p:cNvPr id="24" name="右弧形箭头 23"/>
          <p:cNvSpPr/>
          <p:nvPr/>
        </p:nvSpPr>
        <p:spPr>
          <a:xfrm rot="18845984">
            <a:off x="5648705" y="1737668"/>
            <a:ext cx="500634" cy="12094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solidFill>
                <a:schemeClr val="tx1"/>
              </a:solidFill>
              <a:latin typeface="Times New Roman" pitchFamily="18" charset="0"/>
              <a:ea typeface="宋体" pitchFamily="2" charset="-122"/>
              <a:cs typeface="Times New Roman" pitchFamily="18" charset="0"/>
            </a:endParaRPr>
          </a:p>
        </p:txBody>
      </p:sp>
      <p:grpSp>
        <p:nvGrpSpPr>
          <p:cNvPr id="12" name="组合 31"/>
          <p:cNvGrpSpPr/>
          <p:nvPr/>
        </p:nvGrpSpPr>
        <p:grpSpPr>
          <a:xfrm>
            <a:off x="5731952" y="2902372"/>
            <a:ext cx="1488186" cy="569214"/>
            <a:chOff x="7159752" y="4062985"/>
            <a:chExt cx="1984248" cy="758952"/>
          </a:xfrm>
        </p:grpSpPr>
        <p:sp>
          <p:nvSpPr>
            <p:cNvPr id="25" name="圆角矩形 24"/>
            <p:cNvSpPr/>
            <p:nvPr/>
          </p:nvSpPr>
          <p:spPr>
            <a:xfrm>
              <a:off x="7263384" y="4062985"/>
              <a:ext cx="1709928" cy="75895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0000"/>
                </a:solidFill>
                <a:latin typeface="Times New Roman" pitchFamily="18" charset="0"/>
                <a:ea typeface="宋体" pitchFamily="2" charset="-122"/>
                <a:cs typeface="Times New Roman" pitchFamily="18" charset="0"/>
              </a:endParaRPr>
            </a:p>
          </p:txBody>
        </p:sp>
        <p:sp>
          <p:nvSpPr>
            <p:cNvPr id="27" name="TextBox 26"/>
            <p:cNvSpPr txBox="1"/>
            <p:nvPr/>
          </p:nvSpPr>
          <p:spPr>
            <a:xfrm>
              <a:off x="7159752" y="4087368"/>
              <a:ext cx="1984248" cy="533480"/>
            </a:xfrm>
            <a:prstGeom prst="rect">
              <a:avLst/>
            </a:prstGeom>
            <a:noFill/>
          </p:spPr>
          <p:txBody>
            <a:bodyPr wrap="square" rtlCol="0">
              <a:spAutoFit/>
            </a:bodyPr>
            <a:lstStyle/>
            <a:p>
              <a:r>
                <a:rPr lang="zh-CN" altLang="en-US" sz="2000" b="1" dirty="0">
                  <a:latin typeface="Times New Roman" pitchFamily="18" charset="0"/>
                  <a:ea typeface="宋体" pitchFamily="2" charset="-122"/>
                  <a:cs typeface="Times New Roman" pitchFamily="18" charset="0"/>
                </a:rPr>
                <a:t>杀菌消毒</a:t>
              </a:r>
            </a:p>
          </p:txBody>
        </p:sp>
      </p:grpSp>
      <p:grpSp>
        <p:nvGrpSpPr>
          <p:cNvPr id="13" name="组合 32"/>
          <p:cNvGrpSpPr/>
          <p:nvPr/>
        </p:nvGrpSpPr>
        <p:grpSpPr>
          <a:xfrm>
            <a:off x="5765337" y="708435"/>
            <a:ext cx="1282446" cy="569214"/>
            <a:chOff x="9521952" y="3962400"/>
            <a:chExt cx="1709928" cy="758952"/>
          </a:xfrm>
        </p:grpSpPr>
        <p:sp>
          <p:nvSpPr>
            <p:cNvPr id="26" name="圆角矩形 25"/>
            <p:cNvSpPr/>
            <p:nvPr/>
          </p:nvSpPr>
          <p:spPr>
            <a:xfrm>
              <a:off x="9521952" y="3962400"/>
              <a:ext cx="1709928" cy="75895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itchFamily="18" charset="0"/>
                <a:ea typeface="宋体" pitchFamily="2" charset="-122"/>
                <a:cs typeface="Times New Roman" pitchFamily="18" charset="0"/>
              </a:endParaRPr>
            </a:p>
          </p:txBody>
        </p:sp>
        <p:sp>
          <p:nvSpPr>
            <p:cNvPr id="28" name="TextBox 27"/>
            <p:cNvSpPr txBox="1"/>
            <p:nvPr/>
          </p:nvSpPr>
          <p:spPr>
            <a:xfrm>
              <a:off x="9619488" y="4142232"/>
              <a:ext cx="1170432" cy="533480"/>
            </a:xfrm>
            <a:prstGeom prst="rect">
              <a:avLst/>
            </a:prstGeom>
            <a:noFill/>
          </p:spPr>
          <p:txBody>
            <a:bodyPr wrap="square" rtlCol="0">
              <a:spAutoFit/>
            </a:bodyPr>
            <a:lstStyle/>
            <a:p>
              <a:r>
                <a:rPr lang="zh-CN" altLang="en-US" sz="2000" b="1" dirty="0">
                  <a:latin typeface="Times New Roman" pitchFamily="18" charset="0"/>
                  <a:ea typeface="宋体" pitchFamily="2" charset="-122"/>
                  <a:cs typeface="Times New Roman" pitchFamily="18" charset="0"/>
                </a:rPr>
                <a:t>漂白</a:t>
              </a:r>
            </a:p>
          </p:txBody>
        </p:sp>
      </p:grpSp>
      <p:pic>
        <p:nvPicPr>
          <p:cNvPr id="29" name="图片 28"/>
          <p:cNvPicPr>
            <a:picLocks noChangeAspect="1"/>
          </p:cNvPicPr>
          <p:nvPr/>
        </p:nvPicPr>
        <p:blipFill>
          <a:blip r:embed="rId2" cstate="print"/>
          <a:stretch>
            <a:fillRect/>
          </a:stretch>
        </p:blipFill>
        <p:spPr>
          <a:xfrm>
            <a:off x="643885" y="850017"/>
            <a:ext cx="920986" cy="3452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663115516"/>
              </p:ext>
            </p:extLst>
          </p:nvPr>
        </p:nvGraphicFramePr>
        <p:xfrm>
          <a:off x="461292" y="3963924"/>
          <a:ext cx="7007071" cy="1028700"/>
        </p:xfrm>
        <a:graphic>
          <a:graphicData uri="http://schemas.openxmlformats.org/drawingml/2006/table">
            <a:tbl>
              <a:tblPr firstRow="1" bandRow="1">
                <a:tableStyleId>{5C22544A-7EE6-4342-B048-85BDC9FD1C3A}</a:tableStyleId>
              </a:tblPr>
              <a:tblGrid>
                <a:gridCol w="3095091">
                  <a:extLst>
                    <a:ext uri="{9D8B030D-6E8A-4147-A177-3AD203B41FA5}">
                      <a16:colId xmlns:a16="http://schemas.microsoft.com/office/drawing/2014/main" val="20000"/>
                    </a:ext>
                  </a:extLst>
                </a:gridCol>
                <a:gridCol w="3911980">
                  <a:extLst>
                    <a:ext uri="{9D8B030D-6E8A-4147-A177-3AD203B41FA5}">
                      <a16:colId xmlns:a16="http://schemas.microsoft.com/office/drawing/2014/main" val="20001"/>
                    </a:ext>
                  </a:extLst>
                </a:gridCol>
              </a:tblGrid>
              <a:tr h="408171">
                <a:tc>
                  <a:txBody>
                    <a:bodyPr/>
                    <a:lstStyle/>
                    <a:p>
                      <a:pPr algn="ctr"/>
                      <a:r>
                        <a:rPr lang="zh-CN" altLang="en-US" sz="1800" b="1" dirty="0">
                          <a:solidFill>
                            <a:srgbClr val="FFFF66"/>
                          </a:solidFill>
                        </a:rPr>
                        <a:t>现象</a:t>
                      </a:r>
                    </a:p>
                  </a:txBody>
                  <a:tcPr marL="68580" marR="68580" marT="34290" marB="34290"/>
                </a:tc>
                <a:tc>
                  <a:txBody>
                    <a:bodyPr/>
                    <a:lstStyle/>
                    <a:p>
                      <a:pPr algn="ctr"/>
                      <a:r>
                        <a:rPr lang="zh-CN" altLang="en-US" sz="1800" b="1" dirty="0">
                          <a:solidFill>
                            <a:srgbClr val="FFFF66"/>
                          </a:solidFill>
                        </a:rPr>
                        <a:t>结论</a:t>
                      </a:r>
                    </a:p>
                  </a:txBody>
                  <a:tcPr marL="68580" marR="68580" marT="34290" marB="34290"/>
                </a:tc>
                <a:extLst>
                  <a:ext uri="{0D108BD9-81ED-4DB2-BD59-A6C34878D82A}">
                    <a16:rowId xmlns:a16="http://schemas.microsoft.com/office/drawing/2014/main" val="10000"/>
                  </a:ext>
                </a:extLst>
              </a:tr>
              <a:tr h="620529">
                <a:tc>
                  <a:txBody>
                    <a:bodyPr/>
                    <a:lstStyle/>
                    <a:p>
                      <a:endParaRPr lang="zh-CN" altLang="en-US" sz="1000" b="1" dirty="0">
                        <a:solidFill>
                          <a:srgbClr val="FFFF66"/>
                        </a:solidFill>
                      </a:endParaRPr>
                    </a:p>
                  </a:txBody>
                  <a:tcPr marL="68580" marR="68580" marT="34290" marB="34290"/>
                </a:tc>
                <a:tc>
                  <a:txBody>
                    <a:bodyPr/>
                    <a:lstStyle/>
                    <a:p>
                      <a:endParaRPr lang="zh-CN" altLang="en-US" sz="1000" b="1" dirty="0">
                        <a:solidFill>
                          <a:srgbClr val="FFFF66"/>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15" name="右弧形箭头 14"/>
          <p:cNvSpPr/>
          <p:nvPr/>
        </p:nvSpPr>
        <p:spPr>
          <a:xfrm>
            <a:off x="7557516" y="685800"/>
            <a:ext cx="500634" cy="28254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6" name="TextBox 15"/>
          <p:cNvSpPr txBox="1"/>
          <p:nvPr/>
        </p:nvSpPr>
        <p:spPr>
          <a:xfrm>
            <a:off x="480060" y="4373056"/>
            <a:ext cx="3038094" cy="623248"/>
          </a:xfrm>
          <a:prstGeom prst="rect">
            <a:avLst/>
          </a:prstGeom>
          <a:noFill/>
        </p:spPr>
        <p:txBody>
          <a:bodyPr wrap="square" lIns="68580" tIns="34290" rIns="68580" bIns="34290" rtlCol="0">
            <a:spAutoFit/>
          </a:bodyPr>
          <a:lstStyle/>
          <a:p>
            <a:r>
              <a:rPr lang="zh-CN" altLang="en-US" b="1" dirty="0"/>
              <a:t>干花没有褪色</a:t>
            </a:r>
            <a:r>
              <a:rPr lang="en-US" altLang="zh-CN" b="1" dirty="0"/>
              <a:t>,</a:t>
            </a:r>
            <a:r>
              <a:rPr lang="zh-CN" altLang="en-US" b="1" dirty="0"/>
              <a:t>鲜花颜色迅速变浅</a:t>
            </a:r>
          </a:p>
        </p:txBody>
      </p:sp>
      <p:sp>
        <p:nvSpPr>
          <p:cNvPr id="17" name="TextBox 16"/>
          <p:cNvSpPr txBox="1"/>
          <p:nvPr/>
        </p:nvSpPr>
        <p:spPr>
          <a:xfrm>
            <a:off x="3648456" y="4325050"/>
            <a:ext cx="3922776" cy="623248"/>
          </a:xfrm>
          <a:prstGeom prst="rect">
            <a:avLst/>
          </a:prstGeom>
          <a:noFill/>
        </p:spPr>
        <p:txBody>
          <a:bodyPr wrap="square" lIns="68580" tIns="34290" rIns="68580" bIns="34290" rtlCol="0">
            <a:spAutoFit/>
          </a:bodyPr>
          <a:lstStyle/>
          <a:p>
            <a:r>
              <a:rPr lang="zh-CN" altLang="en-US" b="1" dirty="0"/>
              <a:t>干燥的氯气没有漂白作用，而氯气与水分子发生作用则产生了漂白作用</a:t>
            </a:r>
          </a:p>
        </p:txBody>
      </p:sp>
      <p:grpSp>
        <p:nvGrpSpPr>
          <p:cNvPr id="3" name="组合 21"/>
          <p:cNvGrpSpPr/>
          <p:nvPr/>
        </p:nvGrpSpPr>
        <p:grpSpPr>
          <a:xfrm>
            <a:off x="7713532" y="4298007"/>
            <a:ext cx="1472026" cy="993384"/>
            <a:chOff x="10280182" y="5168854"/>
            <a:chExt cx="1305267" cy="1324511"/>
          </a:xfrm>
        </p:grpSpPr>
        <p:sp>
          <p:nvSpPr>
            <p:cNvPr id="18" name="TextBox 17"/>
            <p:cNvSpPr txBox="1"/>
            <p:nvPr/>
          </p:nvSpPr>
          <p:spPr>
            <a:xfrm>
              <a:off x="10296145" y="5221223"/>
              <a:ext cx="1289304" cy="1272142"/>
            </a:xfrm>
            <a:prstGeom prst="rect">
              <a:avLst/>
            </a:prstGeom>
            <a:noFill/>
          </p:spPr>
          <p:txBody>
            <a:bodyPr wrap="square" rtlCol="0">
              <a:spAutoFit/>
            </a:bodyPr>
            <a:lstStyle/>
            <a:p>
              <a:r>
                <a:rPr lang="en-US" altLang="zh-CN" sz="2800" b="1" dirty="0" err="1">
                  <a:latin typeface="Times New Roman" pitchFamily="18" charset="0"/>
                  <a:ea typeface="宋体" pitchFamily="2" charset="-122"/>
                  <a:cs typeface="Times New Roman" pitchFamily="18" charset="0"/>
                </a:rPr>
                <a:t>HClO</a:t>
              </a:r>
              <a:r>
                <a:rPr lang="zh-CN" altLang="en-US" sz="2800" b="1" dirty="0">
                  <a:latin typeface="Times New Roman" pitchFamily="18" charset="0"/>
                  <a:ea typeface="宋体" pitchFamily="2" charset="-122"/>
                  <a:cs typeface="Times New Roman" pitchFamily="18" charset="0"/>
                </a:rPr>
                <a:t>？</a:t>
              </a:r>
            </a:p>
          </p:txBody>
        </p:sp>
        <p:sp>
          <p:nvSpPr>
            <p:cNvPr id="19" name="圆角矩形 18"/>
            <p:cNvSpPr/>
            <p:nvPr/>
          </p:nvSpPr>
          <p:spPr>
            <a:xfrm>
              <a:off x="10280182" y="5168854"/>
              <a:ext cx="1236295" cy="758951"/>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itchFamily="18" charset="0"/>
                <a:ea typeface="宋体" pitchFamily="2" charset="-122"/>
                <a:cs typeface="Times New Roman" pitchFamily="18" charset="0"/>
              </a:endParaRPr>
            </a:p>
          </p:txBody>
        </p:sp>
      </p:grpSp>
      <p:grpSp>
        <p:nvGrpSpPr>
          <p:cNvPr id="4" name="组合 20"/>
          <p:cNvGrpSpPr/>
          <p:nvPr/>
        </p:nvGrpSpPr>
        <p:grpSpPr>
          <a:xfrm>
            <a:off x="8126730" y="1108815"/>
            <a:ext cx="678942" cy="2377247"/>
            <a:chOff x="10076688" y="1313827"/>
            <a:chExt cx="905256" cy="3169663"/>
          </a:xfrm>
        </p:grpSpPr>
        <p:sp>
          <p:nvSpPr>
            <p:cNvPr id="12" name="TextBox 11"/>
            <p:cNvSpPr txBox="1"/>
            <p:nvPr/>
          </p:nvSpPr>
          <p:spPr>
            <a:xfrm>
              <a:off x="10076688" y="1344168"/>
              <a:ext cx="905256" cy="3139322"/>
            </a:xfrm>
            <a:prstGeom prst="rect">
              <a:avLst/>
            </a:prstGeom>
            <a:noFill/>
          </p:spPr>
          <p:txBody>
            <a:bodyPr wrap="square" rtlCol="0">
              <a:spAutoFit/>
            </a:bodyPr>
            <a:lstStyle/>
            <a:p>
              <a:r>
                <a:rPr lang="zh-CN" altLang="en-US" sz="2100" b="1" dirty="0"/>
                <a:t>通入干燥的氯气</a:t>
              </a:r>
            </a:p>
          </p:txBody>
        </p:sp>
        <p:sp>
          <p:nvSpPr>
            <p:cNvPr id="20" name="圆角矩形 19"/>
            <p:cNvSpPr/>
            <p:nvPr/>
          </p:nvSpPr>
          <p:spPr>
            <a:xfrm>
              <a:off x="10099964" y="1313827"/>
              <a:ext cx="881980" cy="1813421"/>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5" name="组合 33"/>
          <p:cNvGrpSpPr/>
          <p:nvPr/>
        </p:nvGrpSpPr>
        <p:grpSpPr>
          <a:xfrm>
            <a:off x="5831910" y="2483092"/>
            <a:ext cx="1691316" cy="1419110"/>
            <a:chOff x="899592" y="4380637"/>
            <a:chExt cx="2808312" cy="2288723"/>
          </a:xfrm>
        </p:grpSpPr>
        <p:pic>
          <p:nvPicPr>
            <p:cNvPr id="35" name="Picture 2"/>
            <p:cNvPicPr>
              <a:picLocks noChangeAspect="1" noChangeArrowheads="1"/>
            </p:cNvPicPr>
            <p:nvPr/>
          </p:nvPicPr>
          <p:blipFill>
            <a:blip r:embed="rId4" cstate="print"/>
            <a:srcRect/>
            <a:stretch>
              <a:fillRect/>
            </a:stretch>
          </p:blipFill>
          <p:spPr bwMode="auto">
            <a:xfrm>
              <a:off x="899592" y="4380637"/>
              <a:ext cx="2772000" cy="2288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TextBox 35"/>
            <p:cNvSpPr txBox="1"/>
            <p:nvPr/>
          </p:nvSpPr>
          <p:spPr>
            <a:xfrm>
              <a:off x="1763688" y="4437112"/>
              <a:ext cx="576065" cy="6949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100" b="1" dirty="0">
                  <a:solidFill>
                    <a:srgbClr val="800000"/>
                  </a:solidFill>
                </a:rPr>
                <a:t>干花</a:t>
              </a:r>
            </a:p>
          </p:txBody>
        </p:sp>
        <p:sp>
          <p:nvSpPr>
            <p:cNvPr id="37" name="TextBox 36"/>
            <p:cNvSpPr txBox="1"/>
            <p:nvPr/>
          </p:nvSpPr>
          <p:spPr>
            <a:xfrm>
              <a:off x="3131839" y="4417367"/>
              <a:ext cx="576065" cy="6949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100" b="1" dirty="0">
                  <a:solidFill>
                    <a:srgbClr val="990000"/>
                  </a:solidFill>
                </a:rPr>
                <a:t>鲜花</a:t>
              </a:r>
            </a:p>
          </p:txBody>
        </p:sp>
      </p:grpSp>
      <p:pic>
        <p:nvPicPr>
          <p:cNvPr id="3074" name="Picture 2"/>
          <p:cNvPicPr>
            <a:picLocks noChangeAspect="1" noChangeArrowheads="1"/>
          </p:cNvPicPr>
          <p:nvPr/>
        </p:nvPicPr>
        <p:blipFill>
          <a:blip r:embed="rId5" cstate="print"/>
          <a:srcRect/>
          <a:stretch>
            <a:fillRect/>
          </a:stretch>
        </p:blipFill>
        <p:spPr bwMode="auto">
          <a:xfrm>
            <a:off x="5849161" y="54864"/>
            <a:ext cx="1637598" cy="230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圆角矩形 23"/>
          <p:cNvSpPr/>
          <p:nvPr/>
        </p:nvSpPr>
        <p:spPr>
          <a:xfrm>
            <a:off x="1" y="0"/>
            <a:ext cx="504278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文本框 1"/>
          <p:cNvSpPr txBox="1"/>
          <p:nvPr/>
        </p:nvSpPr>
        <p:spPr>
          <a:xfrm>
            <a:off x="348018" y="51179"/>
            <a:ext cx="6478295" cy="438582"/>
          </a:xfrm>
          <a:prstGeom prst="rect">
            <a:avLst/>
          </a:prstGeom>
          <a:noFill/>
        </p:spPr>
        <p:txBody>
          <a:bodyPr wrap="square" lIns="68580" tIns="34290" rIns="68580" bIns="34290" rtlCol="0">
            <a:spAutoFit/>
          </a:bodyPr>
          <a:lstStyle/>
          <a:p>
            <a:r>
              <a:rPr lang="zh-CN" altLang="en-US" sz="2400" b="1" dirty="0"/>
              <a:t>环节一：探究谁能杀菌消毒漂白</a:t>
            </a:r>
          </a:p>
        </p:txBody>
      </p:sp>
      <p:pic>
        <p:nvPicPr>
          <p:cNvPr id="21" name="李爽手机剪辑.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477520" y="478790"/>
            <a:ext cx="4632960" cy="3474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1"/>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21"/>
                                        </p:tgtEl>
                                      </p:cBhvr>
                                    </p:cmd>
                                  </p:childTnLst>
                                </p:cTn>
                              </p:par>
                            </p:childTnLst>
                          </p:cTn>
                        </p:par>
                      </p:childTnLst>
                    </p:cTn>
                  </p:par>
                </p:childTnLst>
              </p:cTn>
              <p:nextCondLst>
                <p:cond evt="onClick" delay="0">
                  <p:tgtEl>
                    <p:spTgt spid="21"/>
                  </p:tgtEl>
                </p:cond>
              </p:nextCondLst>
            </p:seq>
            <p:video>
              <p:cMediaNode>
                <p:cTn id="45" fill="hold" display="0">
                  <p:stCondLst>
                    <p:cond delay="indefinite"/>
                  </p:stCondLst>
                  <p:endCondLst>
                    <p:cond evt="onNext" delay="0">
                      <p:tgtEl>
                        <p:sldTgt/>
                      </p:tgtEl>
                    </p:cond>
                    <p:cond evt="onPrev" delay="0">
                      <p:tgtEl>
                        <p:sldTgt/>
                      </p:tgtEl>
                    </p:cond>
                  </p:endCondLst>
                </p:cTn>
                <p:tgtEl>
                  <p:spTgt spid="2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2595036" y="640855"/>
            <a:ext cx="5148618" cy="4341035"/>
          </a:xfrm>
          <a:prstGeom prst="roundRect">
            <a:avLst>
              <a:gd name="adj" fmla="val 7826"/>
            </a:avLst>
          </a:prstGeom>
          <a:solidFill>
            <a:srgbClr val="FFFF66"/>
          </a:solidFill>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zh-CN" altLang="en-US"/>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4140" y="1361179"/>
            <a:ext cx="4708478" cy="1756060"/>
          </a:xfrm>
        </p:spPr>
      </p:pic>
      <p:sp>
        <p:nvSpPr>
          <p:cNvPr id="8" name="文本框 7"/>
          <p:cNvSpPr txBox="1"/>
          <p:nvPr/>
        </p:nvSpPr>
        <p:spPr>
          <a:xfrm>
            <a:off x="4111887" y="668413"/>
            <a:ext cx="1632857" cy="530915"/>
          </a:xfrm>
          <a:prstGeom prst="rect">
            <a:avLst/>
          </a:prstGeom>
          <a:noFill/>
        </p:spPr>
        <p:txBody>
          <a:bodyPr wrap="square" lIns="68580" tIns="34290" rIns="68580" bIns="34290" rtlCol="0">
            <a:spAutoFit/>
          </a:bodyPr>
          <a:lstStyle/>
          <a:p>
            <a:r>
              <a:rPr lang="en-US" altLang="zh-CN" sz="3000" b="1" dirty="0" err="1">
                <a:latin typeface="Times New Roman" panose="02020603050405020304" pitchFamily="18" charset="0"/>
                <a:cs typeface="Times New Roman" panose="02020603050405020304" pitchFamily="18" charset="0"/>
              </a:rPr>
              <a:t>HClO</a:t>
            </a:r>
            <a:endParaRPr lang="zh-CN" altLang="en-US" sz="3000" b="1" baseline="-25000" dirty="0">
              <a:latin typeface="Times New Roman" panose="02020603050405020304" pitchFamily="18" charset="0"/>
              <a:cs typeface="Times New Roman" panose="02020603050405020304" pitchFamily="18" charset="0"/>
            </a:endParaRPr>
          </a:p>
        </p:txBody>
      </p:sp>
      <p:sp>
        <p:nvSpPr>
          <p:cNvPr id="12" name="燕尾形箭头 11"/>
          <p:cNvSpPr/>
          <p:nvPr/>
        </p:nvSpPr>
        <p:spPr>
          <a:xfrm rot="5400000">
            <a:off x="2855119" y="1827782"/>
            <a:ext cx="937319" cy="1061100"/>
          </a:xfrm>
          <a:prstGeom prst="notchedRightArrow">
            <a:avLst/>
          </a:prstGeom>
          <a:solidFill>
            <a:srgbClr val="FFC000"/>
          </a:solidFill>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3" name="燕尾形箭头 12"/>
          <p:cNvSpPr/>
          <p:nvPr/>
        </p:nvSpPr>
        <p:spPr>
          <a:xfrm rot="5400000">
            <a:off x="2849762" y="1076669"/>
            <a:ext cx="937320" cy="1061100"/>
          </a:xfrm>
          <a:prstGeom prst="notchedRightArrow">
            <a:avLst/>
          </a:prstGeom>
          <a:solidFill>
            <a:srgbClr val="FFFF00"/>
          </a:solidFill>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22" name="矩形 21"/>
          <p:cNvSpPr/>
          <p:nvPr/>
        </p:nvSpPr>
        <p:spPr>
          <a:xfrm>
            <a:off x="5704696" y="3124744"/>
            <a:ext cx="2085992" cy="2008242"/>
          </a:xfrm>
          <a:prstGeom prst="rect">
            <a:avLst/>
          </a:prstGeom>
        </p:spPr>
        <p:txBody>
          <a:bodyPr wrap="square" lIns="68580" tIns="34290" rIns="68580" bIns="34290">
            <a:spAutoFit/>
          </a:bodyPr>
          <a:lstStyle/>
          <a:p>
            <a:pPr>
              <a:lnSpc>
                <a:spcPct val="150000"/>
              </a:lnSpc>
            </a:pPr>
            <a:r>
              <a:rPr lang="zh-CN" altLang="en-US" sz="1500" b="1" dirty="0">
                <a:solidFill>
                  <a:srgbClr val="0000FF"/>
                </a:solidFill>
              </a:rPr>
              <a:t>    </a:t>
            </a:r>
            <a:r>
              <a:rPr lang="zh-CN" altLang="en-US" sz="2100" b="1" dirty="0">
                <a:solidFill>
                  <a:srgbClr val="0000FF"/>
                </a:solidFill>
              </a:rPr>
              <a:t>次氯酸分子小，不带电荷，容易渗透进入细菌（病毒）体内</a:t>
            </a: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114" y="3575687"/>
            <a:ext cx="1540537" cy="1046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5842" y="3533352"/>
            <a:ext cx="1348341" cy="1155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矩形 36"/>
          <p:cNvSpPr/>
          <p:nvPr/>
        </p:nvSpPr>
        <p:spPr>
          <a:xfrm>
            <a:off x="280133" y="1104191"/>
            <a:ext cx="1558094" cy="2839239"/>
          </a:xfrm>
          <a:prstGeom prst="rect">
            <a:avLst/>
          </a:prstGeom>
        </p:spPr>
        <p:txBody>
          <a:bodyPr wrap="square" lIns="68580" tIns="34290" rIns="68580" bIns="34290">
            <a:spAutoFit/>
          </a:bodyPr>
          <a:lstStyle/>
          <a:p>
            <a:r>
              <a:rPr lang="zh-CN" altLang="en-US" sz="4500" dirty="0">
                <a:latin typeface="华文新魏" panose="02010800040101010101" pitchFamily="2" charset="-122"/>
                <a:ea typeface="华文新魏" panose="02010800040101010101" pitchFamily="2" charset="-122"/>
              </a:rPr>
              <a:t>次氯酸的杀菌原理</a:t>
            </a:r>
          </a:p>
        </p:txBody>
      </p:sp>
      <p:sp>
        <p:nvSpPr>
          <p:cNvPr id="40" name="文本框 39"/>
          <p:cNvSpPr txBox="1"/>
          <p:nvPr/>
        </p:nvSpPr>
        <p:spPr>
          <a:xfrm>
            <a:off x="3064612" y="4756953"/>
            <a:ext cx="685800" cy="346249"/>
          </a:xfrm>
          <a:prstGeom prst="rect">
            <a:avLst/>
          </a:prstGeom>
          <a:noFill/>
        </p:spPr>
        <p:txBody>
          <a:bodyPr wrap="square" lIns="68580" tIns="34290" rIns="68580" bIns="34290" rtlCol="0">
            <a:spAutoFit/>
          </a:bodyPr>
          <a:lstStyle/>
          <a:p>
            <a:r>
              <a:rPr lang="en-US" altLang="zh-CN" dirty="0">
                <a:latin typeface="Times New Roman" panose="02020603050405020304" pitchFamily="18" charset="0"/>
                <a:cs typeface="Times New Roman" panose="02020603050405020304" pitchFamily="18" charset="0"/>
              </a:rPr>
              <a:t>DNA</a:t>
            </a:r>
            <a:endParaRPr lang="zh-CN" altLang="en-US" dirty="0">
              <a:latin typeface="Times New Roman" panose="02020603050405020304" pitchFamily="18" charset="0"/>
              <a:cs typeface="Times New Roman" panose="02020603050405020304" pitchFamily="18" charset="0"/>
            </a:endParaRPr>
          </a:p>
        </p:txBody>
      </p:sp>
      <p:sp>
        <p:nvSpPr>
          <p:cNvPr id="41" name="文本框 40"/>
          <p:cNvSpPr txBox="1"/>
          <p:nvPr/>
        </p:nvSpPr>
        <p:spPr>
          <a:xfrm>
            <a:off x="4604644" y="4737535"/>
            <a:ext cx="1245644" cy="346249"/>
          </a:xfrm>
          <a:prstGeom prst="rect">
            <a:avLst/>
          </a:prstGeom>
          <a:noFill/>
        </p:spPr>
        <p:txBody>
          <a:bodyPr wrap="square" lIns="68580" tIns="34290" rIns="68580" bIns="34290" rtlCol="0">
            <a:spAutoFit/>
          </a:bodyPr>
          <a:lstStyle/>
          <a:p>
            <a:r>
              <a:rPr lang="zh-CN" altLang="en-US" dirty="0">
                <a:latin typeface="Times New Roman" panose="02020603050405020304" pitchFamily="18" charset="0"/>
                <a:cs typeface="Times New Roman" panose="02020603050405020304" pitchFamily="18" charset="0"/>
              </a:rPr>
              <a:t>酶</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蛋白质</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0" name="燕尾形箭头 9"/>
          <p:cNvSpPr/>
          <p:nvPr/>
        </p:nvSpPr>
        <p:spPr>
          <a:xfrm rot="5400000">
            <a:off x="2855119" y="2578897"/>
            <a:ext cx="937319" cy="1061100"/>
          </a:xfrm>
          <a:prstGeom prst="notchedRightArrow">
            <a:avLst/>
          </a:prstGeom>
          <a:solidFill>
            <a:srgbClr val="FF0000"/>
          </a:solidFill>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4" name="圆角矩形 13"/>
          <p:cNvSpPr/>
          <p:nvPr/>
        </p:nvSpPr>
        <p:spPr>
          <a:xfrm>
            <a:off x="0" y="0"/>
            <a:ext cx="6482281"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文本框 1"/>
          <p:cNvSpPr txBox="1"/>
          <p:nvPr/>
        </p:nvSpPr>
        <p:spPr>
          <a:xfrm>
            <a:off x="348018" y="51179"/>
            <a:ext cx="6478295" cy="438582"/>
          </a:xfrm>
          <a:prstGeom prst="rect">
            <a:avLst/>
          </a:prstGeom>
          <a:noFill/>
        </p:spPr>
        <p:txBody>
          <a:bodyPr wrap="square" lIns="68580" tIns="34290" rIns="68580" bIns="34290" rtlCol="0">
            <a:spAutoFit/>
          </a:bodyPr>
          <a:lstStyle/>
          <a:p>
            <a:r>
              <a:rPr lang="zh-CN" altLang="en-US" sz="2400" b="1" dirty="0"/>
              <a:t>环节一：探究谁能杀菌消毒</a:t>
            </a:r>
            <a:r>
              <a:rPr lang="en-US" altLang="zh-CN" sz="2400" b="1" dirty="0"/>
              <a:t>---</a:t>
            </a:r>
            <a:r>
              <a:rPr lang="zh-CN" altLang="en-US" sz="2400" b="1" dirty="0"/>
              <a:t>次氯酸的功能</a:t>
            </a:r>
          </a:p>
        </p:txBody>
      </p:sp>
      <p:sp>
        <p:nvSpPr>
          <p:cNvPr id="16" name="TextBox 15"/>
          <p:cNvSpPr txBox="1"/>
          <p:nvPr/>
        </p:nvSpPr>
        <p:spPr>
          <a:xfrm>
            <a:off x="4425063" y="499458"/>
            <a:ext cx="562356" cy="377026"/>
          </a:xfrm>
          <a:prstGeom prst="rect">
            <a:avLst/>
          </a:prstGeom>
          <a:noFill/>
        </p:spPr>
        <p:txBody>
          <a:bodyPr wrap="square" lIns="68580" tIns="34290" rIns="68580" bIns="34290" rtlCol="0">
            <a:spAutoFit/>
          </a:bodyPr>
          <a:lstStyle/>
          <a:p>
            <a:r>
              <a:rPr lang="en-US" altLang="zh-CN" sz="2000" b="1" dirty="0">
                <a:solidFill>
                  <a:srgbClr val="FF0000"/>
                </a:solidFill>
                <a:latin typeface="Times New Roman" pitchFamily="18" charset="0"/>
                <a:ea typeface="宋体" pitchFamily="2" charset="-122"/>
                <a:cs typeface="Times New Roman" pitchFamily="18" charset="0"/>
              </a:rPr>
              <a:t>+1</a:t>
            </a:r>
            <a:endParaRPr lang="zh-CN" altLang="en-US" sz="2000" b="1" dirty="0">
              <a:solidFill>
                <a:srgbClr val="FF00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523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2"/>
          <p:cNvGrpSpPr/>
          <p:nvPr/>
        </p:nvGrpSpPr>
        <p:grpSpPr>
          <a:xfrm>
            <a:off x="3422142" y="603504"/>
            <a:ext cx="1282446" cy="569214"/>
            <a:chOff x="4562856" y="804672"/>
            <a:chExt cx="1709928" cy="758952"/>
          </a:xfrm>
        </p:grpSpPr>
        <p:sp>
          <p:nvSpPr>
            <p:cNvPr id="6" name="TextBox 5"/>
            <p:cNvSpPr txBox="1"/>
            <p:nvPr/>
          </p:nvSpPr>
          <p:spPr>
            <a:xfrm>
              <a:off x="4709160" y="804672"/>
              <a:ext cx="1362456" cy="533480"/>
            </a:xfrm>
            <a:prstGeom prst="rect">
              <a:avLst/>
            </a:prstGeom>
            <a:noFill/>
          </p:spPr>
          <p:txBody>
            <a:bodyPr wrap="square" rtlCol="0">
              <a:spAutoFit/>
            </a:bodyPr>
            <a:lstStyle/>
            <a:p>
              <a:r>
                <a:rPr lang="en-US" altLang="zh-CN" sz="2000" b="1" dirty="0">
                  <a:latin typeface="Times New Roman" pitchFamily="18" charset="0"/>
                  <a:ea typeface="宋体" pitchFamily="2" charset="-122"/>
                  <a:cs typeface="Times New Roman" pitchFamily="18" charset="0"/>
                </a:rPr>
                <a:t>H</a:t>
              </a:r>
              <a:r>
                <a:rPr lang="en-US" altLang="zh-CN" sz="2000" b="1" baseline="30000" dirty="0">
                  <a:latin typeface="Times New Roman" pitchFamily="18" charset="0"/>
                  <a:ea typeface="宋体" pitchFamily="2" charset="-122"/>
                  <a:cs typeface="Times New Roman" pitchFamily="18" charset="0"/>
                </a:rPr>
                <a:t>+</a:t>
              </a:r>
              <a:r>
                <a:rPr lang="en-US" altLang="zh-CN" sz="2000" b="1" dirty="0">
                  <a:latin typeface="Times New Roman" pitchFamily="18" charset="0"/>
                  <a:ea typeface="宋体" pitchFamily="2" charset="-122"/>
                  <a:cs typeface="Times New Roman" pitchFamily="18" charset="0"/>
                </a:rPr>
                <a:t>+</a:t>
              </a:r>
              <a:r>
                <a:rPr lang="en-US" altLang="zh-CN" sz="2000" b="1" dirty="0" err="1">
                  <a:latin typeface="Times New Roman" pitchFamily="18" charset="0"/>
                  <a:ea typeface="宋体" pitchFamily="2" charset="-122"/>
                  <a:cs typeface="Times New Roman" pitchFamily="18" charset="0"/>
                </a:rPr>
                <a:t>Cl</a:t>
              </a:r>
              <a:r>
                <a:rPr lang="en-US" altLang="zh-CN" sz="2000" b="1" baseline="30000" dirty="0">
                  <a:latin typeface="Times New Roman" pitchFamily="18" charset="0"/>
                  <a:ea typeface="宋体" pitchFamily="2" charset="-122"/>
                  <a:cs typeface="Times New Roman" pitchFamily="18" charset="0"/>
                </a:rPr>
                <a:t>-</a:t>
              </a:r>
              <a:endParaRPr lang="zh-CN" altLang="en-US" sz="2000" b="1" baseline="30000" dirty="0">
                <a:latin typeface="Times New Roman" pitchFamily="18" charset="0"/>
                <a:ea typeface="宋体" pitchFamily="2" charset="-122"/>
                <a:cs typeface="Times New Roman" pitchFamily="18" charset="0"/>
              </a:endParaRPr>
            </a:p>
          </p:txBody>
        </p:sp>
        <p:sp>
          <p:nvSpPr>
            <p:cNvPr id="8" name="圆角矩形 7"/>
            <p:cNvSpPr/>
            <p:nvPr/>
          </p:nvSpPr>
          <p:spPr>
            <a:xfrm>
              <a:off x="4562856" y="804672"/>
              <a:ext cx="1709928" cy="758952"/>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itchFamily="18" charset="0"/>
                <a:ea typeface="宋体" pitchFamily="2" charset="-122"/>
                <a:cs typeface="Times New Roman" pitchFamily="18" charset="0"/>
              </a:endParaRPr>
            </a:p>
          </p:txBody>
        </p:sp>
      </p:grpSp>
      <p:grpSp>
        <p:nvGrpSpPr>
          <p:cNvPr id="4" name="组合 31"/>
          <p:cNvGrpSpPr/>
          <p:nvPr/>
        </p:nvGrpSpPr>
        <p:grpSpPr>
          <a:xfrm>
            <a:off x="2160270" y="1618489"/>
            <a:ext cx="3145365" cy="480060"/>
            <a:chOff x="2880360" y="2157984"/>
            <a:chExt cx="4193824" cy="640080"/>
          </a:xfrm>
        </p:grpSpPr>
        <p:sp>
          <p:nvSpPr>
            <p:cNvPr id="2" name="TextBox 1"/>
            <p:cNvSpPr txBox="1"/>
            <p:nvPr/>
          </p:nvSpPr>
          <p:spPr>
            <a:xfrm>
              <a:off x="3315996" y="2200413"/>
              <a:ext cx="3758188" cy="533480"/>
            </a:xfrm>
            <a:prstGeom prst="rect">
              <a:avLst/>
            </a:prstGeom>
            <a:noFill/>
          </p:spPr>
          <p:txBody>
            <a:bodyPr wrap="square" rtlCol="0">
              <a:spAutoFit/>
            </a:bodyPr>
            <a:lstStyle/>
            <a:p>
              <a:r>
                <a:rPr lang="en-US" altLang="zh-CN" sz="2000" b="1" dirty="0">
                  <a:latin typeface="Times New Roman" pitchFamily="18" charset="0"/>
                  <a:ea typeface="宋体" pitchFamily="2" charset="-122"/>
                  <a:cs typeface="Times New Roman" pitchFamily="18" charset="0"/>
                </a:rPr>
                <a:t>Cl</a:t>
              </a:r>
              <a:r>
                <a:rPr lang="en-US" altLang="zh-CN" sz="2000" b="1" baseline="-25000" dirty="0">
                  <a:latin typeface="Times New Roman" pitchFamily="18" charset="0"/>
                  <a:ea typeface="宋体" pitchFamily="2" charset="-122"/>
                  <a:cs typeface="Times New Roman" pitchFamily="18" charset="0"/>
                </a:rPr>
                <a:t>2</a:t>
              </a:r>
              <a:r>
                <a:rPr lang="en-US" altLang="zh-CN" sz="2000" b="1" dirty="0">
                  <a:latin typeface="Times New Roman" pitchFamily="18" charset="0"/>
                  <a:ea typeface="宋体" pitchFamily="2" charset="-122"/>
                  <a:cs typeface="Times New Roman" pitchFamily="18" charset="0"/>
                </a:rPr>
                <a:t>+H</a:t>
              </a:r>
              <a:r>
                <a:rPr lang="en-US" altLang="zh-CN" sz="2000" b="1" baseline="-25000" dirty="0">
                  <a:latin typeface="Times New Roman" pitchFamily="18" charset="0"/>
                  <a:ea typeface="宋体" pitchFamily="2" charset="-122"/>
                  <a:cs typeface="Times New Roman" pitchFamily="18" charset="0"/>
                </a:rPr>
                <a:t>2</a:t>
              </a:r>
              <a:r>
                <a:rPr lang="en-US" altLang="zh-CN" sz="2000" b="1" dirty="0">
                  <a:latin typeface="Times New Roman" pitchFamily="18" charset="0"/>
                  <a:ea typeface="宋体" pitchFamily="2" charset="-122"/>
                  <a:cs typeface="Times New Roman" pitchFamily="18" charset="0"/>
                </a:rPr>
                <a:t>O=</a:t>
              </a:r>
              <a:r>
                <a:rPr lang="en-US" altLang="zh-CN" sz="2000" b="1" dirty="0" err="1">
                  <a:latin typeface="Times New Roman" pitchFamily="18" charset="0"/>
                  <a:ea typeface="宋体" pitchFamily="2" charset="-122"/>
                  <a:cs typeface="Times New Roman" pitchFamily="18" charset="0"/>
                </a:rPr>
                <a:t>HCl+HClO</a:t>
              </a:r>
              <a:endParaRPr lang="zh-CN" altLang="en-US" sz="2000" b="1" dirty="0">
                <a:latin typeface="Times New Roman" pitchFamily="18" charset="0"/>
                <a:ea typeface="宋体" pitchFamily="2" charset="-122"/>
                <a:cs typeface="Times New Roman" pitchFamily="18" charset="0"/>
              </a:endParaRPr>
            </a:p>
          </p:txBody>
        </p:sp>
        <p:sp>
          <p:nvSpPr>
            <p:cNvPr id="9" name="圆角矩形 8"/>
            <p:cNvSpPr/>
            <p:nvPr/>
          </p:nvSpPr>
          <p:spPr>
            <a:xfrm>
              <a:off x="2880360" y="2157984"/>
              <a:ext cx="4014216" cy="640080"/>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itchFamily="18" charset="0"/>
                <a:ea typeface="宋体" pitchFamily="2" charset="-122"/>
                <a:cs typeface="Times New Roman" pitchFamily="18" charset="0"/>
              </a:endParaRPr>
            </a:p>
          </p:txBody>
        </p:sp>
      </p:grpSp>
      <p:grpSp>
        <p:nvGrpSpPr>
          <p:cNvPr id="5" name="组合 33"/>
          <p:cNvGrpSpPr/>
          <p:nvPr/>
        </p:nvGrpSpPr>
        <p:grpSpPr>
          <a:xfrm>
            <a:off x="6176772" y="477774"/>
            <a:ext cx="1840230" cy="569214"/>
            <a:chOff x="8235696" y="637032"/>
            <a:chExt cx="2453640" cy="758952"/>
          </a:xfrm>
        </p:grpSpPr>
        <p:sp>
          <p:nvSpPr>
            <p:cNvPr id="7" name="TextBox 6"/>
            <p:cNvSpPr txBox="1"/>
            <p:nvPr/>
          </p:nvSpPr>
          <p:spPr>
            <a:xfrm>
              <a:off x="8275320" y="694944"/>
              <a:ext cx="2377440" cy="533480"/>
            </a:xfrm>
            <a:prstGeom prst="rect">
              <a:avLst/>
            </a:prstGeom>
            <a:noFill/>
          </p:spPr>
          <p:txBody>
            <a:bodyPr wrap="square" rtlCol="0">
              <a:spAutoFit/>
            </a:bodyPr>
            <a:lstStyle/>
            <a:p>
              <a:r>
                <a:rPr lang="zh-CN" altLang="en-US" sz="2000" b="1" dirty="0">
                  <a:latin typeface="Times New Roman" pitchFamily="18" charset="0"/>
                  <a:ea typeface="宋体" pitchFamily="2" charset="-122"/>
                  <a:cs typeface="Times New Roman" pitchFamily="18" charset="0"/>
                </a:rPr>
                <a:t>如何检验</a:t>
              </a:r>
              <a:r>
                <a:rPr lang="en-US" altLang="zh-CN" sz="2000" b="1" dirty="0">
                  <a:latin typeface="Times New Roman" pitchFamily="18" charset="0"/>
                  <a:ea typeface="宋体" pitchFamily="2" charset="-122"/>
                  <a:cs typeface="Times New Roman" pitchFamily="18" charset="0"/>
                </a:rPr>
                <a:t>H</a:t>
              </a:r>
              <a:r>
                <a:rPr lang="en-US" altLang="zh-CN" sz="2000" b="1" baseline="30000" dirty="0">
                  <a:latin typeface="Times New Roman" pitchFamily="18" charset="0"/>
                  <a:ea typeface="宋体" pitchFamily="2" charset="-122"/>
                  <a:cs typeface="Times New Roman" pitchFamily="18" charset="0"/>
                </a:rPr>
                <a:t>+</a:t>
              </a:r>
              <a:r>
                <a:rPr lang="en-US" altLang="zh-CN" sz="2000" b="1" dirty="0">
                  <a:latin typeface="Times New Roman" pitchFamily="18" charset="0"/>
                  <a:ea typeface="宋体" pitchFamily="2" charset="-122"/>
                  <a:cs typeface="Times New Roman" pitchFamily="18" charset="0"/>
                </a:rPr>
                <a:t>?</a:t>
              </a:r>
              <a:endParaRPr lang="zh-CN" altLang="en-US" sz="2000" b="1" dirty="0">
                <a:latin typeface="Times New Roman" pitchFamily="18" charset="0"/>
                <a:ea typeface="宋体" pitchFamily="2" charset="-122"/>
                <a:cs typeface="Times New Roman" pitchFamily="18" charset="0"/>
              </a:endParaRPr>
            </a:p>
          </p:txBody>
        </p:sp>
        <p:sp>
          <p:nvSpPr>
            <p:cNvPr id="10" name="圆角矩形 9"/>
            <p:cNvSpPr/>
            <p:nvPr/>
          </p:nvSpPr>
          <p:spPr>
            <a:xfrm>
              <a:off x="8235696" y="637032"/>
              <a:ext cx="2453640" cy="758952"/>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itchFamily="18" charset="0"/>
                <a:ea typeface="宋体" pitchFamily="2" charset="-122"/>
                <a:cs typeface="Times New Roman" pitchFamily="18" charset="0"/>
              </a:endParaRPr>
            </a:p>
          </p:txBody>
        </p:sp>
      </p:grpSp>
      <p:sp>
        <p:nvSpPr>
          <p:cNvPr id="17" name="右箭头 16"/>
          <p:cNvSpPr/>
          <p:nvPr/>
        </p:nvSpPr>
        <p:spPr>
          <a:xfrm>
            <a:off x="4930902" y="726948"/>
            <a:ext cx="1083564" cy="123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Times New Roman" pitchFamily="18" charset="0"/>
              <a:ea typeface="宋体" pitchFamily="2" charset="-122"/>
              <a:cs typeface="Times New Roman" pitchFamily="18" charset="0"/>
            </a:endParaRPr>
          </a:p>
        </p:txBody>
      </p:sp>
      <p:sp>
        <p:nvSpPr>
          <p:cNvPr id="19" name="上箭头 18"/>
          <p:cNvSpPr/>
          <p:nvPr/>
        </p:nvSpPr>
        <p:spPr>
          <a:xfrm>
            <a:off x="3902202" y="1110996"/>
            <a:ext cx="96012" cy="459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Times New Roman" pitchFamily="18" charset="0"/>
              <a:ea typeface="宋体" pitchFamily="2" charset="-122"/>
              <a:cs typeface="Times New Roman" pitchFamily="18" charset="0"/>
            </a:endParaRPr>
          </a:p>
        </p:txBody>
      </p:sp>
      <p:sp>
        <p:nvSpPr>
          <p:cNvPr id="21" name="圆角矩形 20"/>
          <p:cNvSpPr/>
          <p:nvPr/>
        </p:nvSpPr>
        <p:spPr>
          <a:xfrm>
            <a:off x="691209" y="4502696"/>
            <a:ext cx="820719" cy="440496"/>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Times New Roman" pitchFamily="18" charset="0"/>
              <a:ea typeface="宋体" pitchFamily="2" charset="-122"/>
              <a:cs typeface="Times New Roman" pitchFamily="18" charset="0"/>
            </a:endParaRPr>
          </a:p>
        </p:txBody>
      </p:sp>
      <p:sp>
        <p:nvSpPr>
          <p:cNvPr id="22" name="TextBox 21"/>
          <p:cNvSpPr txBox="1"/>
          <p:nvPr/>
        </p:nvSpPr>
        <p:spPr>
          <a:xfrm>
            <a:off x="782649" y="4525556"/>
            <a:ext cx="1138428" cy="377026"/>
          </a:xfrm>
          <a:prstGeom prst="rect">
            <a:avLst/>
          </a:prstGeom>
          <a:noFill/>
        </p:spPr>
        <p:txBody>
          <a:bodyPr wrap="square" lIns="68580" tIns="34290" rIns="68580" bIns="34290" rtlCol="0">
            <a:spAutoFit/>
          </a:bodyPr>
          <a:lstStyle/>
          <a:p>
            <a:r>
              <a:rPr lang="zh-CN" altLang="en-US" sz="2000" b="1" dirty="0">
                <a:latin typeface="Times New Roman" pitchFamily="18" charset="0"/>
                <a:ea typeface="宋体" pitchFamily="2" charset="-122"/>
                <a:cs typeface="Times New Roman" pitchFamily="18" charset="0"/>
              </a:rPr>
              <a:t>氯水</a:t>
            </a:r>
          </a:p>
        </p:txBody>
      </p:sp>
      <p:pic>
        <p:nvPicPr>
          <p:cNvPr id="29" name="图片 28"/>
          <p:cNvPicPr>
            <a:picLocks noChangeAspect="1"/>
          </p:cNvPicPr>
          <p:nvPr/>
        </p:nvPicPr>
        <p:blipFill>
          <a:blip r:embed="rId2" cstate="print"/>
          <a:stretch>
            <a:fillRect/>
          </a:stretch>
        </p:blipFill>
        <p:spPr>
          <a:xfrm>
            <a:off x="643885" y="850017"/>
            <a:ext cx="920986" cy="3452202"/>
          </a:xfrm>
          <a:prstGeom prst="rect">
            <a:avLst/>
          </a:prstGeom>
        </p:spPr>
      </p:pic>
      <p:sp>
        <p:nvSpPr>
          <p:cNvPr id="43" name="矩形 42"/>
          <p:cNvSpPr/>
          <p:nvPr/>
        </p:nvSpPr>
        <p:spPr>
          <a:xfrm>
            <a:off x="6074876" y="1176950"/>
            <a:ext cx="2625506" cy="37311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0" name="组合 47"/>
          <p:cNvGrpSpPr/>
          <p:nvPr/>
        </p:nvGrpSpPr>
        <p:grpSpPr>
          <a:xfrm>
            <a:off x="6144010" y="1213163"/>
            <a:ext cx="2556370" cy="3550808"/>
            <a:chOff x="4942570" y="893618"/>
            <a:chExt cx="4150660" cy="5969861"/>
          </a:xfrm>
        </p:grpSpPr>
        <p:grpSp>
          <p:nvGrpSpPr>
            <p:cNvPr id="30" name="组合 46"/>
            <p:cNvGrpSpPr/>
            <p:nvPr/>
          </p:nvGrpSpPr>
          <p:grpSpPr>
            <a:xfrm>
              <a:off x="4942570" y="893618"/>
              <a:ext cx="4150660" cy="5969861"/>
              <a:chOff x="5472511" y="893618"/>
              <a:chExt cx="4150660" cy="5969861"/>
            </a:xfrm>
          </p:grpSpPr>
          <p:grpSp>
            <p:nvGrpSpPr>
              <p:cNvPr id="31" name="组合 43"/>
              <p:cNvGrpSpPr/>
              <p:nvPr/>
            </p:nvGrpSpPr>
            <p:grpSpPr>
              <a:xfrm>
                <a:off x="5472511" y="893618"/>
                <a:ext cx="4150660" cy="5969861"/>
                <a:chOff x="492633" y="0"/>
                <a:chExt cx="4150660" cy="4791076"/>
              </a:xfrm>
            </p:grpSpPr>
            <p:pic>
              <p:nvPicPr>
                <p:cNvPr id="1029" name="Picture 5"/>
                <p:cNvPicPr>
                  <a:picLocks noChangeAspect="1" noChangeArrowheads="1"/>
                </p:cNvPicPr>
                <p:nvPr/>
              </p:nvPicPr>
              <p:blipFill>
                <a:blip r:embed="rId3" cstate="print"/>
                <a:srcRect/>
                <a:stretch>
                  <a:fillRect/>
                </a:stretch>
              </p:blipFill>
              <p:spPr bwMode="auto">
                <a:xfrm>
                  <a:off x="492633" y="0"/>
                  <a:ext cx="2647950" cy="4791076"/>
                </a:xfrm>
                <a:prstGeom prst="rect">
                  <a:avLst/>
                </a:prstGeom>
                <a:noFill/>
                <a:ln w="9525">
                  <a:noFill/>
                  <a:miter lim="800000"/>
                  <a:headEnd/>
                  <a:tailEnd/>
                </a:ln>
              </p:spPr>
            </p:pic>
            <p:grpSp>
              <p:nvGrpSpPr>
                <p:cNvPr id="32" name="组合 41"/>
                <p:cNvGrpSpPr/>
                <p:nvPr/>
              </p:nvGrpSpPr>
              <p:grpSpPr>
                <a:xfrm>
                  <a:off x="3060192" y="850392"/>
                  <a:ext cx="1583101" cy="964289"/>
                  <a:chOff x="3060192" y="850392"/>
                  <a:chExt cx="1583101" cy="964289"/>
                </a:xfrm>
              </p:grpSpPr>
              <p:sp>
                <p:nvSpPr>
                  <p:cNvPr id="36" name="TextBox 35"/>
                  <p:cNvSpPr txBox="1"/>
                  <p:nvPr/>
                </p:nvSpPr>
                <p:spPr>
                  <a:xfrm>
                    <a:off x="3172968" y="859536"/>
                    <a:ext cx="1470325" cy="955145"/>
                  </a:xfrm>
                  <a:prstGeom prst="rect">
                    <a:avLst/>
                  </a:prstGeom>
                  <a:noFill/>
                </p:spPr>
                <p:txBody>
                  <a:bodyPr wrap="square" rtlCol="0">
                    <a:spAutoFit/>
                  </a:bodyPr>
                  <a:lstStyle/>
                  <a:p>
                    <a:r>
                      <a:rPr lang="zh-CN" altLang="en-US" sz="2000" b="1" dirty="0">
                        <a:latin typeface="Times New Roman" pitchFamily="18" charset="0"/>
                        <a:ea typeface="宋体" pitchFamily="2" charset="-122"/>
                        <a:cs typeface="Times New Roman" pitchFamily="18" charset="0"/>
                      </a:rPr>
                      <a:t>电源开关</a:t>
                    </a:r>
                  </a:p>
                </p:txBody>
              </p:sp>
              <p:sp>
                <p:nvSpPr>
                  <p:cNvPr id="37" name="圆角矩形 36"/>
                  <p:cNvSpPr/>
                  <p:nvPr/>
                </p:nvSpPr>
                <p:spPr>
                  <a:xfrm>
                    <a:off x="3060192" y="850392"/>
                    <a:ext cx="1200912" cy="920497"/>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itchFamily="18" charset="0"/>
                      <a:ea typeface="宋体" pitchFamily="2" charset="-122"/>
                      <a:cs typeface="Times New Roman" pitchFamily="18" charset="0"/>
                    </a:endParaRPr>
                  </a:p>
                </p:txBody>
              </p:sp>
            </p:grpSp>
            <p:grpSp>
              <p:nvGrpSpPr>
                <p:cNvPr id="33" name="组合 40"/>
                <p:cNvGrpSpPr/>
                <p:nvPr/>
              </p:nvGrpSpPr>
              <p:grpSpPr>
                <a:xfrm>
                  <a:off x="2969636" y="4141147"/>
                  <a:ext cx="1291466" cy="577525"/>
                  <a:chOff x="2969636" y="4141147"/>
                  <a:chExt cx="1291466" cy="577525"/>
                </a:xfrm>
              </p:grpSpPr>
              <p:sp>
                <p:nvSpPr>
                  <p:cNvPr id="39" name="圆角矩形 38"/>
                  <p:cNvSpPr/>
                  <p:nvPr/>
                </p:nvSpPr>
                <p:spPr>
                  <a:xfrm>
                    <a:off x="2969636" y="4141147"/>
                    <a:ext cx="1200913" cy="549709"/>
                  </a:xfrm>
                  <a:prstGeom prst="round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itchFamily="18" charset="0"/>
                      <a:ea typeface="宋体" pitchFamily="2" charset="-122"/>
                      <a:cs typeface="Times New Roman" pitchFamily="18" charset="0"/>
                    </a:endParaRPr>
                  </a:p>
                </p:txBody>
              </p:sp>
              <p:sp>
                <p:nvSpPr>
                  <p:cNvPr id="40" name="TextBox 39"/>
                  <p:cNvSpPr txBox="1"/>
                  <p:nvPr/>
                </p:nvSpPr>
                <p:spPr>
                  <a:xfrm>
                    <a:off x="3008376" y="4178807"/>
                    <a:ext cx="1252726" cy="539865"/>
                  </a:xfrm>
                  <a:prstGeom prst="rect">
                    <a:avLst/>
                  </a:prstGeom>
                  <a:noFill/>
                </p:spPr>
                <p:txBody>
                  <a:bodyPr wrap="square" rtlCol="0">
                    <a:spAutoFit/>
                  </a:bodyPr>
                  <a:lstStyle/>
                  <a:p>
                    <a:r>
                      <a:rPr lang="zh-CN" altLang="en-US" sz="2000" b="1" dirty="0">
                        <a:latin typeface="Times New Roman" pitchFamily="18" charset="0"/>
                        <a:ea typeface="宋体" pitchFamily="2" charset="-122"/>
                        <a:cs typeface="Times New Roman" pitchFamily="18" charset="0"/>
                      </a:rPr>
                      <a:t>胶帽</a:t>
                    </a:r>
                  </a:p>
                </p:txBody>
              </p:sp>
            </p:grpSp>
          </p:grpSp>
          <p:sp>
            <p:nvSpPr>
              <p:cNvPr id="45" name="下箭头 44"/>
              <p:cNvSpPr/>
              <p:nvPr/>
            </p:nvSpPr>
            <p:spPr>
              <a:xfrm rot="5400000" flipH="1">
                <a:off x="7291930" y="2184585"/>
                <a:ext cx="294550" cy="87145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Times New Roman" pitchFamily="18" charset="0"/>
                  <a:ea typeface="宋体" pitchFamily="2" charset="-122"/>
                  <a:cs typeface="Times New Roman" pitchFamily="18" charset="0"/>
                </a:endParaRPr>
              </a:p>
            </p:txBody>
          </p:sp>
        </p:grpSp>
        <p:sp>
          <p:nvSpPr>
            <p:cNvPr id="46" name="下箭头 45"/>
            <p:cNvSpPr/>
            <p:nvPr/>
          </p:nvSpPr>
          <p:spPr>
            <a:xfrm rot="5400000" flipH="1">
              <a:off x="6582574" y="6042243"/>
              <a:ext cx="278337" cy="812847"/>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Times New Roman" pitchFamily="18" charset="0"/>
                <a:ea typeface="宋体" pitchFamily="2"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43" grpId="0" animBg="1"/>
      <p:bldP spid="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83051" y="507185"/>
            <a:ext cx="1095851" cy="207797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85868" y="715414"/>
            <a:ext cx="3799332" cy="1611701"/>
          </a:xfrm>
          <a:prstGeom prst="rect">
            <a:avLst/>
          </a:prstGeom>
          <a:noFill/>
          <a:ln w="9525">
            <a:noFill/>
            <a:miter lim="800000"/>
            <a:headEnd/>
            <a:tailEnd/>
          </a:ln>
        </p:spPr>
      </p:pic>
      <p:sp>
        <p:nvSpPr>
          <p:cNvPr id="7" name="TextBox 6"/>
          <p:cNvSpPr txBox="1"/>
          <p:nvPr/>
        </p:nvSpPr>
        <p:spPr>
          <a:xfrm>
            <a:off x="186138" y="2604281"/>
            <a:ext cx="2946361" cy="623248"/>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10mLCCl</a:t>
            </a:r>
            <a:r>
              <a:rPr lang="en-US" altLang="zh-CN" b="1" baseline="-25000" dirty="0">
                <a:latin typeface="Times New Roman" pitchFamily="18" charset="0"/>
                <a:ea typeface="宋体" pitchFamily="2" charset="-122"/>
                <a:cs typeface="Times New Roman" pitchFamily="18" charset="0"/>
              </a:rPr>
              <a:t>4</a:t>
            </a:r>
            <a:r>
              <a:rPr lang="zh-CN" altLang="en-US" b="1" dirty="0">
                <a:latin typeface="Times New Roman" pitchFamily="18" charset="0"/>
                <a:ea typeface="宋体" pitchFamily="2" charset="-122"/>
                <a:cs typeface="Times New Roman" pitchFamily="18" charset="0"/>
              </a:rPr>
              <a:t>和</a:t>
            </a:r>
            <a:r>
              <a:rPr lang="en-US" altLang="zh-CN" b="1" dirty="0">
                <a:latin typeface="Times New Roman" pitchFamily="18" charset="0"/>
                <a:ea typeface="宋体" pitchFamily="2" charset="-122"/>
                <a:cs typeface="Times New Roman" pitchFamily="18" charset="0"/>
              </a:rPr>
              <a:t>10mL</a:t>
            </a:r>
            <a:r>
              <a:rPr lang="zh-CN" altLang="en-US" b="1" dirty="0">
                <a:latin typeface="Times New Roman" pitchFamily="18" charset="0"/>
                <a:ea typeface="宋体" pitchFamily="2" charset="-122"/>
                <a:cs typeface="Times New Roman" pitchFamily="18" charset="0"/>
              </a:rPr>
              <a:t>新制氯水，振荡，静置</a:t>
            </a:r>
            <a:r>
              <a:rPr lang="en-US" altLang="zh-CN" b="1" dirty="0">
                <a:latin typeface="Times New Roman" pitchFamily="18" charset="0"/>
                <a:ea typeface="宋体" pitchFamily="2" charset="-122"/>
                <a:cs typeface="Times New Roman" pitchFamily="18" charset="0"/>
              </a:rPr>
              <a:t>20</a:t>
            </a:r>
            <a:r>
              <a:rPr lang="zh-CN" altLang="en-US" b="1" dirty="0">
                <a:latin typeface="Times New Roman" pitchFamily="18" charset="0"/>
                <a:ea typeface="宋体" pitchFamily="2" charset="-122"/>
                <a:cs typeface="Times New Roman" pitchFamily="18" charset="0"/>
              </a:rPr>
              <a:t>分钟</a:t>
            </a:r>
          </a:p>
        </p:txBody>
      </p:sp>
      <p:sp>
        <p:nvSpPr>
          <p:cNvPr id="8" name="TextBox 7"/>
          <p:cNvSpPr txBox="1"/>
          <p:nvPr/>
        </p:nvSpPr>
        <p:spPr>
          <a:xfrm>
            <a:off x="4938261" y="2375652"/>
            <a:ext cx="870966" cy="346249"/>
          </a:xfrm>
          <a:prstGeom prst="rect">
            <a:avLst/>
          </a:prstGeom>
          <a:noFill/>
        </p:spPr>
        <p:txBody>
          <a:bodyPr wrap="square" lIns="68580" tIns="34290" rIns="68580" bIns="34290" rtlCol="0">
            <a:spAutoFit/>
          </a:bodyPr>
          <a:lstStyle/>
          <a:p>
            <a:r>
              <a:rPr lang="en-US" altLang="zh-CN" b="1" dirty="0">
                <a:latin typeface="Times New Roman" pitchFamily="18" charset="0"/>
                <a:ea typeface="宋体" pitchFamily="2" charset="-122"/>
                <a:cs typeface="Times New Roman" pitchFamily="18" charset="0"/>
              </a:rPr>
              <a:t>CCl</a:t>
            </a:r>
            <a:r>
              <a:rPr lang="en-US" altLang="zh-CN" b="1" baseline="-25000" dirty="0">
                <a:latin typeface="Times New Roman" pitchFamily="18" charset="0"/>
                <a:ea typeface="宋体" pitchFamily="2" charset="-122"/>
                <a:cs typeface="Times New Roman" pitchFamily="18" charset="0"/>
              </a:rPr>
              <a:t>4</a:t>
            </a:r>
            <a:endParaRPr lang="zh-CN" altLang="en-US" b="1" baseline="-25000" dirty="0">
              <a:latin typeface="Times New Roman" pitchFamily="18" charset="0"/>
              <a:ea typeface="宋体" pitchFamily="2" charset="-122"/>
              <a:cs typeface="Times New Roman" pitchFamily="18" charset="0"/>
            </a:endParaRPr>
          </a:p>
        </p:txBody>
      </p:sp>
      <p:sp>
        <p:nvSpPr>
          <p:cNvPr id="9" name="TextBox 8"/>
          <p:cNvSpPr txBox="1"/>
          <p:nvPr/>
        </p:nvSpPr>
        <p:spPr>
          <a:xfrm>
            <a:off x="7124894" y="2380952"/>
            <a:ext cx="864587" cy="623248"/>
          </a:xfrm>
          <a:prstGeom prst="rect">
            <a:avLst/>
          </a:prstGeom>
          <a:noFill/>
        </p:spPr>
        <p:txBody>
          <a:bodyPr wrap="square" lIns="68580" tIns="34290" rIns="68580" bIns="34290" rtlCol="0">
            <a:spAutoFit/>
          </a:bodyPr>
          <a:lstStyle/>
          <a:p>
            <a:r>
              <a:rPr lang="zh-CN" altLang="en-US" b="1" dirty="0">
                <a:latin typeface="Times New Roman" pitchFamily="18" charset="0"/>
                <a:ea typeface="宋体" pitchFamily="2" charset="-122"/>
                <a:cs typeface="Times New Roman" pitchFamily="18" charset="0"/>
              </a:rPr>
              <a:t>萃取后的氯水</a:t>
            </a:r>
          </a:p>
        </p:txBody>
      </p:sp>
      <p:sp>
        <p:nvSpPr>
          <p:cNvPr id="10" name="TextBox 9"/>
          <p:cNvSpPr txBox="1"/>
          <p:nvPr/>
        </p:nvSpPr>
        <p:spPr>
          <a:xfrm>
            <a:off x="6064181" y="2371899"/>
            <a:ext cx="925093" cy="623248"/>
          </a:xfrm>
          <a:prstGeom prst="rect">
            <a:avLst/>
          </a:prstGeom>
          <a:noFill/>
        </p:spPr>
        <p:txBody>
          <a:bodyPr wrap="square" lIns="68580" tIns="34290" rIns="68580" bIns="34290" rtlCol="0">
            <a:spAutoFit/>
          </a:bodyPr>
          <a:lstStyle/>
          <a:p>
            <a:r>
              <a:rPr lang="zh-CN" altLang="en-US" b="1" dirty="0">
                <a:latin typeface="Times New Roman" pitchFamily="18" charset="0"/>
                <a:ea typeface="宋体" pitchFamily="2" charset="-122"/>
                <a:cs typeface="Times New Roman" pitchFamily="18" charset="0"/>
              </a:rPr>
              <a:t>萃取后 的</a:t>
            </a:r>
            <a:r>
              <a:rPr lang="en-US" altLang="zh-CN" b="1" dirty="0">
                <a:latin typeface="Times New Roman" pitchFamily="18" charset="0"/>
                <a:ea typeface="宋体" pitchFamily="2" charset="-122"/>
                <a:cs typeface="Times New Roman" pitchFamily="18" charset="0"/>
              </a:rPr>
              <a:t>CCl</a:t>
            </a:r>
            <a:r>
              <a:rPr lang="en-US" altLang="zh-CN" b="1" baseline="-25000" dirty="0">
                <a:latin typeface="Times New Roman" pitchFamily="18" charset="0"/>
                <a:ea typeface="宋体" pitchFamily="2" charset="-122"/>
                <a:cs typeface="Times New Roman" pitchFamily="18" charset="0"/>
              </a:rPr>
              <a:t>4</a:t>
            </a:r>
            <a:endParaRPr lang="zh-CN" altLang="en-US" b="1" dirty="0">
              <a:latin typeface="Times New Roman" pitchFamily="18" charset="0"/>
              <a:ea typeface="宋体" pitchFamily="2" charset="-122"/>
              <a:cs typeface="Times New Roman"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663115516"/>
              </p:ext>
            </p:extLst>
          </p:nvPr>
        </p:nvGraphicFramePr>
        <p:xfrm>
          <a:off x="955067" y="3378297"/>
          <a:ext cx="7523915" cy="1376990"/>
        </p:xfrm>
        <a:graphic>
          <a:graphicData uri="http://schemas.openxmlformats.org/drawingml/2006/table">
            <a:tbl>
              <a:tblPr firstRow="1" bandRow="1">
                <a:tableStyleId>{5C22544A-7EE6-4342-B048-85BDC9FD1C3A}</a:tableStyleId>
              </a:tblPr>
              <a:tblGrid>
                <a:gridCol w="3323386">
                  <a:extLst>
                    <a:ext uri="{9D8B030D-6E8A-4147-A177-3AD203B41FA5}">
                      <a16:colId xmlns:a16="http://schemas.microsoft.com/office/drawing/2014/main" val="20000"/>
                    </a:ext>
                  </a:extLst>
                </a:gridCol>
                <a:gridCol w="4200529">
                  <a:extLst>
                    <a:ext uri="{9D8B030D-6E8A-4147-A177-3AD203B41FA5}">
                      <a16:colId xmlns:a16="http://schemas.microsoft.com/office/drawing/2014/main" val="20001"/>
                    </a:ext>
                  </a:extLst>
                </a:gridCol>
              </a:tblGrid>
              <a:tr h="531787">
                <a:tc>
                  <a:txBody>
                    <a:bodyPr/>
                    <a:lstStyle/>
                    <a:p>
                      <a:pPr algn="ctr"/>
                      <a:r>
                        <a:rPr lang="zh-CN" altLang="en-US" sz="2700" dirty="0">
                          <a:solidFill>
                            <a:srgbClr val="FFFF00"/>
                          </a:solidFill>
                        </a:rPr>
                        <a:t>现象</a:t>
                      </a:r>
                    </a:p>
                  </a:txBody>
                  <a:tcPr marL="68580" marR="68580" marT="34290" marB="34290"/>
                </a:tc>
                <a:tc>
                  <a:txBody>
                    <a:bodyPr/>
                    <a:lstStyle/>
                    <a:p>
                      <a:pPr algn="ctr"/>
                      <a:r>
                        <a:rPr lang="zh-CN" altLang="en-US" sz="2700" b="1" kern="1200" dirty="0">
                          <a:solidFill>
                            <a:srgbClr val="FFFF00"/>
                          </a:solidFill>
                          <a:latin typeface="+mn-lt"/>
                          <a:ea typeface="+mn-ea"/>
                          <a:cs typeface="+mn-cs"/>
                        </a:rPr>
                        <a:t>结论</a:t>
                      </a:r>
                    </a:p>
                  </a:txBody>
                  <a:tcPr marL="68580" marR="68580" marT="34290" marB="34290"/>
                </a:tc>
                <a:extLst>
                  <a:ext uri="{0D108BD9-81ED-4DB2-BD59-A6C34878D82A}">
                    <a16:rowId xmlns:a16="http://schemas.microsoft.com/office/drawing/2014/main" val="10000"/>
                  </a:ext>
                </a:extLst>
              </a:tr>
              <a:tr h="845203">
                <a:tc>
                  <a:txBody>
                    <a:bodyPr/>
                    <a:lstStyle/>
                    <a:p>
                      <a:endParaRPr lang="zh-CN" altLang="en-US" sz="1000" dirty="0">
                        <a:solidFill>
                          <a:srgbClr val="FFFF00"/>
                        </a:solidFill>
                      </a:endParaRPr>
                    </a:p>
                  </a:txBody>
                  <a:tcPr marL="68580" marR="68580" marT="34290" marB="34290"/>
                </a:tc>
                <a:tc>
                  <a:txBody>
                    <a:bodyPr/>
                    <a:lstStyle/>
                    <a:p>
                      <a:endParaRPr lang="zh-CN" altLang="en-US" sz="1000" dirty="0">
                        <a:solidFill>
                          <a:srgbClr val="FFFF00"/>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3" name="文本框 2"/>
          <p:cNvSpPr txBox="1"/>
          <p:nvPr/>
        </p:nvSpPr>
        <p:spPr>
          <a:xfrm>
            <a:off x="4264198" y="3900827"/>
            <a:ext cx="4277129" cy="684803"/>
          </a:xfrm>
          <a:prstGeom prst="rect">
            <a:avLst/>
          </a:prstGeom>
          <a:noFill/>
        </p:spPr>
        <p:txBody>
          <a:bodyPr wrap="square" lIns="68580" tIns="34290" rIns="68580" bIns="34290" rtlCol="0">
            <a:spAutoFit/>
          </a:bodyPr>
          <a:lstStyle/>
          <a:p>
            <a:r>
              <a:rPr lang="zh-CN" altLang="en-US" sz="2000" b="1" dirty="0">
                <a:latin typeface="Times New Roman" pitchFamily="18" charset="0"/>
                <a:ea typeface="宋体" pitchFamily="2" charset="-122"/>
                <a:cs typeface="Times New Roman" pitchFamily="18" charset="0"/>
              </a:rPr>
              <a:t>大多数氯气分子被萃取到下层</a:t>
            </a:r>
            <a:r>
              <a:rPr lang="en-US" altLang="zh-CN" sz="2000" b="1" dirty="0">
                <a:latin typeface="Times New Roman" pitchFamily="18" charset="0"/>
                <a:ea typeface="宋体" pitchFamily="2" charset="-122"/>
                <a:cs typeface="Times New Roman" pitchFamily="18" charset="0"/>
              </a:rPr>
              <a:t>CCl</a:t>
            </a:r>
            <a:r>
              <a:rPr lang="en-US" altLang="zh-CN" sz="2000" b="1" baseline="-25000" dirty="0">
                <a:latin typeface="Times New Roman" pitchFamily="18" charset="0"/>
                <a:ea typeface="宋体" pitchFamily="2" charset="-122"/>
                <a:cs typeface="Times New Roman" pitchFamily="18" charset="0"/>
              </a:rPr>
              <a:t>4</a:t>
            </a:r>
            <a:r>
              <a:rPr lang="zh-CN" altLang="en-US" sz="2000" b="1" dirty="0">
                <a:latin typeface="Times New Roman" pitchFamily="18" charset="0"/>
                <a:ea typeface="宋体" pitchFamily="2" charset="-122"/>
                <a:cs typeface="Times New Roman" pitchFamily="18" charset="0"/>
              </a:rPr>
              <a:t>中</a:t>
            </a:r>
            <a:r>
              <a:rPr lang="en-US" altLang="zh-CN" sz="2000" b="1" dirty="0">
                <a:latin typeface="Times New Roman" pitchFamily="18" charset="0"/>
                <a:ea typeface="宋体" pitchFamily="2" charset="-122"/>
                <a:cs typeface="Times New Roman" pitchFamily="18" charset="0"/>
              </a:rPr>
              <a:t>,</a:t>
            </a:r>
            <a:r>
              <a:rPr lang="zh-CN" altLang="en-US" sz="2000" b="1" dirty="0">
                <a:latin typeface="Times New Roman" pitchFamily="18" charset="0"/>
                <a:ea typeface="宋体" pitchFamily="2" charset="-122"/>
                <a:cs typeface="Times New Roman" pitchFamily="18" charset="0"/>
              </a:rPr>
              <a:t>氯水层中还有少量氯气分子</a:t>
            </a:r>
          </a:p>
        </p:txBody>
      </p:sp>
      <p:sp>
        <p:nvSpPr>
          <p:cNvPr id="31" name="文本框 30"/>
          <p:cNvSpPr txBox="1"/>
          <p:nvPr/>
        </p:nvSpPr>
        <p:spPr>
          <a:xfrm>
            <a:off x="1028700" y="3939201"/>
            <a:ext cx="3108734" cy="684803"/>
          </a:xfrm>
          <a:prstGeom prst="rect">
            <a:avLst/>
          </a:prstGeom>
          <a:noFill/>
        </p:spPr>
        <p:txBody>
          <a:bodyPr wrap="square" lIns="68580" tIns="34290" rIns="68580" bIns="34290" rtlCol="0">
            <a:spAutoFit/>
          </a:bodyPr>
          <a:lstStyle/>
          <a:p>
            <a:r>
              <a:rPr lang="zh-CN" altLang="en-US" sz="2000" b="1" dirty="0">
                <a:latin typeface="Times New Roman" pitchFamily="18" charset="0"/>
                <a:ea typeface="宋体" pitchFamily="2" charset="-122"/>
                <a:cs typeface="Times New Roman" pitchFamily="18" charset="0"/>
              </a:rPr>
              <a:t>下层</a:t>
            </a:r>
            <a:r>
              <a:rPr lang="en-US" altLang="zh-CN" sz="2000" b="1" dirty="0">
                <a:latin typeface="Times New Roman" pitchFamily="18" charset="0"/>
                <a:ea typeface="宋体" pitchFamily="2" charset="-122"/>
                <a:cs typeface="Times New Roman" pitchFamily="18" charset="0"/>
              </a:rPr>
              <a:t>CCl</a:t>
            </a:r>
            <a:r>
              <a:rPr lang="en-US" altLang="zh-CN" sz="2000" b="1" baseline="-25000" dirty="0">
                <a:latin typeface="Times New Roman" pitchFamily="18" charset="0"/>
                <a:ea typeface="宋体" pitchFamily="2" charset="-122"/>
                <a:cs typeface="Times New Roman" pitchFamily="18" charset="0"/>
              </a:rPr>
              <a:t>4</a:t>
            </a:r>
            <a:r>
              <a:rPr lang="zh-CN" altLang="en-US" sz="2000" b="1" dirty="0">
                <a:latin typeface="Times New Roman" pitchFamily="18" charset="0"/>
                <a:ea typeface="宋体" pitchFamily="2" charset="-122"/>
                <a:cs typeface="Times New Roman" pitchFamily="18" charset="0"/>
              </a:rPr>
              <a:t>层黄绿色较深，上层氯水层颜色较浅</a:t>
            </a:r>
          </a:p>
        </p:txBody>
      </p:sp>
      <p:sp>
        <p:nvSpPr>
          <p:cNvPr id="14" name="圆角矩形 13"/>
          <p:cNvSpPr/>
          <p:nvPr/>
        </p:nvSpPr>
        <p:spPr>
          <a:xfrm>
            <a:off x="1" y="0"/>
            <a:ext cx="504278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圆角矩形 14"/>
          <p:cNvSpPr/>
          <p:nvPr/>
        </p:nvSpPr>
        <p:spPr>
          <a:xfrm>
            <a:off x="1" y="0"/>
            <a:ext cx="5042780" cy="466344"/>
          </a:xfrm>
          <a:prstGeom prst="roundRect">
            <a:avLst/>
          </a:prstGeom>
          <a:solidFill>
            <a:srgbClr val="00FFFF">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
          <p:cNvSpPr txBox="1"/>
          <p:nvPr/>
        </p:nvSpPr>
        <p:spPr>
          <a:xfrm>
            <a:off x="348018" y="51179"/>
            <a:ext cx="6478295" cy="438582"/>
          </a:xfrm>
          <a:prstGeom prst="rect">
            <a:avLst/>
          </a:prstGeom>
          <a:noFill/>
        </p:spPr>
        <p:txBody>
          <a:bodyPr wrap="square" lIns="68580" tIns="34290" rIns="68580" bIns="34290" rtlCol="0">
            <a:spAutoFit/>
          </a:bodyPr>
          <a:lstStyle/>
          <a:p>
            <a:r>
              <a:rPr lang="zh-CN" altLang="en-US" sz="2400" b="1" dirty="0"/>
              <a:t>环节一：探究谁能杀菌消毒漂白</a:t>
            </a:r>
          </a:p>
        </p:txBody>
      </p:sp>
      <p:cxnSp>
        <p:nvCxnSpPr>
          <p:cNvPr id="18" name="直接连接符 17"/>
          <p:cNvCxnSpPr/>
          <p:nvPr/>
        </p:nvCxnSpPr>
        <p:spPr>
          <a:xfrm>
            <a:off x="1067403" y="1484065"/>
            <a:ext cx="651850" cy="1810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下箭头 18"/>
          <p:cNvSpPr/>
          <p:nvPr/>
        </p:nvSpPr>
        <p:spPr>
          <a:xfrm rot="16200000">
            <a:off x="3069371" y="376571"/>
            <a:ext cx="187559" cy="2360497"/>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1590</Words>
  <Application>Microsoft Office PowerPoint</Application>
  <PresentationFormat>全屏显示(16:9)</PresentationFormat>
  <Paragraphs>223</Paragraphs>
  <Slides>22</Slides>
  <Notes>7</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华文新魏</vt:lpstr>
      <vt:lpstr>楷体</vt:lpstr>
      <vt:lpstr>宋体</vt:lpstr>
      <vt:lpstr>微软雅黑</vt:lpstr>
      <vt:lpstr>Arial</vt:lpstr>
      <vt:lpstr>Calibri</vt:lpstr>
      <vt:lpstr>Times New Roman</vt:lpstr>
      <vt:lpstr>Wingdings</vt:lpstr>
      <vt:lpstr>1_Office 主题​​</vt:lpstr>
      <vt:lpstr>氯气的性质及应用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小 马哥</cp:lastModifiedBy>
  <cp:revision>111</cp:revision>
  <dcterms:created xsi:type="dcterms:W3CDTF">2020-02-01T11:21:51Z</dcterms:created>
  <dcterms:modified xsi:type="dcterms:W3CDTF">2020-02-06T08:03:23Z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