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56" r:id="rId2"/>
    <p:sldId id="264" r:id="rId3"/>
    <p:sldId id="263" r:id="rId4"/>
    <p:sldId id="288" r:id="rId5"/>
    <p:sldId id="265" r:id="rId6"/>
    <p:sldId id="267" r:id="rId7"/>
    <p:sldId id="261" r:id="rId8"/>
    <p:sldId id="276" r:id="rId9"/>
    <p:sldId id="277" r:id="rId10"/>
    <p:sldId id="278" r:id="rId11"/>
    <p:sldId id="279" r:id="rId12"/>
    <p:sldId id="282" r:id="rId13"/>
    <p:sldId id="281" r:id="rId14"/>
    <p:sldId id="280" r:id="rId15"/>
    <p:sldId id="283" r:id="rId16"/>
    <p:sldId id="289" r:id="rId17"/>
    <p:sldId id="284" r:id="rId18"/>
    <p:sldId id="293" r:id="rId19"/>
    <p:sldId id="294" r:id="rId20"/>
    <p:sldId id="292" r:id="rId21"/>
    <p:sldId id="287" r:id="rId22"/>
    <p:sldId id="285" r:id="rId23"/>
    <p:sldId id="270" r:id="rId24"/>
    <p:sldId id="290" r:id="rId25"/>
    <p:sldId id="257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CFFEA-FE38-4B4D-B52B-FE59CB671951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EA63-A02B-4002-BDC3-EFD6D5BFA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04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EEA63-A02B-4002-BDC3-EFD6D5BFA27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14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0D787-CFE6-4CEA-9010-6656D6BB17BE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1177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 w="12700"/>
        </p:spPr>
      </p:sp>
      <p:sp>
        <p:nvSpPr>
          <p:cNvPr id="1177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117764" name="灯片编号占位符 3"/>
          <p:cNvSpPr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 typeface="Arial" charset="0"/>
              <a:buNone/>
            </a:pPr>
            <a:fld id="{A948AA30-6CED-4448-B3FA-2DFA1E0EA06B}" type="slidenum">
              <a:rPr lang="en-US" altLang="zh-CN" sz="1200"/>
              <a:pPr algn="r">
                <a:buFont typeface="Arial" charset="0"/>
                <a:buNone/>
              </a:pPr>
              <a:t>21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10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8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2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14528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79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85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29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21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08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33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96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16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12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NULL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4-20.TI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31840" y="1843405"/>
            <a:ext cx="6115618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氯及其化合物的整理与提升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1" y="1194124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高一年级化学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6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北京市日坛中学  孙静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10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629729" y="357504"/>
            <a:ext cx="18002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制备装置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722828" y="357504"/>
            <a:ext cx="18002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除杂装置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662177" y="357504"/>
            <a:ext cx="18002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收集装置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768819" y="357504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尾气处理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2" y="1113588"/>
            <a:ext cx="6461771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568768"/>
              </p:ext>
            </p:extLst>
          </p:nvPr>
        </p:nvGraphicFramePr>
        <p:xfrm>
          <a:off x="944133" y="1815666"/>
          <a:ext cx="6724787" cy="37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Document" r:id="rId4" imgW="5272095" imgH="396346" progId="Word.Document.8">
                  <p:embed/>
                </p:oleObj>
              </mc:Choice>
              <mc:Fallback>
                <p:oleObj name="Document" r:id="rId4" imgW="5272095" imgH="396346" progId="Word.Document.8">
                  <p:embed/>
                  <p:pic>
                    <p:nvPicPr>
                      <p:cNvPr id="0" name="对象 10148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133" y="1815666"/>
                        <a:ext cx="6724787" cy="378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61710"/>
            <a:ext cx="6048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占位符 1"/>
          <p:cNvSpPr>
            <a:spLocks noGrp="1"/>
          </p:cNvSpPr>
          <p:nvPr>
            <p:ph type="body" sz="quarter" idx="16"/>
          </p:nvPr>
        </p:nvSpPr>
        <p:spPr>
          <a:xfrm>
            <a:off x="4824418" y="3497936"/>
            <a:ext cx="1433036" cy="30674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9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4824418" y="3854215"/>
            <a:ext cx="1433036" cy="30674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" name="灯片编号占位符 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3124200" y="4767263"/>
            <a:ext cx="2895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D8122B45-E89F-4EF0-809B-B52239D1FD76}" type="slidenum">
              <a:rPr altLang="en-US">
                <a:latin typeface="Arial Black" pitchFamily="34" charset="0"/>
              </a:rPr>
              <a:pPr/>
              <a:t>10</a:t>
            </a:fld>
            <a:endParaRPr lang="zh-CN" altLang="en-US">
              <a:latin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08" y="3813888"/>
            <a:ext cx="80949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29" y="3604152"/>
            <a:ext cx="80949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57" y="3705876"/>
            <a:ext cx="829456" cy="6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61" y="3550857"/>
            <a:ext cx="657097" cy="5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23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971" name="图片 760970" descr="C:/Users/Administrator/Desktop/教学工作/第一轮复习/广东方园教育集团/2020PPT课件/第四章  非金属及其化合物/第一板块  教材复习课(C、Si、卤族、O、S、N)/18SWBHX4-26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822450" y="249492"/>
            <a:ext cx="5347403" cy="20522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0972" name="图片 7609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751" y="2416969"/>
            <a:ext cx="5408613" cy="258484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0973" name="图片 76097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676" y="3057525"/>
            <a:ext cx="4041775" cy="263129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0974" name="图片 76097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463" y="3899298"/>
            <a:ext cx="425450" cy="154781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0975" name="图片 76097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4376" y="4083844"/>
            <a:ext cx="669925" cy="17026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0976" name="图片 76097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7976" y="4379119"/>
            <a:ext cx="1076325" cy="16668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60977" name="图片 76097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4663" y="4383882"/>
            <a:ext cx="1295400" cy="179785"/>
          </a:xfrm>
          <a:prstGeom prst="rect">
            <a:avLst/>
          </a:prstGeom>
          <a:noFill/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92309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>
          <a:xfrm>
            <a:off x="611560" y="1113588"/>
            <a:ext cx="7920880" cy="275430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想一想：在收集氯气时有哪些方法可以验满？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利用什么原理？</a:t>
            </a:r>
          </a:p>
        </p:txBody>
      </p:sp>
    </p:spTree>
    <p:extLst>
      <p:ext uri="{BB962C8B-B14F-4D97-AF65-F5344CB8AC3E}">
        <p14:creationId xmlns:p14="http://schemas.microsoft.com/office/powerpoint/2010/main" val="387521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586195"/>
            <a:ext cx="77768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  <a:r>
              <a:rPr lang="zh-CN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将湿润的淀粉</a:t>
            </a:r>
            <a:r>
              <a:rPr lang="en-US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­KI</a:t>
            </a:r>
            <a:r>
              <a:rPr lang="zh-CN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试纸靠近盛</a:t>
            </a:r>
            <a:r>
              <a:rPr lang="en-US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</a:t>
            </a:r>
            <a:r>
              <a:rPr lang="en-US" altLang="zh-CN" sz="2800" b="1" baseline="-25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的集气瓶口，观察到试纸变</a:t>
            </a:r>
            <a:r>
              <a:rPr lang="zh-CN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蓝</a:t>
            </a:r>
            <a:r>
              <a:rPr lang="zh-CN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，证明已集满。</a:t>
            </a: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</a:t>
            </a:r>
            <a:r>
              <a:rPr lang="zh-CN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将湿润的蓝色石蕊试纸靠近盛</a:t>
            </a:r>
            <a:r>
              <a:rPr lang="en-US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</a:t>
            </a:r>
            <a:r>
              <a:rPr lang="en-US" altLang="zh-CN" sz="2800" b="1" baseline="-25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的集气瓶口，观察到试纸先</a:t>
            </a:r>
            <a:r>
              <a:rPr lang="en-US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变红</a:t>
            </a:r>
            <a:r>
              <a:rPr lang="en-US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后</a:t>
            </a:r>
            <a:r>
              <a:rPr lang="zh-CN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褪色</a:t>
            </a:r>
            <a:r>
              <a:rPr lang="en-US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的变化，则证明已集满。</a:t>
            </a: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</a:t>
            </a:r>
            <a:r>
              <a:rPr lang="zh-CN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实验室制取</a:t>
            </a:r>
            <a:r>
              <a:rPr lang="en-US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</a:t>
            </a:r>
            <a:r>
              <a:rPr lang="en-US" altLang="zh-CN" sz="2800" b="1" baseline="-25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zh-CN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时，常常根据氯气的颜色判断是否收集满。</a:t>
            </a:r>
          </a:p>
        </p:txBody>
      </p:sp>
    </p:spTree>
    <p:extLst>
      <p:ext uri="{BB962C8B-B14F-4D97-AF65-F5344CB8AC3E}">
        <p14:creationId xmlns:p14="http://schemas.microsoft.com/office/powerpoint/2010/main" val="6497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>
          <a:xfrm>
            <a:off x="755576" y="1056098"/>
            <a:ext cx="7920880" cy="275430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其他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强氧化剂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如：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KMnO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KClO</a:t>
            </a:r>
            <a:r>
              <a:rPr lang="en-US" altLang="zh-CN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也可以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氧化浓盐酸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制备氯气。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你能写出相关方程式吗？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061924" y="681540"/>
            <a:ext cx="1590196" cy="918102"/>
            <a:chOff x="4061924" y="908720"/>
            <a:chExt cx="1590196" cy="1224136"/>
          </a:xfrm>
        </p:grpSpPr>
        <p:sp>
          <p:nvSpPr>
            <p:cNvPr id="3" name="矩形 2"/>
            <p:cNvSpPr/>
            <p:nvPr/>
          </p:nvSpPr>
          <p:spPr>
            <a:xfrm>
              <a:off x="4061924" y="908720"/>
              <a:ext cx="1590196" cy="697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Mn</a:t>
              </a:r>
              <a:r>
                <a:rPr lang="en-US" altLang="zh-CN" sz="28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2+</a:t>
              </a:r>
              <a:endParaRPr lang="zh-CN" altLang="en-US" sz="2800" baseline="30000" dirty="0"/>
            </a:p>
          </p:txBody>
        </p:sp>
        <p:sp>
          <p:nvSpPr>
            <p:cNvPr id="6" name="下箭头 5"/>
            <p:cNvSpPr/>
            <p:nvPr/>
          </p:nvSpPr>
          <p:spPr>
            <a:xfrm flipH="1" flipV="1">
              <a:off x="4427984" y="1408130"/>
              <a:ext cx="144016" cy="724726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40103" y="664376"/>
            <a:ext cx="744114" cy="953124"/>
            <a:chOff x="5640103" y="885834"/>
            <a:chExt cx="744114" cy="1270832"/>
          </a:xfrm>
        </p:grpSpPr>
        <p:sp>
          <p:nvSpPr>
            <p:cNvPr id="4" name="矩形 3"/>
            <p:cNvSpPr/>
            <p:nvPr/>
          </p:nvSpPr>
          <p:spPr>
            <a:xfrm>
              <a:off x="5640103" y="885834"/>
              <a:ext cx="744114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</a:t>
              </a:r>
              <a:r>
                <a:rPr lang="en-US" altLang="zh-CN" sz="28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3+</a:t>
              </a:r>
              <a:endParaRPr lang="zh-CN" altLang="en-US" sz="2800" baseline="30000" dirty="0"/>
            </a:p>
          </p:txBody>
        </p:sp>
        <p:sp>
          <p:nvSpPr>
            <p:cNvPr id="8" name="下箭头 7"/>
            <p:cNvSpPr/>
            <p:nvPr/>
          </p:nvSpPr>
          <p:spPr>
            <a:xfrm flipH="1" flipV="1">
              <a:off x="5868144" y="1431940"/>
              <a:ext cx="144016" cy="724726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13241" y="695517"/>
            <a:ext cx="906017" cy="937158"/>
            <a:chOff x="7113240" y="927356"/>
            <a:chExt cx="906017" cy="1249544"/>
          </a:xfrm>
        </p:grpSpPr>
        <p:sp>
          <p:nvSpPr>
            <p:cNvPr id="5" name="矩形 4"/>
            <p:cNvSpPr/>
            <p:nvPr/>
          </p:nvSpPr>
          <p:spPr>
            <a:xfrm>
              <a:off x="7113240" y="927356"/>
              <a:ext cx="906017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氯气</a:t>
              </a:r>
              <a:endParaRPr lang="zh-CN" altLang="en-US" sz="2800" dirty="0"/>
            </a:p>
          </p:txBody>
        </p:sp>
        <p:sp>
          <p:nvSpPr>
            <p:cNvPr id="9" name="下箭头 8"/>
            <p:cNvSpPr/>
            <p:nvPr/>
          </p:nvSpPr>
          <p:spPr>
            <a:xfrm flipH="1" flipV="1">
              <a:off x="7421361" y="1452174"/>
              <a:ext cx="144016" cy="724726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56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161" name="图片 1030160" descr="C:/Users/Administrator/Desktop/教学工作/第一轮复习/广东方园教育集团/2020PPT课件/第四章  非金属及其化合物/第一板块  教材复习课(C、Si、卤族、O、S、N)/18SWBHX4-27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2276" y="660797"/>
            <a:ext cx="5688013" cy="1370409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30411" name="表格 1030410"/>
          <p:cNvGraphicFramePr/>
          <p:nvPr>
            <p:extLst>
              <p:ext uri="{D42A27DB-BD31-4B8C-83A1-F6EECF244321}">
                <p14:modId xmlns:p14="http://schemas.microsoft.com/office/powerpoint/2010/main" val="527740997"/>
              </p:ext>
            </p:extLst>
          </p:nvPr>
        </p:nvGraphicFramePr>
        <p:xfrm>
          <a:off x="539750" y="2150269"/>
          <a:ext cx="7848600" cy="274320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装置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试剂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实验现象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实验目的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altLang="zh-CN" sz="140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endParaRPr lang="en-US" altLang="zh-CN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验证氯气无漂白作用，湿润的氯气有漂白作用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altLang="zh-CN" sz="140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altLang="zh-CN" sz="140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140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淀粉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溶液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溶液变蓝色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altLang="zh-CN" sz="140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浓硫酸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altLang="zh-CN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altLang="zh-CN" sz="140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铁粉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产生棕色烟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altLang="zh-CN" sz="140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溶液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altLang="zh-CN" sz="140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吸收多余的氯气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圆角矩形 1"/>
          <p:cNvSpPr/>
          <p:nvPr/>
        </p:nvSpPr>
        <p:spPr>
          <a:xfrm>
            <a:off x="755861" y="156629"/>
            <a:ext cx="756084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你能依据实验目的选择试剂预测现象，或者根据试剂和现象推测实验目的吗？</a:t>
            </a:r>
          </a:p>
        </p:txBody>
      </p:sp>
    </p:spTree>
    <p:extLst>
      <p:ext uri="{BB962C8B-B14F-4D97-AF65-F5344CB8AC3E}">
        <p14:creationId xmlns:p14="http://schemas.microsoft.com/office/powerpoint/2010/main" val="59814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43"/>
            <a:ext cx="5832648" cy="484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292080" y="1113588"/>
            <a:ext cx="7920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292080" y="2733768"/>
            <a:ext cx="79208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292080" y="3975906"/>
            <a:ext cx="7920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竖卷形 6"/>
          <p:cNvSpPr/>
          <p:nvPr/>
        </p:nvSpPr>
        <p:spPr>
          <a:xfrm>
            <a:off x="6732240" y="512976"/>
            <a:ext cx="2016224" cy="3942438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请写出相关方程式并说明反应所体现氯气的性质</a:t>
            </a:r>
          </a:p>
        </p:txBody>
      </p:sp>
      <p:sp>
        <p:nvSpPr>
          <p:cNvPr id="8" name="矩形 7"/>
          <p:cNvSpPr/>
          <p:nvPr/>
        </p:nvSpPr>
        <p:spPr>
          <a:xfrm>
            <a:off x="1259632" y="512976"/>
            <a:ext cx="3600400" cy="924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40469" y="1559547"/>
            <a:ext cx="3835587" cy="742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208910" y="2511334"/>
            <a:ext cx="3600400" cy="378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59632" y="3057805"/>
            <a:ext cx="3816423" cy="600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189384" y="3867894"/>
            <a:ext cx="3670648" cy="86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3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161" name="图片 1030160" descr="C:/Users/Administrator/Desktop/教学工作/第一轮复习/广东方园教育集团/2020PPT课件/第四章  非金属及其化合物/第一板块  教材复习课(C、Si、卤族、O、S、N)/18SWBHX4-27.TIF"/>
          <p:cNvPicPr>
            <a:picLocks noChangeAspect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2276" y="660797"/>
            <a:ext cx="5688013" cy="1370409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30411" name="表格 1030410"/>
          <p:cNvGraphicFramePr/>
          <p:nvPr>
            <p:extLst>
              <p:ext uri="{D42A27DB-BD31-4B8C-83A1-F6EECF244321}">
                <p14:modId xmlns:p14="http://schemas.microsoft.com/office/powerpoint/2010/main" val="3261304991"/>
              </p:ext>
            </p:extLst>
          </p:nvPr>
        </p:nvGraphicFramePr>
        <p:xfrm>
          <a:off x="539750" y="2150269"/>
          <a:ext cx="7848600" cy="274320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装置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试剂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实验现象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实验目的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altLang="zh-CN" sz="140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浓硫酸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altLang="zh-CN" sz="140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验证干燥的氯气无漂白作用，湿润的氯气有漂白作用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altLang="zh-CN" sz="140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干燥红布条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无明显变化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altLang="zh-CN" sz="140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湿润红布条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红布条褪色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140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淀粉</a:t>
                      </a: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溶液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溶液变蓝色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验证氯气具有强氧化性，可与金属及还原性化合物反应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altLang="zh-CN" sz="140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浓硫酸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altLang="zh-CN" sz="140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altLang="zh-CN" sz="140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铁粉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产生棕色烟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altLang="zh-CN" sz="140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溶液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en-US" altLang="zh-CN" sz="1800" b="1">
                          <a:latin typeface="Courier New" panose="02070309020205020404" pitchFamily="49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altLang="zh-CN" sz="140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defTabSz="914400">
                        <a:spcBef>
                          <a:spcPct val="0"/>
                        </a:spcBef>
                        <a:buNone/>
                        <a:tabLst>
                          <a:tab pos="2400300" algn="l"/>
                        </a:tabLst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吸收多余的氯气</a:t>
                      </a:r>
                      <a:endParaRPr lang="zh-CN" altLang="en-US" sz="1400" dirty="0"/>
                    </a:p>
                  </a:txBody>
                  <a:tcPr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83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文本框 1073153"/>
          <p:cNvSpPr txBox="1">
            <a:spLocks noChangeArrowheads="1"/>
          </p:cNvSpPr>
          <p:nvPr/>
        </p:nvSpPr>
        <p:spPr bwMode="auto">
          <a:xfrm>
            <a:off x="2915816" y="256936"/>
            <a:ext cx="2806080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氯气的用途</a:t>
            </a:r>
          </a:p>
        </p:txBody>
      </p:sp>
      <p:sp>
        <p:nvSpPr>
          <p:cNvPr id="55299" name="文本框 1073158"/>
          <p:cNvSpPr txBox="1">
            <a:spLocks noChangeArrowheads="1"/>
          </p:cNvSpPr>
          <p:nvPr/>
        </p:nvSpPr>
        <p:spPr bwMode="auto">
          <a:xfrm>
            <a:off x="142875" y="1059657"/>
            <a:ext cx="87503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制漂白液、漂白粉和漂粉精</a:t>
            </a: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制漂白液 </a:t>
            </a:r>
            <a:r>
              <a:rPr lang="en-US" altLang="zh-CN" sz="2400" b="1" dirty="0">
                <a:latin typeface="Times New Roman" panose="02020603050405020304" pitchFamily="18" charset="0"/>
              </a:rPr>
              <a:t>Cl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</a:rPr>
              <a:t>2NaOH=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NaCl</a:t>
            </a:r>
            <a:r>
              <a:rPr lang="zh-CN" altLang="en-US" sz="2400" b="1" dirty="0">
                <a:latin typeface="Times New Roman" panose="02020603050405020304" pitchFamily="18" charset="0"/>
              </a:rPr>
              <a:t>＋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NaClO</a:t>
            </a:r>
            <a:r>
              <a:rPr lang="zh-CN" altLang="en-US" sz="2400" b="1" dirty="0">
                <a:latin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</a:rPr>
              <a:t>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 </a:t>
            </a:r>
            <a:r>
              <a:rPr lang="zh-CN" altLang="en-US" sz="2400" b="1" dirty="0">
                <a:latin typeface="Times New Roman" panose="02020603050405020304" pitchFamily="18" charset="0"/>
              </a:rPr>
              <a:t>，其有效成分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NaClO</a:t>
            </a:r>
            <a:r>
              <a:rPr lang="zh-CN" altLang="en-US" sz="2400" b="1" dirty="0">
                <a:latin typeface="Times New Roman" panose="02020603050405020304" pitchFamily="18" charset="0"/>
              </a:rPr>
              <a:t>比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HClO</a:t>
            </a:r>
            <a:r>
              <a:rPr lang="zh-CN" altLang="en-US" sz="2400" b="1" dirty="0">
                <a:latin typeface="Times New Roman" panose="02020603050405020304" pitchFamily="18" charset="0"/>
              </a:rPr>
              <a:t>稳定的多</a:t>
            </a:r>
            <a:r>
              <a:rPr lang="en-US" altLang="zh-CN" sz="2400" b="1" dirty="0">
                <a:latin typeface="Times New Roman" panose="02020603050405020304" pitchFamily="18" charset="0"/>
              </a:rPr>
              <a:t>,</a:t>
            </a:r>
            <a:r>
              <a:rPr lang="zh-CN" altLang="en-US" sz="2400" b="1" dirty="0">
                <a:latin typeface="Times New Roman" panose="02020603050405020304" pitchFamily="18" charset="0"/>
              </a:rPr>
              <a:t>可长期存放，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制漂白粉和漂粉精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2Cl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2Ca(OH)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=CaCl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eaLnBrk="1" hangingPunct="1"/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/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6" name="文本框 779275"/>
          <p:cNvSpPr txBox="1">
            <a:spLocks noChangeArrowheads="1"/>
          </p:cNvSpPr>
          <p:nvPr/>
        </p:nvSpPr>
        <p:spPr bwMode="auto">
          <a:xfrm>
            <a:off x="255982" y="3165444"/>
            <a:ext cx="5488534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latin typeface="Times New Roman" pitchFamily="18" charset="0"/>
              </a:rPr>
              <a:t>Ca(</a:t>
            </a:r>
            <a:r>
              <a:rPr lang="en-US" altLang="zh-CN" sz="2000" b="1" dirty="0" err="1">
                <a:latin typeface="Times New Roman" pitchFamily="18" charset="0"/>
              </a:rPr>
              <a:t>ClO</a:t>
            </a:r>
            <a:r>
              <a:rPr lang="en-US" altLang="zh-CN" sz="2000" b="1" dirty="0">
                <a:latin typeface="Times New Roman" pitchFamily="18" charset="0"/>
              </a:rPr>
              <a:t>)</a:t>
            </a:r>
            <a:r>
              <a:rPr lang="en-US" altLang="zh-CN" sz="2000" b="1" baseline="-25000" dirty="0">
                <a:latin typeface="Times New Roman" pitchFamily="18" charset="0"/>
              </a:rPr>
              <a:t>2</a:t>
            </a:r>
            <a:r>
              <a:rPr lang="en-US" altLang="zh-CN" sz="2000" b="1" dirty="0">
                <a:latin typeface="Times New Roman" pitchFamily="18" charset="0"/>
              </a:rPr>
              <a:t>+CO</a:t>
            </a:r>
            <a:r>
              <a:rPr lang="en-US" altLang="zh-CN" sz="2000" b="1" baseline="-25000" dirty="0">
                <a:latin typeface="Times New Roman" pitchFamily="18" charset="0"/>
              </a:rPr>
              <a:t>2</a:t>
            </a:r>
            <a:r>
              <a:rPr lang="en-US" altLang="zh-CN" sz="2000" b="1" dirty="0">
                <a:latin typeface="Times New Roman" pitchFamily="18" charset="0"/>
              </a:rPr>
              <a:t>+H</a:t>
            </a:r>
            <a:r>
              <a:rPr lang="en-US" altLang="zh-CN" sz="2000" b="1" baseline="-25000" dirty="0">
                <a:latin typeface="Times New Roman" pitchFamily="18" charset="0"/>
              </a:rPr>
              <a:t>2</a:t>
            </a:r>
            <a:r>
              <a:rPr lang="en-US" altLang="zh-CN" sz="2000" b="1" dirty="0">
                <a:latin typeface="Times New Roman" pitchFamily="18" charset="0"/>
              </a:rPr>
              <a:t>O==CaCO</a:t>
            </a:r>
            <a:r>
              <a:rPr lang="en-US" altLang="zh-CN" sz="2000" b="1" baseline="-25000" dirty="0">
                <a:latin typeface="Times New Roman" pitchFamily="18" charset="0"/>
              </a:rPr>
              <a:t>3</a:t>
            </a:r>
            <a:r>
              <a:rPr lang="en-US" altLang="zh-CN" sz="2000" b="1" dirty="0">
                <a:latin typeface="Times New Roman" pitchFamily="18" charset="0"/>
              </a:rPr>
              <a:t>↓+2HClO</a:t>
            </a:r>
          </a:p>
        </p:txBody>
      </p:sp>
    </p:spTree>
    <p:extLst>
      <p:ext uri="{BB962C8B-B14F-4D97-AF65-F5344CB8AC3E}">
        <p14:creationId xmlns:p14="http://schemas.microsoft.com/office/powerpoint/2010/main" val="228755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文本框 1073153"/>
          <p:cNvSpPr txBox="1">
            <a:spLocks noChangeArrowheads="1"/>
          </p:cNvSpPr>
          <p:nvPr/>
        </p:nvSpPr>
        <p:spPr bwMode="auto">
          <a:xfrm>
            <a:off x="2915816" y="256936"/>
            <a:ext cx="2806080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氯气的用途</a:t>
            </a:r>
          </a:p>
        </p:txBody>
      </p:sp>
      <p:sp>
        <p:nvSpPr>
          <p:cNvPr id="55299" name="文本框 1073158"/>
          <p:cNvSpPr txBox="1">
            <a:spLocks noChangeArrowheads="1"/>
          </p:cNvSpPr>
          <p:nvPr/>
        </p:nvSpPr>
        <p:spPr bwMode="auto">
          <a:xfrm>
            <a:off x="142875" y="1059657"/>
            <a:ext cx="87503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/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与有机物反应，是重要的化工原料</a:t>
            </a:r>
          </a:p>
          <a:p>
            <a:pPr eaLnBrk="1" hangingPunct="1"/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/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用于提纯</a:t>
            </a:r>
            <a:r>
              <a:rPr lang="en-US" altLang="zh-CN" sz="2400" b="1" dirty="0">
                <a:latin typeface="Times New Roman" panose="02020603050405020304" pitchFamily="18" charset="0"/>
              </a:rPr>
              <a:t>Si</a:t>
            </a:r>
            <a:r>
              <a:rPr lang="zh-CN" altLang="en-US" sz="2400" b="1" dirty="0">
                <a:latin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</a:rPr>
              <a:t>Ge</a:t>
            </a:r>
            <a:r>
              <a:rPr lang="zh-CN" altLang="en-US" sz="2400" b="1" dirty="0">
                <a:latin typeface="Times New Roman" panose="02020603050405020304" pitchFamily="18" charset="0"/>
              </a:rPr>
              <a:t>等</a:t>
            </a:r>
          </a:p>
          <a:p>
            <a:pPr eaLnBrk="1" hangingPunct="1"/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/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400" b="1" dirty="0">
                <a:latin typeface="Times New Roman" panose="02020603050405020304" pitchFamily="18" charset="0"/>
              </a:rPr>
              <a:t>有机化工：合成塑料、橡胶、人造纤维、农药、染料和药品</a:t>
            </a:r>
          </a:p>
        </p:txBody>
      </p:sp>
    </p:spTree>
    <p:extLst>
      <p:ext uri="{BB962C8B-B14F-4D97-AF65-F5344CB8AC3E}">
        <p14:creationId xmlns:p14="http://schemas.microsoft.com/office/powerpoint/2010/main" val="346099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482" name="对象 10444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45278"/>
              </p:ext>
            </p:extLst>
          </p:nvPr>
        </p:nvGraphicFramePr>
        <p:xfrm>
          <a:off x="-171450" y="357188"/>
          <a:ext cx="9596438" cy="4712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r:id="rId4" imgW="6973273" imgH="3704762" progId="MSPhotoEd.3">
                  <p:embed/>
                </p:oleObj>
              </mc:Choice>
              <mc:Fallback>
                <p:oleObj r:id="rId4" imgW="6973273" imgH="3704762" progId="MSPhotoEd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1450" y="357188"/>
                        <a:ext cx="9596438" cy="4712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489" name="椭圆 1044488">
            <a:hlinkClick r:id="" action="ppaction://noaction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7510463" y="1956197"/>
            <a:ext cx="576262" cy="647700"/>
          </a:xfrm>
          <a:prstGeom prst="ellips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44494" name="椭圆形标注 1044493"/>
          <p:cNvSpPr>
            <a:spLocks noChangeArrowheads="1"/>
          </p:cNvSpPr>
          <p:nvPr/>
        </p:nvSpPr>
        <p:spPr bwMode="auto">
          <a:xfrm flipH="1">
            <a:off x="3708400" y="0"/>
            <a:ext cx="4090194" cy="1707654"/>
          </a:xfrm>
          <a:prstGeom prst="wedgeEllipseCallout">
            <a:avLst>
              <a:gd name="adj1" fmla="val -53529"/>
              <a:gd name="adj2" fmla="val 75634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FF0000"/>
                </a:solidFill>
              </a:rPr>
              <a:t> </a:t>
            </a:r>
            <a:r>
              <a:rPr lang="zh-CN" altLang="en-US" sz="4400" b="1" dirty="0">
                <a:solidFill>
                  <a:srgbClr val="FF0000"/>
                </a:solidFill>
              </a:rPr>
              <a:t>第三周期</a:t>
            </a:r>
          </a:p>
          <a:p>
            <a:pPr eaLnBrk="1" hangingPunct="1"/>
            <a:r>
              <a:rPr lang="zh-CN" altLang="en-US" sz="4400" b="1" dirty="0">
                <a:solidFill>
                  <a:srgbClr val="FF0000"/>
                </a:solidFill>
              </a:rPr>
              <a:t>   第</a:t>
            </a:r>
            <a:r>
              <a:rPr lang="en-US" altLang="zh-CN" sz="4400" b="1" dirty="0" err="1" smtClean="0">
                <a:solidFill>
                  <a:srgbClr val="FF0000"/>
                </a:solidFill>
              </a:rPr>
              <a:t>ⅦA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族</a:t>
            </a:r>
            <a:endParaRPr lang="en-US" altLang="zh-CN" sz="4400" b="1" dirty="0">
              <a:solidFill>
                <a:srgbClr val="FF0000"/>
              </a:solidFill>
            </a:endParaRPr>
          </a:p>
        </p:txBody>
      </p:sp>
      <p:sp>
        <p:nvSpPr>
          <p:cNvPr id="25605" name="灯片编号占位符 1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DFE9529A-018E-4325-9783-69C2CD6FC58C}" type="slidenum">
              <a:rPr altLang="en-US">
                <a:latin typeface="Arial Black" pitchFamily="34" charset="0"/>
              </a:rPr>
              <a:pPr/>
              <a:t>2</a:t>
            </a:fld>
            <a:endParaRPr lang="zh-CN" altLang="en-US">
              <a:latin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44" y="0"/>
            <a:ext cx="1594018" cy="139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3597865"/>
            <a:ext cx="914501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宋体" charset="-122"/>
              </a:rPr>
              <a:t>氯原子很容易得到一个电子而形成</a:t>
            </a:r>
            <a:r>
              <a:rPr lang="en-US" altLang="zh-CN" sz="2800" b="1" dirty="0" err="1">
                <a:solidFill>
                  <a:srgbClr val="000000"/>
                </a:solidFill>
                <a:latin typeface="宋体" charset="-122"/>
              </a:rPr>
              <a:t>Cl</a:t>
            </a:r>
            <a:r>
              <a:rPr lang="en-US" altLang="zh-CN" sz="2800" b="1" baseline="30000" dirty="0">
                <a:solidFill>
                  <a:srgbClr val="000000"/>
                </a:solidFill>
                <a:latin typeface="宋体" charset="-122"/>
              </a:rPr>
              <a:t>-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charset="-122"/>
              </a:rPr>
              <a:t>，氯具有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</a:rPr>
              <a:t>较强的非金属性。</a:t>
            </a:r>
          </a:p>
        </p:txBody>
      </p:sp>
    </p:spTree>
    <p:extLst>
      <p:ext uri="{BB962C8B-B14F-4D97-AF65-F5344CB8AC3E}">
        <p14:creationId xmlns:p14="http://schemas.microsoft.com/office/powerpoint/2010/main" val="3504992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94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文本框 781313"/>
          <p:cNvSpPr txBox="1">
            <a:spLocks noChangeArrowheads="1"/>
          </p:cNvSpPr>
          <p:nvPr/>
        </p:nvSpPr>
        <p:spPr bwMode="auto">
          <a:xfrm>
            <a:off x="1043608" y="457200"/>
            <a:ext cx="2664296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</a:rPr>
              <a:t>氯气的用途</a:t>
            </a:r>
          </a:p>
        </p:txBody>
      </p:sp>
      <p:sp>
        <p:nvSpPr>
          <p:cNvPr id="54277" name="文本框 781318"/>
          <p:cNvSpPr txBox="1">
            <a:spLocks noChangeArrowheads="1"/>
          </p:cNvSpPr>
          <p:nvPr/>
        </p:nvSpPr>
        <p:spPr bwMode="auto">
          <a:xfrm>
            <a:off x="539553" y="1167594"/>
            <a:ext cx="83518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自来水杀菌消毒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Cl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</a:rPr>
              <a:t>H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O =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HCl</a:t>
            </a:r>
            <a:r>
              <a:rPr lang="zh-CN" altLang="en-US" sz="2400" b="1" dirty="0">
                <a:latin typeface="Times New Roman" panose="02020603050405020304" pitchFamily="18" charset="0"/>
              </a:rPr>
              <a:t>＋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HClO</a:t>
            </a:r>
            <a:r>
              <a:rPr lang="en-US" altLang="zh-CN" sz="2400" b="1" dirty="0">
                <a:latin typeface="Times New Roman" panose="02020603050405020304" pitchFamily="18" charset="0"/>
              </a:rPr>
              <a:t>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</a:rPr>
              <a:t>体积的水溶解</a:t>
            </a: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体积的氯气形成的溶液为氯水，为浅黄绿色。其中次氯酸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HClO</a:t>
            </a:r>
            <a:r>
              <a:rPr lang="zh-CN" altLang="en-US" sz="2400" b="1" dirty="0">
                <a:latin typeface="Times New Roman" panose="02020603050405020304" pitchFamily="18" charset="0"/>
              </a:rPr>
              <a:t>有强氧化性和漂白性。次氯酸有弱酸性，不稳定，光照即可发生分解，因此久置氯水会失效  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2HClO =2HCl</a:t>
            </a:r>
            <a:r>
              <a:rPr lang="zh-CN" altLang="en-US" sz="2400" b="1" dirty="0">
                <a:latin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</a:rPr>
              <a:t> ↑</a:t>
            </a:r>
            <a:r>
              <a:rPr lang="zh-CN" altLang="en-US" sz="2400" b="1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54279" name="页脚占位符 2"/>
          <p:cNvSpPr>
            <a:spLocks noGrp="1" noChangeArrowheads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1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3"/>
          <p:cNvSpPr txBox="1">
            <a:spLocks noChangeArrowheads="1"/>
          </p:cNvSpPr>
          <p:nvPr/>
        </p:nvSpPr>
        <p:spPr bwMode="auto">
          <a:xfrm>
            <a:off x="414339" y="1320404"/>
            <a:ext cx="8334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zh-CN" altLang="zh-CN"/>
          </a:p>
        </p:txBody>
      </p:sp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35488"/>
              </p:ext>
            </p:extLst>
          </p:nvPr>
        </p:nvGraphicFramePr>
        <p:xfrm>
          <a:off x="153033" y="1761660"/>
          <a:ext cx="8856984" cy="2594373"/>
        </p:xfrm>
        <a:graphic>
          <a:graphicData uri="http://schemas.openxmlformats.org/drawingml/2006/table">
            <a:tbl>
              <a:tblPr/>
              <a:tblGrid>
                <a:gridCol w="3291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2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328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0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所加试剂</a:t>
                      </a: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(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或材料）</a:t>
                      </a:r>
                      <a:endParaRPr kumimoji="0" lang="zh-CN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实验现象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离子方程式或解释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0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硝酸酸化的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AgNO</a:t>
                      </a:r>
                      <a:r>
                        <a:rPr kumimoji="0" lang="en-US" altLang="zh-CN" sz="1800" b="1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3</a:t>
                      </a:r>
                      <a:r>
                        <a:rPr kumimoji="0" 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溶液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itchFamily="2" charset="-122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Na</a:t>
                      </a:r>
                      <a:r>
                        <a:rPr kumimoji="0" lang="zh-CN" altLang="zh-CN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2</a:t>
                      </a: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CO</a:t>
                      </a:r>
                      <a:r>
                        <a:rPr kumimoji="0" lang="zh-CN" altLang="zh-CN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3</a:t>
                      </a:r>
                      <a:r>
                        <a:rPr kumimoji="0" 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固体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itchFamily="2" charset="-122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有色布条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FeCl</a:t>
                      </a:r>
                      <a:r>
                        <a:rPr kumimoji="0" lang="zh-CN" altLang="zh-CN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2</a:t>
                      </a:r>
                      <a:r>
                        <a:rPr kumimoji="0" 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溶液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endParaRPr kumimoji="0" lang="zh-CN" alt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6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SO</a:t>
                      </a:r>
                      <a:r>
                        <a:rPr kumimoji="0" lang="zh-CN" altLang="zh-CN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2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endParaRPr kumimoji="0" 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endParaRPr kumimoji="0" lang="zh-CN" alt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91481" y="710849"/>
            <a:ext cx="7743825" cy="63094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lnSpc>
                <a:spcPct val="125000"/>
              </a:lnSpc>
              <a:buFont typeface="Arial" charset="0"/>
              <a:buNone/>
            </a:pPr>
            <a:r>
              <a:rPr lang="zh-CN" altLang="en-US" sz="2800" b="1" dirty="0">
                <a:latin typeface="宋体" charset="-122"/>
              </a:rPr>
              <a:t>向氯水中加入以下物质，请预测现象并作出解释</a:t>
            </a:r>
          </a:p>
        </p:txBody>
      </p:sp>
    </p:spTree>
    <p:extLst>
      <p:ext uri="{BB962C8B-B14F-4D97-AF65-F5344CB8AC3E}">
        <p14:creationId xmlns:p14="http://schemas.microsoft.com/office/powerpoint/2010/main" val="169682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411510"/>
            <a:ext cx="7038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氯水性质的多重性</a:t>
            </a:r>
          </a:p>
          <a:p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新制氯水的多种成分决定了它具有多重性质，在不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同的化学反应中，氯水中参与反应的微粒不同。</a:t>
            </a:r>
          </a:p>
        </p:txBody>
      </p:sp>
      <p:pic>
        <p:nvPicPr>
          <p:cNvPr id="3" name="图片 2" descr="学科网(www.zxxk.com)--教育资源门户，提供试题试卷、教案、课件、教学论文、素材等各类教学资源库下载，还有大量丰富的教学资讯！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1691680" y="2355726"/>
            <a:ext cx="5400600" cy="18902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70595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480"/>
            <a:ext cx="7435810" cy="448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716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167830"/>
              </p:ext>
            </p:extLst>
          </p:nvPr>
        </p:nvGraphicFramePr>
        <p:xfrm>
          <a:off x="323528" y="573528"/>
          <a:ext cx="8640960" cy="3564397"/>
        </p:xfrm>
        <a:graphic>
          <a:graphicData uri="http://schemas.openxmlformats.org/drawingml/2006/table">
            <a:tbl>
              <a:tblPr/>
              <a:tblGrid>
                <a:gridCol w="1111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7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2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87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3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主要</a:t>
                      </a: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参与反应的微粒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所加试剂</a:t>
                      </a:r>
                      <a:r>
                        <a:rPr kumimoji="0" lang="zh-CN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(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或材料）</a:t>
                      </a:r>
                      <a:endParaRPr kumimoji="0" lang="zh-CN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实验现象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离子方程式或解释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Cl</a:t>
                      </a:r>
                      <a:r>
                        <a:rPr kumimoji="0" lang="zh-CN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－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硝酸酸化的</a:t>
                      </a:r>
                      <a:r>
                        <a:rPr kumimoji="0" lang="en-US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AgNO</a:t>
                      </a:r>
                      <a:r>
                        <a:rPr kumimoji="0" lang="en-US" altLang="zh-CN" sz="1500" b="1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3</a:t>
                      </a: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溶液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白色沉淀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Cl</a:t>
                      </a:r>
                      <a:r>
                        <a:rPr kumimoji="0" lang="zh-CN" altLang="en-US" sz="15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－</a:t>
                      </a: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＋</a:t>
                      </a: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Ag</a:t>
                      </a:r>
                      <a:r>
                        <a:rPr kumimoji="0" lang="zh-CN" altLang="en-US" sz="15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＋</a:t>
                      </a: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===AgCl↓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7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H</a:t>
                      </a:r>
                      <a:r>
                        <a:rPr kumimoji="0" lang="zh-CN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＋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Na</a:t>
                      </a:r>
                      <a:r>
                        <a:rPr kumimoji="0" lang="zh-CN" altLang="zh-CN" sz="1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2</a:t>
                      </a:r>
                      <a:r>
                        <a:rPr kumimoji="0" lang="zh-CN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CO</a:t>
                      </a:r>
                      <a:r>
                        <a:rPr kumimoji="0" lang="zh-CN" altLang="zh-CN" sz="1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3</a:t>
                      </a: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固体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有气泡产生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2H</a:t>
                      </a:r>
                      <a:r>
                        <a:rPr kumimoji="0" lang="zh-CN" altLang="en-US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＋</a:t>
                      </a:r>
                      <a:r>
                        <a:rPr kumimoji="0" lang="en-US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+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CO</a:t>
                      </a:r>
                      <a:r>
                        <a:rPr kumimoji="0" lang="zh-CN" altLang="en-US" sz="1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3</a:t>
                      </a:r>
                      <a:r>
                        <a:rPr kumimoji="0" lang="zh-CN" altLang="en-US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2-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 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=== C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O</a:t>
                      </a:r>
                      <a:r>
                        <a:rPr kumimoji="0" lang="zh-CN" altLang="en-US" sz="1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2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↑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＋</a:t>
                      </a:r>
                      <a:r>
                        <a:rPr kumimoji="0" lang="en-US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H</a:t>
                      </a:r>
                      <a:r>
                        <a:rPr kumimoji="0" lang="zh-CN" altLang="en-US" sz="1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2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O</a:t>
                      </a:r>
                      <a:endParaRPr kumimoji="0" lang="zh-CN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HClO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有色布条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布条颜色褪去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HClO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具有漂白性</a:t>
                      </a:r>
                      <a:endParaRPr kumimoji="0" lang="zh-CN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Cl</a:t>
                      </a:r>
                      <a:r>
                        <a:rPr kumimoji="0" lang="zh-CN" altLang="zh-CN" sz="1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2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FeCl</a:t>
                      </a:r>
                      <a:r>
                        <a:rPr kumimoji="0" lang="zh-CN" altLang="zh-CN" sz="1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2</a:t>
                      </a: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溶液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溶液由浅黄绿色变为黄色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2Fe</a:t>
                      </a:r>
                      <a:r>
                        <a:rPr kumimoji="0" lang="zh-CN" altLang="en-US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2</a:t>
                      </a:r>
                      <a:r>
                        <a:rPr kumimoji="0" lang="zh-CN" altLang="en-US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＋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＋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C</a:t>
                      </a:r>
                      <a:r>
                        <a:rPr kumimoji="0" lang="en-US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l</a:t>
                      </a:r>
                      <a:r>
                        <a:rPr kumimoji="0" lang="zh-CN" altLang="en-US" sz="1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2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===2Fe</a:t>
                      </a:r>
                      <a:r>
                        <a:rPr kumimoji="0" lang="zh-CN" altLang="en-US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3</a:t>
                      </a:r>
                      <a:r>
                        <a:rPr kumimoji="0" lang="zh-CN" altLang="en-US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＋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＋</a:t>
                      </a:r>
                      <a:r>
                        <a:rPr kumimoji="0" lang="en-US" altLang="zh-CN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2</a:t>
                      </a:r>
                      <a:r>
                        <a:rPr kumimoji="0" lang="zh-CN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C</a:t>
                      </a:r>
                      <a:r>
                        <a:rPr kumimoji="0" lang="en-US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l</a:t>
                      </a:r>
                      <a:r>
                        <a:rPr kumimoji="0" lang="zh-CN" altLang="en-US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－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2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Cl</a:t>
                      </a:r>
                      <a:r>
                        <a:rPr kumimoji="0" lang="zh-CN" altLang="zh-CN" sz="1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2</a:t>
                      </a: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、</a:t>
                      </a:r>
                      <a:r>
                        <a:rPr kumimoji="0" lang="en-US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H</a:t>
                      </a:r>
                      <a:r>
                        <a:rPr kumimoji="0" lang="zh-CN" altLang="zh-CN" sz="1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2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O</a:t>
                      </a:r>
                      <a:endParaRPr kumimoji="0" lang="zh-CN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sym typeface="宋体" pitchFamily="2" charset="-122"/>
                      </a:endParaRP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S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O</a:t>
                      </a:r>
                      <a:r>
                        <a:rPr kumimoji="0" lang="zh-CN" altLang="zh-CN" sz="1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2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浅</a:t>
                      </a: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黄绿色褪去</a:t>
                      </a: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SO</a:t>
                      </a:r>
                      <a:r>
                        <a:rPr kumimoji="0" lang="zh-CN" altLang="en-US" sz="1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2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＋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C</a:t>
                      </a:r>
                      <a:r>
                        <a:rPr kumimoji="0" lang="en-US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l</a:t>
                      </a:r>
                      <a:r>
                        <a:rPr kumimoji="0" lang="zh-CN" altLang="en-US" sz="1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2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＋</a:t>
                      </a:r>
                      <a:r>
                        <a:rPr kumimoji="0" lang="en-US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2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H</a:t>
                      </a:r>
                      <a:r>
                        <a:rPr kumimoji="0" lang="zh-CN" altLang="en-US" sz="1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2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O===</a:t>
                      </a: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sym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en-US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        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sym typeface="宋体" pitchFamily="2" charset="-122"/>
                        </a:rPr>
                        <a:t>4H</a:t>
                      </a:r>
                      <a:r>
                        <a:rPr kumimoji="0" lang="zh-CN" altLang="en-US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＋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＋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2C</a:t>
                      </a:r>
                      <a:r>
                        <a:rPr kumimoji="0" lang="en-US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l</a:t>
                      </a:r>
                      <a:r>
                        <a:rPr kumimoji="0" lang="zh-CN" altLang="en-US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－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＋</a:t>
                      </a:r>
                      <a:r>
                        <a:rPr kumimoji="0" lang="zh-CN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SO</a:t>
                      </a:r>
                      <a:r>
                        <a:rPr kumimoji="0" lang="zh-CN" altLang="en-US" sz="15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4</a:t>
                      </a:r>
                      <a:r>
                        <a:rPr kumimoji="0" lang="zh-CN" altLang="en-US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sym typeface="Times New Roman" pitchFamily="18" charset="0"/>
                        </a:rPr>
                        <a:t>2-</a:t>
                      </a:r>
                      <a:endParaRPr kumimoji="0" lang="zh-CN" altLang="en-US" sz="15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Times New Roman" pitchFamily="18" charset="0"/>
                      </a:endParaRPr>
                    </a:p>
                  </a:txBody>
                  <a:tcPr marL="91452" marR="91452" marT="34695" marB="3469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659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7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018881"/>
          <p:cNvSpPr>
            <a:spLocks noGrp="1" noChangeArrowheads="1"/>
          </p:cNvSpPr>
          <p:nvPr>
            <p:ph type="title"/>
          </p:nvPr>
        </p:nvSpPr>
        <p:spPr>
          <a:xfrm>
            <a:off x="467545" y="87474"/>
            <a:ext cx="4247703" cy="5735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生活中的氯</a:t>
            </a:r>
          </a:p>
        </p:txBody>
      </p:sp>
      <p:sp>
        <p:nvSpPr>
          <p:cNvPr id="21507" name="文本占位符 1018882"/>
          <p:cNvSpPr>
            <a:spLocks noGrp="1" noChangeArrowheads="1"/>
          </p:cNvSpPr>
          <p:nvPr>
            <p:ph type="body" idx="1"/>
          </p:nvPr>
        </p:nvSpPr>
        <p:spPr>
          <a:xfrm>
            <a:off x="1" y="735806"/>
            <a:ext cx="5256213" cy="162044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zh-CN" altLang="en-US" dirty="0"/>
              <a:t>调味剂：</a:t>
            </a:r>
            <a:r>
              <a:rPr lang="en-US" altLang="zh-CN" dirty="0" err="1"/>
              <a:t>NaCl</a:t>
            </a:r>
            <a:endParaRPr lang="en-US" altLang="zh-CN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CN" altLang="en-US" dirty="0"/>
              <a:t>消毒剂：</a:t>
            </a:r>
            <a:r>
              <a:rPr lang="en-US" altLang="zh-CN" dirty="0" err="1"/>
              <a:t>NaClO</a:t>
            </a:r>
            <a:r>
              <a:rPr lang="en-US" altLang="zh-CN" dirty="0"/>
              <a:t>  Ca(</a:t>
            </a:r>
            <a:r>
              <a:rPr lang="en-US" altLang="zh-CN" dirty="0" err="1"/>
              <a:t>ClO</a:t>
            </a:r>
            <a:r>
              <a:rPr lang="en-US" altLang="zh-CN" dirty="0"/>
              <a:t>)</a:t>
            </a:r>
            <a:r>
              <a:rPr lang="en-US" altLang="zh-CN" baseline="-25000" dirty="0"/>
              <a:t>2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CN" altLang="en-US" dirty="0"/>
              <a:t>洁厕灵：</a:t>
            </a:r>
            <a:r>
              <a:rPr lang="en-US" altLang="zh-CN" dirty="0" err="1"/>
              <a:t>HCl</a:t>
            </a:r>
            <a:endParaRPr lang="en-US" altLang="zh-CN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CN" dirty="0"/>
          </a:p>
        </p:txBody>
      </p:sp>
      <p:sp>
        <p:nvSpPr>
          <p:cNvPr id="21508" name="文本框 1018883"/>
          <p:cNvSpPr txBox="1">
            <a:spLocks noChangeArrowheads="1"/>
          </p:cNvSpPr>
          <p:nvPr/>
        </p:nvSpPr>
        <p:spPr bwMode="auto">
          <a:xfrm>
            <a:off x="6156326" y="3543300"/>
            <a:ext cx="2303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b="1"/>
          </a:p>
        </p:txBody>
      </p:sp>
      <p:pic>
        <p:nvPicPr>
          <p:cNvPr id="21510" name="图片 1018885" descr="漂白粉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30" y="1913929"/>
            <a:ext cx="3132137" cy="1766888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1018886" descr="消毒液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65554"/>
            <a:ext cx="2763837" cy="2301478"/>
          </a:xfrm>
          <a:prstGeom prst="rect">
            <a:avLst/>
          </a:prstGeom>
          <a:noFill/>
          <a:ln>
            <a:noFill/>
          </a:ln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灯片编号占位符 1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7AC7610A-87BA-4FF1-8DDE-B4F8E1F746BA}" type="slidenum">
              <a:rPr altLang="en-US">
                <a:latin typeface="Arial Black" pitchFamily="34" charset="0"/>
              </a:rPr>
              <a:pPr/>
              <a:t>3</a:t>
            </a:fld>
            <a:endParaRPr lang="zh-CN" altLang="en-US"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6" y="161330"/>
            <a:ext cx="3514725" cy="2636044"/>
          </a:xfrm>
          <a:prstGeom prst="rect">
            <a:avLst/>
          </a:prstGeom>
          <a:noFill/>
          <a:ln>
            <a:noFill/>
          </a:ln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58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83618"/>
            <a:ext cx="8739115" cy="22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1046530"/>
          <p:cNvSpPr txBox="1">
            <a:spLocks noChangeArrowheads="1"/>
          </p:cNvSpPr>
          <p:nvPr/>
        </p:nvSpPr>
        <p:spPr bwMode="auto">
          <a:xfrm>
            <a:off x="609600" y="252949"/>
            <a:ext cx="7121525" cy="5847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Times New Roman" pitchFamily="18" charset="0"/>
              </a:rPr>
              <a:t>你能设计一套制备收集氯气的装置吗？</a:t>
            </a:r>
          </a:p>
        </p:txBody>
      </p:sp>
    </p:spTree>
    <p:extLst>
      <p:ext uri="{BB962C8B-B14F-4D97-AF65-F5344CB8AC3E}">
        <p14:creationId xmlns:p14="http://schemas.microsoft.com/office/powerpoint/2010/main" val="202019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卷形 2"/>
          <p:cNvSpPr/>
          <p:nvPr/>
        </p:nvSpPr>
        <p:spPr>
          <a:xfrm>
            <a:off x="247655" y="357504"/>
            <a:ext cx="2164105" cy="4104456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这是一位同学设计的实验室中制取氯气的实验装置图。你能找出有哪些错误吗？如何改正呢？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60577"/>
            <a:ext cx="135255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81540"/>
            <a:ext cx="6048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33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文本框 1046530"/>
          <p:cNvSpPr txBox="1">
            <a:spLocks noChangeArrowheads="1"/>
          </p:cNvSpPr>
          <p:nvPr/>
        </p:nvSpPr>
        <p:spPr bwMode="auto">
          <a:xfrm>
            <a:off x="609600" y="252949"/>
            <a:ext cx="7121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Times New Roman" pitchFamily="18" charset="0"/>
              </a:rPr>
              <a:t>一起来回忆氯气的性质</a:t>
            </a:r>
          </a:p>
        </p:txBody>
      </p:sp>
      <p:graphicFrame>
        <p:nvGraphicFramePr>
          <p:cNvPr id="1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876227"/>
              </p:ext>
            </p:extLst>
          </p:nvPr>
        </p:nvGraphicFramePr>
        <p:xfrm>
          <a:off x="609599" y="843559"/>
          <a:ext cx="7850834" cy="1241066"/>
        </p:xfrm>
        <a:graphic>
          <a:graphicData uri="http://schemas.openxmlformats.org/drawingml/2006/table">
            <a:tbl>
              <a:tblPr/>
              <a:tblGrid>
                <a:gridCol w="1309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0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9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4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21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760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颜色</a:t>
                      </a:r>
                    </a:p>
                  </a:txBody>
                  <a:tcPr marL="91431" marR="91431" marT="34271" marB="34271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状态</a:t>
                      </a:r>
                    </a:p>
                  </a:txBody>
                  <a:tcPr marL="91431" marR="91431" marT="34271" marB="34271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气味</a:t>
                      </a:r>
                    </a:p>
                  </a:txBody>
                  <a:tcPr marL="91431" marR="91431" marT="34271" marB="34271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密度</a:t>
                      </a:r>
                    </a:p>
                  </a:txBody>
                  <a:tcPr marL="91431" marR="91431" marT="34271" marB="34271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毒性</a:t>
                      </a:r>
                    </a:p>
                  </a:txBody>
                  <a:tcPr marL="91431" marR="91431" marT="34271" marB="34271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溶解性</a:t>
                      </a:r>
                    </a:p>
                  </a:txBody>
                  <a:tcPr marL="91431" marR="91431" marT="34271" marB="34271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2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黄绿色</a:t>
                      </a:r>
                    </a:p>
                  </a:txBody>
                  <a:tcPr marL="91431" marR="91431" marT="34271" marB="34271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气体</a:t>
                      </a:r>
                    </a:p>
                  </a:txBody>
                  <a:tcPr marL="91431" marR="91431" marT="34271" marB="34271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刺激性</a:t>
                      </a:r>
                    </a:p>
                  </a:txBody>
                  <a:tcPr marL="91431" marR="91431" marT="34271" marB="34271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比空气大</a:t>
                      </a:r>
                    </a:p>
                  </a:txBody>
                  <a:tcPr marL="91431" marR="91431" marT="34271" marB="34271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有毒</a:t>
                      </a:r>
                    </a:p>
                  </a:txBody>
                  <a:tcPr marL="91431" marR="91431" marT="34271" marB="34271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Times New Roman" pitchFamily="18" charset="0"/>
                        </a:rPr>
                        <a:t>可溶于水</a:t>
                      </a:r>
                    </a:p>
                  </a:txBody>
                  <a:tcPr marL="91431" marR="91431" marT="34271" marB="34271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圆角矩形 1"/>
          <p:cNvSpPr/>
          <p:nvPr/>
        </p:nvSpPr>
        <p:spPr>
          <a:xfrm>
            <a:off x="768878" y="2247714"/>
            <a:ext cx="18002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制备装置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2861977" y="2247714"/>
            <a:ext cx="18002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净化装置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4801326" y="2247714"/>
            <a:ext cx="18002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收集装置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6907968" y="2247714"/>
            <a:ext cx="18002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尾气处理</a:t>
            </a:r>
          </a:p>
        </p:txBody>
      </p:sp>
    </p:spTree>
    <p:extLst>
      <p:ext uri="{BB962C8B-B14F-4D97-AF65-F5344CB8AC3E}">
        <p14:creationId xmlns:p14="http://schemas.microsoft.com/office/powerpoint/2010/main" val="31319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41" y="2461710"/>
            <a:ext cx="6048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3124200" y="4767263"/>
            <a:ext cx="2895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D8122B45-E89F-4EF0-809B-B52239D1FD76}" type="slidenum">
              <a:rPr altLang="en-US">
                <a:latin typeface="Arial Black" pitchFamily="34" charset="0"/>
              </a:rPr>
              <a:pPr/>
              <a:t>7</a:t>
            </a:fld>
            <a:endParaRPr lang="zh-CN" altLang="en-US">
              <a:latin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29729" y="357504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制备装置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722828" y="357504"/>
            <a:ext cx="18002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除杂装置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662177" y="357504"/>
            <a:ext cx="18002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收集装置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768819" y="357504"/>
            <a:ext cx="18002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尾气处理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383618"/>
            <a:ext cx="6461771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08" y="3813888"/>
            <a:ext cx="80949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44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2478124"/>
            <a:ext cx="6048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灯片编号占位符 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3124200" y="4767263"/>
            <a:ext cx="2895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D8122B45-E89F-4EF0-809B-B52239D1FD76}" type="slidenum">
              <a:rPr altLang="en-US">
                <a:latin typeface="Arial Black" pitchFamily="34" charset="0"/>
              </a:rPr>
              <a:pPr/>
              <a:t>8</a:t>
            </a:fld>
            <a:endParaRPr lang="zh-CN" altLang="en-US">
              <a:latin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29729" y="357504"/>
            <a:ext cx="18002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制备装置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722828" y="357504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净化装置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662177" y="357504"/>
            <a:ext cx="18002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收集装置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768819" y="357504"/>
            <a:ext cx="18002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尾气处理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2" y="1113588"/>
            <a:ext cx="6461771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08" y="3813888"/>
            <a:ext cx="80949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16" y="3604152"/>
            <a:ext cx="80949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78" y="3693191"/>
            <a:ext cx="604199" cy="48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8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61710"/>
            <a:ext cx="6048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3124200" y="4767263"/>
            <a:ext cx="2895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D8122B45-E89F-4EF0-809B-B52239D1FD76}" type="slidenum">
              <a:rPr altLang="en-US">
                <a:latin typeface="Arial Black" pitchFamily="34" charset="0"/>
              </a:rPr>
              <a:pPr/>
              <a:t>9</a:t>
            </a:fld>
            <a:endParaRPr lang="zh-CN" altLang="en-US">
              <a:latin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29729" y="357504"/>
            <a:ext cx="18002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制备装置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722828" y="357504"/>
            <a:ext cx="18002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净化装置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662177" y="357504"/>
            <a:ext cx="18002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收集装置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768819" y="357504"/>
            <a:ext cx="1800200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尾气处理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2" y="1113588"/>
            <a:ext cx="6461771" cy="5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08" y="3813888"/>
            <a:ext cx="80949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29" y="3604152"/>
            <a:ext cx="80949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57" y="3705876"/>
            <a:ext cx="829456" cy="6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61" y="3550857"/>
            <a:ext cx="657097" cy="5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44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833</Words>
  <Application>Microsoft Office PowerPoint</Application>
  <PresentationFormat>全屏显示(16:9)</PresentationFormat>
  <Paragraphs>184</Paragraphs>
  <Slides>25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Office 主题​​</vt:lpstr>
      <vt:lpstr>MSPhotoEd.3</vt:lpstr>
      <vt:lpstr>Document</vt:lpstr>
      <vt:lpstr>氯及其化合物的整理与提升</vt:lpstr>
      <vt:lpstr>PowerPoint 演示文稿</vt:lpstr>
      <vt:lpstr>生活中的氯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氯及其化合物的整理与提升</dc:title>
  <dc:creator>sunjing</dc:creator>
  <cp:lastModifiedBy>user</cp:lastModifiedBy>
  <cp:revision>40</cp:revision>
  <dcterms:created xsi:type="dcterms:W3CDTF">2020-02-02T15:30:45Z</dcterms:created>
  <dcterms:modified xsi:type="dcterms:W3CDTF">2020-02-06T13:25:28Z</dcterms:modified>
</cp:coreProperties>
</file>