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8" r:id="rId2"/>
    <p:sldMasterId id="2147483694" r:id="rId3"/>
    <p:sldMasterId id="2147483707" r:id="rId4"/>
    <p:sldMasterId id="2147483720" r:id="rId5"/>
  </p:sldMasterIdLst>
  <p:notesMasterIdLst>
    <p:notesMasterId r:id="rId23"/>
  </p:notesMasterIdLst>
  <p:sldIdLst>
    <p:sldId id="265" r:id="rId6"/>
    <p:sldId id="276" r:id="rId7"/>
    <p:sldId id="288" r:id="rId8"/>
    <p:sldId id="281" r:id="rId9"/>
    <p:sldId id="283" r:id="rId10"/>
    <p:sldId id="289" r:id="rId11"/>
    <p:sldId id="297" r:id="rId12"/>
    <p:sldId id="299" r:id="rId13"/>
    <p:sldId id="300" r:id="rId14"/>
    <p:sldId id="293" r:id="rId15"/>
    <p:sldId id="294" r:id="rId16"/>
    <p:sldId id="301" r:id="rId17"/>
    <p:sldId id="302" r:id="rId18"/>
    <p:sldId id="292" r:id="rId19"/>
    <p:sldId id="290" r:id="rId20"/>
    <p:sldId id="291" r:id="rId21"/>
    <p:sldId id="271" r:id="rId22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852105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B7E248-1BEA-41E4-B729-8E851DF8BD93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1186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l-GR" smtClean="0">
              <a:latin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61703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1D1877-7C29-4855-B3F4-C56FBE2B3CE0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211685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200" b="0" dirty="0"/>
              <a:t>14</a:t>
            </a:fld>
            <a:endParaRPr lang="zh-CN" altLang="en-US" sz="1200" b="0" dirty="0"/>
          </a:p>
        </p:txBody>
      </p:sp>
      <p:sp>
        <p:nvSpPr>
          <p:cNvPr id="236546" name="幻灯片图像占位符 236545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36547" name="文本占位符 23654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dirty="0"/>
              <a:t>说明：</a:t>
            </a:r>
            <a:r>
              <a:rPr lang="en-US" altLang="zh-CN" dirty="0"/>
              <a:t>1</a:t>
            </a:r>
            <a:r>
              <a:rPr lang="zh-CN" altLang="en-US" dirty="0"/>
              <a:t>、振动是一个质点随时间的推移而呈现的现象，波动是全部质点联合起来共同呈现的现象．</a:t>
            </a:r>
          </a:p>
          <a:p>
            <a:pPr lvl="0"/>
            <a:r>
              <a:rPr lang="en-US" altLang="zh-CN" dirty="0"/>
              <a:t>2</a:t>
            </a:r>
            <a:r>
              <a:rPr lang="zh-CN" altLang="en-US" dirty="0"/>
              <a:t>、简谐运动和其引起的简谐波的振幅、频率相同，二者的图象有相同的正弦（余弦）曲线形状，但二图象是有本质区别的． </a:t>
            </a:r>
          </a:p>
        </p:txBody>
      </p:sp>
    </p:spTree>
    <p:extLst>
      <p:ext uri="{BB962C8B-B14F-4D97-AF65-F5344CB8AC3E}">
        <p14:creationId xmlns:p14="http://schemas.microsoft.com/office/powerpoint/2010/main" val="4276105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200" b="0" dirty="0"/>
              <a:t>16</a:t>
            </a:fld>
            <a:endParaRPr lang="zh-CN" altLang="en-US" sz="1200" b="0" dirty="0"/>
          </a:p>
        </p:txBody>
      </p:sp>
      <p:sp>
        <p:nvSpPr>
          <p:cNvPr id="234498" name="幻灯片图像占位符 23449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34499" name="文本占位符 23449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dirty="0"/>
              <a:t>说明：１、沿波的传播方向</a:t>
            </a:r>
            <a:r>
              <a:rPr lang="en-US" altLang="zh-CN" dirty="0"/>
              <a:t>,</a:t>
            </a:r>
            <a:r>
              <a:rPr lang="zh-CN" altLang="en-US" dirty="0"/>
              <a:t>在</a:t>
            </a:r>
            <a:r>
              <a:rPr lang="en-US" altLang="zh-CN" dirty="0"/>
              <a:t>x</a:t>
            </a:r>
            <a:r>
              <a:rPr lang="zh-CN" altLang="en-US" dirty="0"/>
              <a:t>轴上任取一点</a:t>
            </a:r>
            <a:r>
              <a:rPr lang="en-US" altLang="zh-CN" dirty="0" err="1"/>
              <a:t>P(x),P</a:t>
            </a:r>
            <a:r>
              <a:rPr lang="zh-CN" altLang="en-US" dirty="0"/>
              <a:t>点的振动完全重复波源</a:t>
            </a:r>
            <a:r>
              <a:rPr lang="en-US" altLang="zh-CN" dirty="0"/>
              <a:t>O</a:t>
            </a:r>
            <a:r>
              <a:rPr lang="zh-CN" altLang="en-US" dirty="0"/>
              <a:t>的振动</a:t>
            </a:r>
            <a:r>
              <a:rPr lang="en-US" altLang="zh-CN" dirty="0"/>
              <a:t>,</a:t>
            </a:r>
            <a:r>
              <a:rPr lang="zh-CN" altLang="en-US" dirty="0"/>
              <a:t>只是时间上比</a:t>
            </a:r>
            <a:r>
              <a:rPr lang="en-US" altLang="zh-CN" dirty="0"/>
              <a:t>O</a:t>
            </a:r>
            <a:r>
              <a:rPr lang="zh-CN" altLang="en-US" dirty="0"/>
              <a:t>点要落后</a:t>
            </a:r>
            <a:r>
              <a:rPr lang="en-US" altLang="zh-CN" dirty="0" err="1"/>
              <a:t>Δt</a:t>
            </a:r>
            <a:r>
              <a:rPr lang="en-US" altLang="zh-CN" dirty="0"/>
              <a:t>,</a:t>
            </a:r>
            <a:r>
              <a:rPr lang="zh-CN" altLang="en-US" dirty="0"/>
              <a:t>且</a:t>
            </a:r>
            <a:r>
              <a:rPr lang="en-US" altLang="zh-CN" dirty="0" err="1"/>
              <a:t>Δt =x/v</a:t>
            </a:r>
            <a:r>
              <a:rPr lang="en-US" altLang="zh-CN"/>
              <a:t>=xT</a:t>
            </a:r>
            <a:r>
              <a:rPr lang="en-US" altLang="zh-CN" baseline="-25000"/>
              <a:t>0</a:t>
            </a:r>
            <a:r>
              <a:rPr lang="en-US" altLang="zh-CN" dirty="0"/>
              <a:t>/λ,</a:t>
            </a:r>
            <a:r>
              <a:rPr lang="zh-CN" altLang="en-US" dirty="0"/>
              <a:t>在同一波线上</a:t>
            </a:r>
            <a:r>
              <a:rPr lang="en-US" altLang="zh-CN" dirty="0"/>
              <a:t>,</a:t>
            </a:r>
            <a:r>
              <a:rPr lang="zh-CN" altLang="en-US" dirty="0"/>
              <a:t>凡坐标与</a:t>
            </a:r>
            <a:r>
              <a:rPr lang="en-US" altLang="zh-CN" dirty="0"/>
              <a:t>P</a:t>
            </a:r>
            <a:r>
              <a:rPr lang="zh-CN" altLang="en-US" dirty="0"/>
              <a:t>点坐标</a:t>
            </a:r>
            <a:r>
              <a:rPr lang="en-US" altLang="zh-CN" dirty="0"/>
              <a:t>x</a:t>
            </a:r>
            <a:r>
              <a:rPr lang="zh-CN" altLang="en-US" dirty="0"/>
              <a:t>之差为波长整数倍的许多质点</a:t>
            </a:r>
            <a:r>
              <a:rPr lang="en-US" altLang="zh-CN" dirty="0"/>
              <a:t>,</a:t>
            </a:r>
            <a:r>
              <a:rPr lang="zh-CN" altLang="en-US" dirty="0"/>
              <a:t>在同一时刻</a:t>
            </a:r>
            <a:r>
              <a:rPr lang="en-US" altLang="zh-CN" dirty="0"/>
              <a:t>t</a:t>
            </a:r>
            <a:r>
              <a:rPr lang="zh-CN" altLang="en-US" dirty="0"/>
              <a:t>的位移都与坐标为</a:t>
            </a:r>
            <a:r>
              <a:rPr lang="en-US" altLang="zh-CN" dirty="0"/>
              <a:t>x </a:t>
            </a:r>
            <a:r>
              <a:rPr lang="zh-CN" altLang="en-US" dirty="0"/>
              <a:t>的质点的振动位移相同</a:t>
            </a:r>
            <a:r>
              <a:rPr lang="en-US" altLang="zh-CN" dirty="0"/>
              <a:t>,</a:t>
            </a:r>
            <a:r>
              <a:rPr lang="zh-CN" altLang="en-US" dirty="0"/>
              <a:t>其振动速度、加速度也与之相同</a:t>
            </a:r>
            <a:r>
              <a:rPr lang="en-US" altLang="zh-CN" dirty="0"/>
              <a:t>,</a:t>
            </a:r>
            <a:r>
              <a:rPr lang="zh-CN" altLang="en-US" dirty="0"/>
              <a:t>或者说它们的振动完全相同</a:t>
            </a:r>
            <a:r>
              <a:rPr lang="en-US" altLang="zh-CN" dirty="0"/>
              <a:t>.</a:t>
            </a:r>
            <a:r>
              <a:rPr lang="zh-CN" altLang="en-US" dirty="0"/>
              <a:t>因此</a:t>
            </a:r>
            <a:r>
              <a:rPr lang="en-US" altLang="zh-CN" dirty="0"/>
              <a:t>,</a:t>
            </a:r>
            <a:r>
              <a:rPr lang="zh-CN" altLang="en-US" dirty="0"/>
              <a:t>在同一波线上</a:t>
            </a:r>
            <a:r>
              <a:rPr lang="en-US" altLang="zh-CN" dirty="0"/>
              <a:t>,</a:t>
            </a:r>
            <a:r>
              <a:rPr lang="zh-CN" altLang="en-US" dirty="0"/>
              <a:t>某一振动势必会不断重复出现</a:t>
            </a:r>
            <a:r>
              <a:rPr lang="en-US" altLang="zh-CN" dirty="0"/>
              <a:t>,</a:t>
            </a:r>
            <a:r>
              <a:rPr lang="zh-CN" altLang="en-US" dirty="0"/>
              <a:t>这就是机械波的空间的周期性． </a:t>
            </a:r>
          </a:p>
          <a:p>
            <a:pPr lvl="0"/>
            <a:r>
              <a:rPr lang="en-US" altLang="zh-CN" dirty="0"/>
              <a:t>2</a:t>
            </a:r>
            <a:r>
              <a:rPr lang="zh-CN" altLang="en-US" dirty="0"/>
              <a:t>、在</a:t>
            </a:r>
            <a:r>
              <a:rPr lang="en-US" altLang="zh-CN" dirty="0"/>
              <a:t>x</a:t>
            </a:r>
            <a:r>
              <a:rPr lang="zh-CN" altLang="en-US" dirty="0"/>
              <a:t>轴上同一个给定的质点，在</a:t>
            </a:r>
            <a:r>
              <a:rPr lang="en-US" altLang="zh-CN" dirty="0" err="1"/>
              <a:t>t+nT</a:t>
            </a:r>
            <a:r>
              <a:rPr lang="zh-CN" altLang="en-US" dirty="0"/>
              <a:t>时刻的振动情况与它在</a:t>
            </a:r>
            <a:r>
              <a:rPr lang="en-US" altLang="zh-CN" dirty="0"/>
              <a:t>t</a:t>
            </a:r>
            <a:r>
              <a:rPr lang="zh-CN" altLang="en-US" dirty="0"/>
              <a:t>时刻的振动情况（位移、速度、加速度等）相同．因此，在</a:t>
            </a:r>
            <a:r>
              <a:rPr lang="en-US" altLang="zh-CN" dirty="0"/>
              <a:t>t</a:t>
            </a:r>
            <a:r>
              <a:rPr lang="zh-CN" altLang="en-US" dirty="0"/>
              <a:t>时刻的波形，在</a:t>
            </a:r>
            <a:r>
              <a:rPr lang="en-US" altLang="zh-CN" dirty="0" err="1"/>
              <a:t>t+nT</a:t>
            </a:r>
            <a:r>
              <a:rPr lang="zh-CN" altLang="en-US" dirty="0"/>
              <a:t>时刻会多次重复出现．这就是机械波的时间的周期性．</a:t>
            </a:r>
          </a:p>
          <a:p>
            <a:pPr lvl="0"/>
            <a:r>
              <a:rPr lang="en-US" altLang="zh-CN" dirty="0"/>
              <a:t>3</a:t>
            </a:r>
            <a:r>
              <a:rPr lang="zh-CN" altLang="en-US" dirty="0"/>
              <a:t>、波的对称性：波源的振动要带动它左、右相邻介质点的振动，波要向左、右两方向传播．对称性是指波在介质中左、右同时传播时，关于波源对称的左、右两质点振动情况完全相同． </a:t>
            </a:r>
          </a:p>
        </p:txBody>
      </p:sp>
    </p:spTree>
    <p:extLst>
      <p:ext uri="{BB962C8B-B14F-4D97-AF65-F5344CB8AC3E}">
        <p14:creationId xmlns:p14="http://schemas.microsoft.com/office/powerpoint/2010/main" val="2244638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1F1D84E-4EC5-48A5-9ACB-066441095C53}" type="slidenum">
              <a:rPr lang="zh-CN" altLang="en-US" kern="1200" smtClean="0"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kern="12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88790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1629F15B-0800-49D1-A531-B6F8CEC43B83}" type="slidenum">
              <a:rPr lang="zh-CN" altLang="en-US" kern="1200" smtClean="0"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kern="12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58364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B5F7A6D3-C22A-4FBF-B760-665E294FAC61}" type="slidenum">
              <a:rPr lang="zh-CN" altLang="en-US" kern="1200" smtClean="0"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kern="12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72590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8D8AC175-48BB-4251-B37F-84335FA28403}" type="slidenum">
              <a:rPr lang="zh-CN" altLang="en-US" kern="1200" smtClean="0"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kern="12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72497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9CC0D42-28A3-42B4-A1BF-035FC6A70CC8}" type="slidenum">
              <a:rPr lang="zh-CN" altLang="en-US" kern="1200" smtClean="0"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kern="12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89801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4C1A1340-577C-40FC-9870-9D1EAF74C367}" type="slidenum">
              <a:rPr lang="zh-CN" altLang="en-US" kern="1200" smtClean="0"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kern="12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20276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80C0DE99-5966-48D3-BBFA-2C153B8E24EE}" type="slidenum">
              <a:rPr lang="zh-CN" altLang="en-US" kern="1200" smtClean="0"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kern="12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63517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38393713-2724-4F59-A9E2-71A2C29C69F8}" type="slidenum">
              <a:rPr lang="zh-CN" altLang="en-US" kern="1200" smtClean="0"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kern="12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69879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325F7536-2EC9-4F80-9B4A-D6566D838336}" type="slidenum">
              <a:rPr lang="zh-CN" altLang="en-US" kern="1200" smtClean="0"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kern="12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79545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DF1F968-156C-4C4D-A211-26B3A327D558}" type="slidenum">
              <a:rPr lang="zh-CN" altLang="en-US" kern="1200" smtClean="0"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kern="12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3539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7019C17-946B-4B4E-A672-8C83F7066BB3}" type="slidenum">
              <a:rPr lang="zh-CN" altLang="en-US" kern="1200" smtClean="0"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kern="12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5038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85800" y="457200"/>
            <a:ext cx="77724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F7AA2B6A-CBEC-4BB1-8446-83F8FA58D3D3}" type="slidenum">
              <a:rPr lang="zh-CN" altLang="en-US" kern="1200" smtClean="0"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kern="12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8523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1F1D84E-4EC5-48A5-9ACB-066441095C53}" type="slidenum">
              <a:rPr lang="zh-CN" altLang="en-US" kern="1200" smtClean="0"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kern="12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3329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1629F15B-0800-49D1-A531-B6F8CEC43B83}" type="slidenum">
              <a:rPr lang="zh-CN" altLang="en-US" kern="1200" smtClean="0"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kern="12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55857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B5F7A6D3-C22A-4FBF-B760-665E294FAC61}" type="slidenum">
              <a:rPr lang="zh-CN" altLang="en-US" kern="1200" smtClean="0"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kern="12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51309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8D8AC175-48BB-4251-B37F-84335FA28403}" type="slidenum">
              <a:rPr lang="zh-CN" altLang="en-US" kern="1200" smtClean="0"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kern="12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97809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9CC0D42-28A3-42B4-A1BF-035FC6A70CC8}" type="slidenum">
              <a:rPr lang="zh-CN" altLang="en-US" kern="1200" smtClean="0"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kern="12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59562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4C1A1340-577C-40FC-9870-9D1EAF74C367}" type="slidenum">
              <a:rPr lang="zh-CN" altLang="en-US" kern="1200" smtClean="0"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kern="12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7312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80C0DE99-5966-48D3-BBFA-2C153B8E24EE}" type="slidenum">
              <a:rPr lang="zh-CN" altLang="en-US" kern="1200" smtClean="0"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kern="12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1934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38393713-2724-4F59-A9E2-71A2C29C69F8}" type="slidenum">
              <a:rPr lang="zh-CN" altLang="en-US" kern="1200" smtClean="0"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kern="12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2382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325F7536-2EC9-4F80-9B4A-D6566D838336}" type="slidenum">
              <a:rPr lang="zh-CN" altLang="en-US" kern="1200" smtClean="0"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kern="12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5620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DF1F968-156C-4C4D-A211-26B3A327D558}" type="slidenum">
              <a:rPr lang="zh-CN" altLang="en-US" kern="1200" smtClean="0"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kern="12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57423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7019C17-946B-4B4E-A672-8C83F7066BB3}" type="slidenum">
              <a:rPr lang="zh-CN" altLang="en-US" kern="1200" smtClean="0"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kern="12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01542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85800" y="457200"/>
            <a:ext cx="77724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F7AA2B6A-CBEC-4BB1-8446-83F8FA58D3D3}" type="slidenum">
              <a:rPr lang="zh-CN" altLang="en-US" kern="1200" smtClean="0"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kern="12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96023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1F1D84E-4EC5-48A5-9ACB-066441095C53}" type="slidenum">
              <a:rPr lang="zh-CN" altLang="en-US" kern="1200" smtClean="0"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kern="12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28539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1629F15B-0800-49D1-A531-B6F8CEC43B83}" type="slidenum">
              <a:rPr lang="zh-CN" altLang="en-US" kern="1200" smtClean="0"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kern="12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03489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B5F7A6D3-C22A-4FBF-B760-665E294FAC61}" type="slidenum">
              <a:rPr lang="zh-CN" altLang="en-US" kern="1200" smtClean="0"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kern="12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34254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8D8AC175-48BB-4251-B37F-84335FA28403}" type="slidenum">
              <a:rPr lang="zh-CN" altLang="en-US" kern="1200" smtClean="0"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kern="12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19374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9CC0D42-28A3-42B4-A1BF-035FC6A70CC8}" type="slidenum">
              <a:rPr lang="zh-CN" altLang="en-US" kern="1200" smtClean="0"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kern="12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86049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4C1A1340-577C-40FC-9870-9D1EAF74C367}" type="slidenum">
              <a:rPr lang="zh-CN" altLang="en-US" kern="1200" smtClean="0"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kern="12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3714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80C0DE99-5966-48D3-BBFA-2C153B8E24EE}" type="slidenum">
              <a:rPr lang="zh-CN" altLang="en-US" kern="1200" smtClean="0"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kern="12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7522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38393713-2724-4F59-A9E2-71A2C29C69F8}" type="slidenum">
              <a:rPr lang="zh-CN" altLang="en-US" kern="1200" smtClean="0"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kern="12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37631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325F7536-2EC9-4F80-9B4A-D6566D838336}" type="slidenum">
              <a:rPr lang="zh-CN" altLang="en-US" kern="1200" smtClean="0"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kern="12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21091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DF1F968-156C-4C4D-A211-26B3A327D558}" type="slidenum">
              <a:rPr lang="zh-CN" altLang="en-US" kern="1200" smtClean="0"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kern="12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02160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7019C17-946B-4B4E-A672-8C83F7066BB3}" type="slidenum">
              <a:rPr lang="zh-CN" altLang="en-US" kern="1200" smtClean="0"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kern="12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6982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85800" y="457200"/>
            <a:ext cx="77724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F7AA2B6A-CBEC-4BB1-8446-83F8FA58D3D3}" type="slidenum">
              <a:rPr lang="zh-CN" altLang="en-US" kern="1200" smtClean="0"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kern="12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8022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1F1D84E-4EC5-48A5-9ACB-066441095C53}" type="slidenum">
              <a:rPr lang="zh-CN" altLang="en-US" kern="1200" smtClean="0"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kern="12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01764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1629F15B-0800-49D1-A531-B6F8CEC43B83}" type="slidenum">
              <a:rPr lang="zh-CN" altLang="en-US" kern="1200" smtClean="0"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kern="12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6214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B5F7A6D3-C22A-4FBF-B760-665E294FAC61}" type="slidenum">
              <a:rPr lang="zh-CN" altLang="en-US" kern="1200" smtClean="0"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kern="12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4642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8D8AC175-48BB-4251-B37F-84335FA28403}" type="slidenum">
              <a:rPr lang="zh-CN" altLang="en-US" kern="1200" smtClean="0"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kern="12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861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9CC0D42-28A3-42B4-A1BF-035FC6A70CC8}" type="slidenum">
              <a:rPr lang="zh-CN" altLang="en-US" kern="1200" smtClean="0"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kern="12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71225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4C1A1340-577C-40FC-9870-9D1EAF74C367}" type="slidenum">
              <a:rPr lang="zh-CN" altLang="en-US" kern="1200" smtClean="0"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kern="12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28510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80C0DE99-5966-48D3-BBFA-2C153B8E24EE}" type="slidenum">
              <a:rPr lang="zh-CN" altLang="en-US" kern="1200" smtClean="0"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kern="12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4595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38393713-2724-4F59-A9E2-71A2C29C69F8}" type="slidenum">
              <a:rPr lang="zh-CN" altLang="en-US" kern="1200" smtClean="0"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kern="12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0604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325F7536-2EC9-4F80-9B4A-D6566D838336}" type="slidenum">
              <a:rPr lang="zh-CN" altLang="en-US" kern="1200" smtClean="0"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kern="12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65653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DF1F968-156C-4C4D-A211-26B3A327D558}" type="slidenum">
              <a:rPr lang="zh-CN" altLang="en-US" kern="1200" smtClean="0"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kern="12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14742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7019C17-946B-4B4E-A672-8C83F7066BB3}" type="slidenum">
              <a:rPr lang="zh-CN" altLang="en-US" kern="1200" smtClean="0"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kern="12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324718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85800" y="457200"/>
            <a:ext cx="77724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F7AA2B6A-CBEC-4BB1-8446-83F8FA58D3D3}" type="slidenum">
              <a:rPr lang="zh-CN" altLang="en-US" kern="1200" smtClean="0"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kern="12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523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050"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050"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050" smtClean="0"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E92F489E-19FF-4A21-A124-E637E334266A}" type="slidenum">
              <a:rPr lang="zh-CN" altLang="en-US" kern="1200" smtClean="0"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kern="12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213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3429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6858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0287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3716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kumimoji="1"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kumimoji="1"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kumimoji="1"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050"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050"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050" smtClean="0"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E92F489E-19FF-4A21-A124-E637E334266A}" type="slidenum">
              <a:rPr lang="zh-CN" altLang="en-US" kern="1200" smtClean="0"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kern="12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2260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3429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6858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0287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3716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kumimoji="1"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kumimoji="1"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kumimoji="1"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050"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050"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050" smtClean="0"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E92F489E-19FF-4A21-A124-E637E334266A}" type="slidenum">
              <a:rPr lang="zh-CN" altLang="en-US" kern="1200" smtClean="0"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kern="12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8735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3429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6858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0287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3716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kumimoji="1"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kumimoji="1"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kumimoji="1"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050"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050"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1200"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050" smtClean="0"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E92F489E-19FF-4A21-A124-E637E334266A}" type="slidenum">
              <a:rPr lang="zh-CN" altLang="en-US" kern="1200" smtClean="0"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kern="12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1087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3429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6858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0287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3716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kumimoji="1"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kumimoji="1"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kumimoji="1"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9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6.bin"/><Relationship Id="rId12" Type="http://schemas.openxmlformats.org/officeDocument/2006/relationships/image" Target="../media/image39.wmf"/><Relationship Id="rId2" Type="http://schemas.openxmlformats.org/officeDocument/2006/relationships/slideLayout" Target="../slideLayouts/slideLayout62.xml"/><Relationship Id="rId16" Type="http://schemas.openxmlformats.org/officeDocument/2006/relationships/image" Target="../media/image41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38.wmf"/><Relationship Id="rId4" Type="http://schemas.openxmlformats.org/officeDocument/2006/relationships/image" Target="../media/image42.jpeg"/><Relationship Id="rId9" Type="http://schemas.openxmlformats.org/officeDocument/2006/relationships/oleObject" Target="../embeddings/oleObject7.bin"/><Relationship Id="rId14" Type="http://schemas.openxmlformats.org/officeDocument/2006/relationships/image" Target="../media/image40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43.wmf"/><Relationship Id="rId9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46.wmf"/><Relationship Id="rId4" Type="http://schemas.openxmlformats.org/officeDocument/2006/relationships/oleObject" Target="../embeddings/oleObject14.bin"/><Relationship Id="rId9" Type="http://schemas.openxmlformats.org/officeDocument/2006/relationships/oleObject" Target="../embeddings/oleObject17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2.xml"/><Relationship Id="rId7" Type="http://schemas.openxmlformats.org/officeDocument/2006/relationships/image" Target="http://www.pep.com.cn/rjwk/wlsyx/2013/wlqk52/alsj/201307/W020130731313915935485.gif" TargetMode="Externa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png"/><Relationship Id="rId5" Type="http://schemas.openxmlformats.org/officeDocument/2006/relationships/image" Target="http://www.pep.com.cn/rjwk/wlsyx/2013/wlqk52/alsj/201307/W020130731313915934481.jpg" TargetMode="External"/><Relationship Id="rId4" Type="http://schemas.openxmlformats.org/officeDocument/2006/relationships/image" Target="../media/image20.jpeg"/><Relationship Id="rId9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file:///E:\&#24037;&#20316;\&#29289;&#29702;\&#39640;&#19977;\&#24635;&#22797;&#20064;&#32451;&#20064;&#39064;\2013&#27493;&#27493;&#39640;&#39640;&#32771;&#19968;&#36718;\&#36873;&#20462;3-4\W131.TIF" TargetMode="External"/><Relationship Id="rId4" Type="http://schemas.openxmlformats.org/officeDocument/2006/relationships/image" Target="../media/image24.png"/><Relationship Id="rId9" Type="http://schemas.openxmlformats.org/officeDocument/2006/relationships/image" Target="../media/image2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0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001667" y="2026909"/>
            <a:ext cx="5980385" cy="728345"/>
          </a:xfrm>
        </p:spPr>
        <p:txBody>
          <a:bodyPr>
            <a:noAutofit/>
          </a:bodyPr>
          <a:lstStyle/>
          <a:p>
            <a:pPr algn="ctr"/>
            <a:r>
              <a:rPr lang="zh-CN" altLang="en-US" sz="32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第三单元：</a:t>
            </a:r>
            <a:r>
              <a:rPr lang="en-US" altLang="zh-CN" sz="32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/>
            </a:r>
            <a:br>
              <a:rPr lang="en-US" altLang="zh-CN" sz="32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sz="32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振动</a:t>
            </a:r>
            <a:r>
              <a:rPr lang="zh-CN" altLang="en-US" sz="32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图像与波动图像综合应用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324225" y="789940"/>
            <a:ext cx="53352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高三年级物理一轮复习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北京工业大学附属中学   窦维霞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317358"/>
            <a:ext cx="934903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67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例</a:t>
            </a:r>
            <a:r>
              <a:rPr lang="en-US" altLang="zh-CN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（2018年北京）16．如图所示，一列简谐横波向右传播，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b="1" i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</a:t>
            </a: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kumimoji="0" lang="zh-CN" altLang="zh-CN" sz="2400" b="1" i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Q</a:t>
            </a: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两质点平衡位置相距0.15 m。当</a:t>
            </a:r>
            <a:r>
              <a:rPr kumimoji="0" lang="zh-CN" altLang="zh-CN" sz="2400" b="1" i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</a:t>
            </a: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运动到上方最大位移处时，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b="1" i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Q</a:t>
            </a: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刚好运动到下方最大位移处，则这列波的波长可能是：</a:t>
            </a:r>
            <a:endParaRPr kumimoji="0" lang="zh-CN" altLang="zh-CN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A．0.60 m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B．0.30 m</a:t>
            </a: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C．0.20 m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D．0.15 m</a:t>
            </a:r>
          </a:p>
        </p:txBody>
      </p:sp>
      <p:pic>
        <p:nvPicPr>
          <p:cNvPr id="17412" name="Picture 4" descr="C:\Users\dou\AppData\Local\Temp\ksohtml12568\wps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004" y="1334292"/>
            <a:ext cx="3335113" cy="10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335842" y="2271080"/>
            <a:ext cx="5549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</a:rPr>
              <a:t>【解析】</a:t>
            </a:r>
            <a:r>
              <a:rPr lang="zh-CN" altLang="zh-CN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可以画出</a:t>
            </a:r>
            <a:r>
              <a:rPr lang="zh-CN" altLang="zh-CN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Calibri" panose="020F0502020204030204" pitchFamily="34" charset="0"/>
              </a:rPr>
              <a:t>PQ</a:t>
            </a:r>
            <a:r>
              <a:rPr lang="zh-CN" altLang="zh-CN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之间的最简单的波形，如图所示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17414" name="Picture 6" descr="C:\Users\dou\AppData\Local\Temp\ksohtml12568\wps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360" y="2351120"/>
            <a:ext cx="20764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971" y="2667990"/>
            <a:ext cx="6103389" cy="44626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644" y="3081753"/>
            <a:ext cx="3613289" cy="52877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773" y="3610527"/>
            <a:ext cx="2201988" cy="50114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3247" y="3597263"/>
            <a:ext cx="4618026" cy="444041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506297" y="4106795"/>
            <a:ext cx="79458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000" b="1" kern="100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解决</a:t>
            </a:r>
            <a:r>
              <a:rPr lang="zh-CN" altLang="en-US" sz="2000" b="1" kern="10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机械波的题目</a:t>
            </a:r>
            <a:r>
              <a:rPr lang="zh-CN" altLang="en-US" sz="2000" b="1" kern="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关键在于理解波的周期性</a:t>
            </a:r>
            <a:r>
              <a:rPr lang="zh-CN" altLang="en-US" sz="2000" b="1" kern="10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，即时间的周期性或空间的周期性，得到波长</a:t>
            </a:r>
            <a:r>
              <a:rPr lang="zh-CN" altLang="en-US" sz="2000" b="1" kern="100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</a:t>
            </a:r>
            <a:r>
              <a:rPr lang="zh-CN" altLang="en-US" sz="2000" b="1" kern="1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通项式</a:t>
            </a:r>
            <a:r>
              <a:rPr lang="zh-CN" altLang="en-US" sz="2000" b="1" kern="100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en-US" sz="2000" b="1" kern="10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再</a:t>
            </a:r>
            <a:r>
              <a:rPr lang="zh-CN" altLang="en-US" sz="2000" b="1" kern="100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求解波长</a:t>
            </a:r>
            <a:r>
              <a:rPr lang="zh-CN" altLang="en-US" sz="2000" b="1" kern="10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的特殊值</a:t>
            </a:r>
            <a:endParaRPr lang="zh-CN" altLang="en-US" sz="2000" b="1" kern="100" dirty="0">
              <a:solidFill>
                <a:srgbClr val="00206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0381" y="1506845"/>
            <a:ext cx="3140652" cy="2724359"/>
          </a:xfrm>
          <a:prstGeom prst="rect">
            <a:avLst/>
          </a:prstGeom>
        </p:spPr>
      </p:pic>
      <p:cxnSp>
        <p:nvCxnSpPr>
          <p:cNvPr id="16" name="直接连接符 15"/>
          <p:cNvCxnSpPr/>
          <p:nvPr/>
        </p:nvCxnSpPr>
        <p:spPr>
          <a:xfrm flipV="1">
            <a:off x="6477000" y="1069293"/>
            <a:ext cx="1975117" cy="83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2250440" y="1506845"/>
            <a:ext cx="19197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6672360" y="1448545"/>
            <a:ext cx="670549" cy="62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74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7123" y="348078"/>
            <a:ext cx="802335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66700" eaLnBrk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变式：</a:t>
            </a:r>
            <a:r>
              <a:rPr lang="zh-CN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一列简谐横波向右传播</a:t>
            </a:r>
            <a:r>
              <a:rPr lang="zh-CN" altLang="zh-CN" sz="20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zh-CN" sz="2000" b="1" i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</a:t>
            </a:r>
            <a:r>
              <a:rPr lang="zh-CN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zh-CN" sz="20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Q</a:t>
            </a:r>
            <a:r>
              <a:rPr lang="zh-CN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两质点平衡位置相距0.15 m</a:t>
            </a:r>
            <a:r>
              <a:rPr lang="zh-CN" altLang="zh-CN" sz="20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2000" b="1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indent="266700" eaLnBrk="0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0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当</a:t>
            </a:r>
            <a:r>
              <a:rPr lang="zh-CN" altLang="zh-CN" sz="20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</a:t>
            </a:r>
            <a:r>
              <a:rPr lang="zh-CN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运动到上方最大位移处时</a:t>
            </a:r>
            <a:r>
              <a:rPr lang="zh-CN" altLang="zh-CN" sz="20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zh-CN" sz="2000" b="1" i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Q</a:t>
            </a:r>
            <a:r>
              <a:rPr lang="zh-CN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刚好运动</a:t>
            </a:r>
            <a:r>
              <a:rPr lang="zh-CN" altLang="zh-CN" sz="20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到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平衡位置</a:t>
            </a:r>
            <a:r>
              <a:rPr lang="zh-CN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处</a:t>
            </a:r>
            <a:r>
              <a:rPr lang="zh-CN" altLang="zh-CN" sz="20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，则</a:t>
            </a:r>
            <a:r>
              <a:rPr lang="zh-CN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这列</a:t>
            </a:r>
            <a:r>
              <a:rPr lang="zh-CN" altLang="zh-CN" sz="20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波</a:t>
            </a:r>
            <a:endParaRPr lang="en-US" altLang="zh-CN" sz="2000" b="1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indent="266700" eaLnBrk="0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0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zh-CN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波长可能</a:t>
            </a:r>
            <a:r>
              <a:rPr lang="zh-CN" altLang="zh-CN" sz="20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zh-CN" altLang="en-US" sz="20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多少？</a:t>
            </a:r>
            <a:endParaRPr lang="zh-CN" altLang="en-US" sz="2000" dirty="0"/>
          </a:p>
        </p:txBody>
      </p:sp>
      <p:pic>
        <p:nvPicPr>
          <p:cNvPr id="3" name="Picture 4" descr="C:\Users\dou\AppData\Local\Temp\ksohtml12568\wps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345" y="1074009"/>
            <a:ext cx="3172486" cy="153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596" y="2305423"/>
            <a:ext cx="1352550" cy="12954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0966" y="2240111"/>
            <a:ext cx="173355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1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49B1FEBA"/>
          <p:cNvPicPr>
            <a:picLocks noChangeAspect="1" noChangeArrowheads="1"/>
          </p:cNvPicPr>
          <p:nvPr/>
        </p:nvPicPr>
        <p:blipFill>
          <a:blip r:embed="rId4">
            <a:lum contrast="84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9" t="6264" r="10378" b="22765"/>
          <a:stretch>
            <a:fillRect/>
          </a:stretch>
        </p:blipFill>
        <p:spPr bwMode="auto">
          <a:xfrm>
            <a:off x="6383970" y="1197894"/>
            <a:ext cx="2643200" cy="175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Rectangle 3"/>
          <p:cNvSpPr>
            <a:spLocks noChangeArrowheads="1"/>
          </p:cNvSpPr>
          <p:nvPr/>
        </p:nvSpPr>
        <p:spPr bwMode="auto">
          <a:xfrm>
            <a:off x="238064" y="155462"/>
            <a:ext cx="823567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CN" altLang="en-US" sz="2000" b="1" kern="12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例</a:t>
            </a:r>
            <a:r>
              <a:rPr kumimoji="1" lang="en-US" altLang="zh-CN" sz="2000" b="1" kern="12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5.</a:t>
            </a:r>
            <a:r>
              <a:rPr lang="zh-CN" altLang="en-US" sz="2000" b="1" kern="12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一</a:t>
            </a:r>
            <a:r>
              <a:rPr lang="zh-CN" altLang="en-US" sz="2000" b="1" kern="1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列横波，实线是</a:t>
            </a:r>
            <a:r>
              <a:rPr lang="en-US" altLang="zh-CN" sz="2000" b="1" i="1" kern="1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t=0</a:t>
            </a:r>
            <a:r>
              <a:rPr lang="zh-CN" altLang="en-US" sz="2000" b="1" kern="1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时刻的波形所示．虚线是</a:t>
            </a:r>
            <a:r>
              <a:rPr lang="en-US" altLang="zh-CN" sz="2000" b="1" i="1" kern="1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kumimoji="1" lang="en-US" altLang="zh-CN" sz="2000" b="1" kern="12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000" b="1" i="1" kern="1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=0.2s</a:t>
            </a:r>
            <a:r>
              <a:rPr lang="zh-CN" altLang="en-US" sz="2000" b="1" kern="1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时的波形如图中所示．试求：</a:t>
            </a:r>
          </a:p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 kern="12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000" b="1" kern="12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）当</a:t>
            </a:r>
            <a:r>
              <a:rPr lang="zh-CN" altLang="en-US" sz="2000" b="1" kern="1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波沿</a:t>
            </a:r>
            <a:r>
              <a:rPr lang="en-US" altLang="zh-CN" sz="2000" b="1" kern="1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en-US" sz="2000" b="1" kern="1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轴反方向传播时，试求</a:t>
            </a:r>
            <a:r>
              <a:rPr lang="en-US" altLang="zh-CN" sz="2000" b="1" i="1" kern="1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0.2</a:t>
            </a:r>
            <a:r>
              <a:rPr lang="zh-CN" altLang="en-US" sz="2000" b="1" kern="1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秒内这列波可能传播的距离？</a:t>
            </a:r>
          </a:p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 kern="12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1" lang="zh-CN" altLang="en-US" sz="2000" b="1" kern="1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zh-CN" altLang="en-US" sz="2000" b="1" kern="12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当</a:t>
            </a:r>
            <a:r>
              <a:rPr lang="zh-CN" altLang="en-US" sz="2000" b="1" kern="1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波沿</a:t>
            </a:r>
            <a:r>
              <a:rPr lang="en-US" altLang="zh-CN" sz="2000" b="1" kern="1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en-US" sz="2000" b="1" kern="1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轴正方向传播时，试求这列波传播的最大周期？</a:t>
            </a:r>
          </a:p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 kern="12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kumimoji="1" lang="zh-CN" altLang="en-US" sz="2000" b="1" kern="1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zh-CN" altLang="en-US" sz="2000" b="1" kern="12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若</a:t>
            </a:r>
            <a:r>
              <a:rPr lang="zh-CN" altLang="en-US" sz="2000" b="1" kern="1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波速为</a:t>
            </a:r>
            <a:r>
              <a:rPr lang="en-US" altLang="zh-CN" sz="2000" b="1" i="1" kern="1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35m/s</a:t>
            </a:r>
            <a:r>
              <a:rPr lang="zh-CN" altLang="en-US" sz="2000" b="1" kern="1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是判断这列波的传播方向？</a:t>
            </a: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238064" y="1793108"/>
            <a:ext cx="13663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685800" fontAlgn="base" hangingPunct="1">
              <a:spcBef>
                <a:spcPct val="30000"/>
              </a:spcBef>
              <a:spcAft>
                <a:spcPct val="0"/>
              </a:spcAft>
              <a:buNone/>
            </a:pPr>
            <a:r>
              <a:rPr kumimoji="0" lang="zh-CN" altLang="en-US" sz="1800" b="1" kern="12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解：如</a:t>
            </a:r>
            <a:r>
              <a:rPr kumimoji="0" lang="zh-CN" altLang="en-US" sz="1800" b="1" kern="12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图</a:t>
            </a:r>
          </a:p>
        </p:txBody>
      </p:sp>
      <p:graphicFrame>
        <p:nvGraphicFramePr>
          <p:cNvPr id="696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6242344"/>
              </p:ext>
            </p:extLst>
          </p:nvPr>
        </p:nvGraphicFramePr>
        <p:xfrm>
          <a:off x="1415058" y="1845181"/>
          <a:ext cx="875110" cy="322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56" name="公式" r:id="rId5" imgW="482181" imgH="177646" progId="Equation.3">
                  <p:embed/>
                </p:oleObj>
              </mc:Choice>
              <mc:Fallback>
                <p:oleObj name="公式" r:id="rId5" imgW="482181" imgH="177646" progId="Equation.3">
                  <p:embed/>
                  <p:pic>
                    <p:nvPicPr>
                      <p:cNvPr id="696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5058" y="1845181"/>
                        <a:ext cx="875110" cy="3226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345878" y="2142517"/>
            <a:ext cx="54132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 kern="12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1.</a:t>
            </a:r>
            <a:r>
              <a:rPr lang="zh-CN" altLang="en-US" b="1" kern="12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若波沿</a:t>
            </a:r>
            <a:r>
              <a:rPr lang="en-US" altLang="zh-CN" b="1" i="1" kern="1200" dirty="0">
                <a:solidFill>
                  <a:srgbClr val="FF0000"/>
                </a:solidFill>
                <a:latin typeface="Times New Roman"/>
                <a:ea typeface="华文楷体" pitchFamily="2" charset="-122"/>
                <a:cs typeface="Times New Roman" pitchFamily="18" charset="0"/>
              </a:rPr>
              <a:t>x</a:t>
            </a:r>
            <a:r>
              <a:rPr lang="zh-CN" altLang="en-US" b="1" kern="12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轴反方向传播</a:t>
            </a:r>
            <a:r>
              <a:rPr lang="zh-CN" altLang="en-US" b="1" kern="1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，这</a:t>
            </a:r>
            <a:r>
              <a:rPr lang="zh-CN" altLang="en-US" b="1" kern="12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列波可能传播的</a:t>
            </a:r>
            <a:r>
              <a:rPr lang="zh-CN" altLang="en-US" b="1" kern="1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距离：</a:t>
            </a:r>
            <a:endParaRPr lang="zh-CN" altLang="en-US" b="1" kern="1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  <a:cs typeface="Times New Roman" pitchFamily="18" charset="0"/>
            </a:endParaRPr>
          </a:p>
        </p:txBody>
      </p:sp>
      <p:graphicFrame>
        <p:nvGraphicFramePr>
          <p:cNvPr id="6963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4207713"/>
              </p:ext>
            </p:extLst>
          </p:nvPr>
        </p:nvGraphicFramePr>
        <p:xfrm>
          <a:off x="544711" y="2342183"/>
          <a:ext cx="3024188" cy="679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57" name="公式" r:id="rId7" imgW="1752600" imgH="393700" progId="Equation.3">
                  <p:embed/>
                </p:oleObj>
              </mc:Choice>
              <mc:Fallback>
                <p:oleObj name="公式" r:id="rId7" imgW="1752600" imgH="393700" progId="Equation.3">
                  <p:embed/>
                  <p:pic>
                    <p:nvPicPr>
                      <p:cNvPr id="6963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711" y="2342183"/>
                        <a:ext cx="3024188" cy="6798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6313560"/>
              </p:ext>
            </p:extLst>
          </p:nvPr>
        </p:nvGraphicFramePr>
        <p:xfrm>
          <a:off x="544513" y="2979738"/>
          <a:ext cx="3779837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58" name="公式" r:id="rId9" imgW="2476500" imgH="203200" progId="Equation.3">
                  <p:embed/>
                </p:oleObj>
              </mc:Choice>
              <mc:Fallback>
                <p:oleObj name="公式" r:id="rId9" imgW="2476500" imgH="203200" progId="Equation.3">
                  <p:embed/>
                  <p:pic>
                    <p:nvPicPr>
                      <p:cNvPr id="6964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3" y="2979738"/>
                        <a:ext cx="3779837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345878" y="3369211"/>
            <a:ext cx="58328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800" b="1" kern="12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n-cs"/>
              </a:rPr>
              <a:t>2.</a:t>
            </a:r>
            <a:r>
              <a:rPr kumimoji="0" lang="zh-CN" altLang="en-US" sz="1800" b="1" kern="12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若波沿</a:t>
            </a:r>
            <a:r>
              <a:rPr kumimoji="0" lang="en-US" altLang="zh-CN" sz="1800" b="1" kern="12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x</a:t>
            </a:r>
            <a:r>
              <a:rPr kumimoji="0" lang="zh-CN" altLang="en-US" sz="1800" b="1" kern="12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轴正方向传播，这列波可能周期：</a:t>
            </a:r>
          </a:p>
        </p:txBody>
      </p:sp>
      <p:graphicFrame>
        <p:nvGraphicFramePr>
          <p:cNvPr id="6964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2387572"/>
              </p:ext>
            </p:extLst>
          </p:nvPr>
        </p:nvGraphicFramePr>
        <p:xfrm>
          <a:off x="723901" y="3638293"/>
          <a:ext cx="2257425" cy="679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59" name="公式" r:id="rId11" imgW="1307532" imgH="393529" progId="Equation.3">
                  <p:embed/>
                </p:oleObj>
              </mc:Choice>
              <mc:Fallback>
                <p:oleObj name="公式" r:id="rId11" imgW="1307532" imgH="393529" progId="Equation.3">
                  <p:embed/>
                  <p:pic>
                    <p:nvPicPr>
                      <p:cNvPr id="6964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1" y="3638293"/>
                        <a:ext cx="2257425" cy="6798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721937"/>
              </p:ext>
            </p:extLst>
          </p:nvPr>
        </p:nvGraphicFramePr>
        <p:xfrm>
          <a:off x="3353395" y="3643818"/>
          <a:ext cx="971550" cy="859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60" name="公式" r:id="rId13" imgW="660113" imgH="583947" progId="Equation.3">
                  <p:embed/>
                </p:oleObj>
              </mc:Choice>
              <mc:Fallback>
                <p:oleObj name="公式" r:id="rId13" imgW="660113" imgH="583947" progId="Equation.3">
                  <p:embed/>
                  <p:pic>
                    <p:nvPicPr>
                      <p:cNvPr id="6964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3395" y="3643818"/>
                        <a:ext cx="971550" cy="8596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9110810"/>
              </p:ext>
            </p:extLst>
          </p:nvPr>
        </p:nvGraphicFramePr>
        <p:xfrm>
          <a:off x="4697413" y="3754438"/>
          <a:ext cx="3779837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61" name="公式" r:id="rId15" imgW="2476500" imgH="228600" progId="Equation.3">
                  <p:embed/>
                </p:oleObj>
              </mc:Choice>
              <mc:Fallback>
                <p:oleObj name="公式" r:id="rId15" imgW="2476500" imgH="228600" progId="Equation.3">
                  <p:embed/>
                  <p:pic>
                    <p:nvPicPr>
                      <p:cNvPr id="6964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7413" y="3754438"/>
                        <a:ext cx="3779837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椭圆 1"/>
          <p:cNvSpPr/>
          <p:nvPr/>
        </p:nvSpPr>
        <p:spPr bwMode="auto">
          <a:xfrm>
            <a:off x="1922573" y="2951685"/>
            <a:ext cx="1686956" cy="360143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5" name="椭圆 14"/>
          <p:cNvSpPr/>
          <p:nvPr/>
        </p:nvSpPr>
        <p:spPr bwMode="auto">
          <a:xfrm>
            <a:off x="6043025" y="3743545"/>
            <a:ext cx="1156291" cy="360143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5636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9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9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  <p:bldP spid="69638" grpId="0"/>
      <p:bldP spid="69641" grpId="0"/>
      <p:bldP spid="2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2" name="Object 2"/>
          <p:cNvGraphicFramePr>
            <a:graphicFrameLocks noChangeAspect="1"/>
          </p:cNvGraphicFramePr>
          <p:nvPr/>
        </p:nvGraphicFramePr>
        <p:xfrm>
          <a:off x="2141935" y="1707356"/>
          <a:ext cx="4050506" cy="806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29" name="公式" r:id="rId3" imgW="2870200" imgH="571500" progId="Equation.3">
                  <p:embed/>
                </p:oleObj>
              </mc:Choice>
              <mc:Fallback>
                <p:oleObj name="公式" r:id="rId3" imgW="2870200" imgH="571500" progId="Equation.3">
                  <p:embed/>
                  <p:pic>
                    <p:nvPicPr>
                      <p:cNvPr id="7168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1935" y="1707356"/>
                        <a:ext cx="4050506" cy="806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1925241" y="1437085"/>
            <a:ext cx="26100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 kern="12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若波沿</a:t>
            </a:r>
            <a:r>
              <a:rPr lang="en-US" altLang="zh-CN" b="1" i="1" kern="1200" dirty="0">
                <a:solidFill>
                  <a:srgbClr val="FF0000"/>
                </a:solidFill>
                <a:latin typeface="Times New Roman"/>
                <a:ea typeface="华文楷体" pitchFamily="2" charset="-122"/>
                <a:cs typeface="Times New Roman" pitchFamily="18" charset="0"/>
              </a:rPr>
              <a:t>x</a:t>
            </a:r>
            <a:r>
              <a:rPr lang="zh-CN" altLang="en-US" b="1" kern="12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轴反方向传播</a:t>
            </a:r>
            <a:r>
              <a:rPr kumimoji="1" lang="zh-CN" altLang="en-US" b="1" kern="1200" dirty="0">
                <a:solidFill>
                  <a:srgbClr val="FF0000"/>
                </a:solidFill>
                <a:latin typeface="楷体_GB2312" charset="-122"/>
                <a:ea typeface="楷体_GB2312" charset="-122"/>
                <a:cs typeface="+mn-cs"/>
              </a:rPr>
              <a:t>：</a:t>
            </a: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1763317" y="250031"/>
            <a:ext cx="45362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 i="1" kern="1200" dirty="0">
                <a:solidFill>
                  <a:srgbClr val="FF0000"/>
                </a:solidFill>
                <a:latin typeface="Times New Roman"/>
                <a:ea typeface="华文楷体" pitchFamily="2" charset="-122"/>
                <a:cs typeface="Times New Roman" pitchFamily="18" charset="0"/>
              </a:rPr>
              <a:t>3</a:t>
            </a:r>
            <a:r>
              <a:rPr kumimoji="1" lang="en-US" altLang="zh-CN" b="1" kern="1200" dirty="0">
                <a:solidFill>
                  <a:srgbClr val="FF0000"/>
                </a:solidFill>
                <a:latin typeface="楷体_GB2312" charset="-122"/>
                <a:ea typeface="楷体_GB2312" charset="-122"/>
                <a:cs typeface="+mn-cs"/>
              </a:rPr>
              <a:t>.</a:t>
            </a:r>
            <a:r>
              <a:rPr lang="zh-CN" altLang="en-US" b="1" kern="12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若波沿</a:t>
            </a:r>
            <a:r>
              <a:rPr lang="en-US" altLang="zh-CN" b="1" kern="12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x</a:t>
            </a:r>
            <a:r>
              <a:rPr lang="zh-CN" altLang="en-US" b="1" kern="12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轴正方向传播</a:t>
            </a:r>
            <a:r>
              <a:rPr kumimoji="1" lang="zh-CN" altLang="en-US" b="1" kern="1200" dirty="0">
                <a:solidFill>
                  <a:srgbClr val="FF0000"/>
                </a:solidFill>
                <a:latin typeface="楷体_GB2312" charset="-122"/>
                <a:ea typeface="楷体_GB2312" charset="-122"/>
                <a:cs typeface="+mn-cs"/>
              </a:rPr>
              <a:t>：</a:t>
            </a:r>
            <a:endParaRPr kumimoji="1" lang="zh-CN" altLang="en-US" b="1" kern="1200" dirty="0">
              <a:solidFill>
                <a:srgbClr val="FF0000"/>
              </a:solidFill>
              <a:latin typeface="Arial" pitchFamily="34" charset="0"/>
              <a:ea typeface="楷体_GB2312" charset="-122"/>
              <a:cs typeface="+mn-cs"/>
            </a:endParaRPr>
          </a:p>
        </p:txBody>
      </p:sp>
      <p:graphicFrame>
        <p:nvGraphicFramePr>
          <p:cNvPr id="71685" name="Object 5"/>
          <p:cNvGraphicFramePr>
            <a:graphicFrameLocks noChangeAspect="1"/>
          </p:cNvGraphicFramePr>
          <p:nvPr/>
        </p:nvGraphicFramePr>
        <p:xfrm>
          <a:off x="2087166" y="573881"/>
          <a:ext cx="3943350" cy="806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30" name="公式" r:id="rId5" imgW="2794000" imgH="571500" progId="Equation.3">
                  <p:embed/>
                </p:oleObj>
              </mc:Choice>
              <mc:Fallback>
                <p:oleObj name="公式" r:id="rId5" imgW="2794000" imgH="571500" progId="Equation.3">
                  <p:embed/>
                  <p:pic>
                    <p:nvPicPr>
                      <p:cNvPr id="7168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7166" y="573881"/>
                        <a:ext cx="3943350" cy="806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6" name="Object 6"/>
          <p:cNvGraphicFramePr>
            <a:graphicFrameLocks noChangeAspect="1"/>
          </p:cNvGraphicFramePr>
          <p:nvPr/>
        </p:nvGraphicFramePr>
        <p:xfrm>
          <a:off x="1980010" y="2625329"/>
          <a:ext cx="1521619" cy="278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31" name="公式" r:id="rId7" imgW="1040948" imgH="190417" progId="Equation.3">
                  <p:embed/>
                </p:oleObj>
              </mc:Choice>
              <mc:Fallback>
                <p:oleObj name="公式" r:id="rId7" imgW="1040948" imgH="190417" progId="Equation.3">
                  <p:embed/>
                  <p:pic>
                    <p:nvPicPr>
                      <p:cNvPr id="7168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0010" y="2625329"/>
                        <a:ext cx="1521619" cy="2786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1439466" y="2950369"/>
            <a:ext cx="63472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 kern="12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若波沿</a:t>
            </a:r>
            <a:r>
              <a:rPr kumimoji="1" lang="en-US" altLang="zh-CN" b="1" i="1" kern="12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charset="-122"/>
                <a:cs typeface="+mn-cs"/>
              </a:rPr>
              <a:t>x</a:t>
            </a:r>
            <a:r>
              <a:rPr lang="zh-CN" altLang="en-US" b="1" kern="12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轴正方向传播</a:t>
            </a:r>
            <a:r>
              <a:rPr kumimoji="1" lang="zh-CN" altLang="en-US" b="1" kern="1200" dirty="0">
                <a:solidFill>
                  <a:srgbClr val="FF0000"/>
                </a:solidFill>
                <a:latin typeface="楷体_GB2312" charset="-122"/>
                <a:ea typeface="楷体_GB2312" charset="-122"/>
                <a:cs typeface="+mn-cs"/>
              </a:rPr>
              <a:t>：</a:t>
            </a:r>
            <a:r>
              <a:rPr lang="zh-CN" altLang="en-US" b="1" kern="12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无论</a:t>
            </a:r>
            <a:r>
              <a:rPr lang="en-US" altLang="zh-CN" b="1" i="1" kern="1200" dirty="0">
                <a:solidFill>
                  <a:srgbClr val="FF0000"/>
                </a:solidFill>
                <a:latin typeface="Times New Roman"/>
                <a:ea typeface="华文楷体" pitchFamily="2" charset="-122"/>
                <a:cs typeface="Times New Roman" pitchFamily="18" charset="0"/>
              </a:rPr>
              <a:t>n</a:t>
            </a:r>
            <a:r>
              <a:rPr lang="zh-CN" altLang="en-US" b="1" kern="12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等于多少</a:t>
            </a:r>
            <a:r>
              <a:rPr lang="en-US" altLang="zh-CN" b="1" i="1" kern="1200" dirty="0">
                <a:solidFill>
                  <a:srgbClr val="FF0000"/>
                </a:solidFill>
                <a:latin typeface="Times New Roman"/>
                <a:ea typeface="华文楷体" pitchFamily="2" charset="-122"/>
                <a:cs typeface="Times New Roman" pitchFamily="18" charset="0"/>
              </a:rPr>
              <a:t>v</a:t>
            </a:r>
            <a:r>
              <a:rPr lang="zh-CN" altLang="en-US" b="1" kern="12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都不可能等于</a:t>
            </a:r>
            <a:r>
              <a:rPr lang="en-US" altLang="zh-CN" b="1" i="1" kern="1200" dirty="0">
                <a:solidFill>
                  <a:srgbClr val="FF0000"/>
                </a:solidFill>
                <a:latin typeface="Times New Roman"/>
                <a:ea typeface="华文楷体" pitchFamily="2" charset="-122"/>
                <a:cs typeface="Times New Roman" pitchFamily="18" charset="0"/>
              </a:rPr>
              <a:t>35m/s</a:t>
            </a:r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1439466" y="3381375"/>
            <a:ext cx="61293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 kern="12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若波沿</a:t>
            </a:r>
            <a:r>
              <a:rPr kumimoji="1" lang="en-US" altLang="zh-CN" b="1" i="1" kern="12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charset="-122"/>
                <a:cs typeface="+mn-cs"/>
              </a:rPr>
              <a:t>x</a:t>
            </a:r>
            <a:r>
              <a:rPr lang="zh-CN" altLang="en-US" b="1" kern="12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轴反方向传播</a:t>
            </a:r>
            <a:r>
              <a:rPr kumimoji="1" lang="zh-CN" altLang="en-US" b="1" kern="1200" dirty="0">
                <a:solidFill>
                  <a:srgbClr val="FF0000"/>
                </a:solidFill>
                <a:latin typeface="楷体_GB2312" charset="-122"/>
                <a:ea typeface="楷体_GB2312" charset="-122"/>
                <a:cs typeface="+mn-cs"/>
              </a:rPr>
              <a:t>：</a:t>
            </a:r>
            <a:r>
              <a:rPr kumimoji="1" lang="en-US" altLang="zh-CN" b="1" i="1" kern="12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charset="-122"/>
                <a:cs typeface="+mn-cs"/>
              </a:rPr>
              <a:t>n=</a:t>
            </a:r>
            <a:r>
              <a:rPr lang="en-US" altLang="zh-CN" b="1" i="1" kern="1200" dirty="0">
                <a:solidFill>
                  <a:srgbClr val="FF0000"/>
                </a:solidFill>
                <a:latin typeface="Times New Roman"/>
                <a:ea typeface="华文楷体" pitchFamily="2" charset="-122"/>
                <a:cs typeface="Times New Roman" pitchFamily="18" charset="0"/>
              </a:rPr>
              <a:t>1</a:t>
            </a:r>
            <a:r>
              <a:rPr lang="zh-CN" altLang="en-US" b="1" kern="12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时</a:t>
            </a:r>
            <a:r>
              <a:rPr kumimoji="1" lang="zh-CN" altLang="en-US" b="1" kern="1200" dirty="0">
                <a:solidFill>
                  <a:srgbClr val="FF0000"/>
                </a:solidFill>
                <a:latin typeface="楷体_GB2312" charset="-122"/>
                <a:ea typeface="楷体_GB2312" charset="-122"/>
                <a:cs typeface="+mn-cs"/>
              </a:rPr>
              <a:t>，</a:t>
            </a:r>
            <a:r>
              <a:rPr kumimoji="1" lang="en-US" altLang="zh-CN" b="1" i="1" kern="12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charset="-122"/>
                <a:cs typeface="+mn-cs"/>
              </a:rPr>
              <a:t>v=35m/s   </a:t>
            </a:r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1763317" y="3812381"/>
            <a:ext cx="26084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 kern="12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所以波沿</a:t>
            </a:r>
            <a:r>
              <a:rPr lang="en-US" altLang="zh-CN" b="1" i="1" kern="1200" dirty="0">
                <a:solidFill>
                  <a:srgbClr val="FF0000"/>
                </a:solidFill>
                <a:latin typeface="Times New Roman"/>
                <a:ea typeface="华文楷体" pitchFamily="2" charset="-122"/>
                <a:cs typeface="Times New Roman" pitchFamily="18" charset="0"/>
              </a:rPr>
              <a:t>x</a:t>
            </a:r>
            <a:r>
              <a:rPr lang="zh-CN" altLang="en-US" b="1" kern="12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轴反方向传播</a:t>
            </a:r>
          </a:p>
        </p:txBody>
      </p:sp>
      <p:sp>
        <p:nvSpPr>
          <p:cNvPr id="10" name="矩形 9"/>
          <p:cNvSpPr/>
          <p:nvPr/>
        </p:nvSpPr>
        <p:spPr>
          <a:xfrm>
            <a:off x="531225" y="4181713"/>
            <a:ext cx="79458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000" b="1" kern="100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解决</a:t>
            </a:r>
            <a:r>
              <a:rPr lang="zh-CN" altLang="en-US" sz="2000" b="1" kern="10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机械波的题目</a:t>
            </a:r>
            <a:r>
              <a:rPr lang="zh-CN" altLang="en-US" sz="2000" b="1" kern="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关键在于理解波的周期性</a:t>
            </a:r>
            <a:r>
              <a:rPr lang="zh-CN" altLang="en-US" sz="2000" b="1" kern="10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，即时间的周期性或空间的周期性，</a:t>
            </a:r>
            <a:r>
              <a:rPr lang="zh-CN" altLang="en-US" sz="2000" b="1" kern="100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得到波长、周期或波速的</a:t>
            </a:r>
            <a:r>
              <a:rPr lang="zh-CN" altLang="en-US" sz="2000" b="1" kern="1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通项式</a:t>
            </a:r>
            <a:r>
              <a:rPr lang="zh-CN" altLang="en-US" sz="2000" b="1" kern="100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en-US" sz="2000" b="1" kern="10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再</a:t>
            </a:r>
            <a:r>
              <a:rPr lang="zh-CN" altLang="en-US" sz="2000" b="1" kern="100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求解</a:t>
            </a:r>
            <a:r>
              <a:rPr lang="zh-CN" altLang="en-US" sz="2000" b="1" kern="10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它们</a:t>
            </a:r>
            <a:r>
              <a:rPr lang="zh-CN" altLang="en-US" sz="2000" b="1" kern="100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</a:t>
            </a:r>
            <a:r>
              <a:rPr lang="zh-CN" altLang="en-US" sz="2000" b="1" kern="10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特殊值</a:t>
            </a:r>
            <a:endParaRPr lang="zh-CN" altLang="en-US" sz="2000" b="1" kern="100" dirty="0">
              <a:solidFill>
                <a:srgbClr val="00206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11" name="Picture 2" descr="49B1FEBA"/>
          <p:cNvPicPr>
            <a:picLocks noChangeAspect="1" noChangeArrowheads="1"/>
          </p:cNvPicPr>
          <p:nvPr/>
        </p:nvPicPr>
        <p:blipFill>
          <a:blip r:embed="rId9">
            <a:lum contrast="84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9" t="6264" r="10378" b="22765"/>
          <a:stretch>
            <a:fillRect/>
          </a:stretch>
        </p:blipFill>
        <p:spPr bwMode="auto">
          <a:xfrm>
            <a:off x="6354365" y="337072"/>
            <a:ext cx="2643200" cy="175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379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/>
      <p:bldP spid="71684" grpId="0"/>
      <p:bldP spid="71687" grpId="0"/>
      <p:bldP spid="71688" grpId="0"/>
      <p:bldP spid="7168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文本框 235521"/>
          <p:cNvSpPr txBox="1"/>
          <p:nvPr/>
        </p:nvSpPr>
        <p:spPr>
          <a:xfrm>
            <a:off x="2286000" y="171450"/>
            <a:ext cx="4514850" cy="461665"/>
          </a:xfrm>
          <a:prstGeom prst="rect">
            <a:avLst/>
          </a:prstGeom>
          <a:solidFill>
            <a:srgbClr val="0000FF"/>
          </a:solid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</a:rPr>
              <a:t>掌握振动图象和波的图象的区别</a:t>
            </a:r>
          </a:p>
        </p:txBody>
      </p:sp>
      <p:sp>
        <p:nvSpPr>
          <p:cNvPr id="235523" name="矩形 235522"/>
          <p:cNvSpPr/>
          <p:nvPr/>
        </p:nvSpPr>
        <p:spPr>
          <a:xfrm>
            <a:off x="2058591" y="1498997"/>
            <a:ext cx="1346597" cy="0"/>
          </a:xfrm>
          <a:prstGeom prst="rect">
            <a:avLst/>
          </a:prstGeom>
          <a:noFill/>
          <a:ln w="19050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235524" name="矩形 235523"/>
          <p:cNvSpPr/>
          <p:nvPr/>
        </p:nvSpPr>
        <p:spPr>
          <a:xfrm>
            <a:off x="2058591" y="1498997"/>
            <a:ext cx="1285875" cy="0"/>
          </a:xfrm>
          <a:prstGeom prst="rect">
            <a:avLst/>
          </a:prstGeom>
          <a:noFill/>
          <a:ln w="19050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235525" name="矩形 235524"/>
          <p:cNvSpPr/>
          <p:nvPr/>
        </p:nvSpPr>
        <p:spPr>
          <a:xfrm>
            <a:off x="1143000" y="2196704"/>
            <a:ext cx="6858000" cy="0"/>
          </a:xfrm>
          <a:prstGeom prst="rect">
            <a:avLst/>
          </a:prstGeom>
          <a:noFill/>
          <a:ln w="19050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235526" name="矩形 235525"/>
          <p:cNvSpPr/>
          <p:nvPr/>
        </p:nvSpPr>
        <p:spPr>
          <a:xfrm>
            <a:off x="1143000" y="2196704"/>
            <a:ext cx="6858000" cy="0"/>
          </a:xfrm>
          <a:prstGeom prst="rect">
            <a:avLst/>
          </a:prstGeom>
          <a:noFill/>
          <a:ln w="19050">
            <a:noFill/>
          </a:ln>
        </p:spPr>
        <p:txBody>
          <a:bodyPr/>
          <a:lstStyle/>
          <a:p>
            <a:endParaRPr lang="zh-CN" altLang="en-US" sz="1350"/>
          </a:p>
        </p:txBody>
      </p:sp>
      <p:grpSp>
        <p:nvGrpSpPr>
          <p:cNvPr id="235527" name="组合 235526"/>
          <p:cNvGrpSpPr/>
          <p:nvPr/>
        </p:nvGrpSpPr>
        <p:grpSpPr>
          <a:xfrm>
            <a:off x="1314450" y="767953"/>
            <a:ext cx="6457950" cy="4204097"/>
            <a:chOff x="192" y="528"/>
            <a:chExt cx="5424" cy="3531"/>
          </a:xfrm>
        </p:grpSpPr>
        <p:sp>
          <p:nvSpPr>
            <p:cNvPr id="235528" name="矩形 235527"/>
            <p:cNvSpPr/>
            <p:nvPr/>
          </p:nvSpPr>
          <p:spPr>
            <a:xfrm>
              <a:off x="3984" y="3714"/>
              <a:ext cx="1104" cy="222"/>
            </a:xfrm>
            <a:prstGeom prst="rect">
              <a:avLst/>
            </a:prstGeom>
            <a:noFill/>
            <a:ln w="19050">
              <a:noFill/>
            </a:ln>
          </p:spPr>
          <p:txBody>
            <a:bodyPr/>
            <a:lstStyle/>
            <a:p>
              <a:r>
                <a:rPr lang="zh-CN" altLang="en-US" sz="1500" dirty="0">
                  <a:latin typeface="黑体" panose="02010609060101010101" pitchFamily="2" charset="-122"/>
                  <a:ea typeface="黑体" panose="02010609060101010101" pitchFamily="2" charset="-122"/>
                </a:rPr>
                <a:t>表示一个波长</a:t>
              </a:r>
            </a:p>
          </p:txBody>
        </p:sp>
        <p:sp>
          <p:nvSpPr>
            <p:cNvPr id="235529" name="矩形 235528"/>
            <p:cNvSpPr/>
            <p:nvPr/>
          </p:nvSpPr>
          <p:spPr>
            <a:xfrm>
              <a:off x="1824" y="3714"/>
              <a:ext cx="1152" cy="270"/>
            </a:xfrm>
            <a:prstGeom prst="rect">
              <a:avLst/>
            </a:prstGeom>
            <a:noFill/>
            <a:ln w="19050">
              <a:noFill/>
            </a:ln>
          </p:spPr>
          <p:txBody>
            <a:bodyPr/>
            <a:lstStyle/>
            <a:p>
              <a:r>
                <a:rPr lang="zh-CN" altLang="en-US" sz="1500" dirty="0">
                  <a:latin typeface="黑体" panose="02010609060101010101" pitchFamily="2" charset="-122"/>
                  <a:ea typeface="黑体" panose="02010609060101010101" pitchFamily="2" charset="-122"/>
                </a:rPr>
                <a:t>表示一个周期</a:t>
              </a:r>
            </a:p>
          </p:txBody>
        </p:sp>
        <p:sp>
          <p:nvSpPr>
            <p:cNvPr id="235530" name="矩形 235529"/>
            <p:cNvSpPr/>
            <p:nvPr/>
          </p:nvSpPr>
          <p:spPr>
            <a:xfrm>
              <a:off x="3504" y="3177"/>
              <a:ext cx="2112" cy="441"/>
            </a:xfrm>
            <a:prstGeom prst="rect">
              <a:avLst/>
            </a:prstGeom>
            <a:noFill/>
            <a:ln w="19050">
              <a:noFill/>
            </a:ln>
          </p:spPr>
          <p:txBody>
            <a:bodyPr/>
            <a:lstStyle/>
            <a:p>
              <a:r>
                <a:rPr lang="zh-CN" altLang="en-US" sz="1500" dirty="0">
                  <a:latin typeface="黑体" panose="02010609060101010101" pitchFamily="2" charset="-122"/>
                  <a:ea typeface="黑体" panose="02010609060101010101" pitchFamily="2" charset="-122"/>
                </a:rPr>
                <a:t>随时间推移，图象沿传播方向平移</a:t>
              </a:r>
            </a:p>
          </p:txBody>
        </p:sp>
        <p:sp>
          <p:nvSpPr>
            <p:cNvPr id="235531" name="矩形 235530"/>
            <p:cNvSpPr/>
            <p:nvPr/>
          </p:nvSpPr>
          <p:spPr>
            <a:xfrm>
              <a:off x="1392" y="3177"/>
              <a:ext cx="2112" cy="441"/>
            </a:xfrm>
            <a:prstGeom prst="rect">
              <a:avLst/>
            </a:prstGeom>
            <a:noFill/>
            <a:ln w="19050">
              <a:noFill/>
            </a:ln>
          </p:spPr>
          <p:txBody>
            <a:bodyPr/>
            <a:lstStyle/>
            <a:p>
              <a:r>
                <a:rPr lang="zh-CN" altLang="en-US" sz="1500" dirty="0">
                  <a:latin typeface="黑体" panose="02010609060101010101" pitchFamily="2" charset="-122"/>
                  <a:ea typeface="黑体" panose="02010609060101010101" pitchFamily="2" charset="-122"/>
                </a:rPr>
                <a:t>随时间推移图象延续，但已有形状不变</a:t>
              </a:r>
            </a:p>
          </p:txBody>
        </p:sp>
        <p:sp>
          <p:nvSpPr>
            <p:cNvPr id="235532" name="矩形 235531"/>
            <p:cNvSpPr/>
            <p:nvPr/>
          </p:nvSpPr>
          <p:spPr>
            <a:xfrm>
              <a:off x="3504" y="2928"/>
              <a:ext cx="2112" cy="249"/>
            </a:xfrm>
            <a:prstGeom prst="rect">
              <a:avLst/>
            </a:prstGeom>
            <a:noFill/>
            <a:ln w="19050">
              <a:noFill/>
            </a:ln>
          </p:spPr>
          <p:txBody>
            <a:bodyPr/>
            <a:lstStyle/>
            <a:p>
              <a:r>
                <a:rPr lang="zh-CN" altLang="en-US" sz="1500" dirty="0">
                  <a:latin typeface="黑体" panose="02010609060101010101" pitchFamily="2" charset="-122"/>
                  <a:ea typeface="黑体" panose="02010609060101010101" pitchFamily="2" charset="-122"/>
                </a:rPr>
                <a:t>表示某时刻各质点的位移</a:t>
              </a:r>
            </a:p>
          </p:txBody>
        </p:sp>
        <p:sp>
          <p:nvSpPr>
            <p:cNvPr id="235533" name="矩形 235532"/>
            <p:cNvSpPr/>
            <p:nvPr/>
          </p:nvSpPr>
          <p:spPr>
            <a:xfrm>
              <a:off x="1392" y="2928"/>
              <a:ext cx="2112" cy="249"/>
            </a:xfrm>
            <a:prstGeom prst="rect">
              <a:avLst/>
            </a:prstGeom>
            <a:noFill/>
            <a:ln w="19050">
              <a:noFill/>
            </a:ln>
          </p:spPr>
          <p:txBody>
            <a:bodyPr/>
            <a:lstStyle/>
            <a:p>
              <a:r>
                <a:rPr lang="zh-CN" altLang="en-US" sz="1500" dirty="0">
                  <a:latin typeface="黑体" panose="02010609060101010101" pitchFamily="2" charset="-122"/>
                  <a:ea typeface="黑体" panose="02010609060101010101" pitchFamily="2" charset="-122"/>
                </a:rPr>
                <a:t>表示一质点在各时刻的位移</a:t>
              </a:r>
            </a:p>
          </p:txBody>
        </p:sp>
        <p:sp>
          <p:nvSpPr>
            <p:cNvPr id="235534" name="矩形 235533"/>
            <p:cNvSpPr/>
            <p:nvPr/>
          </p:nvSpPr>
          <p:spPr>
            <a:xfrm>
              <a:off x="3504" y="1065"/>
              <a:ext cx="2112" cy="441"/>
            </a:xfrm>
            <a:prstGeom prst="rect">
              <a:avLst/>
            </a:prstGeom>
            <a:noFill/>
            <a:ln w="19050">
              <a:noFill/>
            </a:ln>
          </p:spPr>
          <p:txBody>
            <a:bodyPr/>
            <a:lstStyle/>
            <a:p>
              <a:r>
                <a:rPr lang="zh-CN" altLang="en-US" sz="1500" dirty="0">
                  <a:latin typeface="黑体" panose="02010609060101010101" pitchFamily="2" charset="-122"/>
                  <a:ea typeface="黑体" panose="02010609060101010101" pitchFamily="2" charset="-122"/>
                </a:rPr>
                <a:t>某时刻所有质点的空间分布规律</a:t>
              </a:r>
            </a:p>
          </p:txBody>
        </p:sp>
        <p:sp>
          <p:nvSpPr>
            <p:cNvPr id="235535" name="矩形 235534"/>
            <p:cNvSpPr/>
            <p:nvPr/>
          </p:nvSpPr>
          <p:spPr>
            <a:xfrm>
              <a:off x="1392" y="1065"/>
              <a:ext cx="2112" cy="441"/>
            </a:xfrm>
            <a:prstGeom prst="rect">
              <a:avLst/>
            </a:prstGeom>
            <a:noFill/>
            <a:ln w="19050">
              <a:noFill/>
            </a:ln>
          </p:spPr>
          <p:txBody>
            <a:bodyPr/>
            <a:lstStyle/>
            <a:p>
              <a:r>
                <a:rPr lang="zh-CN" altLang="en-US" sz="1500" dirty="0">
                  <a:latin typeface="黑体" panose="02010609060101010101" pitchFamily="2" charset="-122"/>
                  <a:ea typeface="黑体" panose="02010609060101010101" pitchFamily="2" charset="-122"/>
                </a:rPr>
                <a:t>一质点的位移随时间变化规律</a:t>
              </a:r>
            </a:p>
          </p:txBody>
        </p:sp>
        <p:sp>
          <p:nvSpPr>
            <p:cNvPr id="235536" name="矩形 235535"/>
            <p:cNvSpPr/>
            <p:nvPr/>
          </p:nvSpPr>
          <p:spPr>
            <a:xfrm>
              <a:off x="3504" y="816"/>
              <a:ext cx="2112" cy="249"/>
            </a:xfrm>
            <a:prstGeom prst="rect">
              <a:avLst/>
            </a:prstGeom>
            <a:noFill/>
            <a:ln w="19050">
              <a:noFill/>
            </a:ln>
          </p:spPr>
          <p:txBody>
            <a:bodyPr/>
            <a:lstStyle/>
            <a:p>
              <a:r>
                <a:rPr lang="zh-CN" altLang="en-US" sz="1500" dirty="0">
                  <a:latin typeface="黑体" panose="02010609060101010101" pitchFamily="2" charset="-122"/>
                  <a:ea typeface="黑体" panose="02010609060101010101" pitchFamily="2" charset="-122"/>
                </a:rPr>
                <a:t>沿波传播方向所有质点</a:t>
              </a:r>
            </a:p>
          </p:txBody>
        </p:sp>
        <p:sp>
          <p:nvSpPr>
            <p:cNvPr id="235537" name="矩形 235536"/>
            <p:cNvSpPr/>
            <p:nvPr/>
          </p:nvSpPr>
          <p:spPr>
            <a:xfrm>
              <a:off x="1392" y="816"/>
              <a:ext cx="2112" cy="249"/>
            </a:xfrm>
            <a:prstGeom prst="rect">
              <a:avLst/>
            </a:prstGeom>
            <a:noFill/>
            <a:ln w="19050">
              <a:noFill/>
            </a:ln>
          </p:spPr>
          <p:txBody>
            <a:bodyPr/>
            <a:lstStyle/>
            <a:p>
              <a:r>
                <a:rPr lang="zh-CN" altLang="en-US" sz="1500" dirty="0">
                  <a:latin typeface="黑体" panose="02010609060101010101" pitchFamily="2" charset="-122"/>
                  <a:ea typeface="黑体" panose="02010609060101010101" pitchFamily="2" charset="-122"/>
                </a:rPr>
                <a:t>一振动质点</a:t>
              </a:r>
            </a:p>
          </p:txBody>
        </p:sp>
        <p:grpSp>
          <p:nvGrpSpPr>
            <p:cNvPr id="235538" name="组合 235537"/>
            <p:cNvGrpSpPr/>
            <p:nvPr/>
          </p:nvGrpSpPr>
          <p:grpSpPr>
            <a:xfrm>
              <a:off x="192" y="528"/>
              <a:ext cx="5424" cy="3531"/>
              <a:chOff x="192" y="528"/>
              <a:chExt cx="5424" cy="3531"/>
            </a:xfrm>
          </p:grpSpPr>
          <p:sp>
            <p:nvSpPr>
              <p:cNvPr id="235539" name="矩形 235538"/>
              <p:cNvSpPr/>
              <p:nvPr/>
            </p:nvSpPr>
            <p:spPr>
              <a:xfrm>
                <a:off x="192" y="3618"/>
                <a:ext cx="1200" cy="441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txBody>
              <a:bodyPr/>
              <a:lstStyle/>
              <a:p>
                <a:r>
                  <a:rPr lang="zh-CN" altLang="en-US" sz="1500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一完整曲线占横坐标距离</a:t>
                </a:r>
              </a:p>
            </p:txBody>
          </p:sp>
          <p:sp>
            <p:nvSpPr>
              <p:cNvPr id="235540" name="矩形 235539"/>
              <p:cNvSpPr/>
              <p:nvPr/>
            </p:nvSpPr>
            <p:spPr>
              <a:xfrm>
                <a:off x="192" y="3177"/>
                <a:ext cx="1200" cy="441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txBody>
              <a:bodyPr/>
              <a:lstStyle/>
              <a:p>
                <a:pPr algn="ctr" fontAlgn="ctr"/>
                <a:r>
                  <a:rPr lang="zh-CN" altLang="en-US" sz="1500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图线变化</a:t>
                </a:r>
              </a:p>
            </p:txBody>
          </p:sp>
          <p:sp>
            <p:nvSpPr>
              <p:cNvPr id="235541" name="矩形 235540"/>
              <p:cNvSpPr/>
              <p:nvPr/>
            </p:nvSpPr>
            <p:spPr>
              <a:xfrm>
                <a:off x="192" y="2928"/>
                <a:ext cx="1200" cy="24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txBody>
              <a:bodyPr/>
              <a:lstStyle/>
              <a:p>
                <a:pPr algn="ctr" fontAlgn="ctr"/>
                <a:r>
                  <a:rPr lang="zh-CN" altLang="en-US" sz="1500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物理意义</a:t>
                </a:r>
              </a:p>
            </p:txBody>
          </p:sp>
          <p:sp>
            <p:nvSpPr>
              <p:cNvPr id="235542" name="矩形 235541"/>
              <p:cNvSpPr/>
              <p:nvPr/>
            </p:nvSpPr>
            <p:spPr>
              <a:xfrm>
                <a:off x="3504" y="1506"/>
                <a:ext cx="2112" cy="142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/>
              <a:lstStyle>
                <a:lvl1pPr marL="34290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defRPr sz="280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lvl="1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–"/>
                  <a:defRPr sz="24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lvl="2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defRPr sz="20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lvl="3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–"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lvl="4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»"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</a:lstStyle>
              <a:p>
                <a:pPr marL="0" indent="0">
                  <a:buNone/>
                </a:pPr>
                <a:endParaRPr sz="1500" b="1" dirty="0">
                  <a:effectLst>
                    <a:outerShdw blurRad="38100" dist="38100" dir="2700000">
                      <a:srgbClr val="C0C0C0"/>
                    </a:outerShdw>
                  </a:effectLst>
                  <a:latin typeface="宋体" panose="02010600030101010101" pitchFamily="2" charset="-122"/>
                </a:endParaRPr>
              </a:p>
            </p:txBody>
          </p:sp>
          <p:sp>
            <p:nvSpPr>
              <p:cNvPr id="235543" name="矩形 235542"/>
              <p:cNvSpPr/>
              <p:nvPr/>
            </p:nvSpPr>
            <p:spPr>
              <a:xfrm>
                <a:off x="1392" y="1506"/>
                <a:ext cx="2112" cy="142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/>
              <a:lstStyle/>
              <a:p>
                <a:r>
                  <a:rPr lang="en-US" altLang="zh-CN" sz="1500" dirty="0">
                    <a:effectLst>
                      <a:outerShdw blurRad="38100" dist="38100" dir="2700000">
                        <a:srgbClr val="C0C0C0"/>
                      </a:outerShdw>
                    </a:effectLst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endParaRPr lang="en-US" altLang="zh-CN" sz="1500" dirty="0">
                  <a:effectLst>
                    <a:outerShdw blurRad="38100" dist="38100" dir="2700000">
                      <a:srgbClr val="C0C0C0"/>
                    </a:outerShdw>
                  </a:effectLst>
                  <a:latin typeface="宋体" panose="02010600030101010101" pitchFamily="2" charset="-122"/>
                </a:endParaRPr>
              </a:p>
            </p:txBody>
          </p:sp>
          <p:sp>
            <p:nvSpPr>
              <p:cNvPr id="235544" name="矩形 235543"/>
              <p:cNvSpPr/>
              <p:nvPr/>
            </p:nvSpPr>
            <p:spPr>
              <a:xfrm>
                <a:off x="192" y="1506"/>
                <a:ext cx="1200" cy="1422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txBody>
              <a:bodyPr/>
              <a:lstStyle/>
              <a:p>
                <a:pPr algn="ctr" fontAlgn="ctr"/>
                <a:endParaRPr lang="en-US" altLang="zh-CN" sz="1500" dirty="0">
                  <a:effectLst>
                    <a:outerShdw blurRad="38100" dist="38100" dir="2700000">
                      <a:srgbClr val="C0C0C0"/>
                    </a:outerShdw>
                  </a:effectLst>
                  <a:latin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ctr" fontAlgn="ctr"/>
                <a:endParaRPr lang="en-US" altLang="zh-CN" sz="1500" dirty="0">
                  <a:effectLst>
                    <a:outerShdw blurRad="38100" dist="38100" dir="2700000">
                      <a:srgbClr val="C0C0C0"/>
                    </a:outerShdw>
                  </a:effectLst>
                  <a:latin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ctr" fontAlgn="ctr"/>
                <a:r>
                  <a:rPr lang="zh-CN" altLang="en-US" sz="1500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图线</a:t>
                </a:r>
              </a:p>
            </p:txBody>
          </p:sp>
          <p:sp>
            <p:nvSpPr>
              <p:cNvPr id="235545" name="矩形 235544"/>
              <p:cNvSpPr/>
              <p:nvPr/>
            </p:nvSpPr>
            <p:spPr>
              <a:xfrm>
                <a:off x="192" y="1065"/>
                <a:ext cx="1200" cy="441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txBody>
              <a:bodyPr/>
              <a:lstStyle/>
              <a:p>
                <a:pPr algn="ctr"/>
                <a:r>
                  <a:rPr lang="zh-CN" altLang="en-US" sz="1500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研究内容</a:t>
                </a:r>
              </a:p>
            </p:txBody>
          </p:sp>
          <p:sp>
            <p:nvSpPr>
              <p:cNvPr id="235546" name="矩形 235545"/>
              <p:cNvSpPr/>
              <p:nvPr/>
            </p:nvSpPr>
            <p:spPr>
              <a:xfrm>
                <a:off x="192" y="816"/>
                <a:ext cx="1200" cy="24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txBody>
              <a:bodyPr/>
              <a:lstStyle/>
              <a:p>
                <a:pPr algn="ctr"/>
                <a:r>
                  <a:rPr lang="zh-CN" altLang="en-US" sz="1500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研究对象</a:t>
                </a:r>
              </a:p>
            </p:txBody>
          </p:sp>
          <p:sp>
            <p:nvSpPr>
              <p:cNvPr id="235547" name="矩形 235546"/>
              <p:cNvSpPr/>
              <p:nvPr/>
            </p:nvSpPr>
            <p:spPr>
              <a:xfrm>
                <a:off x="3504" y="528"/>
                <a:ext cx="2112" cy="288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txBody>
              <a:bodyPr/>
              <a:lstStyle/>
              <a:p>
                <a:pPr algn="ctr"/>
                <a:r>
                  <a:rPr lang="zh-CN" altLang="en-US" sz="1500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波动图象</a:t>
                </a:r>
              </a:p>
            </p:txBody>
          </p:sp>
          <p:sp>
            <p:nvSpPr>
              <p:cNvPr id="235548" name="矩形 235547"/>
              <p:cNvSpPr/>
              <p:nvPr/>
            </p:nvSpPr>
            <p:spPr>
              <a:xfrm>
                <a:off x="1392" y="528"/>
                <a:ext cx="2112" cy="288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txBody>
              <a:bodyPr/>
              <a:lstStyle/>
              <a:p>
                <a:pPr algn="ctr"/>
                <a:r>
                  <a:rPr lang="zh-CN" altLang="en-US" sz="1500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振动图象</a:t>
                </a:r>
              </a:p>
            </p:txBody>
          </p:sp>
          <p:sp>
            <p:nvSpPr>
              <p:cNvPr id="235549" name="矩形 235548"/>
              <p:cNvSpPr/>
              <p:nvPr/>
            </p:nvSpPr>
            <p:spPr>
              <a:xfrm>
                <a:off x="192" y="528"/>
                <a:ext cx="1200" cy="288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txBody>
              <a:bodyPr/>
              <a:lstStyle>
                <a:lvl1pPr marL="34290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defRPr sz="280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lvl="1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–"/>
                  <a:defRPr sz="24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lvl="2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defRPr sz="20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lvl="3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–"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lvl="4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»"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</a:lstStyle>
              <a:p>
                <a:pPr marL="0" indent="0">
                  <a:buNone/>
                </a:pPr>
                <a:endParaRPr sz="1500" b="1" dirty="0">
                  <a:effectLst>
                    <a:outerShdw blurRad="38100" dist="38100" dir="2700000">
                      <a:srgbClr val="C0C0C0"/>
                    </a:outerShdw>
                  </a:effectLst>
                  <a:latin typeface="宋体" panose="02010600030101010101" pitchFamily="2" charset="-122"/>
                </a:endParaRPr>
              </a:p>
            </p:txBody>
          </p:sp>
          <p:sp>
            <p:nvSpPr>
              <p:cNvPr id="235550" name="直接连接符 235549"/>
              <p:cNvSpPr/>
              <p:nvPr/>
            </p:nvSpPr>
            <p:spPr>
              <a:xfrm>
                <a:off x="192" y="528"/>
                <a:ext cx="5424" cy="0"/>
              </a:xfrm>
              <a:prstGeom prst="line">
                <a:avLst/>
              </a:prstGeom>
              <a:ln w="12700" cap="rnd" cmpd="sng">
                <a:solidFill>
                  <a:srgbClr val="000000"/>
                </a:solidFill>
                <a:prstDash val="solid"/>
                <a:headEnd type="none" w="med" len="med"/>
                <a:tailEnd type="none" w="lg" len="lg"/>
              </a:ln>
            </p:spPr>
          </p:sp>
          <p:sp>
            <p:nvSpPr>
              <p:cNvPr id="235551" name="直接连接符 235550"/>
              <p:cNvSpPr/>
              <p:nvPr/>
            </p:nvSpPr>
            <p:spPr>
              <a:xfrm>
                <a:off x="192" y="4059"/>
                <a:ext cx="5424" cy="0"/>
              </a:xfrm>
              <a:prstGeom prst="line">
                <a:avLst/>
              </a:prstGeom>
              <a:ln w="12700" cap="rnd" cmpd="sng">
                <a:solidFill>
                  <a:srgbClr val="000000"/>
                </a:solidFill>
                <a:prstDash val="solid"/>
                <a:headEnd type="none" w="med" len="med"/>
                <a:tailEnd type="none" w="lg" len="lg"/>
              </a:ln>
            </p:spPr>
          </p:sp>
          <p:sp>
            <p:nvSpPr>
              <p:cNvPr id="235552" name="直接连接符 235551"/>
              <p:cNvSpPr/>
              <p:nvPr/>
            </p:nvSpPr>
            <p:spPr>
              <a:xfrm>
                <a:off x="192" y="528"/>
                <a:ext cx="0" cy="3531"/>
              </a:xfrm>
              <a:prstGeom prst="line">
                <a:avLst/>
              </a:prstGeom>
              <a:ln w="12700" cap="rnd" cmpd="sng">
                <a:solidFill>
                  <a:srgbClr val="000000"/>
                </a:solidFill>
                <a:prstDash val="solid"/>
                <a:headEnd type="none" w="med" len="med"/>
                <a:tailEnd type="none" w="lg" len="lg"/>
              </a:ln>
            </p:spPr>
          </p:sp>
          <p:sp>
            <p:nvSpPr>
              <p:cNvPr id="235553" name="直接连接符 235552"/>
              <p:cNvSpPr/>
              <p:nvPr/>
            </p:nvSpPr>
            <p:spPr>
              <a:xfrm>
                <a:off x="5616" y="528"/>
                <a:ext cx="0" cy="3531"/>
              </a:xfrm>
              <a:prstGeom prst="line">
                <a:avLst/>
              </a:prstGeom>
              <a:ln w="12700" cap="rnd" cmpd="sng">
                <a:solidFill>
                  <a:srgbClr val="000000"/>
                </a:solidFill>
                <a:prstDash val="solid"/>
                <a:headEnd type="none" w="med" len="med"/>
                <a:tailEnd type="none" w="lg" len="lg"/>
              </a:ln>
            </p:spPr>
          </p:sp>
          <p:sp>
            <p:nvSpPr>
              <p:cNvPr id="235554" name="直接连接符 235553"/>
              <p:cNvSpPr/>
              <p:nvPr/>
            </p:nvSpPr>
            <p:spPr>
              <a:xfrm>
                <a:off x="192" y="816"/>
                <a:ext cx="5424" cy="0"/>
              </a:xfrm>
              <a:prstGeom prst="line">
                <a:avLst/>
              </a:prstGeom>
              <a:ln w="12700" cap="rnd" cmpd="sng">
                <a:solidFill>
                  <a:srgbClr val="000000"/>
                </a:solidFill>
                <a:prstDash val="solid"/>
                <a:headEnd type="none" w="med" len="med"/>
                <a:tailEnd type="none" w="lg" len="lg"/>
              </a:ln>
            </p:spPr>
          </p:sp>
          <p:sp>
            <p:nvSpPr>
              <p:cNvPr id="235555" name="直接连接符 235554"/>
              <p:cNvSpPr/>
              <p:nvPr/>
            </p:nvSpPr>
            <p:spPr>
              <a:xfrm>
                <a:off x="1392" y="528"/>
                <a:ext cx="0" cy="3531"/>
              </a:xfrm>
              <a:prstGeom prst="line">
                <a:avLst/>
              </a:prstGeom>
              <a:ln w="12700" cap="rnd" cmpd="sng">
                <a:solidFill>
                  <a:srgbClr val="000000"/>
                </a:solidFill>
                <a:prstDash val="solid"/>
                <a:headEnd type="none" w="med" len="med"/>
                <a:tailEnd type="none" w="lg" len="lg"/>
              </a:ln>
            </p:spPr>
          </p:sp>
          <p:sp>
            <p:nvSpPr>
              <p:cNvPr id="235556" name="直接连接符 235555"/>
              <p:cNvSpPr/>
              <p:nvPr/>
            </p:nvSpPr>
            <p:spPr>
              <a:xfrm>
                <a:off x="3504" y="528"/>
                <a:ext cx="0" cy="3531"/>
              </a:xfrm>
              <a:prstGeom prst="line">
                <a:avLst/>
              </a:prstGeom>
              <a:ln w="12700" cap="rnd" cmpd="sng">
                <a:solidFill>
                  <a:srgbClr val="000000"/>
                </a:solidFill>
                <a:prstDash val="solid"/>
                <a:headEnd type="none" w="med" len="med"/>
                <a:tailEnd type="none" w="lg" len="lg"/>
              </a:ln>
            </p:spPr>
          </p:sp>
          <p:sp>
            <p:nvSpPr>
              <p:cNvPr id="235557" name="直接连接符 235556"/>
              <p:cNvSpPr/>
              <p:nvPr/>
            </p:nvSpPr>
            <p:spPr>
              <a:xfrm>
                <a:off x="192" y="1065"/>
                <a:ext cx="5424" cy="0"/>
              </a:xfrm>
              <a:prstGeom prst="line">
                <a:avLst/>
              </a:prstGeom>
              <a:ln w="12700" cap="rnd" cmpd="sng">
                <a:solidFill>
                  <a:srgbClr val="000000"/>
                </a:solidFill>
                <a:prstDash val="solid"/>
                <a:headEnd type="none" w="med" len="med"/>
                <a:tailEnd type="none" w="lg" len="lg"/>
              </a:ln>
            </p:spPr>
          </p:sp>
          <p:sp>
            <p:nvSpPr>
              <p:cNvPr id="235558" name="直接连接符 235557"/>
              <p:cNvSpPr/>
              <p:nvPr/>
            </p:nvSpPr>
            <p:spPr>
              <a:xfrm>
                <a:off x="192" y="1506"/>
                <a:ext cx="5424" cy="0"/>
              </a:xfrm>
              <a:prstGeom prst="line">
                <a:avLst/>
              </a:prstGeom>
              <a:ln w="12700" cap="rnd" cmpd="sng">
                <a:solidFill>
                  <a:srgbClr val="000000"/>
                </a:solidFill>
                <a:prstDash val="solid"/>
                <a:headEnd type="none" w="med" len="med"/>
                <a:tailEnd type="none" w="lg" len="lg"/>
              </a:ln>
            </p:spPr>
          </p:sp>
          <p:sp>
            <p:nvSpPr>
              <p:cNvPr id="235559" name="直接连接符 235558"/>
              <p:cNvSpPr/>
              <p:nvPr/>
            </p:nvSpPr>
            <p:spPr>
              <a:xfrm>
                <a:off x="192" y="2928"/>
                <a:ext cx="5424" cy="0"/>
              </a:xfrm>
              <a:prstGeom prst="line">
                <a:avLst/>
              </a:prstGeom>
              <a:ln w="12700" cap="rnd" cmpd="sng">
                <a:solidFill>
                  <a:srgbClr val="000000"/>
                </a:solidFill>
                <a:prstDash val="solid"/>
                <a:headEnd type="none" w="med" len="med"/>
                <a:tailEnd type="none" w="lg" len="lg"/>
              </a:ln>
            </p:spPr>
          </p:sp>
          <p:sp>
            <p:nvSpPr>
              <p:cNvPr id="235560" name="直接连接符 235559"/>
              <p:cNvSpPr/>
              <p:nvPr/>
            </p:nvSpPr>
            <p:spPr>
              <a:xfrm>
                <a:off x="192" y="3177"/>
                <a:ext cx="5424" cy="0"/>
              </a:xfrm>
              <a:prstGeom prst="line">
                <a:avLst/>
              </a:prstGeom>
              <a:ln w="12700" cap="rnd" cmpd="sng">
                <a:solidFill>
                  <a:srgbClr val="000000"/>
                </a:solidFill>
                <a:prstDash val="solid"/>
                <a:headEnd type="none" w="med" len="med"/>
                <a:tailEnd type="none" w="lg" len="lg"/>
              </a:ln>
            </p:spPr>
          </p:sp>
          <p:sp>
            <p:nvSpPr>
              <p:cNvPr id="235561" name="直接连接符 235560"/>
              <p:cNvSpPr/>
              <p:nvPr/>
            </p:nvSpPr>
            <p:spPr>
              <a:xfrm>
                <a:off x="192" y="3618"/>
                <a:ext cx="5424" cy="0"/>
              </a:xfrm>
              <a:prstGeom prst="line">
                <a:avLst/>
              </a:prstGeom>
              <a:ln w="12700" cap="rnd" cmpd="sng">
                <a:solidFill>
                  <a:srgbClr val="000000"/>
                </a:solidFill>
                <a:prstDash val="solid"/>
                <a:headEnd type="none" w="med" len="med"/>
                <a:tailEnd type="none" w="lg" len="lg"/>
              </a:ln>
            </p:spPr>
          </p:sp>
        </p:grpSp>
        <p:grpSp>
          <p:nvGrpSpPr>
            <p:cNvPr id="235562" name="组合 235561"/>
            <p:cNvGrpSpPr/>
            <p:nvPr/>
          </p:nvGrpSpPr>
          <p:grpSpPr>
            <a:xfrm>
              <a:off x="3552" y="1401"/>
              <a:ext cx="2034" cy="1339"/>
              <a:chOff x="3552" y="1401"/>
              <a:chExt cx="2034" cy="1339"/>
            </a:xfrm>
          </p:grpSpPr>
          <p:grpSp>
            <p:nvGrpSpPr>
              <p:cNvPr id="235563" name="组合 235562"/>
              <p:cNvGrpSpPr/>
              <p:nvPr/>
            </p:nvGrpSpPr>
            <p:grpSpPr>
              <a:xfrm>
                <a:off x="3744" y="1630"/>
                <a:ext cx="1632" cy="1106"/>
                <a:chOff x="3120" y="1305"/>
                <a:chExt cx="2330" cy="1403"/>
              </a:xfrm>
            </p:grpSpPr>
            <p:grpSp>
              <p:nvGrpSpPr>
                <p:cNvPr id="235564" name="组合 235563"/>
                <p:cNvGrpSpPr/>
                <p:nvPr/>
              </p:nvGrpSpPr>
              <p:grpSpPr>
                <a:xfrm>
                  <a:off x="3240" y="1492"/>
                  <a:ext cx="1922" cy="1123"/>
                  <a:chOff x="864" y="2640"/>
                  <a:chExt cx="3840" cy="1152"/>
                </a:xfrm>
              </p:grpSpPr>
              <p:sp>
                <p:nvSpPr>
                  <p:cNvPr id="235565" name="任意多边形 235564"/>
                  <p:cNvSpPr/>
                  <p:nvPr/>
                </p:nvSpPr>
                <p:spPr>
                  <a:xfrm>
                    <a:off x="864" y="2640"/>
                    <a:ext cx="1920" cy="57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920" h="576">
                        <a:moveTo>
                          <a:pt x="0" y="576"/>
                        </a:moveTo>
                        <a:cubicBezTo>
                          <a:pt x="320" y="288"/>
                          <a:pt x="640" y="0"/>
                          <a:pt x="960" y="0"/>
                        </a:cubicBezTo>
                        <a:cubicBezTo>
                          <a:pt x="1280" y="0"/>
                          <a:pt x="1600" y="288"/>
                          <a:pt x="1920" y="576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1350"/>
                  </a:p>
                </p:txBody>
              </p:sp>
              <p:sp>
                <p:nvSpPr>
                  <p:cNvPr id="235566" name="任意多边形 235565"/>
                  <p:cNvSpPr/>
                  <p:nvPr/>
                </p:nvSpPr>
                <p:spPr>
                  <a:xfrm rot="10800000">
                    <a:off x="2784" y="3216"/>
                    <a:ext cx="1920" cy="57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920" h="576">
                        <a:moveTo>
                          <a:pt x="0" y="576"/>
                        </a:moveTo>
                        <a:cubicBezTo>
                          <a:pt x="320" y="288"/>
                          <a:pt x="640" y="0"/>
                          <a:pt x="960" y="0"/>
                        </a:cubicBezTo>
                        <a:cubicBezTo>
                          <a:pt x="1280" y="0"/>
                          <a:pt x="1600" y="288"/>
                          <a:pt x="1920" y="576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1350"/>
                  </a:p>
                </p:txBody>
              </p:sp>
            </p:grpSp>
            <p:sp>
              <p:nvSpPr>
                <p:cNvPr id="235567" name="直接连接符 235566"/>
                <p:cNvSpPr/>
                <p:nvPr/>
              </p:nvSpPr>
              <p:spPr>
                <a:xfrm flipV="1">
                  <a:off x="3240" y="1305"/>
                  <a:ext cx="0" cy="1403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arrow" w="med" len="med"/>
                </a:ln>
              </p:spPr>
            </p:sp>
            <p:grpSp>
              <p:nvGrpSpPr>
                <p:cNvPr id="235568" name="组合 235567"/>
                <p:cNvGrpSpPr/>
                <p:nvPr/>
              </p:nvGrpSpPr>
              <p:grpSpPr>
                <a:xfrm>
                  <a:off x="3120" y="1960"/>
                  <a:ext cx="2330" cy="93"/>
                  <a:chOff x="3024" y="1864"/>
                  <a:chExt cx="2330" cy="93"/>
                </a:xfrm>
              </p:grpSpPr>
              <p:sp>
                <p:nvSpPr>
                  <p:cNvPr id="235569" name="直接连接符 235568"/>
                  <p:cNvSpPr/>
                  <p:nvPr/>
                </p:nvSpPr>
                <p:spPr>
                  <a:xfrm flipV="1">
                    <a:off x="4105" y="1864"/>
                    <a:ext cx="0" cy="93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235570" name="直接连接符 235569"/>
                  <p:cNvSpPr/>
                  <p:nvPr/>
                </p:nvSpPr>
                <p:spPr>
                  <a:xfrm flipV="1">
                    <a:off x="3625" y="1864"/>
                    <a:ext cx="0" cy="93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235571" name="直接连接符 235570"/>
                  <p:cNvSpPr/>
                  <p:nvPr/>
                </p:nvSpPr>
                <p:spPr>
                  <a:xfrm flipV="1">
                    <a:off x="5066" y="1864"/>
                    <a:ext cx="0" cy="93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235572" name="直接连接符 235571"/>
                  <p:cNvSpPr/>
                  <p:nvPr/>
                </p:nvSpPr>
                <p:spPr>
                  <a:xfrm flipV="1">
                    <a:off x="4585" y="1864"/>
                    <a:ext cx="0" cy="93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235573" name="直接连接符 235572"/>
                  <p:cNvSpPr/>
                  <p:nvPr/>
                </p:nvSpPr>
                <p:spPr>
                  <a:xfrm>
                    <a:off x="3024" y="1957"/>
                    <a:ext cx="2330" cy="0"/>
                  </a:xfrm>
                  <a:prstGeom prst="line">
                    <a:avLst/>
                  </a:prstGeom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arrow" w="med" len="med"/>
                  </a:ln>
                </p:spPr>
              </p:sp>
            </p:grpSp>
            <p:grpSp>
              <p:nvGrpSpPr>
                <p:cNvPr id="235574" name="组合 235573"/>
                <p:cNvGrpSpPr/>
                <p:nvPr/>
              </p:nvGrpSpPr>
              <p:grpSpPr>
                <a:xfrm>
                  <a:off x="3235" y="1492"/>
                  <a:ext cx="1695" cy="1126"/>
                  <a:chOff x="854" y="2640"/>
                  <a:chExt cx="3387" cy="1155"/>
                </a:xfrm>
              </p:grpSpPr>
              <p:sp>
                <p:nvSpPr>
                  <p:cNvPr id="235575" name="直接连接符 235574"/>
                  <p:cNvSpPr/>
                  <p:nvPr/>
                </p:nvSpPr>
                <p:spPr>
                  <a:xfrm flipH="1" flipV="1">
                    <a:off x="864" y="2640"/>
                    <a:ext cx="3377" cy="19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dash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235576" name="直接连接符 235575"/>
                  <p:cNvSpPr/>
                  <p:nvPr/>
                </p:nvSpPr>
                <p:spPr>
                  <a:xfrm flipH="1" flipV="1">
                    <a:off x="854" y="3776"/>
                    <a:ext cx="3377" cy="19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dash"/>
                    <a:headEnd type="none" w="med" len="med"/>
                    <a:tailEnd type="none" w="med" len="med"/>
                  </a:ln>
                </p:spPr>
              </p:sp>
            </p:grpSp>
          </p:grpSp>
          <p:sp>
            <p:nvSpPr>
              <p:cNvPr id="235577" name="文本框 235576"/>
              <p:cNvSpPr txBox="1"/>
              <p:nvPr/>
            </p:nvSpPr>
            <p:spPr>
              <a:xfrm>
                <a:off x="5328" y="2016"/>
                <a:ext cx="258" cy="3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i="1">
                    <a:effectLst>
                      <a:outerShdw blurRad="38100" dist="38100" dir="2700000">
                        <a:srgbClr val="C0C0C0"/>
                      </a:outerShdw>
                    </a:effectLst>
                    <a:latin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235578" name="文本框 235577"/>
              <p:cNvSpPr txBox="1"/>
              <p:nvPr/>
            </p:nvSpPr>
            <p:spPr>
              <a:xfrm>
                <a:off x="3840" y="1401"/>
                <a:ext cx="158" cy="34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100" i="1">
                    <a:latin typeface="Times New Roman" panose="02020603050405020304" pitchFamily="18" charset="0"/>
                    <a:ea typeface="黑体" panose="02010609060101010101" pitchFamily="2" charset="-122"/>
                  </a:rPr>
                  <a:t>y</a:t>
                </a:r>
              </a:p>
            </p:txBody>
          </p:sp>
          <p:graphicFrame>
            <p:nvGraphicFramePr>
              <p:cNvPr id="235579" name="对象 235578"/>
              <p:cNvGraphicFramePr/>
              <p:nvPr/>
            </p:nvGraphicFramePr>
            <p:xfrm>
              <a:off x="3552" y="2592"/>
              <a:ext cx="250" cy="1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06" r:id="rId4" imgW="278765" imgH="165100" progId="Equation.3">
                      <p:embed/>
                    </p:oleObj>
                  </mc:Choice>
                  <mc:Fallback>
                    <p:oleObj r:id="rId4" imgW="278765" imgH="165100" progId="Equation.3">
                      <p:embed/>
                      <p:pic>
                        <p:nvPicPr>
                          <p:cNvPr id="235579" name="对象 235578"/>
                          <p:cNvPicPr/>
                          <p:nvPr/>
                        </p:nvPicPr>
                        <p:blipFill>
                          <a:blip r:embed="rId5">
                            <a:clrChange>
                              <a:clrFrom>
                                <a:srgbClr val="000000"/>
                              </a:clrFrom>
                              <a:clrTo>
                                <a:srgbClr val="0000FF"/>
                              </a:clrTo>
                            </a:clrChange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3552" y="2592"/>
                            <a:ext cx="250" cy="148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35580" name="文本框 235579"/>
              <p:cNvSpPr txBox="1"/>
              <p:nvPr/>
            </p:nvSpPr>
            <p:spPr>
              <a:xfrm>
                <a:off x="5040" y="2208"/>
                <a:ext cx="241" cy="25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altLang="zh-CN" sz="1350" dirty="0">
                    <a:latin typeface="Times New Roman" panose="02020603050405020304" pitchFamily="18" charset="0"/>
                    <a:ea typeface="黑体" panose="02010609060101010101" pitchFamily="2" charset="-122"/>
                  </a:rPr>
                  <a:t>λ</a:t>
                </a:r>
              </a:p>
            </p:txBody>
          </p:sp>
          <p:graphicFrame>
            <p:nvGraphicFramePr>
              <p:cNvPr id="235581" name="对象 235580"/>
              <p:cNvGraphicFramePr/>
              <p:nvPr/>
            </p:nvGraphicFramePr>
            <p:xfrm>
              <a:off x="3600" y="1728"/>
              <a:ext cx="148" cy="1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07" r:id="rId6" imgW="165100" imgH="165100" progId="Equation.3">
                      <p:embed/>
                    </p:oleObj>
                  </mc:Choice>
                  <mc:Fallback>
                    <p:oleObj r:id="rId6" imgW="165100" imgH="165100" progId="Equation.3">
                      <p:embed/>
                      <p:pic>
                        <p:nvPicPr>
                          <p:cNvPr id="235581" name="对象 235580"/>
                          <p:cNvPicPr/>
                          <p:nvPr/>
                        </p:nvPicPr>
                        <p:blipFill>
                          <a:blip r:embed="rId7">
                            <a:clrChange>
                              <a:clrFrom>
                                <a:srgbClr val="000000"/>
                              </a:clrFrom>
                              <a:clrTo>
                                <a:srgbClr val="0000FF"/>
                              </a:clrTo>
                            </a:clrChange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3600" y="1728"/>
                            <a:ext cx="148" cy="148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35582" name="组合 235581"/>
            <p:cNvGrpSpPr/>
            <p:nvPr/>
          </p:nvGrpSpPr>
          <p:grpSpPr>
            <a:xfrm>
              <a:off x="1440" y="1392"/>
              <a:ext cx="1934" cy="1346"/>
              <a:chOff x="1440" y="1392"/>
              <a:chExt cx="1934" cy="1346"/>
            </a:xfrm>
          </p:grpSpPr>
          <p:grpSp>
            <p:nvGrpSpPr>
              <p:cNvPr id="235583" name="组合 235582"/>
              <p:cNvGrpSpPr/>
              <p:nvPr/>
            </p:nvGrpSpPr>
            <p:grpSpPr>
              <a:xfrm>
                <a:off x="1632" y="1632"/>
                <a:ext cx="1632" cy="1106"/>
                <a:chOff x="3120" y="1305"/>
                <a:chExt cx="2330" cy="1403"/>
              </a:xfrm>
            </p:grpSpPr>
            <p:grpSp>
              <p:nvGrpSpPr>
                <p:cNvPr id="235584" name="组合 235583"/>
                <p:cNvGrpSpPr/>
                <p:nvPr/>
              </p:nvGrpSpPr>
              <p:grpSpPr>
                <a:xfrm>
                  <a:off x="3240" y="1492"/>
                  <a:ext cx="1922" cy="1123"/>
                  <a:chOff x="864" y="2640"/>
                  <a:chExt cx="3840" cy="1152"/>
                </a:xfrm>
              </p:grpSpPr>
              <p:sp>
                <p:nvSpPr>
                  <p:cNvPr id="235585" name="任意多边形 235584"/>
                  <p:cNvSpPr/>
                  <p:nvPr/>
                </p:nvSpPr>
                <p:spPr>
                  <a:xfrm>
                    <a:off x="864" y="2640"/>
                    <a:ext cx="1920" cy="57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920" h="576">
                        <a:moveTo>
                          <a:pt x="0" y="576"/>
                        </a:moveTo>
                        <a:cubicBezTo>
                          <a:pt x="320" y="288"/>
                          <a:pt x="640" y="0"/>
                          <a:pt x="960" y="0"/>
                        </a:cubicBezTo>
                        <a:cubicBezTo>
                          <a:pt x="1280" y="0"/>
                          <a:pt x="1600" y="288"/>
                          <a:pt x="1920" y="576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1350"/>
                  </a:p>
                </p:txBody>
              </p:sp>
              <p:sp>
                <p:nvSpPr>
                  <p:cNvPr id="235586" name="任意多边形 235585"/>
                  <p:cNvSpPr/>
                  <p:nvPr/>
                </p:nvSpPr>
                <p:spPr>
                  <a:xfrm rot="10800000">
                    <a:off x="2784" y="3216"/>
                    <a:ext cx="1920" cy="57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920" h="576">
                        <a:moveTo>
                          <a:pt x="0" y="576"/>
                        </a:moveTo>
                        <a:cubicBezTo>
                          <a:pt x="320" y="288"/>
                          <a:pt x="640" y="0"/>
                          <a:pt x="960" y="0"/>
                        </a:cubicBezTo>
                        <a:cubicBezTo>
                          <a:pt x="1280" y="0"/>
                          <a:pt x="1600" y="288"/>
                          <a:pt x="1920" y="576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1350"/>
                  </a:p>
                </p:txBody>
              </p:sp>
            </p:grpSp>
            <p:sp>
              <p:nvSpPr>
                <p:cNvPr id="235587" name="直接连接符 235586"/>
                <p:cNvSpPr/>
                <p:nvPr/>
              </p:nvSpPr>
              <p:spPr>
                <a:xfrm flipV="1">
                  <a:off x="3240" y="1305"/>
                  <a:ext cx="0" cy="1403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arrow" w="med" len="med"/>
                </a:ln>
              </p:spPr>
            </p:sp>
            <p:grpSp>
              <p:nvGrpSpPr>
                <p:cNvPr id="235588" name="组合 235587"/>
                <p:cNvGrpSpPr/>
                <p:nvPr/>
              </p:nvGrpSpPr>
              <p:grpSpPr>
                <a:xfrm>
                  <a:off x="3120" y="1960"/>
                  <a:ext cx="2330" cy="93"/>
                  <a:chOff x="3024" y="1864"/>
                  <a:chExt cx="2330" cy="93"/>
                </a:xfrm>
              </p:grpSpPr>
              <p:sp>
                <p:nvSpPr>
                  <p:cNvPr id="235589" name="直接连接符 235588"/>
                  <p:cNvSpPr/>
                  <p:nvPr/>
                </p:nvSpPr>
                <p:spPr>
                  <a:xfrm flipV="1">
                    <a:off x="4105" y="1864"/>
                    <a:ext cx="0" cy="93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235590" name="直接连接符 235589"/>
                  <p:cNvSpPr/>
                  <p:nvPr/>
                </p:nvSpPr>
                <p:spPr>
                  <a:xfrm flipV="1">
                    <a:off x="3625" y="1864"/>
                    <a:ext cx="0" cy="93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235591" name="直接连接符 235590"/>
                  <p:cNvSpPr/>
                  <p:nvPr/>
                </p:nvSpPr>
                <p:spPr>
                  <a:xfrm flipV="1">
                    <a:off x="5066" y="1864"/>
                    <a:ext cx="0" cy="93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235592" name="直接连接符 235591"/>
                  <p:cNvSpPr/>
                  <p:nvPr/>
                </p:nvSpPr>
                <p:spPr>
                  <a:xfrm flipV="1">
                    <a:off x="4585" y="1864"/>
                    <a:ext cx="0" cy="93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235593" name="直接连接符 235592"/>
                  <p:cNvSpPr/>
                  <p:nvPr/>
                </p:nvSpPr>
                <p:spPr>
                  <a:xfrm>
                    <a:off x="3024" y="1957"/>
                    <a:ext cx="2330" cy="0"/>
                  </a:xfrm>
                  <a:prstGeom prst="line">
                    <a:avLst/>
                  </a:prstGeom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arrow" w="med" len="med"/>
                  </a:ln>
                </p:spPr>
              </p:sp>
            </p:grpSp>
            <p:grpSp>
              <p:nvGrpSpPr>
                <p:cNvPr id="235594" name="组合 235593"/>
                <p:cNvGrpSpPr/>
                <p:nvPr/>
              </p:nvGrpSpPr>
              <p:grpSpPr>
                <a:xfrm>
                  <a:off x="3235" y="1492"/>
                  <a:ext cx="1695" cy="1126"/>
                  <a:chOff x="854" y="2640"/>
                  <a:chExt cx="3387" cy="1155"/>
                </a:xfrm>
              </p:grpSpPr>
              <p:sp>
                <p:nvSpPr>
                  <p:cNvPr id="235595" name="直接连接符 235594"/>
                  <p:cNvSpPr/>
                  <p:nvPr/>
                </p:nvSpPr>
                <p:spPr>
                  <a:xfrm flipH="1" flipV="1">
                    <a:off x="864" y="2640"/>
                    <a:ext cx="3377" cy="19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dash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235596" name="直接连接符 235595"/>
                  <p:cNvSpPr/>
                  <p:nvPr/>
                </p:nvSpPr>
                <p:spPr>
                  <a:xfrm flipH="1" flipV="1">
                    <a:off x="854" y="3776"/>
                    <a:ext cx="3377" cy="19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dash"/>
                    <a:headEnd type="none" w="med" len="med"/>
                    <a:tailEnd type="none" w="med" len="med"/>
                  </a:ln>
                </p:spPr>
              </p:sp>
            </p:grpSp>
          </p:grpSp>
          <p:sp>
            <p:nvSpPr>
              <p:cNvPr id="235597" name="文本框 235596"/>
              <p:cNvSpPr txBox="1"/>
              <p:nvPr/>
            </p:nvSpPr>
            <p:spPr>
              <a:xfrm>
                <a:off x="2975" y="2160"/>
                <a:ext cx="241" cy="25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350" i="1">
                    <a:latin typeface="Times New Roman" panose="02020603050405020304" pitchFamily="18" charset="0"/>
                    <a:ea typeface="黑体" panose="02010609060101010101" pitchFamily="2" charset="-122"/>
                  </a:rPr>
                  <a:t>T</a:t>
                </a:r>
              </a:p>
            </p:txBody>
          </p:sp>
          <p:graphicFrame>
            <p:nvGraphicFramePr>
              <p:cNvPr id="235598" name="对象 235597"/>
              <p:cNvGraphicFramePr/>
              <p:nvPr/>
            </p:nvGraphicFramePr>
            <p:xfrm>
              <a:off x="1536" y="1680"/>
              <a:ext cx="148" cy="1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08" r:id="rId8" imgW="165100" imgH="165100" progId="Equation.3">
                      <p:embed/>
                    </p:oleObj>
                  </mc:Choice>
                  <mc:Fallback>
                    <p:oleObj r:id="rId8" imgW="165100" imgH="165100" progId="Equation.3">
                      <p:embed/>
                      <p:pic>
                        <p:nvPicPr>
                          <p:cNvPr id="235598" name="对象 235597"/>
                          <p:cNvPicPr/>
                          <p:nvPr/>
                        </p:nvPicPr>
                        <p:blipFill>
                          <a:blip r:embed="rId7">
                            <a:clrChange>
                              <a:clrFrom>
                                <a:srgbClr val="000000"/>
                              </a:clrFrom>
                              <a:clrTo>
                                <a:srgbClr val="0000FF"/>
                              </a:clrTo>
                            </a:clrChange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1536" y="1680"/>
                            <a:ext cx="148" cy="148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35599" name="文本框 235598"/>
              <p:cNvSpPr txBox="1"/>
              <p:nvPr/>
            </p:nvSpPr>
            <p:spPr>
              <a:xfrm>
                <a:off x="1728" y="1392"/>
                <a:ext cx="258" cy="3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i="1">
                    <a:effectLst>
                      <a:outerShdw blurRad="38100" dist="38100" dir="2700000">
                        <a:srgbClr val="C0C0C0"/>
                      </a:outerShdw>
                    </a:effectLst>
                    <a:latin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235600" name="文本框 235599"/>
              <p:cNvSpPr txBox="1"/>
              <p:nvPr/>
            </p:nvSpPr>
            <p:spPr>
              <a:xfrm>
                <a:off x="3216" y="2064"/>
                <a:ext cx="158" cy="34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100" i="1">
                    <a:latin typeface="Times New Roman" panose="02020603050405020304" pitchFamily="18" charset="0"/>
                    <a:ea typeface="黑体" panose="02010609060101010101" pitchFamily="2" charset="-122"/>
                  </a:rPr>
                  <a:t>t</a:t>
                </a:r>
              </a:p>
            </p:txBody>
          </p:sp>
          <p:graphicFrame>
            <p:nvGraphicFramePr>
              <p:cNvPr id="235601" name="对象 235600"/>
              <p:cNvGraphicFramePr/>
              <p:nvPr/>
            </p:nvGraphicFramePr>
            <p:xfrm>
              <a:off x="1440" y="2544"/>
              <a:ext cx="250" cy="1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09" r:id="rId9" imgW="278765" imgH="165100" progId="Equation.3">
                      <p:embed/>
                    </p:oleObj>
                  </mc:Choice>
                  <mc:Fallback>
                    <p:oleObj r:id="rId9" imgW="278765" imgH="165100" progId="Equation.3">
                      <p:embed/>
                      <p:pic>
                        <p:nvPicPr>
                          <p:cNvPr id="235601" name="对象 235600"/>
                          <p:cNvPicPr/>
                          <p:nvPr/>
                        </p:nvPicPr>
                        <p:blipFill>
                          <a:blip r:embed="rId5">
                            <a:clrChange>
                              <a:clrFrom>
                                <a:srgbClr val="000000"/>
                              </a:clrFrom>
                              <a:clrTo>
                                <a:srgbClr val="0000FF"/>
                              </a:clrTo>
                            </a:clrChange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1440" y="2544"/>
                            <a:ext cx="250" cy="148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82" name="矩形 81"/>
          <p:cNvSpPr/>
          <p:nvPr/>
        </p:nvSpPr>
        <p:spPr>
          <a:xfrm>
            <a:off x="124131" y="50095"/>
            <a:ext cx="20377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600" b="1" kern="1200" dirty="0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三、</a:t>
            </a:r>
            <a:r>
              <a:rPr lang="zh-CN" altLang="en-US" sz="3600" b="1" kern="12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小结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09491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5" name="矩形 232454"/>
          <p:cNvSpPr/>
          <p:nvPr/>
        </p:nvSpPr>
        <p:spPr>
          <a:xfrm>
            <a:off x="440983" y="894724"/>
            <a:ext cx="6485333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57175" indent="-257175">
              <a:spcBef>
                <a:spcPct val="20000"/>
              </a:spcBef>
              <a:buClr>
                <a:schemeClr val="folHlink"/>
              </a:buClr>
              <a:buSzPct val="85000"/>
            </a:pPr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互判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波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的传播方向和质点的振动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方向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32456" name="矩形 232455"/>
          <p:cNvSpPr/>
          <p:nvPr/>
        </p:nvSpPr>
        <p:spPr>
          <a:xfrm>
            <a:off x="440983" y="1594900"/>
            <a:ext cx="6400800" cy="8309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257175" indent="-257175">
              <a:spcBef>
                <a:spcPct val="20000"/>
              </a:spcBef>
              <a:buClr>
                <a:schemeClr val="folHlink"/>
              </a:buClr>
              <a:buSzPct val="85000"/>
              <a:buFont typeface="Wingdings 2" panose="05020102010507070707" pitchFamily="18" charset="2"/>
            </a:pPr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已知某一时刻的波形图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根据传播方向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确定另一时刻的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图象，或确定某个质点振动图像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32457" name="矩形 232456"/>
          <p:cNvSpPr/>
          <p:nvPr/>
        </p:nvSpPr>
        <p:spPr>
          <a:xfrm>
            <a:off x="440983" y="2512009"/>
            <a:ext cx="7620451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57175" indent="-257175">
              <a:spcBef>
                <a:spcPct val="20000"/>
              </a:spcBef>
              <a:buClr>
                <a:schemeClr val="folHlink"/>
              </a:buClr>
              <a:buSzPct val="85000"/>
              <a:buFont typeface="Wingdings 2" panose="05020102010507070707" pitchFamily="18" charset="2"/>
            </a:pPr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会解决波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的多解问题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弄清产生多解的根源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198179" y="171450"/>
            <a:ext cx="5602671" cy="461665"/>
          </a:xfrm>
          <a:prstGeom prst="rect">
            <a:avLst/>
          </a:prstGeom>
          <a:solidFill>
            <a:srgbClr val="0000FF"/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 smtClean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</a:rPr>
              <a:t>联用振动</a:t>
            </a:r>
            <a:r>
              <a:rPr lang="zh-CN" altLang="en-US" sz="2400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</a:rPr>
              <a:t>图象和波的</a:t>
            </a:r>
            <a:r>
              <a:rPr lang="zh-CN" altLang="en-US" sz="2400" dirty="0" smtClean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</a:rPr>
              <a:t>图象解决以下问题</a:t>
            </a:r>
            <a:endParaRPr lang="zh-CN" altLang="en-US" sz="2400" dirty="0">
              <a:solidFill>
                <a:srgbClr val="FFFF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7791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5" grpId="0"/>
      <p:bldP spid="232456" grpId="0"/>
      <p:bldP spid="232457" grpId="0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5" name="矩形 233474"/>
          <p:cNvSpPr/>
          <p:nvPr/>
        </p:nvSpPr>
        <p:spPr>
          <a:xfrm>
            <a:off x="1428749" y="800100"/>
            <a:ext cx="4577195" cy="461665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）波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的空间的周期性：</a:t>
            </a:r>
          </a:p>
        </p:txBody>
      </p:sp>
      <p:sp>
        <p:nvSpPr>
          <p:cNvPr id="233476" name="矩形 233475"/>
          <p:cNvSpPr/>
          <p:nvPr/>
        </p:nvSpPr>
        <p:spPr>
          <a:xfrm>
            <a:off x="1371600" y="2114550"/>
            <a:ext cx="3886200" cy="461665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lstStyle/>
          <a:p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）波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的时间的周期性：</a:t>
            </a:r>
          </a:p>
        </p:txBody>
      </p:sp>
      <p:sp>
        <p:nvSpPr>
          <p:cNvPr id="233477" name="矩形 233476"/>
          <p:cNvSpPr/>
          <p:nvPr/>
        </p:nvSpPr>
        <p:spPr>
          <a:xfrm>
            <a:off x="1371600" y="3543300"/>
            <a:ext cx="3600450" cy="461665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lstStyle/>
          <a:p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）波传播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的双向性：</a:t>
            </a:r>
          </a:p>
        </p:txBody>
      </p:sp>
      <p:sp>
        <p:nvSpPr>
          <p:cNvPr id="233478" name="矩形 233477"/>
          <p:cNvSpPr/>
          <p:nvPr/>
        </p:nvSpPr>
        <p:spPr>
          <a:xfrm>
            <a:off x="2286000" y="1241852"/>
            <a:ext cx="4914900" cy="830997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波在传播过程中，传播距离为波长的整数倍时，前后波形完全相同。 </a:t>
            </a:r>
          </a:p>
        </p:txBody>
      </p:sp>
      <p:sp>
        <p:nvSpPr>
          <p:cNvPr id="233479" name="矩形 233478"/>
          <p:cNvSpPr/>
          <p:nvPr/>
        </p:nvSpPr>
        <p:spPr>
          <a:xfrm rot="-10777386" flipV="1">
            <a:off x="2284810" y="2613452"/>
            <a:ext cx="4686300" cy="830997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r>
              <a:rPr lang="en-US" altLang="zh-CN" sz="1350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</a:rPr>
              <a:t> </a:t>
            </a: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波在传播过程中，经过整数倍周期时，其波的图象相同。</a:t>
            </a:r>
          </a:p>
        </p:txBody>
      </p:sp>
      <p:sp>
        <p:nvSpPr>
          <p:cNvPr id="233480" name="矩形 233479"/>
          <p:cNvSpPr/>
          <p:nvPr/>
        </p:nvSpPr>
        <p:spPr>
          <a:xfrm>
            <a:off x="2286000" y="4042202"/>
            <a:ext cx="5029200" cy="830997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波在一条直线上传播时可沿正、负两方向传播</a:t>
            </a:r>
          </a:p>
        </p:txBody>
      </p:sp>
      <p:sp>
        <p:nvSpPr>
          <p:cNvPr id="3" name="矩形 2"/>
          <p:cNvSpPr/>
          <p:nvPr/>
        </p:nvSpPr>
        <p:spPr>
          <a:xfrm>
            <a:off x="893618" y="254989"/>
            <a:ext cx="64215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lvl="0" indent="-257175">
              <a:spcBef>
                <a:spcPct val="20000"/>
              </a:spcBef>
              <a:buClr>
                <a:srgbClr val="954F72"/>
              </a:buClr>
              <a:buSzPct val="85000"/>
            </a:pPr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会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解决波的多解问题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弄清产生多解的根源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851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334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334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334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33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500"/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500"/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500"/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233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500"/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500"/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500"/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3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3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3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5" grpId="0"/>
      <p:bldP spid="233476" grpId="0"/>
      <p:bldP spid="233477" grpId="0"/>
      <p:bldP spid="233478" grpId="0"/>
      <p:bldP spid="233479" grpId="0"/>
      <p:bldP spid="23348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354597" y="1162084"/>
            <a:ext cx="6479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3600" b="1" kern="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×</a:t>
            </a:r>
            <a:endParaRPr lang="zh-CN" altLang="zh-CN" sz="3600" b="1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4394" y="178941"/>
            <a:ext cx="3734129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 kern="1200" dirty="0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一、检测预习效果</a:t>
            </a:r>
            <a:endParaRPr lang="zh-CN" altLang="en-US" sz="3200" dirty="0"/>
          </a:p>
        </p:txBody>
      </p:sp>
      <p:sp>
        <p:nvSpPr>
          <p:cNvPr id="5" name="文本框 4"/>
          <p:cNvSpPr txBox="1"/>
          <p:nvPr/>
        </p:nvSpPr>
        <p:spPr>
          <a:xfrm>
            <a:off x="2353985" y="721150"/>
            <a:ext cx="2428240" cy="506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700" b="1" dirty="0">
                <a:solidFill>
                  <a:srgbClr val="0000CC"/>
                </a:solidFill>
                <a:latin typeface="Times New Roman" panose="02020603050405020304" charset="0"/>
                <a:ea typeface="黑体" panose="02010609060101010101" charset="-122"/>
              </a:rPr>
              <a:t>判断对</a:t>
            </a:r>
            <a:r>
              <a:rPr lang="zh-CN" altLang="en-US" sz="2700" b="1" dirty="0" smtClean="0">
                <a:solidFill>
                  <a:srgbClr val="0000CC"/>
                </a:solidFill>
                <a:latin typeface="Times New Roman" panose="02020603050405020304" charset="0"/>
                <a:ea typeface="黑体" panose="02010609060101010101" charset="-122"/>
              </a:rPr>
              <a:t>错</a:t>
            </a:r>
            <a:endParaRPr lang="zh-CN" altLang="en-US" sz="2700" b="1" dirty="0">
              <a:solidFill>
                <a:srgbClr val="0000CC"/>
              </a:solidFill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57799" y="3694909"/>
            <a:ext cx="7938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5.</a:t>
            </a:r>
            <a:r>
              <a:rPr lang="zh-CN" altLang="zh-CN" sz="2000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</a:t>
            </a:r>
            <a:r>
              <a:rPr lang="zh-CN" altLang="zh-CN" sz="20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机械</a:t>
            </a:r>
            <a:r>
              <a:rPr lang="zh-CN" altLang="zh-CN" sz="2000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波传播过程</a:t>
            </a:r>
            <a:r>
              <a:rPr lang="zh-CN" altLang="zh-CN" sz="20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中，介质中的质点随波的传播而迁移</a:t>
            </a:r>
            <a:endParaRPr lang="zh-CN" altLang="en-US" sz="2000" dirty="0"/>
          </a:p>
        </p:txBody>
      </p:sp>
      <p:sp>
        <p:nvSpPr>
          <p:cNvPr id="7" name="矩形 6"/>
          <p:cNvSpPr/>
          <p:nvPr/>
        </p:nvSpPr>
        <p:spPr>
          <a:xfrm>
            <a:off x="-31845" y="1244921"/>
            <a:ext cx="73677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84200" algn="just">
              <a:lnSpc>
                <a:spcPct val="150000"/>
              </a:lnSpc>
            </a:pPr>
            <a:r>
              <a:rPr lang="en-US" altLang="zh-CN" sz="2000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1.</a:t>
            </a:r>
            <a:r>
              <a:rPr lang="zh-CN" altLang="en-US" sz="20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简谐运动</a:t>
            </a:r>
            <a:r>
              <a:rPr lang="zh-CN" altLang="en-US" sz="2000" b="1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平衡位置就是质点所受合力为零的位置</a:t>
            </a:r>
            <a:r>
              <a:rPr lang="zh-CN" altLang="en-US" sz="20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．</a:t>
            </a:r>
            <a:endParaRPr lang="en-US" altLang="zh-CN" sz="2000" b="1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584200" algn="just">
              <a:lnSpc>
                <a:spcPct val="150000"/>
              </a:lnSpc>
            </a:pPr>
            <a:r>
              <a:rPr lang="en-US" altLang="zh-CN" sz="2000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2.</a:t>
            </a:r>
            <a:r>
              <a:rPr lang="zh-CN" altLang="en-US" sz="20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做</a:t>
            </a:r>
            <a:r>
              <a:rPr lang="zh-CN" altLang="en-US" sz="2000" b="1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简谐运动的质点先后通过同一点，回复力、速度、加速度、位移都是相同的</a:t>
            </a:r>
            <a:r>
              <a:rPr lang="zh-CN" altLang="en-US" sz="20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．</a:t>
            </a:r>
            <a:endParaRPr lang="zh-CN" altLang="en-US" sz="2000" b="1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584200" algn="just">
              <a:lnSpc>
                <a:spcPct val="150000"/>
              </a:lnSpc>
            </a:pPr>
            <a:r>
              <a:rPr lang="en-US" altLang="zh-CN" sz="2000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sz="20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en-US" sz="20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做</a:t>
            </a:r>
            <a:r>
              <a:rPr lang="zh-CN" altLang="en-US" sz="2000" b="1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简谐运动的质点，速度增大时，加速度可能增大</a:t>
            </a:r>
            <a:r>
              <a:rPr lang="zh-CN" altLang="en-US" sz="20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．</a:t>
            </a:r>
            <a:endParaRPr lang="zh-CN" altLang="en-US" sz="2000" b="1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886472" y="2083890"/>
            <a:ext cx="6479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3600" b="1" kern="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×</a:t>
            </a:r>
            <a:endParaRPr lang="zh-CN" altLang="zh-CN" sz="3600" b="1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686119" y="2528774"/>
            <a:ext cx="6479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3600" b="1" kern="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×</a:t>
            </a:r>
            <a:endParaRPr lang="zh-CN" altLang="zh-CN" sz="3600" b="1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16388" y="3183913"/>
            <a:ext cx="67335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en-US" altLang="zh-CN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从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平衡位置开始计时，函数表达式为</a:t>
            </a:r>
            <a:r>
              <a:rPr lang="en-US" altLang="zh-CN" sz="20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000" b="1" i="1" u="sng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2000" b="1" u="sng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sin</a:t>
            </a:r>
            <a:r>
              <a:rPr lang="en-US" altLang="zh-CN" sz="2000" b="1" i="1" u="sng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ωt</a:t>
            </a:r>
            <a:endParaRPr lang="zh-CN" altLang="en-US" sz="20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294918" y="3020529"/>
            <a:ext cx="6479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3600" b="1" kern="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√</a:t>
            </a:r>
            <a:endParaRPr lang="zh-CN" altLang="zh-CN" sz="3600" b="1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249969" y="3597721"/>
            <a:ext cx="6479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3600" b="1" kern="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×</a:t>
            </a:r>
            <a:endParaRPr lang="zh-CN" altLang="zh-CN" sz="3600" b="1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57799" y="4205905"/>
            <a:ext cx="47644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6.</a:t>
            </a:r>
            <a:r>
              <a:rPr lang="zh-CN" altLang="en-US" sz="20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简谐运动</a:t>
            </a: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en-US" sz="20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图象是振动物体的运动轨迹</a:t>
            </a:r>
            <a:endParaRPr lang="zh-CN" altLang="en-US" sz="20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339243" y="4082794"/>
            <a:ext cx="6479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3600" b="1" kern="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×</a:t>
            </a:r>
            <a:endParaRPr lang="zh-CN" altLang="zh-CN" sz="3600" b="1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8" name="Picture 2" descr="2006051121344791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166587" y="1347539"/>
            <a:ext cx="2334933" cy="2481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693" y="74631"/>
            <a:ext cx="35814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61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图片 29700" descr="波的形成"/>
          <p:cNvPicPr>
            <a:picLocks noChangeAspect="1" noChangeArrowheads="1"/>
          </p:cNvPicPr>
          <p:nvPr/>
        </p:nvPicPr>
        <p:blipFill>
          <a:blip r:embed="rId2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0" t="24414" r="10536" b="23634"/>
          <a:stretch>
            <a:fillRect/>
          </a:stretch>
        </p:blipFill>
        <p:spPr bwMode="auto">
          <a:xfrm>
            <a:off x="4761186" y="1095715"/>
            <a:ext cx="3051696" cy="2466635"/>
          </a:xfrm>
          <a:prstGeom prst="rect">
            <a:avLst/>
          </a:prstGeom>
          <a:noFill/>
          <a:ln w="127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图片 29701"/>
          <p:cNvPicPr>
            <a:picLocks noChangeAspect="1" noChangeArrowheads="1"/>
          </p:cNvPicPr>
          <p:nvPr/>
        </p:nvPicPr>
        <p:blipFill>
          <a:blip r:embed="rId3">
            <a:lum bright="-42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466" y="1329929"/>
            <a:ext cx="2538413" cy="2207419"/>
          </a:xfrm>
          <a:prstGeom prst="rect">
            <a:avLst/>
          </a:prstGeom>
          <a:noFill/>
          <a:ln w="127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1" name="矩形 29705"/>
          <p:cNvSpPr>
            <a:spLocks noChangeArrowheads="1" noChangeShapeType="1" noTextEdit="1"/>
          </p:cNvSpPr>
          <p:nvPr/>
        </p:nvSpPr>
        <p:spPr bwMode="auto">
          <a:xfrm>
            <a:off x="1520429" y="141687"/>
            <a:ext cx="384994" cy="45124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zh-CN" altLang="en-US" sz="2700" b="1" dirty="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宋体" panose="02010600030101010101" pitchFamily="2" charset="-122"/>
            </a:endParaRPr>
          </a:p>
        </p:txBody>
      </p:sp>
      <p:sp>
        <p:nvSpPr>
          <p:cNvPr id="29707" name="矩形 29706"/>
          <p:cNvSpPr>
            <a:spLocks noChangeArrowheads="1" noChangeShapeType="1" noTextEdit="1"/>
          </p:cNvSpPr>
          <p:nvPr/>
        </p:nvSpPr>
        <p:spPr bwMode="auto">
          <a:xfrm>
            <a:off x="1763316" y="3759994"/>
            <a:ext cx="2100263" cy="7715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CN" altLang="en-US" sz="27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宋体" panose="02010600030101010101" pitchFamily="2" charset="-122"/>
              </a:rPr>
              <a:t>做出振动图像</a:t>
            </a:r>
          </a:p>
        </p:txBody>
      </p:sp>
      <p:sp>
        <p:nvSpPr>
          <p:cNvPr id="29708" name="矩形 29707"/>
          <p:cNvSpPr>
            <a:spLocks noChangeArrowheads="1" noChangeShapeType="1" noTextEdit="1"/>
          </p:cNvSpPr>
          <p:nvPr/>
        </p:nvSpPr>
        <p:spPr bwMode="auto">
          <a:xfrm>
            <a:off x="5004197" y="3759994"/>
            <a:ext cx="2100263" cy="7715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CN" altLang="en-US" sz="27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宋体" panose="02010600030101010101" pitchFamily="2" charset="-122"/>
              </a:rPr>
              <a:t>形成机械波</a:t>
            </a:r>
          </a:p>
        </p:txBody>
      </p:sp>
      <p:sp>
        <p:nvSpPr>
          <p:cNvPr id="9" name="矩形 8"/>
          <p:cNvSpPr/>
          <p:nvPr/>
        </p:nvSpPr>
        <p:spPr>
          <a:xfrm>
            <a:off x="-1086" y="572495"/>
            <a:ext cx="7957929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（一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两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个实验有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何区别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？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77078" y="28751"/>
            <a:ext cx="39376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二、重点知识回顾</a:t>
            </a:r>
          </a:p>
        </p:txBody>
      </p:sp>
    </p:spTree>
    <p:extLst>
      <p:ext uri="{BB962C8B-B14F-4D97-AF65-F5344CB8AC3E}">
        <p14:creationId xmlns:p14="http://schemas.microsoft.com/office/powerpoint/2010/main" val="114406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92995" y="667623"/>
            <a:ext cx="7957929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（二）两个图像有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何区别？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2995" y="10697"/>
            <a:ext cx="39376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二、重点知识回顾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455" y="1348805"/>
            <a:ext cx="7629090" cy="207655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054480" y="3583324"/>
            <a:ext cx="26136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宋体" panose="02010600030101010101" pitchFamily="2" charset="-122"/>
              </a:rPr>
              <a:t>振动</a:t>
            </a:r>
            <a:r>
              <a:rPr lang="zh-CN" altLang="en-US" sz="28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宋体" panose="02010600030101010101" pitchFamily="2" charset="-122"/>
              </a:rPr>
              <a:t>图像</a:t>
            </a:r>
          </a:p>
        </p:txBody>
      </p:sp>
      <p:sp>
        <p:nvSpPr>
          <p:cNvPr id="24" name="矩形 23"/>
          <p:cNvSpPr/>
          <p:nvPr/>
        </p:nvSpPr>
        <p:spPr>
          <a:xfrm>
            <a:off x="5227715" y="3583324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宋体" panose="02010600030101010101" pitchFamily="2" charset="-122"/>
              </a:rPr>
              <a:t>波动图像</a:t>
            </a:r>
            <a:endParaRPr lang="zh-CN" altLang="en-US" sz="28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1807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文本框 31747"/>
          <p:cNvSpPr txBox="1">
            <a:spLocks noChangeArrowheads="1"/>
          </p:cNvSpPr>
          <p:nvPr/>
        </p:nvSpPr>
        <p:spPr bwMode="auto">
          <a:xfrm>
            <a:off x="2195512" y="141685"/>
            <a:ext cx="46446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振动图象与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波动图象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的对比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</a:p>
        </p:txBody>
      </p:sp>
      <p:graphicFrame>
        <p:nvGraphicFramePr>
          <p:cNvPr id="31824" name="表格 31823"/>
          <p:cNvGraphicFramePr/>
          <p:nvPr>
            <p:extLst>
              <p:ext uri="{D42A27DB-BD31-4B8C-83A1-F6EECF244321}">
                <p14:modId xmlns:p14="http://schemas.microsoft.com/office/powerpoint/2010/main" val="3228181932"/>
              </p:ext>
            </p:extLst>
          </p:nvPr>
        </p:nvGraphicFramePr>
        <p:xfrm>
          <a:off x="1135118" y="659358"/>
          <a:ext cx="6676574" cy="4080808"/>
        </p:xfrm>
        <a:graphic>
          <a:graphicData uri="http://schemas.openxmlformats.org/drawingml/2006/table">
            <a:tbl>
              <a:tblPr/>
              <a:tblGrid>
                <a:gridCol w="1366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9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0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57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l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92150" lvl="1" indent="-34734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l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87425" lvl="2" indent="-29337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l"/>
                        <a:defRPr sz="21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281430" lvl="3" indent="-292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598930" lvl="4" indent="-31623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000" b="1" dirty="0"/>
                    </a:p>
                  </a:txBody>
                  <a:tcPr marL="68580" marR="68580" marT="34289" marB="34289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l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92150" lvl="1" indent="-34734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l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87425" lvl="2" indent="-29337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l"/>
                        <a:defRPr sz="21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281430" lvl="3" indent="-292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598930" lvl="4" indent="-31623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1" dirty="0"/>
                        <a:t>振动图像</a:t>
                      </a:r>
                    </a:p>
                  </a:txBody>
                  <a:tcPr marL="68580" marR="68580" marT="34289" marB="34289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l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92150" lvl="1" indent="-34734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l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87425" lvl="2" indent="-29337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l"/>
                        <a:defRPr sz="21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281430" lvl="3" indent="-292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598930" lvl="4" indent="-31623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1" dirty="0"/>
                        <a:t>波动图像</a:t>
                      </a:r>
                    </a:p>
                  </a:txBody>
                  <a:tcPr marL="68580" marR="68580" marT="34289" marB="34289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289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l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92150" lvl="1" indent="-34734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l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87425" lvl="2" indent="-29337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l"/>
                        <a:defRPr sz="21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281430" lvl="3" indent="-292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598930" lvl="4" indent="-31623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1" dirty="0"/>
                        <a:t>研究内容</a:t>
                      </a:r>
                    </a:p>
                  </a:txBody>
                  <a:tcPr marL="68580" marR="68580" marT="34289" marB="34289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l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92150" lvl="1" indent="-34734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l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87425" lvl="2" indent="-29337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l"/>
                        <a:defRPr sz="21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281430" lvl="3" indent="-292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598930" lvl="4" indent="-31623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dirty="0"/>
                    </a:p>
                  </a:txBody>
                  <a:tcPr marL="68580" marR="68580" marT="34289" marB="3428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l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92150" lvl="1" indent="-34734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l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87425" lvl="2" indent="-29337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l"/>
                        <a:defRPr sz="21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281430" lvl="3" indent="-292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598930" lvl="4" indent="-31623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dirty="0"/>
                    </a:p>
                  </a:txBody>
                  <a:tcPr marL="68580" marR="68580" marT="34289" marB="3428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7696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l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92150" lvl="1" indent="-34734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l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87425" lvl="2" indent="-29337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l"/>
                        <a:defRPr sz="21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281430" lvl="3" indent="-292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598930" lvl="4" indent="-31623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1" dirty="0"/>
                        <a:t>图像形式</a:t>
                      </a:r>
                    </a:p>
                  </a:txBody>
                  <a:tcPr marL="68580" marR="68580" marT="34289" marB="34289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l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92150" lvl="1" indent="-34734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l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87425" lvl="2" indent="-29337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l"/>
                        <a:defRPr sz="21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281430" lvl="3" indent="-292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598930" lvl="4" indent="-31623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dirty="0"/>
                    </a:p>
                  </a:txBody>
                  <a:tcPr marL="68580" marR="68580" marT="34289" marB="3428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l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92150" lvl="1" indent="-34734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l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87425" lvl="2" indent="-29337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l"/>
                        <a:defRPr sz="21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281430" lvl="3" indent="-292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598930" lvl="4" indent="-31623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dirty="0"/>
                    </a:p>
                  </a:txBody>
                  <a:tcPr marL="68580" marR="68580" marT="34289" marB="3428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6954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l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92150" lvl="1" indent="-34734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l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87425" lvl="2" indent="-29337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l"/>
                        <a:defRPr sz="21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281430" lvl="3" indent="-292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598930" lvl="4" indent="-31623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1" dirty="0"/>
                        <a:t>形象比喻</a:t>
                      </a:r>
                    </a:p>
                  </a:txBody>
                  <a:tcPr marL="68580" marR="68580" marT="34289" marB="34289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l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92150" lvl="1" indent="-34734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l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87425" lvl="2" indent="-29337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l"/>
                        <a:defRPr sz="21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281430" lvl="3" indent="-292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598930" lvl="4" indent="-31623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dirty="0"/>
                    </a:p>
                  </a:txBody>
                  <a:tcPr marL="68580" marR="68580" marT="34289" marB="3428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l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92150" lvl="1" indent="-34734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l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87425" lvl="2" indent="-29337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l"/>
                        <a:defRPr sz="21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281430" lvl="3" indent="-292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598930" lvl="4" indent="-31623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dirty="0"/>
                    </a:p>
                  </a:txBody>
                  <a:tcPr marL="68580" marR="68580" marT="34289" marB="3428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6953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l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92150" lvl="1" indent="-34734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l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87425" lvl="2" indent="-29337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l"/>
                        <a:defRPr sz="21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281430" lvl="3" indent="-292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598930" lvl="4" indent="-31623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1" dirty="0"/>
                        <a:t>图像信息</a:t>
                      </a:r>
                    </a:p>
                  </a:txBody>
                  <a:tcPr marL="68580" marR="68580" marT="34289" marB="34289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l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92150" lvl="1" indent="-34734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l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87425" lvl="2" indent="-29337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l"/>
                        <a:defRPr sz="21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281430" lvl="3" indent="-292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598930" lvl="4" indent="-31623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dirty="0"/>
                    </a:p>
                  </a:txBody>
                  <a:tcPr marL="68580" marR="68580" marT="34289" marB="3428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l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92150" lvl="1" indent="-34734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l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87425" lvl="2" indent="-29337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l"/>
                        <a:defRPr sz="21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281430" lvl="3" indent="-292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598930" lvl="4" indent="-31623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dirty="0"/>
                    </a:p>
                  </a:txBody>
                  <a:tcPr marL="68580" marR="68580" marT="34289" marB="3428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5538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l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92150" lvl="1" indent="-34734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l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87425" lvl="2" indent="-29337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l"/>
                        <a:defRPr sz="21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281430" lvl="3" indent="-292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598930" lvl="4" indent="-31623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1" dirty="0"/>
                        <a:t>图像变化</a:t>
                      </a:r>
                    </a:p>
                  </a:txBody>
                  <a:tcPr marL="68580" marR="68580" marT="34289" marB="34289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l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92150" lvl="1" indent="-34734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l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87425" lvl="2" indent="-29337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l"/>
                        <a:defRPr sz="21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281430" lvl="3" indent="-292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598930" lvl="4" indent="-31623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dirty="0"/>
                    </a:p>
                  </a:txBody>
                  <a:tcPr marL="68580" marR="68580" marT="34289" marB="3428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l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92150" lvl="1" indent="-34734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l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87425" lvl="2" indent="-29337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l"/>
                        <a:defRPr sz="21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281430" lvl="3" indent="-292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598930" lvl="4" indent="-31623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dirty="0"/>
                    </a:p>
                  </a:txBody>
                  <a:tcPr marL="68580" marR="68580" marT="34289" marB="3428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1787" name="文本框 31786"/>
          <p:cNvSpPr txBox="1">
            <a:spLocks noChangeArrowheads="1"/>
          </p:cNvSpPr>
          <p:nvPr/>
        </p:nvSpPr>
        <p:spPr bwMode="auto">
          <a:xfrm>
            <a:off x="2357438" y="1059656"/>
            <a:ext cx="25919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b="1">
                <a:solidFill>
                  <a:srgbClr val="FF0000"/>
                </a:solidFill>
              </a:rPr>
              <a:t>一个质点</a:t>
            </a:r>
            <a:r>
              <a:rPr lang="zh-CN" altLang="en-US" b="1">
                <a:solidFill>
                  <a:srgbClr val="9900CC"/>
                </a:solidFill>
              </a:rPr>
              <a:t>位移随时间变化的规律</a:t>
            </a:r>
          </a:p>
        </p:txBody>
      </p:sp>
      <p:sp>
        <p:nvSpPr>
          <p:cNvPr id="31789" name="文本框 31788"/>
          <p:cNvSpPr txBox="1">
            <a:spLocks noChangeArrowheads="1"/>
          </p:cNvSpPr>
          <p:nvPr/>
        </p:nvSpPr>
        <p:spPr bwMode="auto">
          <a:xfrm>
            <a:off x="5057775" y="1059656"/>
            <a:ext cx="25919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b="1">
                <a:solidFill>
                  <a:srgbClr val="9900CC"/>
                </a:solidFill>
              </a:rPr>
              <a:t>某时刻</a:t>
            </a:r>
            <a:r>
              <a:rPr lang="zh-CN" altLang="en-US" b="1">
                <a:solidFill>
                  <a:srgbClr val="FF0000"/>
                </a:solidFill>
              </a:rPr>
              <a:t>所有质点</a:t>
            </a:r>
            <a:r>
              <a:rPr lang="zh-CN" altLang="en-US" b="1">
                <a:solidFill>
                  <a:srgbClr val="9900CC"/>
                </a:solidFill>
              </a:rPr>
              <a:t>的空间分布规律</a:t>
            </a:r>
          </a:p>
        </p:txBody>
      </p:sp>
      <p:pic>
        <p:nvPicPr>
          <p:cNvPr id="22562" name="图片 3179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7"/>
          <a:stretch>
            <a:fillRect/>
          </a:stretch>
        </p:blipFill>
        <p:spPr bwMode="auto">
          <a:xfrm>
            <a:off x="5057775" y="1762125"/>
            <a:ext cx="2591991" cy="1025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3" name="图片 31793" descr="1305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6" t="11333" r="6438" b="21889"/>
          <a:stretch>
            <a:fillRect/>
          </a:stretch>
        </p:blipFill>
        <p:spPr bwMode="auto">
          <a:xfrm>
            <a:off x="2627710" y="1707356"/>
            <a:ext cx="215979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96" name="文本框 31795"/>
          <p:cNvSpPr txBox="1">
            <a:spLocks noChangeArrowheads="1"/>
          </p:cNvSpPr>
          <p:nvPr/>
        </p:nvSpPr>
        <p:spPr bwMode="auto">
          <a:xfrm>
            <a:off x="2357438" y="3598069"/>
            <a:ext cx="25919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500" b="1">
                <a:solidFill>
                  <a:srgbClr val="9900CC"/>
                </a:solidFill>
              </a:rPr>
              <a:t>振幅、</a:t>
            </a:r>
            <a:r>
              <a:rPr lang="zh-CN" altLang="en-US" sz="1500" b="1">
                <a:solidFill>
                  <a:srgbClr val="FF0000"/>
                </a:solidFill>
              </a:rPr>
              <a:t>周期</a:t>
            </a:r>
            <a:r>
              <a:rPr lang="zh-CN" altLang="en-US" sz="1500" b="1">
                <a:solidFill>
                  <a:srgbClr val="9900CC"/>
                </a:solidFill>
              </a:rPr>
              <a:t>、位移、该质点某时刻速度和加速度方向</a:t>
            </a:r>
          </a:p>
        </p:txBody>
      </p:sp>
      <p:sp>
        <p:nvSpPr>
          <p:cNvPr id="31797" name="文本框 31796"/>
          <p:cNvSpPr txBox="1">
            <a:spLocks noChangeArrowheads="1"/>
          </p:cNvSpPr>
          <p:nvPr/>
        </p:nvSpPr>
        <p:spPr bwMode="auto">
          <a:xfrm>
            <a:off x="5057775" y="3598069"/>
            <a:ext cx="275391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500" b="1">
                <a:solidFill>
                  <a:srgbClr val="9900CC"/>
                </a:solidFill>
              </a:rPr>
              <a:t>振幅、</a:t>
            </a:r>
            <a:r>
              <a:rPr lang="zh-CN" altLang="en-US" sz="1500" b="1">
                <a:solidFill>
                  <a:srgbClr val="FF0000"/>
                </a:solidFill>
              </a:rPr>
              <a:t>波长</a:t>
            </a:r>
            <a:r>
              <a:rPr lang="zh-CN" altLang="en-US" sz="1500" b="1">
                <a:solidFill>
                  <a:srgbClr val="9900CC"/>
                </a:solidFill>
              </a:rPr>
              <a:t>、各质点的位移、各质点速度和加速度方向</a:t>
            </a:r>
          </a:p>
        </p:txBody>
      </p:sp>
      <p:sp>
        <p:nvSpPr>
          <p:cNvPr id="31804" name="文本框 31803"/>
          <p:cNvSpPr txBox="1">
            <a:spLocks noChangeArrowheads="1"/>
          </p:cNvSpPr>
          <p:nvPr/>
        </p:nvSpPr>
        <p:spPr bwMode="auto">
          <a:xfrm>
            <a:off x="2357438" y="4193381"/>
            <a:ext cx="25919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 smtClean="0">
                <a:solidFill>
                  <a:srgbClr val="9900CC"/>
                </a:solidFill>
              </a:rPr>
              <a:t>图线延长</a:t>
            </a:r>
            <a:endParaRPr lang="zh-CN" altLang="en-US" sz="2000" b="1" dirty="0">
              <a:solidFill>
                <a:srgbClr val="9900CC"/>
              </a:solidFill>
            </a:endParaRPr>
          </a:p>
        </p:txBody>
      </p:sp>
      <p:sp>
        <p:nvSpPr>
          <p:cNvPr id="31809" name="文本框 31808"/>
          <p:cNvSpPr txBox="1">
            <a:spLocks noChangeArrowheads="1"/>
          </p:cNvSpPr>
          <p:nvPr/>
        </p:nvSpPr>
        <p:spPr bwMode="auto">
          <a:xfrm>
            <a:off x="5004198" y="4192191"/>
            <a:ext cx="25919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 smtClean="0">
                <a:solidFill>
                  <a:srgbClr val="9900CC"/>
                </a:solidFill>
              </a:rPr>
              <a:t>图像平移</a:t>
            </a:r>
            <a:endParaRPr lang="zh-CN" altLang="en-US" sz="2000" b="1" dirty="0">
              <a:solidFill>
                <a:srgbClr val="9900CC"/>
              </a:solidFill>
            </a:endParaRPr>
          </a:p>
        </p:txBody>
      </p:sp>
      <p:sp>
        <p:nvSpPr>
          <p:cNvPr id="31822" name="文本框 31821"/>
          <p:cNvSpPr txBox="1">
            <a:spLocks noChangeArrowheads="1"/>
          </p:cNvSpPr>
          <p:nvPr/>
        </p:nvSpPr>
        <p:spPr bwMode="auto">
          <a:xfrm>
            <a:off x="2357438" y="2895600"/>
            <a:ext cx="25919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500" b="1">
                <a:solidFill>
                  <a:srgbClr val="9900CC"/>
                </a:solidFill>
              </a:rPr>
              <a:t>记录一个人在一段时间内“行踪”的“录像带”</a:t>
            </a:r>
          </a:p>
        </p:txBody>
      </p:sp>
      <p:sp>
        <p:nvSpPr>
          <p:cNvPr id="31823" name="文本框 31822"/>
          <p:cNvSpPr txBox="1">
            <a:spLocks noChangeArrowheads="1"/>
          </p:cNvSpPr>
          <p:nvPr/>
        </p:nvSpPr>
        <p:spPr bwMode="auto">
          <a:xfrm>
            <a:off x="5057775" y="2895600"/>
            <a:ext cx="25919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500" b="1" dirty="0">
                <a:solidFill>
                  <a:srgbClr val="9900CC"/>
                </a:solidFill>
              </a:rPr>
              <a:t>记录许多人某时刻动作表情的照片</a:t>
            </a:r>
          </a:p>
        </p:txBody>
      </p:sp>
      <p:sp>
        <p:nvSpPr>
          <p:cNvPr id="14" name="任意多边形 13"/>
          <p:cNvSpPr>
            <a:spLocks noChangeArrowheads="1"/>
          </p:cNvSpPr>
          <p:nvPr/>
        </p:nvSpPr>
        <p:spPr bwMode="auto">
          <a:xfrm>
            <a:off x="4443578" y="2008287"/>
            <a:ext cx="824200" cy="377248"/>
          </a:xfrm>
          <a:custGeom>
            <a:avLst/>
            <a:gdLst>
              <a:gd name="T0" fmla="*/ 0 w 1179"/>
              <a:gd name="T1" fmla="*/ 658 h 704"/>
              <a:gd name="T2" fmla="*/ 168 w 1179"/>
              <a:gd name="T3" fmla="*/ 381 h 704"/>
              <a:gd name="T4" fmla="*/ 383 w 1179"/>
              <a:gd name="T5" fmla="*/ 131 h 704"/>
              <a:gd name="T6" fmla="*/ 647 w 1179"/>
              <a:gd name="T7" fmla="*/ 20 h 704"/>
              <a:gd name="T8" fmla="*/ 952 w 1179"/>
              <a:gd name="T9" fmla="*/ 250 h 704"/>
              <a:gd name="T10" fmla="*/ 1179 w 1179"/>
              <a:gd name="T11" fmla="*/ 704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79" h="704">
                <a:moveTo>
                  <a:pt x="0" y="658"/>
                </a:moveTo>
                <a:cubicBezTo>
                  <a:pt x="28" y="612"/>
                  <a:pt x="104" y="469"/>
                  <a:pt x="168" y="381"/>
                </a:cubicBezTo>
                <a:cubicBezTo>
                  <a:pt x="232" y="293"/>
                  <a:pt x="303" y="191"/>
                  <a:pt x="383" y="131"/>
                </a:cubicBezTo>
                <a:cubicBezTo>
                  <a:pt x="463" y="71"/>
                  <a:pt x="552" y="0"/>
                  <a:pt x="647" y="20"/>
                </a:cubicBezTo>
                <a:cubicBezTo>
                  <a:pt x="742" y="40"/>
                  <a:pt x="863" y="136"/>
                  <a:pt x="952" y="250"/>
                </a:cubicBezTo>
                <a:cubicBezTo>
                  <a:pt x="1041" y="364"/>
                  <a:pt x="1114" y="533"/>
                  <a:pt x="1179" y="704"/>
                </a:cubicBezTo>
              </a:path>
            </a:pathLst>
          </a:cu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15" name="任意多边形 14"/>
          <p:cNvSpPr>
            <a:spLocks noChangeArrowheads="1"/>
          </p:cNvSpPr>
          <p:nvPr/>
        </p:nvSpPr>
        <p:spPr bwMode="auto">
          <a:xfrm flipV="1">
            <a:off x="5267778" y="2352923"/>
            <a:ext cx="824200" cy="377248"/>
          </a:xfrm>
          <a:custGeom>
            <a:avLst/>
            <a:gdLst>
              <a:gd name="T0" fmla="*/ 0 w 1179"/>
              <a:gd name="T1" fmla="*/ 658 h 704"/>
              <a:gd name="T2" fmla="*/ 168 w 1179"/>
              <a:gd name="T3" fmla="*/ 381 h 704"/>
              <a:gd name="T4" fmla="*/ 383 w 1179"/>
              <a:gd name="T5" fmla="*/ 131 h 704"/>
              <a:gd name="T6" fmla="*/ 647 w 1179"/>
              <a:gd name="T7" fmla="*/ 20 h 704"/>
              <a:gd name="T8" fmla="*/ 952 w 1179"/>
              <a:gd name="T9" fmla="*/ 250 h 704"/>
              <a:gd name="T10" fmla="*/ 1179 w 1179"/>
              <a:gd name="T11" fmla="*/ 704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79" h="704">
                <a:moveTo>
                  <a:pt x="0" y="658"/>
                </a:moveTo>
                <a:cubicBezTo>
                  <a:pt x="28" y="612"/>
                  <a:pt x="104" y="469"/>
                  <a:pt x="168" y="381"/>
                </a:cubicBezTo>
                <a:cubicBezTo>
                  <a:pt x="232" y="293"/>
                  <a:pt x="303" y="191"/>
                  <a:pt x="383" y="131"/>
                </a:cubicBezTo>
                <a:cubicBezTo>
                  <a:pt x="463" y="71"/>
                  <a:pt x="552" y="0"/>
                  <a:pt x="647" y="20"/>
                </a:cubicBezTo>
                <a:cubicBezTo>
                  <a:pt x="742" y="40"/>
                  <a:pt x="863" y="136"/>
                  <a:pt x="952" y="250"/>
                </a:cubicBezTo>
                <a:cubicBezTo>
                  <a:pt x="1041" y="364"/>
                  <a:pt x="1114" y="533"/>
                  <a:pt x="1179" y="704"/>
                </a:cubicBezTo>
              </a:path>
            </a:pathLst>
          </a:cu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grpSp>
        <p:nvGrpSpPr>
          <p:cNvPr id="17" name="组合 19"/>
          <p:cNvGrpSpPr>
            <a:grpSpLocks/>
          </p:cNvGrpSpPr>
          <p:nvPr/>
        </p:nvGrpSpPr>
        <p:grpSpPr bwMode="auto">
          <a:xfrm>
            <a:off x="5538049" y="2038212"/>
            <a:ext cx="1924296" cy="691959"/>
            <a:chOff x="2347894" y="3854463"/>
            <a:chExt cx="3348826" cy="1515672"/>
          </a:xfrm>
        </p:grpSpPr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2347894" y="3854463"/>
              <a:ext cx="1682750" cy="1503363"/>
            </a:xfrm>
            <a:custGeom>
              <a:avLst/>
              <a:gdLst>
                <a:gd name="T0" fmla="*/ 0 w 1536"/>
                <a:gd name="T1" fmla="*/ 2147483646 h 1120"/>
                <a:gd name="T2" fmla="*/ 2147483646 w 1536"/>
                <a:gd name="T3" fmla="*/ 2147483646 h 1120"/>
                <a:gd name="T4" fmla="*/ 2147483646 w 1536"/>
                <a:gd name="T5" fmla="*/ 2147483646 h 1120"/>
                <a:gd name="T6" fmla="*/ 2147483646 w 1536"/>
                <a:gd name="T7" fmla="*/ 2147483646 h 11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36"/>
                <a:gd name="T13" fmla="*/ 0 h 1120"/>
                <a:gd name="T14" fmla="*/ 1536 w 1536"/>
                <a:gd name="T15" fmla="*/ 1120 h 11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36" h="1120">
                  <a:moveTo>
                    <a:pt x="0" y="566"/>
                  </a:moveTo>
                  <a:cubicBezTo>
                    <a:pt x="67" y="485"/>
                    <a:pt x="219" y="0"/>
                    <a:pt x="405" y="79"/>
                  </a:cubicBezTo>
                  <a:cubicBezTo>
                    <a:pt x="591" y="158"/>
                    <a:pt x="930" y="958"/>
                    <a:pt x="1118" y="1039"/>
                  </a:cubicBezTo>
                  <a:cubicBezTo>
                    <a:pt x="1306" y="1120"/>
                    <a:pt x="1449" y="665"/>
                    <a:pt x="1536" y="566"/>
                  </a:cubicBezTo>
                </a:path>
              </a:pathLst>
            </a:custGeom>
            <a:noFill/>
            <a:ln w="2857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4013970" y="3866772"/>
              <a:ext cx="1682750" cy="1503363"/>
            </a:xfrm>
            <a:custGeom>
              <a:avLst/>
              <a:gdLst>
                <a:gd name="T0" fmla="*/ 0 w 1536"/>
                <a:gd name="T1" fmla="*/ 2147483646 h 1120"/>
                <a:gd name="T2" fmla="*/ 2147483646 w 1536"/>
                <a:gd name="T3" fmla="*/ 2147483646 h 1120"/>
                <a:gd name="T4" fmla="*/ 2147483646 w 1536"/>
                <a:gd name="T5" fmla="*/ 2147483646 h 1120"/>
                <a:gd name="T6" fmla="*/ 2147483646 w 1536"/>
                <a:gd name="T7" fmla="*/ 2147483646 h 11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36"/>
                <a:gd name="T13" fmla="*/ 0 h 1120"/>
                <a:gd name="T14" fmla="*/ 1536 w 1536"/>
                <a:gd name="T15" fmla="*/ 1120 h 11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36" h="1120">
                  <a:moveTo>
                    <a:pt x="0" y="566"/>
                  </a:moveTo>
                  <a:cubicBezTo>
                    <a:pt x="67" y="485"/>
                    <a:pt x="219" y="0"/>
                    <a:pt x="405" y="79"/>
                  </a:cubicBezTo>
                  <a:cubicBezTo>
                    <a:pt x="591" y="158"/>
                    <a:pt x="930" y="958"/>
                    <a:pt x="1118" y="1039"/>
                  </a:cubicBezTo>
                  <a:cubicBezTo>
                    <a:pt x="1306" y="1120"/>
                    <a:pt x="1449" y="665"/>
                    <a:pt x="1536" y="566"/>
                  </a:cubicBezTo>
                </a:path>
              </a:pathLst>
            </a:custGeom>
            <a:noFill/>
            <a:ln w="2857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8833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1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1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1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1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1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87" grpId="0"/>
      <p:bldP spid="31789" grpId="0"/>
      <p:bldP spid="31796" grpId="0"/>
      <p:bldP spid="31797" grpId="0"/>
      <p:bldP spid="31804" grpId="0"/>
      <p:bldP spid="31809" grpId="0"/>
      <p:bldP spid="31822" grpId="0"/>
      <p:bldP spid="31823" grpId="0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5547" y="310271"/>
            <a:ext cx="829426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（三）如何判断质点的振动方向与波的传播方向？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60946" y="987960"/>
            <a:ext cx="49065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400" b="1" kern="100" dirty="0">
                <a:latin typeface="宋体" panose="02010600030101010101" pitchFamily="2" charset="-122"/>
                <a:ea typeface="宋体" panose="02010600030101010101" pitchFamily="2" charset="-122"/>
              </a:rPr>
              <a:t>沿波的传播方向，</a:t>
            </a:r>
            <a:r>
              <a:rPr lang="zh-CN" altLang="en-US" sz="2400" b="1" kern="100" dirty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上坡时</a:t>
            </a:r>
            <a:r>
              <a:rPr lang="zh-CN" altLang="en-US" sz="2400" b="1" kern="100" dirty="0">
                <a:latin typeface="宋体" panose="02010600030101010101" pitchFamily="2" charset="-122"/>
                <a:ea typeface="宋体" panose="02010600030101010101" pitchFamily="2" charset="-122"/>
              </a:rPr>
              <a:t>质点向</a:t>
            </a:r>
            <a:r>
              <a:rPr lang="zh-CN" altLang="en-US" sz="2400" b="1" kern="100" dirty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下</a:t>
            </a:r>
            <a:r>
              <a:rPr lang="zh-CN" altLang="en-US" sz="2400" b="1" kern="100" dirty="0">
                <a:latin typeface="宋体" panose="02010600030101010101" pitchFamily="2" charset="-122"/>
                <a:ea typeface="宋体" panose="02010600030101010101" pitchFamily="2" charset="-122"/>
              </a:rPr>
              <a:t>振动，下坡时质点向</a:t>
            </a:r>
            <a:r>
              <a:rPr lang="zh-CN" altLang="en-US" sz="2400" b="1" kern="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上</a:t>
            </a:r>
            <a:r>
              <a:rPr lang="zh-CN" altLang="en-US" sz="2400" b="1" kern="1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振动，即“</a:t>
            </a:r>
            <a:r>
              <a:rPr lang="zh-CN" altLang="en-US" sz="2400" b="1" kern="1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上坡下、下坡上</a:t>
            </a:r>
            <a:r>
              <a:rPr lang="zh-CN" altLang="en-US" sz="2400" b="1" kern="100" dirty="0" smtClean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endParaRPr lang="zh-CN" altLang="en-US" sz="2400" b="1" kern="100" dirty="0">
              <a:latin typeface="Courier New" panose="02070309020205020404" pitchFamily="49" charset="0"/>
              <a:ea typeface="宋体" panose="02010600030101010101" pitchFamily="2" charset="-122"/>
            </a:endParaRPr>
          </a:p>
        </p:txBody>
      </p:sp>
      <p:pic>
        <p:nvPicPr>
          <p:cNvPr id="7170" name="Picture 2" descr="C:\Users\dou\AppData\Local\Temp\ksohtml12568\wps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72" y="914400"/>
            <a:ext cx="2537074" cy="117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6153807" y="98796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2400" b="1" kern="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上下</a:t>
            </a:r>
          </a:p>
          <a:p>
            <a:pPr algn="ctr"/>
            <a:r>
              <a:rPr lang="zh-CN" altLang="en-US" sz="2400" b="1" kern="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坡法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17" y="2168846"/>
            <a:ext cx="2711993" cy="1254446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704676" y="2261849"/>
            <a:ext cx="49065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将波形图沿传播方向进行</a:t>
            </a:r>
            <a:r>
              <a:rPr lang="zh-CN" altLang="en-US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微小平移</a:t>
            </a:r>
            <a:r>
              <a:rPr lang="zh-CN" altLang="en-US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，再由</a:t>
            </a:r>
            <a:r>
              <a:rPr lang="en-US" altLang="zh-CN" sz="2400" b="1" i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en-US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轴上某一位置的两波形曲线上的点来判定</a:t>
            </a:r>
          </a:p>
        </p:txBody>
      </p:sp>
      <p:sp>
        <p:nvSpPr>
          <p:cNvPr id="10" name="矩形 9"/>
          <p:cNvSpPr/>
          <p:nvPr/>
        </p:nvSpPr>
        <p:spPr>
          <a:xfrm>
            <a:off x="6153807" y="215492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685800" hangingPunct="1"/>
            <a:r>
              <a:rPr lang="zh-CN" altLang="en-US" sz="2400" b="1" kern="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微平</a:t>
            </a:r>
          </a:p>
          <a:p>
            <a:pPr lvl="0" algn="ctr" defTabSz="685800" hangingPunct="1"/>
            <a:r>
              <a:rPr lang="zh-CN" altLang="en-US" sz="2400" b="1" kern="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移法</a:t>
            </a:r>
            <a:endParaRPr lang="zh-CN" altLang="en-US" sz="2400" b="1" kern="1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704676" y="373871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defTabSz="685800" hangingPunct="1"/>
            <a:r>
              <a:rPr lang="zh-CN" altLang="en-US" sz="2400" b="1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波形图上某点表示传播方向和振动方向的箭头在图线同侧</a:t>
            </a:r>
          </a:p>
        </p:txBody>
      </p:sp>
      <p:sp>
        <p:nvSpPr>
          <p:cNvPr id="13" name="矩形 12"/>
          <p:cNvSpPr/>
          <p:nvPr/>
        </p:nvSpPr>
        <p:spPr>
          <a:xfrm>
            <a:off x="6153807" y="373871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685800" hangingPunct="1"/>
            <a:r>
              <a:rPr lang="zh-CN" altLang="en-US" sz="2400" b="1" kern="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同</a:t>
            </a:r>
            <a:r>
              <a:rPr lang="zh-CN" altLang="en-US" sz="2400" b="1" kern="1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侧法</a:t>
            </a:r>
            <a:endParaRPr lang="zh-CN" altLang="en-US" sz="2400" b="1" kern="1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7172" name="Picture 4" descr="C:\Users\dou\AppData\Local\Temp\ksohtml12568\wps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47" y="3535738"/>
            <a:ext cx="2682107" cy="112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41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/>
      <p:bldP spid="9" grpId="0"/>
      <p:bldP spid="10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图片 8" descr="高考资源网(ks5u.com),中国最大的高考网站,您身边的高考专家。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325" y="1553766"/>
            <a:ext cx="2644022" cy="1759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5" name="Picture 1" descr="http://www.pep.com.cn/rjwk/wlsyx/2013/wlqk52/alsj/201307/W020130731313915935485.gif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532" y="3315891"/>
            <a:ext cx="1875235" cy="57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392906" y="302479"/>
            <a:ext cx="78366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01216" defTabSz="6858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CN" altLang="en-US" sz="2400" b="1" kern="1200" dirty="0" smtClean="0">
                <a:latin typeface="宋体" pitchFamily="2" charset="-122"/>
                <a:ea typeface="宋体" panose="02010600030101010101" pitchFamily="2" charset="-122"/>
                <a:cs typeface="+mn-cs"/>
              </a:rPr>
              <a:t>例</a:t>
            </a:r>
            <a:r>
              <a:rPr kumimoji="1" lang="en-US" altLang="zh-CN" sz="2400" b="1" kern="1200" dirty="0" smtClean="0">
                <a:latin typeface="宋体" pitchFamily="2" charset="-122"/>
                <a:ea typeface="宋体" panose="02010600030101010101" pitchFamily="2" charset="-122"/>
                <a:cs typeface="+mn-cs"/>
              </a:rPr>
              <a:t>1</a:t>
            </a:r>
            <a:r>
              <a:rPr kumimoji="1" lang="zh-CN" altLang="en-US" sz="2400" b="1" kern="1200" dirty="0" smtClean="0">
                <a:latin typeface="宋体" pitchFamily="2" charset="-122"/>
                <a:ea typeface="宋体" panose="02010600030101010101" pitchFamily="2" charset="-122"/>
                <a:cs typeface="+mn-cs"/>
              </a:rPr>
              <a:t>（</a:t>
            </a:r>
            <a:r>
              <a:rPr kumimoji="1" lang="en-US" altLang="zh-CN" sz="2400" b="1" kern="1200" dirty="0">
                <a:latin typeface="宋体" pitchFamily="2" charset="-122"/>
                <a:ea typeface="宋体" panose="02010600030101010101" pitchFamily="2" charset="-122"/>
                <a:cs typeface="+mn-cs"/>
              </a:rPr>
              <a:t>2014</a:t>
            </a:r>
            <a:r>
              <a:rPr kumimoji="1" lang="zh-CN" altLang="en-US" sz="2400" b="1" kern="1200" dirty="0" smtClean="0">
                <a:latin typeface="宋体" pitchFamily="2" charset="-122"/>
                <a:ea typeface="宋体" panose="02010600030101010101" pitchFamily="2" charset="-122"/>
                <a:cs typeface="+mn-cs"/>
              </a:rPr>
              <a:t>年北京）．</a:t>
            </a:r>
            <a:r>
              <a:rPr kumimoji="1" lang="zh-CN" altLang="en-US" sz="2400" b="1" kern="1200" dirty="0">
                <a:latin typeface="宋体" pitchFamily="2" charset="-122"/>
                <a:ea typeface="宋体" panose="02010600030101010101" pitchFamily="2" charset="-122"/>
                <a:cs typeface="+mn-cs"/>
              </a:rPr>
              <a:t>一列沿</a:t>
            </a:r>
            <a:r>
              <a:rPr kumimoji="1" lang="en-US" altLang="zh-CN" sz="2400" b="1" i="1" kern="1200" dirty="0">
                <a:latin typeface="Times New Roman"/>
                <a:ea typeface="宋体" panose="02010600030101010101" pitchFamily="2" charset="-122"/>
                <a:cs typeface="+mn-cs"/>
              </a:rPr>
              <a:t>x</a:t>
            </a:r>
            <a:r>
              <a:rPr kumimoji="1" lang="zh-CN" altLang="en-US" sz="2400" b="1" kern="1200" dirty="0">
                <a:latin typeface="宋体" pitchFamily="2" charset="-122"/>
                <a:ea typeface="宋体" panose="02010600030101010101" pitchFamily="2" charset="-122"/>
                <a:cs typeface="+mn-cs"/>
              </a:rPr>
              <a:t>轴正方向传播的简谐机械横波，波速为</a:t>
            </a:r>
            <a:r>
              <a:rPr kumimoji="1" lang="en-US" altLang="zh-CN" sz="2400" b="1" kern="1200" dirty="0">
                <a:latin typeface="Times New Roman"/>
                <a:ea typeface="宋体" panose="02010600030101010101" pitchFamily="2" charset="-122"/>
                <a:cs typeface="+mn-cs"/>
              </a:rPr>
              <a:t>4</a:t>
            </a:r>
            <a:r>
              <a:rPr kumimoji="1" lang="en-US" altLang="zh-CN" sz="2400" b="1" i="1" kern="1200" dirty="0">
                <a:latin typeface="Times New Roman"/>
                <a:ea typeface="宋体" panose="02010600030101010101" pitchFamily="2" charset="-122"/>
                <a:cs typeface="+mn-cs"/>
              </a:rPr>
              <a:t>m/s</a:t>
            </a:r>
            <a:r>
              <a:rPr kumimoji="1" lang="zh-CN" altLang="en-US" sz="2400" b="1" kern="1200" dirty="0">
                <a:latin typeface="宋体" pitchFamily="2" charset="-122"/>
                <a:ea typeface="宋体" panose="02010600030101010101" pitchFamily="2" charset="-122"/>
                <a:cs typeface="+mn-cs"/>
              </a:rPr>
              <a:t>。某时刻波形如图所示，下列说法正确的是</a:t>
            </a:r>
            <a:r>
              <a:rPr kumimoji="1" lang="en-US" altLang="zh-CN" sz="2400" b="1" kern="1200" dirty="0">
                <a:latin typeface="宋体" pitchFamily="2" charset="-122"/>
                <a:ea typeface="宋体" panose="02010600030101010101" pitchFamily="2" charset="-122"/>
                <a:cs typeface="+mn-cs"/>
              </a:rPr>
              <a:t>(    )</a:t>
            </a:r>
          </a:p>
          <a:p>
            <a:pPr indent="201216" defTabSz="6858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CN" sz="2400" b="1" i="1" kern="1200" dirty="0">
                <a:latin typeface="Times New Roman"/>
                <a:ea typeface="宋体" panose="02010600030101010101" pitchFamily="2" charset="-122"/>
                <a:cs typeface="+mn-cs"/>
              </a:rPr>
              <a:t>A</a:t>
            </a:r>
            <a:r>
              <a:rPr kumimoji="1" lang="zh-CN" altLang="en-US" sz="2400" b="1" kern="1200" dirty="0">
                <a:latin typeface="宋体" pitchFamily="2" charset="-122"/>
                <a:ea typeface="宋体" panose="02010600030101010101" pitchFamily="2" charset="-122"/>
                <a:cs typeface="+mn-cs"/>
              </a:rPr>
              <a:t>．这列波的振幅为</a:t>
            </a:r>
            <a:r>
              <a:rPr kumimoji="1" lang="en-US" altLang="zh-CN" sz="2400" b="1" kern="1200" dirty="0">
                <a:latin typeface="Times New Roman"/>
                <a:ea typeface="宋体" panose="02010600030101010101" pitchFamily="2" charset="-122"/>
                <a:cs typeface="+mn-cs"/>
              </a:rPr>
              <a:t>4</a:t>
            </a:r>
            <a:r>
              <a:rPr kumimoji="1" lang="en-US" altLang="zh-CN" sz="2400" b="1" i="1" kern="1200" dirty="0">
                <a:latin typeface="Times New Roman"/>
                <a:ea typeface="宋体" panose="02010600030101010101" pitchFamily="2" charset="-122"/>
                <a:cs typeface="+mn-cs"/>
              </a:rPr>
              <a:t>cm </a:t>
            </a:r>
          </a:p>
          <a:p>
            <a:pPr indent="201216" defTabSz="6858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CN" sz="2400" b="1" i="1" kern="1200" dirty="0">
                <a:latin typeface="Times New Roman"/>
                <a:ea typeface="宋体" panose="02010600030101010101" pitchFamily="2" charset="-122"/>
                <a:cs typeface="+mn-cs"/>
              </a:rPr>
              <a:t>B</a:t>
            </a:r>
            <a:r>
              <a:rPr kumimoji="1" lang="zh-CN" altLang="en-US" sz="2400" b="1" kern="1200" dirty="0">
                <a:latin typeface="宋体" pitchFamily="2" charset="-122"/>
                <a:ea typeface="宋体" panose="02010600030101010101" pitchFamily="2" charset="-122"/>
                <a:cs typeface="+mn-cs"/>
              </a:rPr>
              <a:t>．这列波的周期为</a:t>
            </a:r>
            <a:r>
              <a:rPr kumimoji="1" lang="en-US" altLang="zh-CN" sz="2400" b="1" kern="1200" dirty="0">
                <a:latin typeface="Times New Roman"/>
                <a:ea typeface="宋体" panose="02010600030101010101" pitchFamily="2" charset="-122"/>
                <a:cs typeface="+mn-cs"/>
              </a:rPr>
              <a:t>1</a:t>
            </a:r>
            <a:r>
              <a:rPr kumimoji="1" lang="en-US" altLang="zh-CN" sz="2400" b="1" i="1" kern="1200" dirty="0">
                <a:latin typeface="Times New Roman"/>
                <a:ea typeface="宋体" panose="02010600030101010101" pitchFamily="2" charset="-122"/>
                <a:cs typeface="+mn-cs"/>
              </a:rPr>
              <a:t>s </a:t>
            </a:r>
          </a:p>
          <a:p>
            <a:pPr indent="201216" defTabSz="6858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CN" sz="2400" b="1" i="1" kern="1200" dirty="0">
                <a:latin typeface="Times New Roman"/>
                <a:ea typeface="宋体" panose="02010600030101010101" pitchFamily="2" charset="-122"/>
                <a:cs typeface="+mn-cs"/>
              </a:rPr>
              <a:t>C</a:t>
            </a:r>
            <a:r>
              <a:rPr kumimoji="1" lang="zh-CN" altLang="en-US" sz="2400" b="1" kern="1200" dirty="0">
                <a:latin typeface="宋体" pitchFamily="2" charset="-122"/>
                <a:ea typeface="宋体" panose="02010600030101010101" pitchFamily="2" charset="-122"/>
                <a:cs typeface="+mn-cs"/>
              </a:rPr>
              <a:t>．此时</a:t>
            </a:r>
            <a:r>
              <a:rPr kumimoji="1" lang="en-US" altLang="zh-CN" sz="2400" b="1" i="1" kern="1200" dirty="0">
                <a:latin typeface="Times New Roman"/>
                <a:ea typeface="宋体" panose="02010600030101010101" pitchFamily="2" charset="-122"/>
                <a:cs typeface="+mn-cs"/>
              </a:rPr>
              <a:t>x=</a:t>
            </a:r>
            <a:r>
              <a:rPr kumimoji="1" lang="en-US" altLang="zh-CN" sz="2400" b="1" kern="1200" dirty="0">
                <a:latin typeface="Times New Roman"/>
                <a:ea typeface="宋体" panose="02010600030101010101" pitchFamily="2" charset="-122"/>
                <a:cs typeface="+mn-cs"/>
              </a:rPr>
              <a:t>4</a:t>
            </a:r>
            <a:r>
              <a:rPr kumimoji="1" lang="en-US" altLang="zh-CN" sz="2400" b="1" i="1" kern="1200" dirty="0">
                <a:latin typeface="Times New Roman"/>
                <a:ea typeface="宋体" panose="02010600030101010101" pitchFamily="2" charset="-122"/>
                <a:cs typeface="+mn-cs"/>
              </a:rPr>
              <a:t>m</a:t>
            </a:r>
            <a:r>
              <a:rPr kumimoji="1" lang="zh-CN" altLang="en-US" sz="2400" b="1" kern="1200" dirty="0">
                <a:latin typeface="宋体" pitchFamily="2" charset="-122"/>
                <a:ea typeface="宋体" panose="02010600030101010101" pitchFamily="2" charset="-122"/>
                <a:cs typeface="+mn-cs"/>
              </a:rPr>
              <a:t>处质点沿</a:t>
            </a:r>
            <a:r>
              <a:rPr kumimoji="1" lang="en-US" altLang="zh-CN" sz="2400" b="1" i="1" kern="1200" dirty="0">
                <a:latin typeface="Times New Roman"/>
                <a:ea typeface="宋体" panose="02010600030101010101" pitchFamily="2" charset="-122"/>
                <a:cs typeface="+mn-cs"/>
              </a:rPr>
              <a:t>y</a:t>
            </a:r>
            <a:r>
              <a:rPr kumimoji="1" lang="zh-CN" altLang="en-US" sz="2400" b="1" kern="1200" dirty="0">
                <a:latin typeface="宋体" pitchFamily="2" charset="-122"/>
                <a:ea typeface="宋体" panose="02010600030101010101" pitchFamily="2" charset="-122"/>
                <a:cs typeface="+mn-cs"/>
              </a:rPr>
              <a:t>轴负方向运动</a:t>
            </a:r>
            <a:r>
              <a:rPr kumimoji="1" lang="zh-CN" altLang="en-US" sz="2400" b="1" kern="1200" dirty="0">
                <a:latin typeface="Times New Roman"/>
                <a:ea typeface="宋体" panose="02010600030101010101" pitchFamily="2" charset="-122"/>
                <a:cs typeface="+mn-cs"/>
              </a:rPr>
              <a:t> </a:t>
            </a:r>
            <a:endParaRPr kumimoji="1" lang="zh-CN" altLang="en-US" sz="2400" b="1" kern="1200" dirty="0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indent="201216" defTabSz="6858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CN" sz="2400" b="1" i="1" kern="1200" dirty="0">
                <a:latin typeface="Times New Roman"/>
                <a:ea typeface="宋体" panose="02010600030101010101" pitchFamily="2" charset="-122"/>
                <a:cs typeface="+mn-cs"/>
              </a:rPr>
              <a:t>D</a:t>
            </a:r>
            <a:r>
              <a:rPr kumimoji="1" lang="zh-CN" altLang="en-US" sz="2400" b="1" kern="1200" dirty="0">
                <a:latin typeface="宋体" pitchFamily="2" charset="-122"/>
                <a:ea typeface="宋体" panose="02010600030101010101" pitchFamily="2" charset="-122"/>
                <a:cs typeface="+mn-cs"/>
              </a:rPr>
              <a:t>．此时</a:t>
            </a:r>
            <a:r>
              <a:rPr kumimoji="1" lang="en-US" altLang="zh-CN" sz="2400" b="1" i="1" kern="1200" dirty="0">
                <a:latin typeface="Times New Roman"/>
                <a:ea typeface="宋体" panose="02010600030101010101" pitchFamily="2" charset="-122"/>
                <a:cs typeface="+mn-cs"/>
              </a:rPr>
              <a:t>x=</a:t>
            </a:r>
            <a:r>
              <a:rPr kumimoji="1" lang="en-US" altLang="zh-CN" sz="2400" b="1" kern="1200" dirty="0">
                <a:latin typeface="Times New Roman"/>
                <a:ea typeface="宋体" panose="02010600030101010101" pitchFamily="2" charset="-122"/>
                <a:cs typeface="+mn-cs"/>
              </a:rPr>
              <a:t>4</a:t>
            </a:r>
            <a:r>
              <a:rPr kumimoji="1" lang="en-US" altLang="zh-CN" sz="2400" b="1" i="1" kern="1200" dirty="0">
                <a:latin typeface="Times New Roman"/>
                <a:ea typeface="宋体" panose="02010600030101010101" pitchFamily="2" charset="-122"/>
                <a:cs typeface="+mn-cs"/>
              </a:rPr>
              <a:t>m</a:t>
            </a:r>
            <a:r>
              <a:rPr kumimoji="1" lang="zh-CN" altLang="en-US" sz="2400" b="1" kern="1200" dirty="0">
                <a:latin typeface="宋体" pitchFamily="2" charset="-122"/>
                <a:ea typeface="宋体" panose="02010600030101010101" pitchFamily="2" charset="-122"/>
                <a:cs typeface="+mn-cs"/>
              </a:rPr>
              <a:t>处质点的加速度为</a:t>
            </a:r>
            <a:r>
              <a:rPr kumimoji="1" lang="en-US" altLang="zh-CN" sz="2400" b="1" kern="1200" dirty="0">
                <a:latin typeface="Times New Roman"/>
                <a:ea typeface="宋体" panose="02010600030101010101" pitchFamily="2" charset="-122"/>
                <a:cs typeface="+mn-cs"/>
              </a:rPr>
              <a:t>0</a:t>
            </a:r>
            <a:r>
              <a:rPr kumimoji="1" lang="en-US" altLang="zh-CN" sz="2400" b="1" i="1" kern="1200" dirty="0">
                <a:latin typeface="Times New Roman"/>
                <a:ea typeface="宋体" panose="02010600030101010101" pitchFamily="2" charset="-122"/>
                <a:cs typeface="+mn-cs"/>
              </a:rPr>
              <a:t> </a:t>
            </a:r>
            <a:endParaRPr kumimoji="1" lang="zh-CN" altLang="en-US" sz="2400" b="1" i="1" kern="1200" dirty="0"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176419" y="1049721"/>
            <a:ext cx="5546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268288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indent="201216" defTabSz="685800" eaLnBrk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800" b="1" i="1" kern="1200" dirty="0">
                <a:solidFill>
                  <a:srgbClr val="FF0000"/>
                </a:solidFill>
                <a:cs typeface="+mn-cs"/>
              </a:rPr>
              <a:t>D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946673" y="4226719"/>
            <a:ext cx="47684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1650" b="1" kern="1200">
                <a:solidFill>
                  <a:srgbClr val="FF0000"/>
                </a:solidFill>
                <a:ea typeface="楷体" panose="02010609060101010101" pitchFamily="49" charset="-122"/>
                <a:cs typeface="+mn-cs"/>
              </a:rPr>
              <a:t>从图像看出</a:t>
            </a:r>
            <a:r>
              <a:rPr lang="en-US" altLang="zh-CN" sz="1800" b="1" i="1" kern="1200">
                <a:solidFill>
                  <a:srgbClr val="FF0000"/>
                </a:solidFill>
                <a:ea typeface="楷体_GB2312" pitchFamily="49" charset="-122"/>
                <a:cs typeface="+mn-cs"/>
              </a:rPr>
              <a:t>λ</a:t>
            </a:r>
            <a:r>
              <a:rPr lang="zh-CN" altLang="en-US" sz="1800" b="1" i="1" kern="1200">
                <a:solidFill>
                  <a:srgbClr val="FF0000"/>
                </a:solidFill>
                <a:ea typeface="楷体_GB2312" pitchFamily="49" charset="-122"/>
                <a:cs typeface="+mn-cs"/>
              </a:rPr>
              <a:t>，</a:t>
            </a:r>
            <a:r>
              <a:rPr lang="zh-CN" altLang="en-US" sz="1650" b="1" kern="1200">
                <a:solidFill>
                  <a:srgbClr val="FF0000"/>
                </a:solidFill>
                <a:ea typeface="楷体" panose="02010609060101010101" pitchFamily="49" charset="-122"/>
                <a:cs typeface="+mn-cs"/>
              </a:rPr>
              <a:t>已知</a:t>
            </a:r>
            <a:r>
              <a:rPr lang="en-US" altLang="zh-CN" sz="1800" b="1" i="1" kern="1200">
                <a:solidFill>
                  <a:srgbClr val="FF0000"/>
                </a:solidFill>
                <a:ea typeface="楷体_GB2312" pitchFamily="49" charset="-122"/>
                <a:cs typeface="+mn-cs"/>
              </a:rPr>
              <a:t>v</a:t>
            </a:r>
            <a:r>
              <a:rPr lang="en-US" altLang="zh-CN" sz="1800" b="1" kern="1200">
                <a:solidFill>
                  <a:srgbClr val="FF0000"/>
                </a:solidFill>
                <a:ea typeface="楷体_GB2312" pitchFamily="49" charset="-122"/>
                <a:cs typeface="+mn-cs"/>
              </a:rPr>
              <a:t> </a:t>
            </a:r>
            <a:r>
              <a:rPr lang="zh-CN" altLang="en-US" sz="1650" b="1" kern="1200">
                <a:solidFill>
                  <a:srgbClr val="FF0000"/>
                </a:solidFill>
                <a:ea typeface="楷体" panose="02010609060101010101" pitchFamily="49" charset="-122"/>
                <a:cs typeface="+mn-cs"/>
              </a:rPr>
              <a:t>会求</a:t>
            </a:r>
            <a:r>
              <a:rPr lang="en-US" altLang="zh-CN" sz="1800" b="1" i="1" kern="1200">
                <a:solidFill>
                  <a:srgbClr val="FF0000"/>
                </a:solidFill>
                <a:ea typeface="楷体_GB2312" pitchFamily="49" charset="-122"/>
                <a:cs typeface="+mn-cs"/>
              </a:rPr>
              <a:t>T f</a:t>
            </a:r>
            <a:r>
              <a:rPr lang="zh-CN" altLang="en-US" sz="1800" b="1" kern="1200">
                <a:solidFill>
                  <a:srgbClr val="FF0000"/>
                </a:solidFill>
                <a:ea typeface="楷体_GB2312" pitchFamily="49" charset="-122"/>
                <a:cs typeface="+mn-cs"/>
              </a:rPr>
              <a:t>；</a:t>
            </a:r>
            <a:r>
              <a:rPr lang="zh-CN" altLang="en-US" sz="1650" b="1" kern="1200">
                <a:solidFill>
                  <a:srgbClr val="FF0000"/>
                </a:solidFill>
                <a:ea typeface="楷体" panose="02010609060101010101" pitchFamily="49" charset="-122"/>
                <a:cs typeface="+mn-cs"/>
              </a:rPr>
              <a:t>已知</a:t>
            </a:r>
            <a:r>
              <a:rPr lang="en-US" altLang="zh-CN" sz="1800" b="1" i="1" kern="1200">
                <a:solidFill>
                  <a:srgbClr val="FF0000"/>
                </a:solidFill>
                <a:ea typeface="楷体_GB2312" pitchFamily="49" charset="-122"/>
                <a:cs typeface="+mn-cs"/>
              </a:rPr>
              <a:t>T f </a:t>
            </a:r>
            <a:r>
              <a:rPr lang="zh-CN" altLang="en-US" sz="1650" b="1" kern="1200">
                <a:solidFill>
                  <a:srgbClr val="FF0000"/>
                </a:solidFill>
                <a:ea typeface="楷体" panose="02010609060101010101" pitchFamily="49" charset="-122"/>
                <a:cs typeface="+mn-cs"/>
              </a:rPr>
              <a:t>会求</a:t>
            </a:r>
            <a:r>
              <a:rPr lang="en-US" altLang="zh-CN" sz="1800" b="1" i="1" kern="1200">
                <a:solidFill>
                  <a:srgbClr val="FF0000"/>
                </a:solidFill>
                <a:ea typeface="楷体_GB2312" pitchFamily="49" charset="-122"/>
                <a:cs typeface="+mn-cs"/>
              </a:rPr>
              <a:t>v</a:t>
            </a:r>
          </a:p>
        </p:txBody>
      </p:sp>
      <p:graphicFrame>
        <p:nvGraphicFramePr>
          <p:cNvPr id="26665" name="Object 41"/>
          <p:cNvGraphicFramePr>
            <a:graphicFrameLocks noChangeAspect="1"/>
          </p:cNvGraphicFramePr>
          <p:nvPr/>
        </p:nvGraphicFramePr>
        <p:xfrm>
          <a:off x="2268142" y="3315891"/>
          <a:ext cx="1593056" cy="575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4" name="公式" r:id="rId8" imgW="1085947" imgH="380982" progId="Equation.3">
                  <p:embed/>
                </p:oleObj>
              </mc:Choice>
              <mc:Fallback>
                <p:oleObj name="公式" r:id="rId8" imgW="1085947" imgH="380982" progId="Equation.3">
                  <p:embed/>
                  <p:pic>
                    <p:nvPicPr>
                      <p:cNvPr id="26665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142" y="3315891"/>
                        <a:ext cx="1593056" cy="5750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直接箭头连接符 4"/>
          <p:cNvCxnSpPr/>
          <p:nvPr/>
        </p:nvCxnSpPr>
        <p:spPr bwMode="auto">
          <a:xfrm flipV="1">
            <a:off x="6836371" y="2543504"/>
            <a:ext cx="258112" cy="237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直接箭头连接符 16"/>
          <p:cNvCxnSpPr/>
          <p:nvPr/>
        </p:nvCxnSpPr>
        <p:spPr bwMode="auto">
          <a:xfrm flipV="1">
            <a:off x="6836371" y="2291255"/>
            <a:ext cx="0" cy="24986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28230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3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" descr="E:\工作\物理\高三\总复习练习题\2013步步高高考一轮\选修3-4\W131.TIF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116" y="976971"/>
            <a:ext cx="2900258" cy="1400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Text Box 2"/>
          <p:cNvSpPr txBox="1">
            <a:spLocks noChangeArrowheads="1"/>
          </p:cNvSpPr>
          <p:nvPr/>
        </p:nvSpPr>
        <p:spPr bwMode="auto">
          <a:xfrm>
            <a:off x="7044837" y="2143125"/>
            <a:ext cx="18473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defTabSz="685800" eaLnBrk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zh-CN" sz="1500" kern="120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7348" name="Rectangle 3"/>
          <p:cNvSpPr>
            <a:spLocks noChangeArrowheads="1"/>
          </p:cNvSpPr>
          <p:nvPr/>
        </p:nvSpPr>
        <p:spPr bwMode="auto">
          <a:xfrm>
            <a:off x="1143001" y="-1321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zh-CN" altLang="en-US" sz="1800" kern="1200">
              <a:solidFill>
                <a:srgbClr val="000000"/>
              </a:solidFill>
              <a:cs typeface="+mn-cs"/>
            </a:endParaRPr>
          </a:p>
        </p:txBody>
      </p:sp>
      <p:sp>
        <p:nvSpPr>
          <p:cNvPr id="57349" name="Rectangle 4"/>
          <p:cNvSpPr>
            <a:spLocks noChangeArrowheads="1"/>
          </p:cNvSpPr>
          <p:nvPr/>
        </p:nvSpPr>
        <p:spPr bwMode="auto">
          <a:xfrm>
            <a:off x="231941" y="80093"/>
            <a:ext cx="675084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200025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indent="150019" defTabSz="685800" eaLnBrk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000" b="1" kern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例</a:t>
            </a:r>
            <a:r>
              <a:rPr lang="en-US" altLang="zh-CN" sz="2000" b="1" kern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  <a:r>
              <a:rPr lang="zh-CN" altLang="en-US" sz="2000" b="1" kern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．</a:t>
            </a:r>
            <a:r>
              <a:rPr lang="zh-CN" altLang="en-US" sz="2000" b="1" kern="1200" dirty="0">
                <a:solidFill>
                  <a:srgbClr val="000000"/>
                </a:solidFill>
                <a:cs typeface="Times New Roman" panose="02020603050405020304" pitchFamily="18" charset="0"/>
              </a:rPr>
              <a:t>如</a:t>
            </a:r>
            <a:r>
              <a:rPr lang="zh-CN" altLang="en-US" sz="2000" b="1" kern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图所</a:t>
            </a:r>
            <a:r>
              <a:rPr lang="zh-CN" altLang="en-US" sz="2000" b="1" kern="1200" dirty="0">
                <a:solidFill>
                  <a:srgbClr val="000000"/>
                </a:solidFill>
                <a:cs typeface="Times New Roman" panose="02020603050405020304" pitchFamily="18" charset="0"/>
              </a:rPr>
              <a:t>示是一列简谐波在</a:t>
            </a:r>
            <a:r>
              <a:rPr lang="en-US" altLang="zh-CN" sz="2000" b="1" i="1" kern="1200" dirty="0">
                <a:solidFill>
                  <a:srgbClr val="000000"/>
                </a:solidFill>
                <a:cs typeface="Times New Roman" panose="02020603050405020304" pitchFamily="18" charset="0"/>
              </a:rPr>
              <a:t>t</a:t>
            </a:r>
            <a:r>
              <a:rPr lang="zh-CN" altLang="en-US" sz="2000" b="1" kern="1200" dirty="0">
                <a:solidFill>
                  <a:srgbClr val="00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sz="2000" b="1" kern="1200" dirty="0">
                <a:solidFill>
                  <a:srgbClr val="000000"/>
                </a:solidFill>
                <a:cs typeface="Times New Roman" panose="02020603050405020304" pitchFamily="18" charset="0"/>
              </a:rPr>
              <a:t>0</a:t>
            </a:r>
            <a:r>
              <a:rPr lang="zh-CN" altLang="en-US" sz="2000" b="1" kern="1200" dirty="0">
                <a:solidFill>
                  <a:srgbClr val="000000"/>
                </a:solidFill>
                <a:cs typeface="Times New Roman" panose="02020603050405020304" pitchFamily="18" charset="0"/>
              </a:rPr>
              <a:t>时的波形图，介质中的质点</a:t>
            </a:r>
            <a:r>
              <a:rPr lang="en-US" altLang="zh-CN" sz="2000" b="1" i="1" kern="1200" dirty="0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zh-CN" altLang="en-US" sz="2000" b="1" kern="1200" dirty="0">
                <a:solidFill>
                  <a:srgbClr val="000000"/>
                </a:solidFill>
                <a:cs typeface="Times New Roman" panose="02020603050405020304" pitchFamily="18" charset="0"/>
              </a:rPr>
              <a:t>沿</a:t>
            </a:r>
            <a:r>
              <a:rPr lang="en-US" altLang="zh-CN" sz="2000" b="1" i="1" kern="1200" dirty="0">
                <a:solidFill>
                  <a:srgbClr val="000000"/>
                </a:solidFill>
                <a:cs typeface="Times New Roman" panose="02020603050405020304" pitchFamily="18" charset="0"/>
              </a:rPr>
              <a:t>y</a:t>
            </a:r>
            <a:r>
              <a:rPr lang="zh-CN" altLang="en-US" sz="2000" b="1" kern="1200" dirty="0">
                <a:solidFill>
                  <a:srgbClr val="000000"/>
                </a:solidFill>
                <a:cs typeface="Times New Roman" panose="02020603050405020304" pitchFamily="18" charset="0"/>
              </a:rPr>
              <a:t>轴方向做简谐运动的表达式为</a:t>
            </a:r>
            <a:r>
              <a:rPr lang="en-US" altLang="zh-CN" sz="2000" b="1" i="1" kern="1200" dirty="0">
                <a:solidFill>
                  <a:srgbClr val="000000"/>
                </a:solidFill>
                <a:cs typeface="Times New Roman" panose="02020603050405020304" pitchFamily="18" charset="0"/>
              </a:rPr>
              <a:t>y</a:t>
            </a:r>
            <a:r>
              <a:rPr lang="zh-CN" altLang="en-US" sz="2000" b="1" kern="1200" dirty="0">
                <a:solidFill>
                  <a:srgbClr val="00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sz="2000" b="1" kern="1200" dirty="0">
                <a:solidFill>
                  <a:srgbClr val="000000"/>
                </a:solidFill>
                <a:cs typeface="Times New Roman" panose="02020603050405020304" pitchFamily="18" charset="0"/>
              </a:rPr>
              <a:t>10sin 5π</a:t>
            </a:r>
            <a:r>
              <a:rPr lang="en-US" altLang="zh-CN" sz="2000" b="1" i="1" kern="1200" dirty="0">
                <a:solidFill>
                  <a:srgbClr val="000000"/>
                </a:solidFill>
                <a:cs typeface="Times New Roman" panose="02020603050405020304" pitchFamily="18" charset="0"/>
              </a:rPr>
              <a:t>t</a:t>
            </a:r>
            <a:r>
              <a:rPr lang="en-US" altLang="zh-CN" sz="2000" b="1" kern="1200" dirty="0">
                <a:solidFill>
                  <a:srgbClr val="000000"/>
                </a:solidFill>
                <a:cs typeface="Times New Roman" panose="02020603050405020304" pitchFamily="18" charset="0"/>
              </a:rPr>
              <a:t> cm.</a:t>
            </a:r>
            <a:r>
              <a:rPr lang="zh-CN" altLang="en-US" sz="2000" b="1" kern="1200" dirty="0">
                <a:solidFill>
                  <a:srgbClr val="000000"/>
                </a:solidFill>
                <a:cs typeface="Times New Roman" panose="02020603050405020304" pitchFamily="18" charset="0"/>
              </a:rPr>
              <a:t>关于这列简谐波，下列说法中正确的是   </a:t>
            </a:r>
            <a:r>
              <a:rPr lang="zh-CN" altLang="en-US" sz="2000" b="1" kern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sz="2000" b="1" kern="1200" dirty="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zh-CN" altLang="en-US" sz="2000" b="1" kern="1200" dirty="0">
                <a:solidFill>
                  <a:srgbClr val="000000"/>
                </a:solidFill>
                <a:cs typeface="Times New Roman" panose="02020603050405020304" pitchFamily="18" charset="0"/>
              </a:rPr>
              <a:t>　　</a:t>
            </a:r>
            <a:r>
              <a:rPr lang="en-US" altLang="zh-CN" sz="2000" b="1" kern="1200" dirty="0">
                <a:solidFill>
                  <a:srgbClr val="000000"/>
                </a:solidFill>
                <a:cs typeface="Times New Roman" panose="02020603050405020304" pitchFamily="18" charset="0"/>
              </a:rPr>
              <a:t>)</a:t>
            </a:r>
            <a:endParaRPr lang="en-US" altLang="zh-CN" sz="2000" b="1" kern="1200" dirty="0">
              <a:solidFill>
                <a:srgbClr val="000000"/>
              </a:solidFill>
              <a:cs typeface="+mn-cs"/>
            </a:endParaRPr>
          </a:p>
          <a:p>
            <a:pPr indent="150019" defTabSz="685800" eaLnBrk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000" b="1" kern="1200" dirty="0">
                <a:solidFill>
                  <a:srgbClr val="000000"/>
                </a:solidFill>
                <a:cs typeface="Times New Roman" panose="02020603050405020304" pitchFamily="18" charset="0"/>
              </a:rPr>
              <a:t>A</a:t>
            </a:r>
            <a:r>
              <a:rPr lang="zh-CN" altLang="en-US" sz="2000" b="1" kern="1200" dirty="0">
                <a:solidFill>
                  <a:srgbClr val="000000"/>
                </a:solidFill>
                <a:cs typeface="Times New Roman" panose="02020603050405020304" pitchFamily="18" charset="0"/>
              </a:rPr>
              <a:t>．这列简谐波的振幅为</a:t>
            </a:r>
            <a:r>
              <a:rPr lang="en-US" altLang="zh-CN" sz="2000" b="1" kern="1200" dirty="0">
                <a:solidFill>
                  <a:srgbClr val="000000"/>
                </a:solidFill>
                <a:cs typeface="Times New Roman" panose="02020603050405020304" pitchFamily="18" charset="0"/>
              </a:rPr>
              <a:t>20 cm</a:t>
            </a:r>
            <a:endParaRPr lang="en-US" altLang="zh-CN" sz="2000" b="1" kern="1200" dirty="0">
              <a:solidFill>
                <a:srgbClr val="000000"/>
              </a:solidFill>
              <a:cs typeface="+mn-cs"/>
            </a:endParaRPr>
          </a:p>
          <a:p>
            <a:pPr indent="150019" defTabSz="685800" eaLnBrk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000" b="1" kern="1200" dirty="0">
                <a:solidFill>
                  <a:srgbClr val="000000"/>
                </a:solidFill>
                <a:cs typeface="Times New Roman" panose="02020603050405020304" pitchFamily="18" charset="0"/>
              </a:rPr>
              <a:t>B</a:t>
            </a:r>
            <a:r>
              <a:rPr lang="zh-CN" altLang="en-US" sz="2000" b="1" kern="1200" dirty="0">
                <a:solidFill>
                  <a:srgbClr val="000000"/>
                </a:solidFill>
                <a:cs typeface="Times New Roman" panose="02020603050405020304" pitchFamily="18" charset="0"/>
              </a:rPr>
              <a:t>．这列简谐波的周期为</a:t>
            </a:r>
            <a:r>
              <a:rPr lang="en-US" altLang="zh-CN" sz="2000" b="1" kern="1200" dirty="0">
                <a:solidFill>
                  <a:srgbClr val="000000"/>
                </a:solidFill>
                <a:cs typeface="Times New Roman" panose="02020603050405020304" pitchFamily="18" charset="0"/>
              </a:rPr>
              <a:t>5.0 s</a:t>
            </a:r>
            <a:endParaRPr lang="en-US" altLang="zh-CN" sz="2000" b="1" kern="1200" dirty="0">
              <a:solidFill>
                <a:srgbClr val="000000"/>
              </a:solidFill>
              <a:cs typeface="+mn-cs"/>
            </a:endParaRPr>
          </a:p>
          <a:p>
            <a:pPr indent="150019" defTabSz="685800" eaLnBrk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000" b="1" kern="1200" dirty="0">
                <a:solidFill>
                  <a:srgbClr val="000000"/>
                </a:solidFill>
                <a:cs typeface="Times New Roman" panose="02020603050405020304" pitchFamily="18" charset="0"/>
              </a:rPr>
              <a:t>C</a:t>
            </a:r>
            <a:r>
              <a:rPr lang="zh-CN" altLang="en-US" sz="2000" b="1" kern="1200" dirty="0">
                <a:solidFill>
                  <a:srgbClr val="000000"/>
                </a:solidFill>
                <a:cs typeface="Times New Roman" panose="02020603050405020304" pitchFamily="18" charset="0"/>
              </a:rPr>
              <a:t>．这列简谐波在该介质中的传播速度为</a:t>
            </a:r>
            <a:r>
              <a:rPr lang="en-US" altLang="zh-CN" sz="2000" b="1" kern="1200" dirty="0">
                <a:solidFill>
                  <a:srgbClr val="000000"/>
                </a:solidFill>
                <a:cs typeface="Times New Roman" panose="02020603050405020304" pitchFamily="18" charset="0"/>
              </a:rPr>
              <a:t>25 cm/s</a:t>
            </a:r>
            <a:endParaRPr lang="en-US" altLang="zh-CN" sz="2000" b="1" kern="1200" dirty="0">
              <a:solidFill>
                <a:srgbClr val="000000"/>
              </a:solidFill>
              <a:cs typeface="+mn-cs"/>
            </a:endParaRPr>
          </a:p>
          <a:p>
            <a:pPr indent="150019" defTabSz="685800" eaLnBrk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000" b="1" kern="1200" dirty="0">
                <a:solidFill>
                  <a:srgbClr val="000000"/>
                </a:solidFill>
                <a:cs typeface="Times New Roman" panose="02020603050405020304" pitchFamily="18" charset="0"/>
              </a:rPr>
              <a:t>D</a:t>
            </a:r>
            <a:r>
              <a:rPr lang="zh-CN" altLang="en-US" sz="2000" b="1" kern="1200" dirty="0">
                <a:solidFill>
                  <a:srgbClr val="000000"/>
                </a:solidFill>
                <a:cs typeface="Times New Roman" panose="02020603050405020304" pitchFamily="18" charset="0"/>
              </a:rPr>
              <a:t>．这列简谐波沿</a:t>
            </a:r>
            <a:r>
              <a:rPr lang="en-US" altLang="zh-CN" sz="2000" b="1" i="1" kern="1200" dirty="0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zh-CN" altLang="en-US" sz="2000" b="1" kern="1200" dirty="0">
                <a:solidFill>
                  <a:srgbClr val="000000"/>
                </a:solidFill>
                <a:cs typeface="Times New Roman" panose="02020603050405020304" pitchFamily="18" charset="0"/>
              </a:rPr>
              <a:t>轴正向传播</a:t>
            </a:r>
            <a:endParaRPr lang="zh-CN" altLang="en-US" sz="2000" b="1" kern="120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751778" y="2470309"/>
            <a:ext cx="17491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800" b="1" i="1" kern="1200" dirty="0">
                <a:solidFill>
                  <a:srgbClr val="FF0000"/>
                </a:solidFill>
                <a:cs typeface="Times New Roman" panose="02020603050405020304" pitchFamily="18" charset="0"/>
              </a:rPr>
              <a:t>y</a:t>
            </a:r>
            <a:r>
              <a:rPr lang="zh-CN" altLang="en-US" sz="1800" b="1" kern="1200" dirty="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sz="1800" b="1" kern="1200" dirty="0">
                <a:solidFill>
                  <a:srgbClr val="FF0000"/>
                </a:solidFill>
                <a:cs typeface="Times New Roman" panose="02020603050405020304" pitchFamily="18" charset="0"/>
              </a:rPr>
              <a:t>10sin 5π</a:t>
            </a:r>
            <a:r>
              <a:rPr lang="en-US" altLang="zh-CN" sz="1800" b="1" i="1" kern="1200" dirty="0">
                <a:solidFill>
                  <a:srgbClr val="FF0000"/>
                </a:solidFill>
                <a:cs typeface="Times New Roman" panose="02020603050405020304" pitchFamily="18" charset="0"/>
              </a:rPr>
              <a:t>t</a:t>
            </a:r>
            <a:r>
              <a:rPr lang="en-US" altLang="zh-CN" sz="1800" b="1" kern="1200" dirty="0">
                <a:solidFill>
                  <a:srgbClr val="FF0000"/>
                </a:solidFill>
                <a:cs typeface="Times New Roman" panose="02020603050405020304" pitchFamily="18" charset="0"/>
              </a:rPr>
              <a:t> cm</a:t>
            </a:r>
            <a:endParaRPr lang="zh-CN" altLang="en-US" sz="1800" kern="1200" dirty="0">
              <a:solidFill>
                <a:srgbClr val="FF0000"/>
              </a:solidFill>
              <a:cs typeface="+mn-cs"/>
            </a:endParaRP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266752" y="2095488"/>
            <a:ext cx="1854994" cy="1382316"/>
            <a:chOff x="1565" y="2795"/>
            <a:chExt cx="1558" cy="1161"/>
          </a:xfrm>
        </p:grpSpPr>
        <p:sp>
          <p:nvSpPr>
            <p:cNvPr id="57375" name="Text Box 4"/>
            <p:cNvSpPr txBox="1">
              <a:spLocks noChangeArrowheads="1"/>
            </p:cNvSpPr>
            <p:nvPr/>
          </p:nvSpPr>
          <p:spPr bwMode="auto">
            <a:xfrm>
              <a:off x="1565" y="2795"/>
              <a:ext cx="236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zh-CN" sz="1500" b="1" i="1" kern="1200">
                  <a:solidFill>
                    <a:srgbClr val="003366"/>
                  </a:solidFill>
                  <a:cs typeface="+mn-cs"/>
                </a:rPr>
                <a:t>x</a:t>
              </a:r>
            </a:p>
          </p:txBody>
        </p:sp>
        <p:sp>
          <p:nvSpPr>
            <p:cNvPr id="57376" name="Line 6"/>
            <p:cNvSpPr>
              <a:spLocks noChangeShapeType="1"/>
            </p:cNvSpPr>
            <p:nvPr/>
          </p:nvSpPr>
          <p:spPr bwMode="auto">
            <a:xfrm>
              <a:off x="1767" y="3494"/>
              <a:ext cx="1259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eaLnBrk="0"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kern="120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7377" name="Line 7"/>
            <p:cNvSpPr>
              <a:spLocks noChangeShapeType="1"/>
            </p:cNvSpPr>
            <p:nvPr/>
          </p:nvSpPr>
          <p:spPr bwMode="auto">
            <a:xfrm flipV="1">
              <a:off x="1770" y="2895"/>
              <a:ext cx="9" cy="105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eaLnBrk="0"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kern="120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7378" name="Text Box 8"/>
            <p:cNvSpPr txBox="1">
              <a:spLocks noChangeArrowheads="1"/>
            </p:cNvSpPr>
            <p:nvPr/>
          </p:nvSpPr>
          <p:spPr bwMode="auto">
            <a:xfrm>
              <a:off x="2923" y="3481"/>
              <a:ext cx="200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zh-CN" sz="1500" b="1" i="1" kern="1200">
                  <a:solidFill>
                    <a:srgbClr val="003366"/>
                  </a:solidFill>
                  <a:cs typeface="+mn-cs"/>
                </a:rPr>
                <a:t>t</a:t>
              </a:r>
            </a:p>
          </p:txBody>
        </p:sp>
        <p:sp>
          <p:nvSpPr>
            <p:cNvPr id="57379" name="Text Box 9"/>
            <p:cNvSpPr txBox="1">
              <a:spLocks noChangeArrowheads="1"/>
            </p:cNvSpPr>
            <p:nvPr/>
          </p:nvSpPr>
          <p:spPr bwMode="auto">
            <a:xfrm>
              <a:off x="1565" y="3389"/>
              <a:ext cx="23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zh-CN" sz="1050" b="1" i="1" kern="1200">
                  <a:solidFill>
                    <a:srgbClr val="003366"/>
                  </a:solidFill>
                  <a:cs typeface="+mn-cs"/>
                </a:rPr>
                <a:t>O</a:t>
              </a:r>
            </a:p>
          </p:txBody>
        </p:sp>
        <p:sp>
          <p:nvSpPr>
            <p:cNvPr id="57380" name="Freeform 10"/>
            <p:cNvSpPr>
              <a:spLocks/>
            </p:cNvSpPr>
            <p:nvPr/>
          </p:nvSpPr>
          <p:spPr bwMode="auto">
            <a:xfrm>
              <a:off x="1784" y="3009"/>
              <a:ext cx="1060" cy="947"/>
            </a:xfrm>
            <a:custGeom>
              <a:avLst/>
              <a:gdLst>
                <a:gd name="T0" fmla="*/ 0 w 1536"/>
                <a:gd name="T1" fmla="*/ 242461633 h 1120"/>
                <a:gd name="T2" fmla="*/ 17290942 w 1536"/>
                <a:gd name="T3" fmla="*/ 242461633 h 1120"/>
                <a:gd name="T4" fmla="*/ 17290942 w 1536"/>
                <a:gd name="T5" fmla="*/ 242461633 h 1120"/>
                <a:gd name="T6" fmla="*/ 17290942 w 1536"/>
                <a:gd name="T7" fmla="*/ 242461633 h 11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36"/>
                <a:gd name="T13" fmla="*/ 0 h 1120"/>
                <a:gd name="T14" fmla="*/ 1536 w 1536"/>
                <a:gd name="T15" fmla="*/ 1120 h 11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36" h="1120">
                  <a:moveTo>
                    <a:pt x="0" y="566"/>
                  </a:moveTo>
                  <a:cubicBezTo>
                    <a:pt x="67" y="485"/>
                    <a:pt x="219" y="0"/>
                    <a:pt x="405" y="79"/>
                  </a:cubicBezTo>
                  <a:cubicBezTo>
                    <a:pt x="591" y="158"/>
                    <a:pt x="930" y="958"/>
                    <a:pt x="1118" y="1039"/>
                  </a:cubicBezTo>
                  <a:cubicBezTo>
                    <a:pt x="1306" y="1120"/>
                    <a:pt x="1449" y="665"/>
                    <a:pt x="1536" y="566"/>
                  </a:cubicBezTo>
                </a:path>
              </a:pathLst>
            </a:custGeom>
            <a:noFill/>
            <a:ln w="2857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685800" eaLnBrk="0"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kern="120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7381" name="Line 12"/>
            <p:cNvSpPr>
              <a:spLocks noChangeShapeType="1"/>
            </p:cNvSpPr>
            <p:nvPr/>
          </p:nvSpPr>
          <p:spPr bwMode="auto">
            <a:xfrm>
              <a:off x="2034" y="3065"/>
              <a:ext cx="0" cy="417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eaLnBrk="0"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kern="120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7382" name="Line 13"/>
            <p:cNvSpPr>
              <a:spLocks noChangeShapeType="1"/>
            </p:cNvSpPr>
            <p:nvPr/>
          </p:nvSpPr>
          <p:spPr bwMode="auto">
            <a:xfrm>
              <a:off x="2591" y="3494"/>
              <a:ext cx="2" cy="391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eaLnBrk="0"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kern="120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4488954" y="2121365"/>
            <a:ext cx="61106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500" b="1" i="1" kern="1200" dirty="0" smtClean="0">
                <a:solidFill>
                  <a:srgbClr val="002060"/>
                </a:solidFill>
                <a:cs typeface="+mn-cs"/>
              </a:rPr>
              <a:t>10cm</a:t>
            </a:r>
            <a:endParaRPr lang="zh-CN" altLang="en-US" sz="1500" b="1" i="1" kern="1200" dirty="0">
              <a:solidFill>
                <a:srgbClr val="002060"/>
              </a:solidFill>
              <a:cs typeface="+mn-cs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5550623" y="2616054"/>
            <a:ext cx="42511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500" b="1" i="1" kern="1200" dirty="0">
                <a:solidFill>
                  <a:srgbClr val="002060"/>
                </a:solidFill>
                <a:cs typeface="+mn-cs"/>
              </a:rPr>
              <a:t>0.4</a:t>
            </a:r>
            <a:endParaRPr lang="zh-CN" altLang="en-US" sz="1500" b="1" i="1" kern="1200" dirty="0">
              <a:solidFill>
                <a:srgbClr val="002060"/>
              </a:solidFill>
              <a:cs typeface="+mn-cs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6588760" y="2793297"/>
            <a:ext cx="22637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800" b="1" kern="1200" dirty="0">
                <a:solidFill>
                  <a:srgbClr val="000000"/>
                </a:solidFill>
                <a:cs typeface="+mn-cs"/>
              </a:rPr>
              <a:t>t=0</a:t>
            </a:r>
            <a:r>
              <a:rPr lang="zh-CN" altLang="en-US" sz="1800" b="1" kern="1200" dirty="0">
                <a:solidFill>
                  <a:srgbClr val="000000"/>
                </a:solidFill>
                <a:cs typeface="+mn-cs"/>
              </a:rPr>
              <a:t>时</a:t>
            </a:r>
            <a:r>
              <a:rPr lang="zh-CN" altLang="en-US" sz="1800" b="1" kern="1200" dirty="0" smtClean="0">
                <a:solidFill>
                  <a:srgbClr val="000000"/>
                </a:solidFill>
                <a:cs typeface="+mn-cs"/>
              </a:rPr>
              <a:t>质点</a:t>
            </a:r>
            <a:r>
              <a:rPr lang="en-US" altLang="zh-CN" sz="1800" b="1" kern="1200" dirty="0" smtClean="0">
                <a:solidFill>
                  <a:srgbClr val="000000"/>
                </a:solidFill>
                <a:cs typeface="+mn-cs"/>
              </a:rPr>
              <a:t>p</a:t>
            </a:r>
            <a:r>
              <a:rPr lang="zh-CN" altLang="en-US" sz="1800" b="1" kern="1200" dirty="0" smtClean="0">
                <a:solidFill>
                  <a:srgbClr val="000000"/>
                </a:solidFill>
                <a:cs typeface="+mn-cs"/>
              </a:rPr>
              <a:t>向上</a:t>
            </a:r>
            <a:r>
              <a:rPr lang="zh-CN" altLang="en-US" sz="1800" b="1" kern="1200" dirty="0">
                <a:solidFill>
                  <a:srgbClr val="000000"/>
                </a:solidFill>
                <a:cs typeface="+mn-cs"/>
              </a:rPr>
              <a:t>运动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1545979" y="4135967"/>
            <a:ext cx="23945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800" b="1" i="1" kern="1200" dirty="0">
                <a:solidFill>
                  <a:srgbClr val="FF0000"/>
                </a:solidFill>
                <a:cs typeface="Times New Roman" panose="02020603050405020304" pitchFamily="18" charset="0"/>
              </a:rPr>
              <a:t>y</a:t>
            </a:r>
            <a:r>
              <a:rPr lang="zh-CN" altLang="en-US" sz="1800" b="1" kern="1200" dirty="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sz="1800" b="1" kern="1200" dirty="0">
                <a:solidFill>
                  <a:srgbClr val="FF0000"/>
                </a:solidFill>
                <a:cs typeface="Times New Roman" panose="02020603050405020304" pitchFamily="18" charset="0"/>
              </a:rPr>
              <a:t>10sin (5π</a:t>
            </a:r>
            <a:r>
              <a:rPr lang="en-US" altLang="zh-CN" sz="1800" b="1" i="1" kern="1200" dirty="0">
                <a:solidFill>
                  <a:srgbClr val="FF0000"/>
                </a:solidFill>
                <a:cs typeface="Times New Roman" panose="02020603050405020304" pitchFamily="18" charset="0"/>
              </a:rPr>
              <a:t>t+</a:t>
            </a:r>
            <a:r>
              <a:rPr lang="en-US" altLang="zh-CN" sz="1800" b="1" kern="1200" dirty="0">
                <a:solidFill>
                  <a:srgbClr val="FF0000"/>
                </a:solidFill>
                <a:cs typeface="Times New Roman" panose="02020603050405020304" pitchFamily="18" charset="0"/>
              </a:rPr>
              <a:t>π) cm</a:t>
            </a:r>
            <a:endParaRPr lang="zh-CN" altLang="en-US" sz="1800" kern="1200" dirty="0">
              <a:solidFill>
                <a:srgbClr val="FF0000"/>
              </a:solidFill>
            </a:endParaRPr>
          </a:p>
        </p:txBody>
      </p:sp>
      <p:grpSp>
        <p:nvGrpSpPr>
          <p:cNvPr id="4" name="组合 36"/>
          <p:cNvGrpSpPr>
            <a:grpSpLocks/>
          </p:cNvGrpSpPr>
          <p:nvPr/>
        </p:nvGrpSpPr>
        <p:grpSpPr bwMode="auto">
          <a:xfrm>
            <a:off x="3889338" y="3481971"/>
            <a:ext cx="2970052" cy="1384697"/>
            <a:chOff x="4071934" y="4872060"/>
            <a:chExt cx="3960095" cy="1846253"/>
          </a:xfrm>
        </p:grpSpPr>
        <p:grpSp>
          <p:nvGrpSpPr>
            <p:cNvPr id="57364" name="组合 34"/>
            <p:cNvGrpSpPr>
              <a:grpSpLocks/>
            </p:cNvGrpSpPr>
            <p:nvPr/>
          </p:nvGrpSpPr>
          <p:grpSpPr bwMode="auto">
            <a:xfrm>
              <a:off x="4143372" y="4872060"/>
              <a:ext cx="3888657" cy="1846253"/>
              <a:chOff x="4143372" y="4872060"/>
              <a:chExt cx="3888657" cy="1846253"/>
            </a:xfrm>
          </p:grpSpPr>
          <p:sp>
            <p:nvSpPr>
              <p:cNvPr id="57366" name="Text Box 4"/>
              <p:cNvSpPr txBox="1">
                <a:spLocks noChangeArrowheads="1"/>
              </p:cNvSpPr>
              <p:nvPr/>
            </p:nvSpPr>
            <p:spPr bwMode="auto">
              <a:xfrm>
                <a:off x="4643438" y="4872060"/>
                <a:ext cx="374464" cy="4308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-US" altLang="zh-CN" sz="1500" b="1" i="1" kern="1200">
                    <a:solidFill>
                      <a:srgbClr val="003366"/>
                    </a:solidFill>
                    <a:cs typeface="+mn-cs"/>
                  </a:rPr>
                  <a:t>x</a:t>
                </a:r>
              </a:p>
            </p:txBody>
          </p:sp>
          <p:sp>
            <p:nvSpPr>
              <p:cNvPr id="57367" name="Line 6"/>
              <p:cNvSpPr>
                <a:spLocks noChangeShapeType="1"/>
              </p:cNvSpPr>
              <p:nvPr/>
            </p:nvSpPr>
            <p:spPr bwMode="auto">
              <a:xfrm>
                <a:off x="4964112" y="5963434"/>
                <a:ext cx="2965473" cy="19045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685800"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CN" altLang="en-US" kern="1200"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7368" name="Line 7"/>
              <p:cNvSpPr>
                <a:spLocks noChangeShapeType="1"/>
              </p:cNvSpPr>
              <p:nvPr/>
            </p:nvSpPr>
            <p:spPr bwMode="auto">
              <a:xfrm flipV="1">
                <a:off x="4968875" y="5030810"/>
                <a:ext cx="14287" cy="1666875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685800"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CN" altLang="en-US" kern="1200"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7369" name="Text Box 8"/>
              <p:cNvSpPr txBox="1">
                <a:spLocks noChangeArrowheads="1"/>
              </p:cNvSpPr>
              <p:nvPr/>
            </p:nvSpPr>
            <p:spPr bwMode="auto">
              <a:xfrm>
                <a:off x="7715272" y="6000767"/>
                <a:ext cx="316757" cy="4308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-US" altLang="zh-CN" sz="1500" b="1" i="1" kern="1200">
                    <a:solidFill>
                      <a:srgbClr val="003366"/>
                    </a:solidFill>
                    <a:cs typeface="+mn-cs"/>
                  </a:rPr>
                  <a:t>t</a:t>
                </a:r>
              </a:p>
            </p:txBody>
          </p:sp>
          <p:sp>
            <p:nvSpPr>
              <p:cNvPr id="57370" name="Freeform 10"/>
              <p:cNvSpPr>
                <a:spLocks/>
              </p:cNvSpPr>
              <p:nvPr/>
            </p:nvSpPr>
            <p:spPr bwMode="auto">
              <a:xfrm>
                <a:off x="4143372" y="5214950"/>
                <a:ext cx="1682750" cy="1503363"/>
              </a:xfrm>
              <a:custGeom>
                <a:avLst/>
                <a:gdLst>
                  <a:gd name="T0" fmla="*/ 0 w 1536"/>
                  <a:gd name="T1" fmla="*/ 2147483646 h 1120"/>
                  <a:gd name="T2" fmla="*/ 2147483646 w 1536"/>
                  <a:gd name="T3" fmla="*/ 2147483646 h 1120"/>
                  <a:gd name="T4" fmla="*/ 2147483646 w 1536"/>
                  <a:gd name="T5" fmla="*/ 2147483646 h 1120"/>
                  <a:gd name="T6" fmla="*/ 2147483646 w 1536"/>
                  <a:gd name="T7" fmla="*/ 2147483646 h 11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36"/>
                  <a:gd name="T13" fmla="*/ 0 h 1120"/>
                  <a:gd name="T14" fmla="*/ 1536 w 1536"/>
                  <a:gd name="T15" fmla="*/ 1120 h 11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36" h="1120">
                    <a:moveTo>
                      <a:pt x="0" y="566"/>
                    </a:moveTo>
                    <a:cubicBezTo>
                      <a:pt x="67" y="485"/>
                      <a:pt x="219" y="0"/>
                      <a:pt x="405" y="79"/>
                    </a:cubicBezTo>
                    <a:cubicBezTo>
                      <a:pt x="591" y="158"/>
                      <a:pt x="930" y="958"/>
                      <a:pt x="1118" y="1039"/>
                    </a:cubicBezTo>
                    <a:cubicBezTo>
                      <a:pt x="1306" y="1120"/>
                      <a:pt x="1449" y="665"/>
                      <a:pt x="1536" y="566"/>
                    </a:cubicBezTo>
                  </a:path>
                </a:pathLst>
              </a:cu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CN" altLang="en-US" kern="1200"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7371" name="Line 12"/>
              <p:cNvSpPr>
                <a:spLocks noChangeShapeType="1"/>
              </p:cNvSpPr>
              <p:nvPr/>
            </p:nvSpPr>
            <p:spPr bwMode="auto">
              <a:xfrm>
                <a:off x="5429256" y="5981722"/>
                <a:ext cx="0" cy="661988"/>
              </a:xfrm>
              <a:prstGeom prst="line">
                <a:avLst/>
              </a:prstGeom>
              <a:noFill/>
              <a:ln w="19050">
                <a:solidFill>
                  <a:srgbClr val="003366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685800"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CN" altLang="en-US" kern="1200"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7372" name="Line 13"/>
              <p:cNvSpPr>
                <a:spLocks noChangeShapeType="1"/>
              </p:cNvSpPr>
              <p:nvPr/>
            </p:nvSpPr>
            <p:spPr bwMode="auto">
              <a:xfrm>
                <a:off x="6215074" y="5317761"/>
                <a:ext cx="3175" cy="620713"/>
              </a:xfrm>
              <a:prstGeom prst="line">
                <a:avLst/>
              </a:prstGeom>
              <a:noFill/>
              <a:ln w="19050">
                <a:solidFill>
                  <a:srgbClr val="003366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685800"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CN" altLang="en-US" kern="1200"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7373" name="Freeform 10"/>
              <p:cNvSpPr>
                <a:spLocks/>
              </p:cNvSpPr>
              <p:nvPr/>
            </p:nvSpPr>
            <p:spPr bwMode="auto">
              <a:xfrm>
                <a:off x="5823022" y="5214950"/>
                <a:ext cx="1682750" cy="1503363"/>
              </a:xfrm>
              <a:custGeom>
                <a:avLst/>
                <a:gdLst>
                  <a:gd name="T0" fmla="*/ 0 w 1536"/>
                  <a:gd name="T1" fmla="*/ 2147483646 h 1120"/>
                  <a:gd name="T2" fmla="*/ 2147483646 w 1536"/>
                  <a:gd name="T3" fmla="*/ 2147483646 h 1120"/>
                  <a:gd name="T4" fmla="*/ 2147483646 w 1536"/>
                  <a:gd name="T5" fmla="*/ 2147483646 h 1120"/>
                  <a:gd name="T6" fmla="*/ 2147483646 w 1536"/>
                  <a:gd name="T7" fmla="*/ 2147483646 h 11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36"/>
                  <a:gd name="T13" fmla="*/ 0 h 1120"/>
                  <a:gd name="T14" fmla="*/ 1536 w 1536"/>
                  <a:gd name="T15" fmla="*/ 1120 h 11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36" h="1120">
                    <a:moveTo>
                      <a:pt x="0" y="566"/>
                    </a:moveTo>
                    <a:cubicBezTo>
                      <a:pt x="67" y="485"/>
                      <a:pt x="219" y="0"/>
                      <a:pt x="405" y="79"/>
                    </a:cubicBezTo>
                    <a:cubicBezTo>
                      <a:pt x="591" y="158"/>
                      <a:pt x="930" y="958"/>
                      <a:pt x="1118" y="1039"/>
                    </a:cubicBezTo>
                    <a:cubicBezTo>
                      <a:pt x="1306" y="1120"/>
                      <a:pt x="1449" y="665"/>
                      <a:pt x="1536" y="566"/>
                    </a:cubicBezTo>
                  </a:path>
                </a:pathLst>
              </a:cu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CN" altLang="en-US" kern="1200"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7374" name="Text Box 9"/>
              <p:cNvSpPr txBox="1">
                <a:spLocks noChangeArrowheads="1"/>
              </p:cNvSpPr>
              <p:nvPr/>
            </p:nvSpPr>
            <p:spPr bwMode="auto">
              <a:xfrm>
                <a:off x="4902205" y="5695968"/>
                <a:ext cx="376602" cy="338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-US" altLang="zh-CN" sz="1050" b="1" i="1" kern="1200">
                    <a:solidFill>
                      <a:srgbClr val="003366"/>
                    </a:solidFill>
                    <a:cs typeface="+mn-cs"/>
                  </a:rPr>
                  <a:t>O</a:t>
                </a:r>
              </a:p>
            </p:txBody>
          </p:sp>
        </p:grpSp>
        <p:sp>
          <p:nvSpPr>
            <p:cNvPr id="57365" name="矩形 35"/>
            <p:cNvSpPr>
              <a:spLocks noChangeArrowheads="1"/>
            </p:cNvSpPr>
            <p:nvPr/>
          </p:nvSpPr>
          <p:spPr bwMode="auto">
            <a:xfrm>
              <a:off x="4071934" y="5286388"/>
              <a:ext cx="884114" cy="10452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zh-CN" altLang="en-US" sz="1800" kern="1200">
                <a:solidFill>
                  <a:srgbClr val="000000"/>
                </a:solidFill>
                <a:cs typeface="+mn-cs"/>
              </a:endParaRPr>
            </a:p>
          </p:txBody>
        </p:sp>
      </p:grpSp>
      <p:sp>
        <p:nvSpPr>
          <p:cNvPr id="38" name="矩形 37"/>
          <p:cNvSpPr>
            <a:spLocks noChangeArrowheads="1"/>
          </p:cNvSpPr>
          <p:nvPr/>
        </p:nvSpPr>
        <p:spPr bwMode="auto">
          <a:xfrm>
            <a:off x="6656667" y="3730573"/>
            <a:ext cx="22637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800" b="1" kern="1200" dirty="0">
                <a:solidFill>
                  <a:srgbClr val="000000"/>
                </a:solidFill>
                <a:cs typeface="+mn-cs"/>
              </a:rPr>
              <a:t>t=0</a:t>
            </a:r>
            <a:r>
              <a:rPr lang="zh-CN" altLang="en-US" sz="1800" b="1" kern="1200" dirty="0">
                <a:solidFill>
                  <a:srgbClr val="000000"/>
                </a:solidFill>
                <a:cs typeface="+mn-cs"/>
              </a:rPr>
              <a:t>时</a:t>
            </a:r>
            <a:r>
              <a:rPr lang="zh-CN" altLang="en-US" sz="1800" b="1" kern="1200" dirty="0" smtClean="0">
                <a:solidFill>
                  <a:srgbClr val="000000"/>
                </a:solidFill>
                <a:cs typeface="+mn-cs"/>
              </a:rPr>
              <a:t>质点</a:t>
            </a:r>
            <a:r>
              <a:rPr lang="en-US" altLang="zh-CN" sz="1800" b="1" kern="1200" dirty="0" smtClean="0">
                <a:solidFill>
                  <a:srgbClr val="000000"/>
                </a:solidFill>
                <a:cs typeface="+mn-cs"/>
              </a:rPr>
              <a:t>p</a:t>
            </a:r>
            <a:r>
              <a:rPr lang="zh-CN" altLang="en-US" sz="1800" b="1" kern="1200" dirty="0" smtClean="0">
                <a:solidFill>
                  <a:srgbClr val="000000"/>
                </a:solidFill>
                <a:cs typeface="+mn-cs"/>
              </a:rPr>
              <a:t>向下</a:t>
            </a:r>
            <a:r>
              <a:rPr lang="zh-CN" altLang="en-US" sz="1800" b="1" kern="1200" dirty="0">
                <a:solidFill>
                  <a:srgbClr val="000000"/>
                </a:solidFill>
                <a:cs typeface="+mn-cs"/>
              </a:rPr>
              <a:t>运动</a:t>
            </a:r>
          </a:p>
        </p:txBody>
      </p:sp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3820866" y="1093919"/>
            <a:ext cx="4667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800" b="1" kern="1200" dirty="0">
                <a:solidFill>
                  <a:srgbClr val="FF0000"/>
                </a:solidFill>
                <a:cs typeface="+mn-cs"/>
              </a:rPr>
              <a:t>2A</a:t>
            </a:r>
            <a:endParaRPr lang="zh-CN" altLang="en-US" sz="1800" b="1" kern="1200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40" name="矩形 39"/>
          <p:cNvSpPr>
            <a:spLocks noChangeArrowheads="1"/>
          </p:cNvSpPr>
          <p:nvPr/>
        </p:nvSpPr>
        <p:spPr bwMode="auto">
          <a:xfrm>
            <a:off x="3751881" y="1409660"/>
            <a:ext cx="809837" cy="35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725" b="1" i="1" kern="1200" dirty="0">
                <a:solidFill>
                  <a:srgbClr val="FF0000"/>
                </a:solidFill>
                <a:cs typeface="+mn-cs"/>
              </a:rPr>
              <a:t>T=0.4s</a:t>
            </a:r>
            <a:endParaRPr lang="zh-CN" altLang="en-US" sz="1725" b="1" i="1" kern="1200" dirty="0">
              <a:solidFill>
                <a:srgbClr val="FF0000"/>
              </a:solidFill>
              <a:cs typeface="+mn-cs"/>
            </a:endParaRPr>
          </a:p>
        </p:txBody>
      </p:sp>
      <p:graphicFrame>
        <p:nvGraphicFramePr>
          <p:cNvPr id="7168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0531927"/>
              </p:ext>
            </p:extLst>
          </p:nvPr>
        </p:nvGraphicFramePr>
        <p:xfrm>
          <a:off x="1660172" y="2909888"/>
          <a:ext cx="1864519" cy="572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6" name="Equation" r:id="rId6" imgW="1320227" imgH="406224" progId="Equation.DSMT4">
                  <p:embed/>
                </p:oleObj>
              </mc:Choice>
              <mc:Fallback>
                <p:oleObj name="Equation" r:id="rId6" imgW="1320227" imgH="406224" progId="Equation.DSMT4">
                  <p:embed/>
                  <p:pic>
                    <p:nvPicPr>
                      <p:cNvPr id="7168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0172" y="2909888"/>
                        <a:ext cx="1864519" cy="5726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9532043"/>
              </p:ext>
            </p:extLst>
          </p:nvPr>
        </p:nvGraphicFramePr>
        <p:xfrm>
          <a:off x="1524454" y="3482578"/>
          <a:ext cx="2203847" cy="572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7" name="Equation" r:id="rId8" imgW="1562100" imgH="406400" progId="Equation.DSMT4">
                  <p:embed/>
                </p:oleObj>
              </mc:Choice>
              <mc:Fallback>
                <p:oleObj name="Equation" r:id="rId8" imgW="1562100" imgH="406400" progId="Equation.DSMT4">
                  <p:embed/>
                  <p:pic>
                    <p:nvPicPr>
                      <p:cNvPr id="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454" y="3482578"/>
                        <a:ext cx="2203847" cy="5726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63" name="矩形 43"/>
          <p:cNvSpPr>
            <a:spLocks noChangeArrowheads="1"/>
          </p:cNvSpPr>
          <p:nvPr/>
        </p:nvSpPr>
        <p:spPr bwMode="auto">
          <a:xfrm>
            <a:off x="5107789" y="73594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800" b="1" i="1" kern="1200" dirty="0">
                <a:solidFill>
                  <a:srgbClr val="FF0000"/>
                </a:solidFill>
                <a:cs typeface="+mn-cs"/>
              </a:rPr>
              <a:t>D</a:t>
            </a:r>
            <a:endParaRPr lang="zh-CN" altLang="en-US" sz="1800" b="1" i="1" kern="1200" dirty="0">
              <a:solidFill>
                <a:srgbClr val="FF0000"/>
              </a:solidFill>
              <a:cs typeface="+mn-cs"/>
            </a:endParaRPr>
          </a:p>
        </p:txBody>
      </p:sp>
      <p:cxnSp>
        <p:nvCxnSpPr>
          <p:cNvPr id="41" name="直接箭头连接符 40"/>
          <p:cNvCxnSpPr/>
          <p:nvPr/>
        </p:nvCxnSpPr>
        <p:spPr bwMode="auto">
          <a:xfrm flipV="1">
            <a:off x="7099136" y="1692167"/>
            <a:ext cx="258112" cy="237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直接箭头连接符 41"/>
          <p:cNvCxnSpPr/>
          <p:nvPr/>
        </p:nvCxnSpPr>
        <p:spPr bwMode="auto">
          <a:xfrm flipV="1">
            <a:off x="7099136" y="1439918"/>
            <a:ext cx="0" cy="24986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03845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20" grpId="0"/>
      <p:bldP spid="21" grpId="0"/>
      <p:bldP spid="22" grpId="0"/>
      <p:bldP spid="38" grpId="0"/>
      <p:bldP spid="39" grpId="0"/>
      <p:bldP spid="40" grpId="0"/>
      <p:bldP spid="573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5"/>
          <p:cNvSpPr>
            <a:spLocks noChangeArrowheads="1"/>
          </p:cNvSpPr>
          <p:nvPr/>
        </p:nvSpPr>
        <p:spPr bwMode="auto">
          <a:xfrm>
            <a:off x="1143001" y="2468739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kumimoji="0" lang="zh-CN" altLang="en-US" sz="1350" b="1" kern="120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6758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887" y="1237863"/>
            <a:ext cx="4271470" cy="187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Rectangle 6"/>
          <p:cNvSpPr>
            <a:spLocks noChangeArrowheads="1"/>
          </p:cNvSpPr>
          <p:nvPr/>
        </p:nvSpPr>
        <p:spPr bwMode="auto">
          <a:xfrm>
            <a:off x="288378" y="429071"/>
            <a:ext cx="672465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1143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indent="85725" defTabSz="685800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zh-CN" altLang="en-US" sz="2000" b="1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例</a:t>
            </a:r>
            <a:r>
              <a:rPr kumimoji="0" lang="en-US" altLang="zh-CN" sz="2000" b="1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3</a:t>
            </a:r>
            <a:r>
              <a:rPr kumimoji="0" lang="zh-CN" altLang="en-US" sz="2000" b="1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．</a:t>
            </a:r>
            <a:r>
              <a:rPr kumimoji="0" lang="zh-CN" altLang="en-US" sz="2000" b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一列简谐横波，在</a:t>
            </a:r>
            <a:r>
              <a:rPr kumimoji="0" lang="en-US" altLang="zh-CN" sz="2000" b="1" i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t=</a:t>
            </a:r>
            <a:r>
              <a:rPr kumimoji="0" lang="en-US" altLang="zh-CN" sz="2000" b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6.0</a:t>
            </a:r>
            <a:r>
              <a:rPr kumimoji="0" lang="en-US" altLang="zh-CN" sz="2000" b="1" i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</a:t>
            </a:r>
            <a:r>
              <a:rPr kumimoji="0" lang="zh-CN" altLang="en-US" sz="2000" b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时的波形如图</a:t>
            </a:r>
            <a:r>
              <a:rPr kumimoji="0" lang="en-US" altLang="zh-CN" sz="2000" b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6</a:t>
            </a:r>
            <a:r>
              <a:rPr kumimoji="0" lang="zh-CN" altLang="en-US" sz="2000" b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（甲）所示，图</a:t>
            </a:r>
            <a:r>
              <a:rPr kumimoji="0" lang="en-US" altLang="zh-CN" sz="2000" b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6</a:t>
            </a:r>
            <a:r>
              <a:rPr kumimoji="0" lang="zh-CN" altLang="en-US" sz="2000" b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（乙）是这列波中质点</a:t>
            </a:r>
            <a:r>
              <a:rPr kumimoji="0" lang="en-US" altLang="zh-CN" sz="2000" b="1" i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</a:t>
            </a:r>
            <a:r>
              <a:rPr kumimoji="0" lang="zh-CN" altLang="en-US" sz="2000" b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的振动图线，那么该波的传播速度和传播方向是：</a:t>
            </a:r>
            <a:endParaRPr kumimoji="0" lang="en-US" altLang="zh-CN" sz="2000" b="1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indent="85725" defTabSz="685800" eaLnBrk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zh-CN" sz="2000" b="1" i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A</a:t>
            </a:r>
            <a:r>
              <a:rPr kumimoji="0" lang="zh-CN" altLang="en-US" sz="2000" b="1" i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．</a:t>
            </a:r>
            <a:r>
              <a:rPr kumimoji="0" lang="en-US" altLang="zh-CN" sz="2000" b="1" i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v=</a:t>
            </a:r>
            <a:r>
              <a:rPr kumimoji="0" lang="en-US" altLang="zh-CN" sz="2000" b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0.20</a:t>
            </a:r>
            <a:r>
              <a:rPr kumimoji="0" lang="en-US" altLang="zh-CN" sz="2000" b="1" i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m/s</a:t>
            </a:r>
            <a:r>
              <a:rPr kumimoji="0" lang="zh-CN" altLang="en-US" sz="2000" b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，向左传播 </a:t>
            </a:r>
          </a:p>
          <a:p>
            <a:pPr indent="85725" defTabSz="685800" eaLnBrk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zh-CN" sz="2000" b="1" i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B</a:t>
            </a:r>
            <a:r>
              <a:rPr kumimoji="0" lang="zh-CN" altLang="en-US" sz="2000" b="1" i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．</a:t>
            </a:r>
            <a:r>
              <a:rPr kumimoji="0" lang="en-US" altLang="zh-CN" sz="2000" b="1" i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v=</a:t>
            </a:r>
            <a:r>
              <a:rPr kumimoji="0" lang="en-US" altLang="zh-CN" sz="2000" b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0.20 </a:t>
            </a:r>
            <a:r>
              <a:rPr kumimoji="0" lang="en-US" altLang="zh-CN" sz="2000" b="1" i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m/s</a:t>
            </a:r>
            <a:r>
              <a:rPr kumimoji="0" lang="zh-CN" altLang="en-US" sz="2000" b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，向右传播 </a:t>
            </a:r>
          </a:p>
          <a:p>
            <a:pPr indent="85725" defTabSz="685800" eaLnBrk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zh-CN" sz="2000" b="1" i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</a:t>
            </a:r>
            <a:r>
              <a:rPr kumimoji="0" lang="zh-CN" altLang="en-US" sz="2000" b="1" i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．</a:t>
            </a:r>
            <a:r>
              <a:rPr kumimoji="0" lang="en-US" altLang="zh-CN" sz="2000" b="1" i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v=</a:t>
            </a:r>
            <a:r>
              <a:rPr kumimoji="0" lang="en-US" altLang="zh-CN" sz="2000" b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0.15</a:t>
            </a:r>
            <a:r>
              <a:rPr kumimoji="0" lang="en-US" altLang="zh-CN" sz="2000" b="1" i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m/s</a:t>
            </a:r>
            <a:r>
              <a:rPr kumimoji="0" lang="zh-CN" altLang="en-US" sz="2000" b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，向左传播 </a:t>
            </a:r>
          </a:p>
          <a:p>
            <a:pPr indent="85725" defTabSz="685800" eaLnBrk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zh-CN" sz="2000" b="1" i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D</a:t>
            </a:r>
            <a:r>
              <a:rPr kumimoji="0" lang="zh-CN" altLang="en-US" sz="2000" b="1" i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．</a:t>
            </a:r>
            <a:r>
              <a:rPr kumimoji="0" lang="en-US" altLang="zh-CN" sz="2000" b="1" i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v=</a:t>
            </a:r>
            <a:r>
              <a:rPr kumimoji="0" lang="en-US" altLang="zh-CN" sz="2000" b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0.15</a:t>
            </a:r>
            <a:r>
              <a:rPr kumimoji="0" lang="en-US" altLang="zh-CN" sz="2000" b="1" i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m/s</a:t>
            </a:r>
            <a:r>
              <a:rPr kumimoji="0" lang="zh-CN" altLang="en-US" sz="2000" b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，向右传播</a:t>
            </a:r>
            <a:endParaRPr lang="zh-CN" altLang="en-US" sz="2000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2697313" y="981718"/>
            <a:ext cx="36420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zh-CN" sz="2100" b="1" i="1" kern="1200" dirty="0">
                <a:solidFill>
                  <a:srgbClr val="FF0000"/>
                </a:solidFill>
                <a:ea typeface="楷体" panose="02010609060101010101" pitchFamily="49" charset="-122"/>
                <a:cs typeface="+mn-cs"/>
              </a:rPr>
              <a:t>B</a:t>
            </a:r>
            <a:endParaRPr kumimoji="0" lang="zh-CN" altLang="en-US" sz="2100" b="1" i="1" kern="1200" dirty="0">
              <a:solidFill>
                <a:srgbClr val="FF0000"/>
              </a:solidFill>
              <a:ea typeface="楷体" panose="02010609060101010101" pitchFamily="49" charset="-122"/>
              <a:cs typeface="+mn-cs"/>
            </a:endParaRPr>
          </a:p>
        </p:txBody>
      </p:sp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1709738" y="4129088"/>
            <a:ext cx="47099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685800" eaLnBrk="0" fontAlgn="base">
              <a:spcBef>
                <a:spcPct val="30000"/>
              </a:spcBef>
              <a:spcAft>
                <a:spcPct val="0"/>
              </a:spcAft>
              <a:buNone/>
            </a:pPr>
            <a:r>
              <a:rPr kumimoji="0" lang="zh-CN" altLang="en-US" sz="1800" b="1" kern="12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由乙图 </a:t>
            </a:r>
            <a:r>
              <a:rPr kumimoji="0" lang="en-US" altLang="zh-CN" sz="1800" b="1" i="1" kern="1200">
                <a:solidFill>
                  <a:srgbClr val="000000"/>
                </a:solidFill>
                <a:ea typeface="楷体" panose="02010609060101010101" pitchFamily="49" charset="-122"/>
                <a:cs typeface="+mn-cs"/>
              </a:rPr>
              <a:t>t=6.0s</a:t>
            </a:r>
            <a:r>
              <a:rPr kumimoji="0" lang="zh-CN" altLang="en-US" sz="1800" b="1" kern="12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时，</a:t>
            </a:r>
            <a:r>
              <a:rPr kumimoji="0" lang="en-US" altLang="zh-CN" sz="1800" b="1" i="1" kern="1200">
                <a:solidFill>
                  <a:srgbClr val="000000"/>
                </a:solidFill>
                <a:ea typeface="楷体" panose="02010609060101010101" pitchFamily="49" charset="-122"/>
                <a:cs typeface="+mn-cs"/>
              </a:rPr>
              <a:t>p</a:t>
            </a:r>
            <a:r>
              <a:rPr kumimoji="0" lang="zh-CN" altLang="en-US" sz="1800" b="1" kern="12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点在平衡位置向下振动。</a:t>
            </a:r>
          </a:p>
        </p:txBody>
      </p:sp>
      <p:sp>
        <p:nvSpPr>
          <p:cNvPr id="92168" name="Rectangle 8"/>
          <p:cNvSpPr>
            <a:spLocks noChangeArrowheads="1"/>
          </p:cNvSpPr>
          <p:nvPr/>
        </p:nvSpPr>
        <p:spPr bwMode="auto">
          <a:xfrm>
            <a:off x="1656160" y="3156347"/>
            <a:ext cx="48510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685800" eaLnBrk="0" fontAlgn="base">
              <a:spcBef>
                <a:spcPct val="30000"/>
              </a:spcBef>
              <a:spcAft>
                <a:spcPct val="0"/>
              </a:spcAft>
              <a:buNone/>
            </a:pPr>
            <a:r>
              <a:rPr kumimoji="0" lang="zh-CN" altLang="en-US" sz="1800" b="1" kern="1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由振动图像可知</a:t>
            </a:r>
            <a:r>
              <a:rPr kumimoji="0" lang="en-US" altLang="zh-CN" sz="1800" b="1" i="1" kern="1200" dirty="0">
                <a:solidFill>
                  <a:srgbClr val="000000"/>
                </a:solidFill>
                <a:ea typeface="楷体" panose="02010609060101010101" pitchFamily="49" charset="-122"/>
                <a:cs typeface="+mn-cs"/>
              </a:rPr>
              <a:t>T=4s</a:t>
            </a:r>
            <a:r>
              <a:rPr kumimoji="0" lang="zh-CN" altLang="en-US" sz="1800" b="1" i="1" kern="1200" dirty="0">
                <a:solidFill>
                  <a:srgbClr val="000000"/>
                </a:solidFill>
                <a:ea typeface="楷体" panose="02010609060101010101" pitchFamily="49" charset="-122"/>
                <a:cs typeface="+mn-cs"/>
              </a:rPr>
              <a:t>；</a:t>
            </a:r>
            <a:r>
              <a:rPr kumimoji="0" lang="zh-CN" altLang="en-US" sz="1800" b="1" kern="1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由波动图像可知</a:t>
            </a:r>
            <a:r>
              <a:rPr kumimoji="0" lang="el-GR" altLang="zh-CN" sz="1800" b="1" i="1" kern="1200" dirty="0">
                <a:solidFill>
                  <a:srgbClr val="000000"/>
                </a:solidFill>
                <a:ea typeface="楷体" panose="02010609060101010101" pitchFamily="49" charset="-122"/>
                <a:cs typeface="+mn-cs"/>
              </a:rPr>
              <a:t>λ=0.8m</a:t>
            </a:r>
          </a:p>
        </p:txBody>
      </p:sp>
      <p:graphicFrame>
        <p:nvGraphicFramePr>
          <p:cNvPr id="92169" name="Object 9"/>
          <p:cNvGraphicFramePr>
            <a:graphicFrameLocks noChangeAspect="1"/>
          </p:cNvGraphicFramePr>
          <p:nvPr/>
        </p:nvGraphicFramePr>
        <p:xfrm>
          <a:off x="2214562" y="3638550"/>
          <a:ext cx="2052638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5" name="公式" r:id="rId5" imgW="1662978" imgH="406224" progId="Equation.3">
                  <p:embed/>
                </p:oleObj>
              </mc:Choice>
              <mc:Fallback>
                <p:oleObj name="公式" r:id="rId5" imgW="1662978" imgH="406224" progId="Equation.3">
                  <p:embed/>
                  <p:pic>
                    <p:nvPicPr>
                      <p:cNvPr id="9216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62" y="3638550"/>
                        <a:ext cx="2052638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70" name="Rectangle 10"/>
          <p:cNvSpPr>
            <a:spLocks noChangeArrowheads="1"/>
          </p:cNvSpPr>
          <p:nvPr/>
        </p:nvSpPr>
        <p:spPr bwMode="auto">
          <a:xfrm>
            <a:off x="1656160" y="3211116"/>
            <a:ext cx="5969794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defTabSz="685800" eaLnBrk="0" fontAlgn="base">
              <a:spcBef>
                <a:spcPct val="30000"/>
              </a:spcBef>
              <a:spcAft>
                <a:spcPct val="0"/>
              </a:spcAft>
              <a:buNone/>
            </a:pPr>
            <a:r>
              <a:rPr kumimoji="0" lang="zh-CN" altLang="en-US" sz="1800" b="1" kern="1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由振动图像可知</a:t>
            </a:r>
            <a:r>
              <a:rPr kumimoji="0" lang="en-US" altLang="zh-CN" sz="1800" b="1" i="1" kern="1200" dirty="0">
                <a:solidFill>
                  <a:srgbClr val="FF0000"/>
                </a:solidFill>
                <a:ea typeface="楷体" panose="02010609060101010101" pitchFamily="49" charset="-122"/>
                <a:cs typeface="+mn-cs"/>
              </a:rPr>
              <a:t>T</a:t>
            </a:r>
            <a:r>
              <a:rPr kumimoji="0" lang="zh-CN" altLang="en-US" sz="1800" b="1" i="1" kern="1200" dirty="0">
                <a:solidFill>
                  <a:srgbClr val="FF0000"/>
                </a:solidFill>
                <a:ea typeface="楷体" panose="02010609060101010101" pitchFamily="49" charset="-122"/>
                <a:cs typeface="+mn-cs"/>
              </a:rPr>
              <a:t>，</a:t>
            </a:r>
            <a:r>
              <a:rPr kumimoji="0" lang="zh-CN" altLang="en-US" sz="1800" b="1" kern="1200" dirty="0">
                <a:solidFill>
                  <a:srgbClr val="FF0000"/>
                </a:solidFill>
                <a:ea typeface="楷体" panose="02010609060101010101" pitchFamily="49" charset="-122"/>
                <a:cs typeface="+mn-cs"/>
              </a:rPr>
              <a:t>振动方向；</a:t>
            </a:r>
            <a:r>
              <a:rPr kumimoji="0" lang="zh-CN" altLang="en-US" sz="1800" b="1" kern="1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由波动图像可知</a:t>
            </a:r>
            <a:r>
              <a:rPr kumimoji="0" lang="el-GR" altLang="zh-CN" sz="1800" b="1" i="1" kern="1200" dirty="0">
                <a:solidFill>
                  <a:srgbClr val="FF0000"/>
                </a:solidFill>
                <a:ea typeface="楷体" panose="02010609060101010101" pitchFamily="49" charset="-122"/>
                <a:cs typeface="+mn-cs"/>
              </a:rPr>
              <a:t>λ</a:t>
            </a:r>
            <a:r>
              <a:rPr kumimoji="0" lang="en-US" altLang="zh-CN" sz="1800" b="1" i="1" kern="1200" dirty="0">
                <a:solidFill>
                  <a:srgbClr val="FF0000"/>
                </a:solidFill>
                <a:ea typeface="楷体" panose="02010609060101010101" pitchFamily="49" charset="-122"/>
                <a:cs typeface="+mn-cs"/>
              </a:rPr>
              <a:t>,</a:t>
            </a:r>
            <a:r>
              <a:rPr kumimoji="0" lang="zh-CN" altLang="en-US" sz="1800" b="1" kern="1200" dirty="0">
                <a:solidFill>
                  <a:srgbClr val="FF0000"/>
                </a:solidFill>
                <a:ea typeface="楷体" panose="02010609060101010101" pitchFamily="49" charset="-122"/>
                <a:cs typeface="+mn-cs"/>
              </a:rPr>
              <a:t>可求</a:t>
            </a:r>
            <a:r>
              <a:rPr kumimoji="0" lang="en-US" altLang="zh-CN" sz="1800" b="1" i="1" kern="1200" dirty="0">
                <a:solidFill>
                  <a:srgbClr val="FF0000"/>
                </a:solidFill>
                <a:ea typeface="楷体" panose="02010609060101010101" pitchFamily="49" charset="-122"/>
                <a:cs typeface="+mn-cs"/>
              </a:rPr>
              <a:t>v</a:t>
            </a:r>
            <a:endParaRPr kumimoji="0" lang="el-GR" altLang="zh-CN" sz="1800" b="1" i="1" kern="1200" dirty="0">
              <a:solidFill>
                <a:srgbClr val="FF0000"/>
              </a:solidFill>
              <a:ea typeface="楷体" panose="02010609060101010101" pitchFamily="49" charset="-122"/>
              <a:cs typeface="+mn-cs"/>
            </a:endParaRPr>
          </a:p>
        </p:txBody>
      </p:sp>
      <p:sp>
        <p:nvSpPr>
          <p:cNvPr id="92171" name="Rectangle 11"/>
          <p:cNvSpPr>
            <a:spLocks noChangeArrowheads="1"/>
          </p:cNvSpPr>
          <p:nvPr/>
        </p:nvSpPr>
        <p:spPr bwMode="auto">
          <a:xfrm>
            <a:off x="1547813" y="2818210"/>
            <a:ext cx="40206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685800" eaLnBrk="0" fontAlgn="base">
              <a:spcBef>
                <a:spcPct val="30000"/>
              </a:spcBef>
              <a:spcAft>
                <a:spcPct val="0"/>
              </a:spcAft>
              <a:buNone/>
            </a:pPr>
            <a:r>
              <a:rPr kumimoji="0" lang="zh-CN" altLang="el-GR" sz="1800" b="1" kern="1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请总结振动，波动</a:t>
            </a:r>
            <a:r>
              <a:rPr kumimoji="0" lang="zh-CN" altLang="en-US" sz="1800" b="1" kern="1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图像如何配合解题</a:t>
            </a:r>
            <a:endParaRPr kumimoji="0" lang="zh-CN" altLang="el-GR" sz="1800" b="1" kern="1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92172" name="Rectangle 12"/>
          <p:cNvSpPr>
            <a:spLocks noChangeArrowheads="1"/>
          </p:cNvSpPr>
          <p:nvPr/>
        </p:nvSpPr>
        <p:spPr bwMode="auto">
          <a:xfrm>
            <a:off x="1351359" y="3693500"/>
            <a:ext cx="5831681" cy="10064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685800" eaLnBrk="0" fontAlgn="base">
              <a:spcBef>
                <a:spcPct val="30000"/>
              </a:spcBef>
              <a:spcAft>
                <a:spcPct val="0"/>
              </a:spcAft>
              <a:buNone/>
            </a:pPr>
            <a:r>
              <a:rPr kumimoji="0" lang="zh-CN" altLang="en-US" sz="1800" b="1" kern="1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 由振动图像可知质点振动方向</a:t>
            </a:r>
            <a:r>
              <a:rPr kumimoji="0" lang="zh-CN" altLang="en-US" sz="1800" b="1" i="1" kern="1200" dirty="0" smtClean="0">
                <a:solidFill>
                  <a:srgbClr val="FF0000"/>
                </a:solidFill>
                <a:ea typeface="楷体" panose="02010609060101010101" pitchFamily="49" charset="-122"/>
                <a:cs typeface="+mn-cs"/>
              </a:rPr>
              <a:t>；</a:t>
            </a:r>
            <a:r>
              <a:rPr kumimoji="0" lang="zh-CN" altLang="en-US" sz="1800" b="1" kern="1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同侧法、上下坡法、微平移法可知</a:t>
            </a:r>
            <a:r>
              <a:rPr kumimoji="0" lang="zh-CN" altLang="en-US" sz="1800" b="1" kern="1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波的传播</a:t>
            </a:r>
            <a:r>
              <a:rPr kumimoji="0" lang="zh-CN" altLang="en-US" sz="1800" b="1" kern="1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方向</a:t>
            </a:r>
            <a:endParaRPr kumimoji="0" lang="en-US" altLang="zh-CN" sz="1800" b="1" kern="12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defTabSz="685800" eaLnBrk="0" fontAlgn="base">
              <a:spcBef>
                <a:spcPct val="30000"/>
              </a:spcBef>
              <a:spcAft>
                <a:spcPct val="0"/>
              </a:spcAft>
              <a:buNone/>
            </a:pPr>
            <a:endParaRPr kumimoji="0" lang="zh-CN" altLang="el-GR" sz="1800" b="1" i="1" kern="1200" dirty="0">
              <a:solidFill>
                <a:srgbClr val="FF0000"/>
              </a:solidFill>
              <a:ea typeface="楷体" panose="02010609060101010101" pitchFamily="49" charset="-122"/>
              <a:cs typeface="+mn-cs"/>
            </a:endParaRPr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>
            <a:off x="5345906" y="1969294"/>
            <a:ext cx="0" cy="37742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kern="1200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40" name="Line 16"/>
          <p:cNvSpPr>
            <a:spLocks noChangeShapeType="1"/>
          </p:cNvSpPr>
          <p:nvPr/>
        </p:nvSpPr>
        <p:spPr bwMode="auto">
          <a:xfrm>
            <a:off x="5359531" y="1969294"/>
            <a:ext cx="360759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kern="1200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773199" y="2327356"/>
            <a:ext cx="68640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CN" sz="1500" b="1" i="1" kern="1200" dirty="0">
                <a:solidFill>
                  <a:srgbClr val="FF0000"/>
                </a:solidFill>
                <a:latin typeface="Times New Roman"/>
                <a:ea typeface="华文楷体" pitchFamily="2" charset="-122"/>
                <a:cs typeface="+mn-cs"/>
              </a:rPr>
              <a:t>P</a:t>
            </a:r>
            <a:r>
              <a:rPr kumimoji="1" lang="zh-CN" altLang="en-US" sz="1500" b="1" kern="12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cs typeface="+mn-cs"/>
              </a:rPr>
              <a:t>向下</a:t>
            </a:r>
            <a:endParaRPr kumimoji="1" lang="zh-CN" altLang="el-GR" sz="1500" b="1" kern="1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  <a:cs typeface="+mn-cs"/>
            </a:endParaRPr>
          </a:p>
        </p:txBody>
      </p:sp>
      <p:sp>
        <p:nvSpPr>
          <p:cNvPr id="18" name="弧形 17"/>
          <p:cNvSpPr/>
          <p:nvPr/>
        </p:nvSpPr>
        <p:spPr bwMode="auto">
          <a:xfrm rot="21176350" flipH="1" flipV="1">
            <a:off x="7962324" y="1558808"/>
            <a:ext cx="309563" cy="767954"/>
          </a:xfrm>
          <a:prstGeom prst="arc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zh-CN" altLang="en-US" kern="1200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7602" name="矩形 18"/>
          <p:cNvSpPr>
            <a:spLocks noChangeArrowheads="1"/>
          </p:cNvSpPr>
          <p:nvPr/>
        </p:nvSpPr>
        <p:spPr bwMode="auto">
          <a:xfrm>
            <a:off x="1547813" y="72425"/>
            <a:ext cx="35702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400" b="1" kern="12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波动图像与振动图像联用</a:t>
            </a:r>
            <a:endParaRPr lang="zh-CN" altLang="el-GR" sz="2400" b="1" kern="12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889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2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2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2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/>
      <p:bldP spid="92168" grpId="0"/>
      <p:bldP spid="92170" grpId="0" animBg="1"/>
      <p:bldP spid="92171" grpId="0"/>
      <p:bldP spid="92172" grpId="0" animBg="1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1671</Words>
  <Application>Microsoft Office PowerPoint</Application>
  <PresentationFormat>全屏显示(16:9)</PresentationFormat>
  <Paragraphs>166</Paragraphs>
  <Slides>17</Slides>
  <Notes>7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5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17</vt:i4>
      </vt:variant>
    </vt:vector>
  </HeadingPairs>
  <TitlesOfParts>
    <vt:vector size="40" baseType="lpstr">
      <vt:lpstr>汉仪旗黑-85S</vt:lpstr>
      <vt:lpstr>黑体</vt:lpstr>
      <vt:lpstr>华文楷体</vt:lpstr>
      <vt:lpstr>楷体</vt:lpstr>
      <vt:lpstr>楷体_GB2312</vt:lpstr>
      <vt:lpstr>隶书</vt:lpstr>
      <vt:lpstr>宋体</vt:lpstr>
      <vt:lpstr>微软雅黑</vt:lpstr>
      <vt:lpstr>Arial</vt:lpstr>
      <vt:lpstr>Calibri</vt:lpstr>
      <vt:lpstr>Courier New</vt:lpstr>
      <vt:lpstr>Helvetica</vt:lpstr>
      <vt:lpstr>Times New Roman</vt:lpstr>
      <vt:lpstr>Wingdings</vt:lpstr>
      <vt:lpstr>Wingdings 2</vt:lpstr>
      <vt:lpstr>1_Office 主题​​</vt:lpstr>
      <vt:lpstr>默认设计模板</vt:lpstr>
      <vt:lpstr>2_默认设计模板</vt:lpstr>
      <vt:lpstr>3_默认设计模板</vt:lpstr>
      <vt:lpstr>4_默认设计模板</vt:lpstr>
      <vt:lpstr>公式</vt:lpstr>
      <vt:lpstr>Equation</vt:lpstr>
      <vt:lpstr>Microsoft 公式 3.0</vt:lpstr>
      <vt:lpstr>第三单元： 振动图像与波动图像综合应用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zhao bingxun</cp:lastModifiedBy>
  <cp:revision>57</cp:revision>
  <dcterms:created xsi:type="dcterms:W3CDTF">2020-02-01T11:21:00Z</dcterms:created>
  <dcterms:modified xsi:type="dcterms:W3CDTF">2020-02-05T09:04:34Z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