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2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4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65" r:id="rId2"/>
    <p:sldId id="279" r:id="rId3"/>
    <p:sldId id="272" r:id="rId4"/>
    <p:sldId id="275" r:id="rId5"/>
    <p:sldId id="280" r:id="rId6"/>
    <p:sldId id="282" r:id="rId7"/>
    <p:sldId id="281" r:id="rId8"/>
    <p:sldId id="276" r:id="rId9"/>
    <p:sldId id="277" r:id="rId10"/>
    <p:sldId id="285" r:id="rId11"/>
    <p:sldId id="286" r:id="rId12"/>
    <p:sldId id="287" r:id="rId13"/>
    <p:sldId id="273" r:id="rId14"/>
    <p:sldId id="296" r:id="rId15"/>
    <p:sldId id="303" r:id="rId16"/>
    <p:sldId id="304" r:id="rId17"/>
    <p:sldId id="305" r:id="rId18"/>
    <p:sldId id="306" r:id="rId19"/>
    <p:sldId id="307" r:id="rId20"/>
    <p:sldId id="310" r:id="rId21"/>
    <p:sldId id="297" r:id="rId22"/>
    <p:sldId id="309" r:id="rId23"/>
    <p:sldId id="271" r:id="rId2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88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2-04T05:43:36.1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2437 3795 0,'0'-18'250,"19"18"-234,-1 0 0,1 0-16,-1 0 15,1 0 1,0 0-16,-1 0 15,1 0 1,-1 0 15,1 0-31,0 0 16,-1 0-16,1 0 31,0 0-31,-1 0 16,1 0-1,-1 0 17,1 0-32,0 0 15,-1 0 17,1 0-32,-1 0 0,1 18 15,18-18 1,0 0-16,-18 0 15,0 0 1,-1 0-16,19 0 16,-18 0-1,0 0-15,-1 0 16,19 0-16,-18 0 16,0 0-1,18 0-15,-19 0 16,1 0 15,0 19 0,-1-19-15,1 0 0,-1 0-1,1 0 16,0 0-15,-1 0-16,1 0 31,-19 18 188</inkml:trace>
  <inkml:trace contextRef="#ctx0" brushRef="#br0" timeOffset="2489.7464">11664 3907 0,'38'0'125,"-1"-19"-109,19 19-1,-19 0-15,0 0 0,0 0 16,0 0-16,1 0 15,-1 0-15,19 0 16,-19 0 0,0 0-16,0 0 0,1 0 15,-1 0-15,0 0 16,0 19-16,0-19 16,1 0-1,-20 0-15,1 0 16,-1 0-16,38 0 15,-19 0 1,1 0-16,-20 0 0,1 0 16,37 0-1,-38 0-15,19 0 16,-18 0-16,0 0 16,-1 0-1,19 0-15,-18 0 0,0 0 16,18 0-1,-19 0-15,20 0 16,-1 0 0,0 18-16,0-18 15,0 19-15,1-19 16,-1 19 0,19-19-16,-19 18 0,37-18 15,-36 19 1,-1-1-16,0 1 0,19-19 15,0 19 1,-19-1-16,19 1 0,-19-19 16,0 0-1,-18 18-15,36-18 16,-17 0-16,-20 0 0,19 19 16,-18-19-1,18 0-15,0 0 0,-18 0 16,18 0-1,0 0-15,19 0 0,-19 0 16,-18 0 0,18 0-16,0 0 15,1 0-15,18 0 0,-19-19 16,19 19 0,-19 0-16,0-18 0,0-1 15,-18 19 1,18-18-16,-18 18 15,-1 0 1,-18-19 62,19 19-62,-19-19-16,18 1 15,-18-1 1</inkml:trace>
  <inkml:trace contextRef="#ctx0" brushRef="#br0" timeOffset="5309.4571">2288 4986 0,'19'0'109,"37"0"-93,-19 0-16,19 0 0,-1 0 15,1 0-15,0 0 16,56 0 0,-56 0-16,37 0 31,-38 0-31,-17 0 0,-1 0 15,0 0 1,0 18-16,0-18 0,1 0 16,17 0-16,-17 0 15,-1 0-15,0 0 16,-18 0-16,18 0 16,-19 0-1,1 0 157,0 0-156,-1 0 46,1 0-62,-1-18 31,1 18-15,0 0-16,-1 0 16,1 0-1</inkml:trace>
  <inkml:trace contextRef="#ctx0" brushRef="#br0" timeOffset="7639.2159">4260 4986 0,'37'0'156,"1"0"-156,17 0 16,1 0 0,0 18-16,0 1 0,-19-19 15,19 0-15,-19 19 16,0-19-16,0 18 15,1-18 1,18 19-16,-19-19 0,19 0 16,-1 18-16,-17 1 0,-1-19 15,19 19 1,-1-19-16,1 0 16,-19 0-16,19 0 15,-19 0-15,19 0 16,-19 0-1,19 0-15,0 0 0,-19-19 16,19 0 0,0 19-16,0 0 0,0-18 15,-19-1-15,19 1 16,-38 18-16,19-19 16,1 0-16,-1 19 15,-19 0 1,1 0-16,18 0 0,-18 0 31,-19-18-31,18 18 0,1 0 16,-19-19-16,19 19 15,-1 0-15,1-18 16,18-1-16,0 19 16,0 0-1,1-19-15,-1 1 0,0 18 16,-18 0-1,-1 0-15,1 0 0,-1 0 32,1 0-17,0 0 142,-1 0-142,1 18 1,-1 1-1,1-19-15,0 19 16,18-1 0,-19-18-16,1 19 0,0-1 15,-1-18-15,1 19 0,-1-19 32,1 0-17</inkml:trace>
  <inkml:trace contextRef="#ctx0" brushRef="#br0" timeOffset="15998.3488">10697 6269 0,'19'0'250,"18"0"-250,19 19 16,-19-19-1,0 0-15,0 19 0,0-1 16,19-18-16,-19 19 16,1-1-16,18 1 15,-38-19 1,38 19-16,-19-19 15,-18 18-15,18-18 0,-18 0 16,-1 0 0,19 0-16,1 0 15,-1 0-15,0 0 16,0 0-16,0-18 16,-18 18-16,37 0 15,-19 0 1,-18 0-1,-1 0-15,1 0 0,18 0 16,19-19-16,-19 0 16,0 1-16,0 18 15,1 0-15,-1-19 16,19 1-16,-19 18 16,-19 0-16,20 0 15,-1 0 1,0 0-16,-18 0 0,-1 0 15,1 0-15,18 0 16,0 0 0,-18 0-1,0 0 1,-1 0 0,1 0-1,-1 0 16,1 0-31,0 0 16,-1 0 15,1 0-31,-1 0 16,1 0 0,0 0-16,-1 0 15,1 0-15,-1 0 16,1 0-16,0 0 15,-1 0-15,1 0 16</inkml:trace>
  <inkml:trace contextRef="#ctx0" brushRef="#br0" timeOffset="18608.0901">16762 6307 0,'18'0'156,"1"-19"-140,18 19-16,-18 0 0,18 0 16,19 0-1,-19-19-15,0 19 0,0 0 16,19 0 0,-19 0-16,19 0 0,0 0 15,0 0 1,0 0-16,-1 0 0,1 0 15,0 0-15,0 0 16,18 0 0,-18 0-16,0 0 0,0 0 15,-19 0 1,19 0-16,-19 0 0,19 0 16,-19 0-1,0 0-15,0 19 0,-18-19 16,18 0-1,-18 0-15,18 0 16,-18 0-16,18 19 0,-19-1 16,20-18-1,-1 0-15,0 19 0,0-1 16,-18-18 0,37 19-16,-19 0 0,0-1 15,0-18 1,1 0-16,17 0 15,-17 19-15,17-1 0,1 1 16,-19-19 0,19 0-16,-19 19 0,1-19 15,-1 18 1,19-18-16,-19 0 0,0 19 16,0-19-1,0 0-15,-18 0 16,37 0-16,-19 0 15,-18 0-15,-1 0 16,19 0-16,-18 0 0,0 0 31,-1 0-31,1 0 16,18 0 0,-18-19-1,-1 19-15,1 0 16,0 0-16,18 0 15,0 0-15,-18-18 0,18 18 16,19-19 0,-19 19-16,-19 0 15,20 0-15,-1-19 16,0 19-16,-18 0 16,18-18-16,-19 18 15,20-19 1,-38 1-1,18 18-15,1 0 0,-1-19 16,1 19-16,0-19 16,-1 19-1,1 0-15,-1 0 0,-18-18 16,19 18 0,0 0 15,18 0-31,-19 0 15,38 0 1,-19 0 0,1 0-16,-1 0 0,-19 0 15,20 0 1,-20 0-16,1 0 16,0 0 46,18 0-46,-19 0-1,1 0-15,0 0 32,-1 0-32,1 0 93,-19-19-77,18 19-16,1 0 16,0 0-1,-1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2-04T05:48:07.9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15832 5135 0,'-19'0'422,"0"0"-406,1 0 15,-1 0-15,19-19-1,-18 19 17,-1 0-1,0 0 78,1 0-109,-1 0 32,1 19 46,-1-1-47,0 1-15,19-1-1,-18-18-15,-1 0 16,19 19-1,-18-19-15,18 19 16,-19-1 0,19 1-1,-19-19 1,1 18 0,18 1-16,0 0 15,-19-1 1,19 1-1,0-1 17,-18-18-32,18 19 15,0 0 1,0-1 15,0 1-15,0-1-1,0 1 1,0 0 0,0-1-1,0 1 1,0-1 0,0 1 15,0 0-16,0-1-15,0 1 32,0-1-32,0 1 31,0 0 0,0-1-31,0 1 16,0-1 15,18 1 0,-18 0-31,0-1 16,19-18 0,-19 19-1,18-19 1,-18 19-1,0-1-15,19-18 16,-19 19 15,19-19 1,-1 0-17,1 0 16,-1 0 1,1 0-17,0 0 17,-1 0-32,1 0 62,-1 0-46,1 0-1,0 0-15,-1 0 16,1 0 15,-1 0-31,1-19 16,0 1-1,-1 18 1,-18-19-16,19 19 16,-1 0-1,-18-19-15,19 19 0,0-18 32,-19-1-32,18 19 0,1 0 15,-19-19 1,0 1-1,0-1 48,0 1-63,0-1 31,0 0-15,0 1-1,0-1 1,0 1-16,0-1 31,0 0-31,0 1 32,0-1-32,0 1 31,0-1-16,0 0 1,0 1 0,0-1-1,18 19 1,-18-18-16,0-1 16,0 0-1,0 1 1,0-1-1,0 1 1,0-1-16,0 0 16,0 1 15,0-1-15,0 1-1,-18 18 1,18-19-1,0 0 1,-19 19 0,19-18-1,0-1 17,-18 19 14,18-18 33,-19 18 77,0 0-16,1 0-140,-1 0 32</inkml:trace>
  <inkml:trace contextRef="#ctx0" brushRef="#br0" timeOffset="7504.1106">15032 4595 0,'18'0'1109,"-18"19"-1093,0-1 0,19 1 77,-19-1-46,0 1 47,0 0-63,18-1-15,-18 1 62,0-1-47,0 1-31,0 0 31,0-1 16,0 1 63,0 0-95,0-1 1,0 1 15,0-1-15,0 1 31,0 0-16,0-1 78,0 1-77,0-1-1,0 1 0,0 0-31,0-1 31,0 1-15,0-1 15,0 1 16,0 0-16,0-1 16,0 1-47,0-1 125</inkml:trace>
  <inkml:trace contextRef="#ctx0" brushRef="#br0" timeOffset="9623.8815">15050 4632 0,'0'19'219,"0"-1"-204,0 1 63,-18 0 172,-1-1-234,0-18 0,19 19 62,-18-19 312,18 18-374,0 1-16</inkml:trace>
  <inkml:trace contextRef="#ctx0" brushRef="#br0" timeOffset="11463.6933">15069 4632 0,'18'0'78,"1"0"63,0 0-78,-19 19-48,18-19-15,1 0 16,-1 0 62,-18 18-47,19-18 16,-19 19-31,19-19-1,-1 19-15,1-1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2-04T05:51:23.8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18883 5060 0,'-19'0'203,"0"0"-187,1 0-16,-1 0 15,19-18 1,-18 18-16,-1 0 15,0 0 1,1 0-16,-1 0 31,1 0-15,-1 0 0,0 0 15,1 0 47,-1 0-78,1 0 16,-1 0-16,19 18 15,-19-18 1,1 0-1,-1 19 1,19-1 0,-19-18-1,19 19-15,-18-19 32,18 19-32,0-1 15,-19 1 1,1-19-16,18 18 15,0 1 1,-19 0 0,19-1-16,0 1 31,-19-1-31,19 1 16,0 0-1,-18-1 1,18 1-1,0-1 1,-19 1-16,19 0 31,-18-19-31,18 18 16,0 1 0,0-1-1,0 1-15,0 0 31,0-1 1,0 1-32,0-1 15,0 1 48,0 0-63,18-19 15,-18 18 1,0 1 0,0-1-1,19 1 17,-1-19-17,-18 19-15,0-1 0,19-18 16,-19 19-1,19-19-15,-1 0 16,-18 18-16,19 1 16,-1 0-1,1-19 1,0 18 0,-1 1 15,1 0-31,-19-1 15,19-18 1,-1 19-16,1-19 16,-19 18-1,18-18-15,20 0 32,-20 0-32,1 0 15,-1 19 1,1-19-1,0 0 1,-1 0 0,1 0-16,-1 0 31,1 0 47,0-19-47,-1 19-31,1 0 32,-19-18-17,18 18-15,1-19 31,0 1-31,-1 18 16,1-19 0,-1 19-1,1 0 1,-19-19-16,19 19 78,-19-18-62,18-1-1,1 19 17,-19-19-17,18 19-15,-18-18 16,19 18 15,-19-19-15,0 1-1,19 18 1,-19-19-16,18 19 16,-18-19-1,19 1 16,-19-1 48,0 1-79,18-1 15,-18 0 16,0 1 1,0-1-17,0 1 1,0-1 31,0 0-47,0 1 31,0-1-31,0 1 31,0-1 47,0 0-78,-18 19 16,18-18 0,0-1-1,-19 1 17,19-1-32,-18 19 15,18-19 1,-19 19-16,0-18 31,19-1-31,-18 1 16,18-1-1,0 0 1,-19 19 0,19-18-16,0-1 15,-18 19-15,18-18 47,-19 18-31,0-19 15,19 0 16,-18 1-47,-1-1 31,1 1 0,-1-1-15,19 0 0,-19 19-16,19-18 15,-18 18 220,-1 0-79,1 0-62,-1 18 499,19 1-577</inkml:trace>
  <inkml:trace contextRef="#ctx0" brushRef="#br0" timeOffset="6819.2968">15683 4037 0,'0'19'656,"0"-1"-578,18-18 79,1 0-126,0 0 16,-1 0 0,1-18-32,-19-1 63,0 0-62,0 1 31,0-1 62,-19 19-93,19-18 31,-18 18 0,-1 0-16,0 0 31,1 0-62,-1 0 94,19 18 203,19-18-78,-1 0-157</inkml:trace>
  <inkml:trace contextRef="#ctx0" brushRef="#br0" timeOffset="19047.9961">15032 6530 0,'0'18'1062,"0"1"-1046,0 0 15,0-1 250,0 1-265,18-19-16,-18 18 16,0 1-1,0 0 1,0-1 0,0 1-16,0-1 31,0 1 297,0 0-328,0-1 31,0 1-15,0-1 234,0 1-235,0 0 32,0-1 16,0 1 15,0 0 0,0-1 63</inkml:trace>
  <inkml:trace contextRef="#ctx0" brushRef="#br0" timeOffset="20907.7933">14957 6865 0,'0'18'156,"19"-18"-124,-19 19-17,0 0 1,18-19 124,-18 18-124,19-18 15,-19 19 32</inkml:trace>
  <inkml:trace contextRef="#ctx0" brushRef="#br0" timeOffset="22507.6728">15162 6883 0,'-19'0'234,"19"19"-203,-18-19-31,18 19 47,-19-1-16,0-18-15,19 19 0,-18-19-16,18 18 15,-19-18 16,19 19-15</inkml:trace>
  <inkml:trace contextRef="#ctx0" brushRef="#br0" timeOffset="33506.5245">17934 4688 0,'0'19'141,"0"-1"-126,0 1 1,-19-19-16,19 18 16,-18-18-16,18 19 15,0 0 1,0-1 0,0 1-16,0 0 31,0-1-31,0 1 15,-19-1 1,19 1 0,0 0 15,0-1-31,0 1 16,0-1 15,0 1-16,0 0 1,0-1 0,0 1 31,0-1 31,0 1 0,0 0-47</inkml:trace>
  <inkml:trace contextRef="#ctx0" brushRef="#br0" timeOffset="34796.3675">17878 4725 0,'0'19'110,"-19"-19"-79,19 18-31,-18-18 0,18 19 15,0 0-15,0-1 16,-19-18 0,19 19-1,-18 0 32,18-1-47,-19-18 16,19 19 15,-19-19 0,38 0 235,-19-19-266</inkml:trace>
  <inkml:trace contextRef="#ctx0" brushRef="#br0" timeOffset="35976.2412">17915 4707 0,'0'18'110,"0"1"-110,19-19 15,-19 18 1,0 1-16,18-19 16,-18 19-1,0-1-15,19-18 16,-19 19 0,0 0-16,19-19 31,-19 18 31,18-18-46,-18 19 62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2-04T05:53:50.7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21673 5042 0,'-19'0'79,"1"0"-48,-1 0-16,1 0 1,-1 0 15,0 0 1,1 18-1,-1 1 0,1-19-15,18 18-1,-19-18 1,19 19-16,-19 0 16,1-1-1,-1-18 1,19 19-1,-18-19 1,18 18-16,-19 1 16,0-19-1,19 19-15,0-1 16,0 1 0,-18-1-1,18 1-15,-19-19 16,19 19-1,0-1 1,0 1 0,0-1-16,-18-18 15,18 19 1,0 18 0,0-18-16,0-1 31,0 1-31,0 0 15,0-1 1,0 1 15,0-1-15,0 1 0,0 0-1,0-1-15,0 1 31,0-1-15,18 1-16,1 0 16,-19-1 15,18-18-31,-18 19 16,19-1-16,0-18 31,-19 19-16,18-19 1,1 19-16,-1-19 31,1 0-31,18 0 16,-18 0 0,-1 0-1,1 0-15,0 0 16,-1 0-1,1 0-15,-1 0 16,1 0 0,0 0-16,-1 0 31,1 0-31,-19-19 16,19 19-16,-1 0 93,1-19-77,-1 19 0,-18-18-16,19 18 0,0 0 15,-1-19-15,-18 1 31,19 18-31,-19-19 16,0 0 0,18 19-16,-18-18 0,19 18 31,-19-19-31,19 19 16,-19-18-16,0-1 31,18 19 31,1-19-30,-19 1-32,18 18 15,-18-19-15,19 19 16,0-18-1,-19-1 79,18 0-78,-18 1-1,0-1 1,0 1 78,0-1-79,0 0 17,0 1-17,0-1 1,-18 19 0,18-18-1,-19 18 16,0-19-15,19 0 0,0 1-1,-18 18 1,18-19 15,-19 19-31,19-18 16,0-1-1,-18 19-15,18-19 16,-19 19 0,19-18-16,-19 18 15,19-19 1,-18 19-16,18-18 16,0-1-16,-19 19 31,1-19-16,-1 1 17,0 18-17,19-19 1,-18 1-16,-1 18 31,1 0-31,18-19 16,-19 19 78,0 0-94,1 0 31,-1 0 16,0 0 46</inkml:trace>
  <inkml:trace contextRef="#ctx0" brushRef="#br0" timeOffset="8919.0811">18641 3925 0,'-19'0'219,"19"38"-188,0-20 0,0 1 500,19-19-468,-1 0-16,1 0 0,0 0 62,-19-19 125,0 1-218,0-1 0,0 0 15,18 19-31,-36 0 234,-1 0-218,0 0 31,19 19 172</inkml:trace>
  <inkml:trace contextRef="#ctx0" brushRef="#br0" timeOffset="17688.194">17878 6362 0,'0'19'594,"0"0"-485,0-1-15,0 1-94,0-1 78,0 1-47,0 0 1,0-1-17,0 1 17,0-1-1,0 1 0,0 0-31,0-1 47,0 1-31,0-1 15,0 1-16,0 0 32,0-1-15,0 1 46,0-1-78,0 1 140</inkml:trace>
  <inkml:trace contextRef="#ctx0" brushRef="#br0" timeOffset="19577.9781">17766 6753 0,'19'0'63,"0"0"-32,-19 19 47,18-19-62,1 18 46,-1 1 48,1-1-79,-19 1 0,19-19 16,-1 0 125,1 0-156,-19-19-1,0 1 16,0-1-15,0 1 0,18 18-1,-18-19 17,0 0-1,0 1-31,19-1 15</inkml:trace>
  <inkml:trace contextRef="#ctx0" brushRef="#br0" timeOffset="26367.3154">20910 4595 0,'0'19'312,"0"-1"-296,0 1-1,0-1 1,0 1 15,0 0 16,0-1 0,0 1-16,0-1 1,0 1-1,0 0-31,0-1 31,0 1 16,0 0-16,0-1 0,0 1-15,0-1 15,0 1 32,0 0-32,0-1 16,0 1-16,0-1 0,0 1 1,0 0-17,0-1 17</inkml:trace>
  <inkml:trace contextRef="#ctx0" brushRef="#br0" timeOffset="27857.1267">20910 4669 0,'-18'0'140,"18"19"-109,-19-19-31,1 0 16,18 19 15,-19-19-15,19 18 78</inkml:trace>
  <inkml:trace contextRef="#ctx0" brushRef="#br0" timeOffset="29996.9103">20873 4632 0,'19'0'469,"-1"0"-453,1 0-1,-19 19-15,19-19 0,-19 18 16,18-18-16,1 0 78,-1 19-62,1-19-16,0 0 15,-1 0-15,-18 19 16,19-19-16,-1 0 16,1 0-1,0 0 1,-1 0 0,-18 18-1</inkml:trace>
  <inkml:trace contextRef="#ctx0" brushRef="#br0" timeOffset="32616.6823">20892 4632 0,'-19'19'125,"1"-19"-110,18 18 1,0 1 78,-19-19-63,19 19 47,-19-19-78,1 18 31,18 1-15,-19-19-16,1 18 16,18 1-1,-19-19 1,19 19 0,-19-19-16</inkml:trace>
  <inkml:trace contextRef="#ctx0" brushRef="#br0" timeOffset="79081.8866">15664 6121 0,'19'18'672,"-1"-18"-656,1 0 46,0 0 110,-19-18 0,-19 18-141,0 0 79,19-19-95,-18 19 17,-1 0 93,19 19 78,0-1-125,0 1-62,0-1-1,0 1 16,19-19 126,-1 0-142,1 0 63,-38-19 157,1 19-220,18-18 1,0-1 62,-19 19-15,19-18-48,-18 18-15</inkml:trace>
  <inkml:trace contextRef="#ctx0" brushRef="#br0" timeOffset="89470.7659">15050 7200 0,'0'18'1562,"0"1"-1546,0-1 62,0 1 16,19 0-47,-19-1-1,0 1 33,0-1 14,0 1-61,0 0-17,0-1 63,0 1-62,0-1 15,0 1-15,0 0-16,0-1 31,0 1 0,0-1 1,0 1 46,0 0-16,0-1-46,0 1 15,0-1 203,0-36-140,0-1-94</inkml:trace>
  <inkml:trace contextRef="#ctx0" brushRef="#br0" timeOffset="91040.6048">14939 7590 0,'18'0'203,"1"0"-172,-1 0-15,-18 19-1,19-1-15,0-18 16,-1 0 15,-18 19-31,19-19 313,-1 0-298</inkml:trace>
  <inkml:trace contextRef="#ctx0" brushRef="#br0" timeOffset="93350.4154">15162 7572 0,'0'18'219,"0"1"-188,0-1-15,-19-18 15,19 19 79</inkml:trace>
  <inkml:trace contextRef="#ctx0" brushRef="#br0" timeOffset="95410.1554">15218 7516 0,'-19'0'141,"19"18"-126,-19-18-15,19 19 16,0 0-1,-18-19 1,18 18 0,-19-18-1,19 19 17,-18-19 30,18 18 94,-19 1-140,19 0 0,-19-19-1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17857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7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 b="1" i="1" smtClean="0"/>
          </a:p>
        </p:txBody>
      </p:sp>
      <p:sp>
        <p:nvSpPr>
          <p:cNvPr id="757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81996E7-31D3-489D-BDCE-C9E0CFC19008}" type="slidenum">
              <a:rPr lang="zh-CN" altLang="en-US" sz="1200"/>
              <a:pPr eaLnBrk="1" hangingPunct="1"/>
              <a:t>10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3091191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b="0" dirty="0"/>
              <a:t>20</a:t>
            </a:fld>
            <a:endParaRPr lang="zh-CN" altLang="en-US" sz="1200" b="0" dirty="0"/>
          </a:p>
        </p:txBody>
      </p:sp>
      <p:sp>
        <p:nvSpPr>
          <p:cNvPr id="214018" name="幻灯片图像占位符 2140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14019" name="文本占位符 214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3633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9422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Relationship Id="rId6" Type="http://schemas.openxmlformats.org/officeDocument/2006/relationships/image" Target="../media/image25.png"/><Relationship Id="rId5" Type="http://schemas.openxmlformats.org/officeDocument/2006/relationships/image" Target="../Local%20Settings/Temp/Rar$DIb0.336/http:/learning.sohu.com/class/jun_phy/zhdbtx/image/zhdbtx16-1.gif" TargetMode="Externa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&#27700;&#27874;&#30340;&#24178;&#28041;.wmv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27700;&#30340;&#34893;&#23556;.wmv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&#27700;&#27874;&#30340;&#24178;&#28041;.wmv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hyperlink" Target="&#27700;&#30340;&#34893;&#23556;.wm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customXml" Target="../ink/ink1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Relationship Id="rId6" Type="http://schemas.openxmlformats.org/officeDocument/2006/relationships/customXml" Target="../ink/ink2.xml"/><Relationship Id="rId11" Type="http://schemas.openxmlformats.org/officeDocument/2006/relationships/image" Target="../media/image21.emf"/><Relationship Id="rId5" Type="http://schemas.openxmlformats.org/officeDocument/2006/relationships/image" Target="../media/image17.jpeg"/><Relationship Id="rId10" Type="http://schemas.openxmlformats.org/officeDocument/2006/relationships/customXml" Target="../ink/ink4.xml"/><Relationship Id="rId4" Type="http://schemas.openxmlformats.org/officeDocument/2006/relationships/image" Target="../media/image17.emf"/><Relationship Id="rId9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83718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第二单元：机械波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24225" y="789940"/>
            <a:ext cx="5335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高三年级物理一轮复习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北京工业大学附属中学   窦维霞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1"/>
          <p:cNvSpPr>
            <a:spLocks noChangeArrowheads="1"/>
          </p:cNvSpPr>
          <p:nvPr/>
        </p:nvSpPr>
        <p:spPr bwMode="auto">
          <a:xfrm>
            <a:off x="241738" y="184729"/>
            <a:ext cx="81455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 smtClean="0"/>
              <a:t>例</a:t>
            </a:r>
            <a:r>
              <a:rPr lang="en-US" altLang="zh-CN" b="1" dirty="0" smtClean="0"/>
              <a:t>2</a:t>
            </a:r>
            <a:r>
              <a:rPr lang="zh-CN" altLang="en-US" b="1" dirty="0" smtClean="0"/>
              <a:t>（</a:t>
            </a:r>
            <a:r>
              <a:rPr lang="en-US" altLang="zh-CN" b="1" dirty="0"/>
              <a:t>2016</a:t>
            </a:r>
            <a:r>
              <a:rPr lang="zh-CN" altLang="en-US" b="1" dirty="0"/>
              <a:t>年北京</a:t>
            </a:r>
            <a:r>
              <a:rPr lang="zh-CN" altLang="en-US" b="1" dirty="0" smtClean="0"/>
              <a:t>）</a:t>
            </a:r>
            <a:r>
              <a:rPr lang="en-US" altLang="zh-CN" b="1" dirty="0" smtClean="0"/>
              <a:t>:</a:t>
            </a:r>
            <a:r>
              <a:rPr lang="zh-CN" altLang="en-US" b="1" dirty="0"/>
              <a:t>如图所示，弹簧振子在</a:t>
            </a:r>
            <a:r>
              <a:rPr lang="en-US" altLang="zh-CN" b="1" i="1" dirty="0"/>
              <a:t>M</a:t>
            </a:r>
            <a:r>
              <a:rPr lang="zh-CN" altLang="en-US" b="1" i="1" dirty="0"/>
              <a:t>、</a:t>
            </a:r>
            <a:r>
              <a:rPr lang="en-US" altLang="zh-CN" b="1" i="1" dirty="0"/>
              <a:t>N</a:t>
            </a:r>
            <a:r>
              <a:rPr lang="zh-CN" altLang="en-US" b="1" dirty="0"/>
              <a:t>之间做简谐运动。以平衡位置</a:t>
            </a:r>
            <a:r>
              <a:rPr lang="en-US" altLang="zh-CN" b="1" i="1" dirty="0"/>
              <a:t>O</a:t>
            </a:r>
            <a:r>
              <a:rPr lang="zh-CN" altLang="en-US" b="1" dirty="0"/>
              <a:t>为原点，建立</a:t>
            </a:r>
            <a:r>
              <a:rPr lang="en-US" altLang="zh-CN" b="1" i="1" dirty="0"/>
              <a:t>Ox</a:t>
            </a:r>
            <a:r>
              <a:rPr lang="zh-CN" altLang="en-US" b="1" dirty="0"/>
              <a:t>轴。向右为</a:t>
            </a:r>
            <a:r>
              <a:rPr lang="en-US" altLang="zh-CN" b="1" i="1" dirty="0"/>
              <a:t>x</a:t>
            </a:r>
            <a:r>
              <a:rPr lang="zh-CN" altLang="en-US" b="1" dirty="0"/>
              <a:t>的轴的正方向。若振子位于</a:t>
            </a:r>
            <a:r>
              <a:rPr lang="en-US" altLang="zh-CN" b="1" dirty="0"/>
              <a:t>N</a:t>
            </a:r>
            <a:r>
              <a:rPr lang="zh-CN" altLang="en-US" b="1" dirty="0"/>
              <a:t>点时开始计时，则其振动图像</a:t>
            </a:r>
            <a:r>
              <a:rPr lang="zh-CN" altLang="en-US" b="1" dirty="0" smtClean="0"/>
              <a:t>为：</a:t>
            </a:r>
            <a:endParaRPr lang="zh-CN" altLang="en-US" b="1" dirty="0"/>
          </a:p>
        </p:txBody>
      </p:sp>
      <p:pic>
        <p:nvPicPr>
          <p:cNvPr id="39939" name="Picture 2" descr="http://hiphotos.baidu.com/baidu/pic/item/ac6eddc451da81cb9c6d9aba5a66d016092431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34" y="1610128"/>
            <a:ext cx="4505803" cy="113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矩形 6"/>
          <p:cNvSpPr>
            <a:spLocks noChangeArrowheads="1"/>
          </p:cNvSpPr>
          <p:nvPr/>
        </p:nvSpPr>
        <p:spPr bwMode="auto">
          <a:xfrm>
            <a:off x="2053829" y="1821656"/>
            <a:ext cx="3429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/>
          </a:p>
          <a:p>
            <a:pPr eaLnBrk="1" hangingPunct="1"/>
            <a:r>
              <a:rPr lang="zh-CN" altLang="en-US" sz="1800"/>
              <a:t> </a:t>
            </a:r>
          </a:p>
          <a:p>
            <a:pPr eaLnBrk="1" hangingPunct="1"/>
            <a:r>
              <a:rPr lang="zh-CN" altLang="en-US" sz="1800"/>
              <a:t> </a:t>
            </a:r>
          </a:p>
        </p:txBody>
      </p:sp>
      <p:pic>
        <p:nvPicPr>
          <p:cNvPr id="39941" name="Picture 6" descr="http://hiphotos.baidu.com/baidu/pic/item/3b292df5e0fe9925d9d370273ca85edf8cb171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68" y="2939862"/>
            <a:ext cx="1416844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8" descr="http://hiphotos.baidu.com/baidu/pic/item/5d6034a85edf8db1a1f165130123dd54574e74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32" y="2886284"/>
            <a:ext cx="1339454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0" descr="http://hiphotos.baidu.com/baidu/pic/item/0eb30f2442a7d9337d23fd04a54bd11373f0013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920" y="2886285"/>
            <a:ext cx="1352550" cy="83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2" descr="http://hiphotos.baidu.com/baidu/pic/item/2cf5e0fe9925bc31396119ef56df8db1cb13708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30" y="2886284"/>
            <a:ext cx="12858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矩形 12"/>
          <p:cNvSpPr>
            <a:spLocks noChangeArrowheads="1"/>
          </p:cNvSpPr>
          <p:nvPr/>
        </p:nvSpPr>
        <p:spPr bwMode="auto">
          <a:xfrm>
            <a:off x="1808937" y="3796308"/>
            <a:ext cx="4852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800" b="1" i="1"/>
              <a:t>A</a:t>
            </a:r>
            <a:r>
              <a:rPr lang="zh-CN" altLang="en-US" sz="1800" b="1" i="1"/>
              <a:t>                       </a:t>
            </a:r>
            <a:r>
              <a:rPr lang="en-US" altLang="zh-CN" sz="1800" b="1" i="1"/>
              <a:t>B</a:t>
            </a:r>
            <a:r>
              <a:rPr lang="zh-CN" altLang="en-US" sz="1800" b="1" i="1"/>
              <a:t>                        </a:t>
            </a:r>
            <a:r>
              <a:rPr lang="en-US" altLang="zh-CN" sz="1800" b="1" i="1"/>
              <a:t>C</a:t>
            </a:r>
            <a:r>
              <a:rPr lang="zh-CN" altLang="en-US" sz="1800" b="1" i="1"/>
              <a:t>                       </a:t>
            </a:r>
            <a:r>
              <a:rPr lang="en-US" altLang="zh-CN" sz="1800" b="1" i="1"/>
              <a:t>D</a:t>
            </a:r>
            <a:endParaRPr lang="zh-CN" altLang="en-US" sz="1800" b="1" i="1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7220405" y="1766339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800" b="1" i="1" dirty="0">
                <a:solidFill>
                  <a:srgbClr val="FF0000"/>
                </a:solidFill>
              </a:rPr>
              <a:t>A</a:t>
            </a:r>
            <a:endParaRPr lang="zh-CN" altLang="en-US" sz="1800" b="1" i="1" dirty="0">
              <a:solidFill>
                <a:srgbClr val="FF0000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177625" y="914400"/>
            <a:ext cx="1557989" cy="134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36331" y="1385058"/>
            <a:ext cx="8909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3071818" y="1371600"/>
            <a:ext cx="1557989" cy="134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55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文本占位符 6146"/>
          <p:cNvSpPr>
            <a:spLocks noGrp="1" noChangeArrowheads="1"/>
          </p:cNvSpPr>
          <p:nvPr>
            <p:ph idx="1"/>
          </p:nvPr>
        </p:nvSpPr>
        <p:spPr>
          <a:xfrm>
            <a:off x="611723" y="669965"/>
            <a:ext cx="5829300" cy="545306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n-US" altLang="zh-CN" sz="2800" b="1" dirty="0">
                <a:solidFill>
                  <a:srgbClr val="18088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18088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波的图象及其物理意义</a:t>
            </a:r>
            <a:r>
              <a:rPr lang="en-US" altLang="zh-CN" sz="2800" b="1" dirty="0">
                <a:solidFill>
                  <a:srgbClr val="080808"/>
                </a:solidFill>
                <a:latin typeface="宋体" panose="02010600030101010101" pitchFamily="2" charset="-122"/>
              </a:rPr>
              <a:t>.</a:t>
            </a:r>
            <a:endParaRPr lang="en-US" altLang="zh-CN" sz="2800" b="1" dirty="0">
              <a:solidFill>
                <a:srgbClr val="080808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149" name="图片 61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123" y="1183514"/>
            <a:ext cx="4706540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矩形 6149"/>
          <p:cNvSpPr>
            <a:spLocks noChangeArrowheads="1"/>
          </p:cNvSpPr>
          <p:nvPr/>
        </p:nvSpPr>
        <p:spPr bwMode="auto">
          <a:xfrm>
            <a:off x="895227" y="3170130"/>
            <a:ext cx="7502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物理意义：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某时刻各个质点</a:t>
            </a:r>
            <a:r>
              <a:rPr lang="zh-CN" altLang="en-US" sz="2400" b="1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离开平衡位置的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位移</a:t>
            </a:r>
            <a:r>
              <a:rPr lang="zh-CN" altLang="en-US" sz="2400" b="1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   </a:t>
            </a:r>
          </a:p>
        </p:txBody>
      </p:sp>
      <p:sp>
        <p:nvSpPr>
          <p:cNvPr id="6151" name="矩形 6150"/>
          <p:cNvSpPr>
            <a:spLocks noChangeArrowheads="1"/>
          </p:cNvSpPr>
          <p:nvPr/>
        </p:nvSpPr>
        <p:spPr bwMode="auto">
          <a:xfrm>
            <a:off x="895227" y="4047293"/>
            <a:ext cx="6681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纵坐标</a:t>
            </a:r>
            <a:r>
              <a:rPr lang="zh-CN" altLang="en-US" sz="2400" b="1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：某一时刻各个质点偏离平衡位置的位移</a:t>
            </a:r>
          </a:p>
        </p:txBody>
      </p:sp>
      <p:sp>
        <p:nvSpPr>
          <p:cNvPr id="8" name="矩形 7"/>
          <p:cNvSpPr/>
          <p:nvPr/>
        </p:nvSpPr>
        <p:spPr>
          <a:xfrm>
            <a:off x="420719" y="146745"/>
            <a:ext cx="621130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（二）你能用图像描述机械波吗？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5227" y="3626024"/>
            <a:ext cx="6438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1"/>
            <a:r>
              <a:rPr lang="zh-CN" altLang="en-US" sz="2400" b="1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横坐标：各个振动质点在平衡位置时的距离</a:t>
            </a:r>
          </a:p>
        </p:txBody>
      </p:sp>
      <p:pic>
        <p:nvPicPr>
          <p:cNvPr id="13" name="图片 93246" descr="C:/Documents and Settings/Administrator/Local Settings/Temp/Rar$DIb0.336/http:/learning.sohu.com/class/jun_phy/zhdbtx/image/zhdbtx16-1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27" y="1243789"/>
            <a:ext cx="2259383" cy="98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933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96" y="2201582"/>
            <a:ext cx="2532993" cy="9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343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6150" grpId="0"/>
      <p:bldP spid="6151" grpId="0"/>
      <p:bldP spid="8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1265"/>
          <p:cNvSpPr>
            <a:spLocks noGrp="1" noChangeArrowheads="1"/>
          </p:cNvSpPr>
          <p:nvPr>
            <p:ph type="title"/>
          </p:nvPr>
        </p:nvSpPr>
        <p:spPr>
          <a:xfrm>
            <a:off x="754311" y="-7986"/>
            <a:ext cx="5844778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700" dirty="0">
                <a:solidFill>
                  <a:srgbClr val="18088C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700" dirty="0">
                <a:solidFill>
                  <a:srgbClr val="18088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图象特征：正弦或余弦</a:t>
            </a:r>
            <a:r>
              <a:rPr lang="zh-CN" altLang="en-US" sz="2700" dirty="0" smtClean="0">
                <a:solidFill>
                  <a:srgbClr val="18088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曲线</a:t>
            </a:r>
            <a:endParaRPr lang="zh-CN" altLang="en-US" sz="2700" dirty="0">
              <a:solidFill>
                <a:srgbClr val="18088C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675" name="文本占位符 1126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  </a:t>
            </a:r>
            <a:endParaRPr lang="en-US" altLang="zh-CN" sz="2700" b="1" spc="200" dirty="0">
              <a:solidFill>
                <a:srgbClr val="18088C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269" name="图片 1126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897732"/>
            <a:ext cx="4686300" cy="248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矩形 11271"/>
          <p:cNvSpPr>
            <a:spLocks noChangeArrowheads="1"/>
          </p:cNvSpPr>
          <p:nvPr/>
        </p:nvSpPr>
        <p:spPr bwMode="auto">
          <a:xfrm>
            <a:off x="976363" y="3327201"/>
            <a:ext cx="5400675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en-US" altLang="zh-CN" sz="2800" b="1" dirty="0">
                <a:solidFill>
                  <a:srgbClr val="18088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srgbClr val="18088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由图象获取的信息：</a:t>
            </a:r>
          </a:p>
        </p:txBody>
      </p:sp>
      <p:sp>
        <p:nvSpPr>
          <p:cNvPr id="11273" name="矩形 11272"/>
          <p:cNvSpPr>
            <a:spLocks noChangeArrowheads="1"/>
          </p:cNvSpPr>
          <p:nvPr/>
        </p:nvSpPr>
        <p:spPr bwMode="auto">
          <a:xfrm>
            <a:off x="1430474" y="3861263"/>
            <a:ext cx="5753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080808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质点的</a:t>
            </a:r>
            <a:r>
              <a:rPr lang="zh-CN" altLang="en-US" sz="2400" b="1" dirty="0" smtClean="0">
                <a:solidFill>
                  <a:srgbClr val="080808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振动位移</a:t>
            </a:r>
            <a:r>
              <a:rPr lang="zh-CN" altLang="en-US" sz="2400" b="1" dirty="0">
                <a:solidFill>
                  <a:srgbClr val="080808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、质点振动方向、振幅；</a:t>
            </a:r>
          </a:p>
        </p:txBody>
      </p:sp>
      <p:sp>
        <p:nvSpPr>
          <p:cNvPr id="11274" name="矩形 11273"/>
          <p:cNvSpPr>
            <a:spLocks noChangeArrowheads="1"/>
          </p:cNvSpPr>
          <p:nvPr/>
        </p:nvSpPr>
        <p:spPr bwMode="auto">
          <a:xfrm>
            <a:off x="1430474" y="4269464"/>
            <a:ext cx="2350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080808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波长、波速方向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0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11272" grpId="0"/>
      <p:bldP spid="11273" grpId="0"/>
      <p:bldP spid="112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20719" y="146745"/>
            <a:ext cx="621130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（三）还能怎么描述机械波？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1355" y="783206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18088C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400" b="1" dirty="0">
                <a:solidFill>
                  <a:srgbClr val="18088C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波长</a:t>
            </a:r>
            <a:r>
              <a:rPr lang="zh-CN" altLang="zh-CN" sz="2400" b="1" i="1" dirty="0">
                <a:solidFill>
                  <a:srgbClr val="18088C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λ</a:t>
            </a:r>
            <a:r>
              <a:rPr lang="zh-CN" altLang="zh-CN" sz="2400" b="1" dirty="0">
                <a:solidFill>
                  <a:srgbClr val="18088C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en-US" sz="2400" b="1" dirty="0">
              <a:solidFill>
                <a:srgbClr val="18088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9403" y="1263000"/>
            <a:ext cx="7838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8420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在波动中振动</a:t>
            </a:r>
            <a:r>
              <a:rPr lang="zh-CN" altLang="zh-CN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情况</a:t>
            </a:r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总是</a:t>
            </a:r>
            <a:endParaRPr lang="en-US" altLang="zh-CN" sz="24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58420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u="sng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相同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的两个</a:t>
            </a:r>
            <a:r>
              <a:rPr lang="zh-CN" altLang="zh-CN" sz="2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相邻</a:t>
            </a:r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质点间的</a:t>
            </a:r>
            <a:r>
              <a:rPr lang="zh-CN" altLang="zh-CN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距离</a:t>
            </a:r>
            <a:endParaRPr lang="zh-CN" altLang="zh-CN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1355" y="2195476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18088C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400" b="1" dirty="0" smtClean="0">
                <a:solidFill>
                  <a:srgbClr val="18088C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频率</a:t>
            </a:r>
            <a:r>
              <a:rPr lang="zh-CN" altLang="zh-CN" sz="2400" b="1" i="1" dirty="0">
                <a:solidFill>
                  <a:srgbClr val="18088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zh-CN" sz="2400" b="1" dirty="0">
                <a:solidFill>
                  <a:srgbClr val="18088C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en-US" sz="2400" b="1" dirty="0">
              <a:solidFill>
                <a:srgbClr val="18088C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1355" y="2565714"/>
            <a:ext cx="7963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在波动中，介质中各质点的振动频率都是相同的，都等于</a:t>
            </a:r>
            <a:r>
              <a:rPr lang="zh-CN" altLang="zh-CN" sz="2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波源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的振动频率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01355" y="3479322"/>
            <a:ext cx="1595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18088C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2400" b="1" dirty="0" smtClean="0">
                <a:solidFill>
                  <a:srgbClr val="18088C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波速</a:t>
            </a:r>
            <a:r>
              <a:rPr lang="zh-CN" altLang="zh-CN" sz="2400" b="1" i="1" dirty="0" smtClean="0">
                <a:solidFill>
                  <a:srgbClr val="18088C"/>
                </a:solidFill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2400" b="1" dirty="0" smtClean="0">
                <a:solidFill>
                  <a:srgbClr val="18088C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en-US" sz="2400" b="1" dirty="0">
              <a:solidFill>
                <a:srgbClr val="18088C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728" y="340541"/>
            <a:ext cx="4210271" cy="185493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744218" y="3888262"/>
            <a:ext cx="6771500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单位时间内振动所传播的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距离，</a:t>
            </a:r>
            <a:endParaRPr lang="en-US" altLang="zh-CN" sz="2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它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反映振动在介质中传播的快慢程度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</p:txBody>
      </p:sp>
      <p:graphicFrame>
        <p:nvGraphicFramePr>
          <p:cNvPr id="20" name="对象 19"/>
          <p:cNvGraphicFramePr/>
          <p:nvPr>
            <p:extLst>
              <p:ext uri="{D42A27DB-BD31-4B8C-83A1-F6EECF244321}">
                <p14:modId xmlns:p14="http://schemas.microsoft.com/office/powerpoint/2010/main" val="1396845565"/>
              </p:ext>
            </p:extLst>
          </p:nvPr>
        </p:nvGraphicFramePr>
        <p:xfrm>
          <a:off x="5186352" y="3266527"/>
          <a:ext cx="1833304" cy="931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r:id="rId5" imgW="812165" imgH="393700" progId="Equation.DSMT4">
                  <p:embed/>
                </p:oleObj>
              </mc:Choice>
              <mc:Fallback>
                <p:oleObj r:id="rId5" imgW="812165" imgH="393700" progId="Equation.DSMT4">
                  <p:embed/>
                  <p:pic>
                    <p:nvPicPr>
                      <p:cNvPr id="228410" name="对象 228409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FF33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186352" y="3266527"/>
                        <a:ext cx="1833304" cy="93178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7019656" y="3257722"/>
            <a:ext cx="2029752" cy="904863"/>
          </a:xfrm>
          <a:prstGeom prst="rect">
            <a:avLst/>
          </a:prstGeom>
          <a:noFill/>
          <a:ln w="9525">
            <a:solidFill>
              <a:srgbClr val="18088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b="1" dirty="0">
                <a:solidFill>
                  <a:srgbClr val="0000CC"/>
                </a:solidFill>
                <a:latin typeface="Times New Roman" panose="02020603050405020304" charset="0"/>
                <a:ea typeface="黑体" panose="02010609060101010101" charset="-122"/>
              </a:rPr>
              <a:t>频率由波源决定，波速由介质决定，波长由频率和波速决定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  <p:bldP spid="14" grpId="0"/>
      <p:bldP spid="15" grpId="0"/>
      <p:bldP spid="19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3407" y="264078"/>
            <a:ext cx="81825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（新教材</a:t>
            </a:r>
            <a:r>
              <a:rPr lang="en-US" altLang="zh-CN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p65</a:t>
            </a:r>
            <a:r>
              <a:rPr lang="zh-CN" altLang="en-US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）：湖面</a:t>
            </a:r>
            <a:r>
              <a:rPr lang="zh-CN" altLang="en-US" sz="2400" b="1" dirty="0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上停着 </a:t>
            </a:r>
            <a:r>
              <a:rPr lang="en-US" altLang="zh-CN" sz="2400" b="1" dirty="0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dirty="0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 </a:t>
            </a:r>
            <a:r>
              <a:rPr lang="zh-CN" altLang="en-US" sz="2400" b="1" dirty="0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两条小船，它们相距 </a:t>
            </a:r>
            <a:r>
              <a:rPr lang="en-US" altLang="zh-CN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 </a:t>
            </a:r>
            <a:r>
              <a:rPr lang="en-US" altLang="zh-CN" sz="2400" b="1" dirty="0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dirty="0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。一列水波正在湖面上沿 </a:t>
            </a:r>
            <a:r>
              <a:rPr lang="en-US" altLang="zh-CN" sz="2400" b="1" dirty="0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 </a:t>
            </a:r>
            <a:r>
              <a:rPr lang="zh-CN" altLang="en-US" sz="2400" b="1" dirty="0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连线的</a:t>
            </a:r>
            <a:r>
              <a:rPr lang="zh-CN" altLang="en-US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方向传播</a:t>
            </a:r>
            <a:r>
              <a:rPr lang="zh-CN" altLang="en-US" sz="2400" b="1" dirty="0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，每条小船每分钟上下浮动 </a:t>
            </a:r>
            <a:r>
              <a:rPr lang="en-US" altLang="zh-CN" sz="2400" b="1" dirty="0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 </a:t>
            </a:r>
            <a:r>
              <a:rPr lang="zh-CN" altLang="en-US" sz="2400" b="1" dirty="0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次。当 </a:t>
            </a:r>
            <a:r>
              <a:rPr lang="en-US" altLang="zh-CN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船位</a:t>
            </a:r>
            <a:r>
              <a:rPr lang="zh-CN" altLang="en-US" sz="2400" b="1" dirty="0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于波峰时，</a:t>
            </a:r>
            <a:r>
              <a:rPr lang="en-US" altLang="zh-CN" sz="2400" b="1" dirty="0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 </a:t>
            </a:r>
            <a:r>
              <a:rPr lang="zh-CN" altLang="en-US" sz="2400" b="1" dirty="0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船在波谷，两船之间还有</a:t>
            </a:r>
            <a:r>
              <a:rPr lang="zh-CN" altLang="en-US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一个</a:t>
            </a:r>
            <a:r>
              <a:rPr lang="zh-CN" altLang="en-US" sz="2400" b="1" dirty="0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波峰。求水波的</a:t>
            </a:r>
            <a:r>
              <a:rPr lang="zh-CN" altLang="en-US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波速。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6654" y="3549731"/>
            <a:ext cx="43300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则波速为</a:t>
            </a:r>
            <a:r>
              <a:rPr kumimoji="0" lang="zh-CN" altLang="zh-CN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v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=</a:t>
            </a:r>
            <a:r>
              <a:rPr kumimoji="0" lang="zh-CN" altLang="zh-CN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λf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=40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/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3×1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/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3=40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/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9</a:t>
            </a:r>
            <a:r>
              <a:rPr kumimoji="0" lang="zh-CN" altLang="zh-CN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m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/</a:t>
            </a:r>
            <a:r>
              <a:rPr kumimoji="0" lang="zh-CN" altLang="zh-CN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s</a:t>
            </a: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endParaRPr kumimoji="0" lang="zh-CN" altLang="zh-CN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4731" y="1998097"/>
            <a:ext cx="708944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解：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由题知,每只船每分钟上下浮动20次,则每秒振动1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/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3次,</a:t>
            </a:r>
            <a:endParaRPr lang="en-US" altLang="zh-CN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2374" y="2382419"/>
            <a:ext cx="216437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则波的频率为1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/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3</a:t>
            </a:r>
            <a:r>
              <a:rPr lang="zh-CN" altLang="zh-CN" b="1" i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Hz</a:t>
            </a:r>
            <a:endParaRPr lang="zh-CN" altLang="zh-CN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9636" y="2807151"/>
            <a:ext cx="7416028" cy="71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b="1" i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A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船位于波峰时</a:t>
            </a:r>
            <a:r>
              <a:rPr lang="zh-CN" altLang="zh-CN" b="1" i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B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船恰位于波谷，两</a:t>
            </a:r>
            <a:r>
              <a:rPr lang="zh-CN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船之间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还有一个波峰</a:t>
            </a:r>
            <a:r>
              <a:rPr lang="zh-CN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，</a:t>
            </a:r>
            <a:endParaRPr lang="en-US" altLang="zh-CN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lvl="0" eaLnBrk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两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船之间的距离等于1.5个波长</a:t>
            </a:r>
            <a:r>
              <a:rPr lang="zh-CN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即有</a:t>
            </a:r>
            <a:r>
              <a:rPr lang="zh-CN" altLang="zh-CN" b="1" i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λ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=20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/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1.5=40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/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3</a:t>
            </a:r>
            <a:r>
              <a:rPr lang="zh-CN" altLang="zh-CN" b="1" i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m</a:t>
            </a:r>
            <a:endParaRPr lang="zh-CN" altLang="zh-CN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900" y="1703792"/>
            <a:ext cx="2767100" cy="115965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441" y="2841689"/>
            <a:ext cx="5673559" cy="116632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603" y="3953895"/>
            <a:ext cx="2084160" cy="1079242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 flipV="1">
            <a:off x="5456904" y="1411540"/>
            <a:ext cx="756859" cy="134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464127" y="1792478"/>
            <a:ext cx="350138" cy="67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245122" y="1805936"/>
            <a:ext cx="28281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204731" y="4003960"/>
            <a:ext cx="4140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两船之间的距离</a:t>
            </a:r>
            <a:r>
              <a:rPr lang="zh-CN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等于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n+0.5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）</a:t>
            </a:r>
            <a:r>
              <a:rPr lang="zh-CN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个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波长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26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36867" descr="波的叠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" t="8833" r="6438" b="13055"/>
          <a:stretch>
            <a:fillRect/>
          </a:stretch>
        </p:blipFill>
        <p:spPr bwMode="auto">
          <a:xfrm>
            <a:off x="2701158" y="503902"/>
            <a:ext cx="4295611" cy="289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矩形 36868"/>
          <p:cNvSpPr>
            <a:spLocks noChangeArrowheads="1" noChangeShapeType="1" noTextEdit="1"/>
          </p:cNvSpPr>
          <p:nvPr/>
        </p:nvSpPr>
        <p:spPr bwMode="auto">
          <a:xfrm>
            <a:off x="660202" y="2857981"/>
            <a:ext cx="1668065" cy="54054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27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1.</a:t>
            </a:r>
            <a:r>
              <a:rPr lang="zh-CN" altLang="en-US" sz="27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波</a:t>
            </a:r>
            <a:r>
              <a:rPr lang="zh-CN" altLang="en-US" sz="27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的叠加</a:t>
            </a:r>
          </a:p>
        </p:txBody>
      </p:sp>
      <p:sp>
        <p:nvSpPr>
          <p:cNvPr id="36870" name="文本框 36869"/>
          <p:cNvSpPr txBox="1">
            <a:spLocks noChangeArrowheads="1"/>
          </p:cNvSpPr>
          <p:nvPr/>
        </p:nvSpPr>
        <p:spPr bwMode="auto">
          <a:xfrm>
            <a:off x="1199946" y="3409272"/>
            <a:ext cx="6210300" cy="124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2100" b="1" dirty="0"/>
              <a:t>    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在几列波传播的重叠区域内，质点要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同时参与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由几列波引起的振动，质点的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总位移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等于各列波单独存在时在该处引起的振动位移的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矢量和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132179" y="171018"/>
            <a:ext cx="8559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（四）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这幅图描述的是什么规律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416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33794" descr="水波干涉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" t="3389" r="7480" b="8417"/>
          <a:stretch>
            <a:fillRect/>
          </a:stretch>
        </p:blipFill>
        <p:spPr bwMode="auto">
          <a:xfrm>
            <a:off x="2195512" y="195263"/>
            <a:ext cx="4482704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矩形 33795"/>
          <p:cNvSpPr>
            <a:spLocks noChangeArrowheads="1" noChangeShapeType="1" noTextEdit="1"/>
          </p:cNvSpPr>
          <p:nvPr/>
        </p:nvSpPr>
        <p:spPr bwMode="auto">
          <a:xfrm>
            <a:off x="515008" y="3967229"/>
            <a:ext cx="2094269" cy="70246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27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2.</a:t>
            </a:r>
            <a:r>
              <a:rPr lang="zh-CN" altLang="en-US" sz="27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水波</a:t>
            </a:r>
            <a:r>
              <a:rPr lang="zh-CN" altLang="en-US" sz="27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的干涉</a:t>
            </a:r>
          </a:p>
        </p:txBody>
      </p:sp>
      <p:sp>
        <p:nvSpPr>
          <p:cNvPr id="33797" name="文本框 33796"/>
          <p:cNvSpPr txBox="1">
            <a:spLocks noChangeArrowheads="1"/>
          </p:cNvSpPr>
          <p:nvPr/>
        </p:nvSpPr>
        <p:spPr bwMode="auto">
          <a:xfrm>
            <a:off x="3383757" y="3868341"/>
            <a:ext cx="539238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干涉条件？干涉现象？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什么叫振动加强？什么叫振动减弱？</a:t>
            </a:r>
          </a:p>
        </p:txBody>
      </p:sp>
    </p:spTree>
    <p:extLst>
      <p:ext uri="{BB962C8B-B14F-4D97-AF65-F5344CB8AC3E}">
        <p14:creationId xmlns:p14="http://schemas.microsoft.com/office/powerpoint/2010/main" val="312025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43009" descr="37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8" t="76305" r="11615" b="8080"/>
          <a:stretch>
            <a:fillRect/>
          </a:stretch>
        </p:blipFill>
        <p:spPr bwMode="auto">
          <a:xfrm>
            <a:off x="1494235" y="2625328"/>
            <a:ext cx="6263878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图片 43010" descr="37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6" t="36975" r="10461" b="49057"/>
          <a:stretch>
            <a:fillRect/>
          </a:stretch>
        </p:blipFill>
        <p:spPr bwMode="auto">
          <a:xfrm>
            <a:off x="2303860" y="171451"/>
            <a:ext cx="4536281" cy="220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矩形 43011"/>
          <p:cNvSpPr>
            <a:spLocks noChangeArrowheads="1" noChangeShapeType="1" noTextEdit="1"/>
          </p:cNvSpPr>
          <p:nvPr/>
        </p:nvSpPr>
        <p:spPr bwMode="auto">
          <a:xfrm>
            <a:off x="123702" y="1273375"/>
            <a:ext cx="1978367" cy="56593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27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3.</a:t>
            </a:r>
            <a:r>
              <a:rPr lang="zh-CN" altLang="en-US" sz="27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水波</a:t>
            </a:r>
            <a:r>
              <a:rPr lang="zh-CN" altLang="en-US" sz="27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的衍射</a:t>
            </a:r>
          </a:p>
        </p:txBody>
      </p:sp>
      <p:sp>
        <p:nvSpPr>
          <p:cNvPr id="43013" name="文本框 43012"/>
          <p:cNvSpPr txBox="1">
            <a:spLocks noChangeArrowheads="1"/>
          </p:cNvSpPr>
          <p:nvPr/>
        </p:nvSpPr>
        <p:spPr bwMode="auto">
          <a:xfrm>
            <a:off x="4248150" y="2269481"/>
            <a:ext cx="38868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发生明显衍射的条件？</a:t>
            </a:r>
          </a:p>
        </p:txBody>
      </p:sp>
    </p:spTree>
    <p:extLst>
      <p:ext uri="{BB962C8B-B14F-4D97-AF65-F5344CB8AC3E}">
        <p14:creationId xmlns:p14="http://schemas.microsoft.com/office/powerpoint/2010/main" val="320536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图片 44053" descr="水波干涉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" t="3389" r="7480" b="8417"/>
          <a:stretch>
            <a:fillRect/>
          </a:stretch>
        </p:blipFill>
        <p:spPr bwMode="auto">
          <a:xfrm>
            <a:off x="1093075" y="177812"/>
            <a:ext cx="3000706" cy="230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图片 44054" descr="3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0" t="37715" r="11914" b="53781"/>
          <a:stretch>
            <a:fillRect/>
          </a:stretch>
        </p:blipFill>
        <p:spPr bwMode="auto">
          <a:xfrm>
            <a:off x="4603532" y="177812"/>
            <a:ext cx="2964362" cy="237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图片 44055" descr="多普勒效应"/>
          <p:cNvPicPr>
            <a:picLocks noChangeAspect="1" noChangeArrowheads="1"/>
          </p:cNvPicPr>
          <p:nvPr/>
        </p:nvPicPr>
        <p:blipFill>
          <a:blip r:embed="rId6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3778" r="12125" b="10556"/>
          <a:stretch>
            <a:fillRect/>
          </a:stretch>
        </p:blipFill>
        <p:spPr bwMode="auto">
          <a:xfrm>
            <a:off x="2527017" y="2653860"/>
            <a:ext cx="2634248" cy="221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161265" y="3099798"/>
            <a:ext cx="38868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第三幅图中你发现了什么？</a:t>
            </a:r>
            <a:endParaRPr lang="zh-CN" altLang="en-US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968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32770" descr="多普勒效应"/>
          <p:cNvPicPr>
            <a:picLocks noChangeAspect="1" noChangeArrowheads="1"/>
          </p:cNvPicPr>
          <p:nvPr/>
        </p:nvPicPr>
        <p:blipFill>
          <a:blip r:embed="rId2" cstate="print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3778" r="12125" b="10556"/>
          <a:stretch>
            <a:fillRect/>
          </a:stretch>
        </p:blipFill>
        <p:spPr bwMode="auto">
          <a:xfrm>
            <a:off x="1525766" y="54173"/>
            <a:ext cx="2483644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文本框 32771"/>
          <p:cNvSpPr txBox="1">
            <a:spLocks noChangeArrowheads="1"/>
          </p:cNvSpPr>
          <p:nvPr/>
        </p:nvSpPr>
        <p:spPr bwMode="auto">
          <a:xfrm>
            <a:off x="746235" y="2140148"/>
            <a:ext cx="8534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99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400" b="1" dirty="0" smtClean="0">
                <a:solidFill>
                  <a:srgbClr val="99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多普勒效应</a:t>
            </a:r>
            <a:endParaRPr lang="en-US" altLang="zh-CN" sz="2400" b="1" dirty="0">
              <a:solidFill>
                <a:srgbClr val="99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当观测者与波源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相互靠近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时：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      接收到的频率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大于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波源的频率（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′&gt;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sz="2400" b="1" i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当观测者与波源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相互远离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时：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    接收到的频率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小于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波源的频率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′&lt;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400" b="1" i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9699" name="图片 32772" descr="260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8889" r="7396" b="28195"/>
          <a:stretch>
            <a:fillRect/>
          </a:stretch>
        </p:blipFill>
        <p:spPr bwMode="auto">
          <a:xfrm>
            <a:off x="4245934" y="198507"/>
            <a:ext cx="3402806" cy="158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矩形 32773"/>
          <p:cNvSpPr>
            <a:spLocks noChangeArrowheads="1" noChangeShapeType="1" noTextEdit="1"/>
          </p:cNvSpPr>
          <p:nvPr/>
        </p:nvSpPr>
        <p:spPr bwMode="auto">
          <a:xfrm>
            <a:off x="1344874" y="4448472"/>
            <a:ext cx="1513940" cy="46389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27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典型应用？</a:t>
            </a:r>
          </a:p>
        </p:txBody>
      </p:sp>
    </p:spTree>
    <p:extLst>
      <p:ext uri="{BB962C8B-B14F-4D97-AF65-F5344CB8AC3E}">
        <p14:creationId xmlns:p14="http://schemas.microsoft.com/office/powerpoint/2010/main" val="425755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文本框 228353"/>
          <p:cNvSpPr txBox="1"/>
          <p:nvPr/>
        </p:nvSpPr>
        <p:spPr>
          <a:xfrm>
            <a:off x="1034971" y="897731"/>
            <a:ext cx="675005" cy="221456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charset="0"/>
                <a:ea typeface="黑体" panose="02010609060101010101" charset="-122"/>
              </a:rPr>
              <a:t>机械波</a:t>
            </a:r>
          </a:p>
        </p:txBody>
      </p:sp>
      <p:sp>
        <p:nvSpPr>
          <p:cNvPr id="228355" name="直接连接符 228354"/>
          <p:cNvSpPr/>
          <p:nvPr/>
        </p:nvSpPr>
        <p:spPr>
          <a:xfrm>
            <a:off x="1764030" y="465455"/>
            <a:ext cx="1270" cy="340741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8356" name="直接连接符 228355"/>
          <p:cNvSpPr/>
          <p:nvPr/>
        </p:nvSpPr>
        <p:spPr>
          <a:xfrm>
            <a:off x="1764506" y="465535"/>
            <a:ext cx="27027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28357" name="组合 228356"/>
          <p:cNvGrpSpPr/>
          <p:nvPr/>
        </p:nvGrpSpPr>
        <p:grpSpPr>
          <a:xfrm>
            <a:off x="3113485" y="303610"/>
            <a:ext cx="1620440" cy="336947"/>
            <a:chOff x="1610" y="255"/>
            <a:chExt cx="1361" cy="283"/>
          </a:xfrm>
        </p:grpSpPr>
        <p:sp>
          <p:nvSpPr>
            <p:cNvPr id="228358" name="直接连接符 228357"/>
            <p:cNvSpPr/>
            <p:nvPr/>
          </p:nvSpPr>
          <p:spPr>
            <a:xfrm>
              <a:off x="1610" y="391"/>
              <a:ext cx="22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8359" name="文本框 228358"/>
            <p:cNvSpPr txBox="1"/>
            <p:nvPr/>
          </p:nvSpPr>
          <p:spPr>
            <a:xfrm>
              <a:off x="1837" y="255"/>
              <a:ext cx="1134" cy="283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 b="1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波源、介质</a:t>
              </a:r>
            </a:p>
          </p:txBody>
        </p:sp>
      </p:grpSp>
      <p:sp>
        <p:nvSpPr>
          <p:cNvPr id="228360" name="文本框 228359"/>
          <p:cNvSpPr txBox="1"/>
          <p:nvPr/>
        </p:nvSpPr>
        <p:spPr>
          <a:xfrm>
            <a:off x="2034778" y="897731"/>
            <a:ext cx="1350169" cy="33718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Times New Roman" panose="02020603050405020304" charset="0"/>
                <a:ea typeface="黑体" panose="02010609060101010101" charset="-122"/>
              </a:rPr>
              <a:t>传播的实质</a:t>
            </a:r>
          </a:p>
        </p:txBody>
      </p:sp>
      <p:sp>
        <p:nvSpPr>
          <p:cNvPr id="228361" name="文本框 228360"/>
          <p:cNvSpPr txBox="1"/>
          <p:nvPr/>
        </p:nvSpPr>
        <p:spPr>
          <a:xfrm>
            <a:off x="2034779" y="1545431"/>
            <a:ext cx="648890" cy="33718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Times New Roman" panose="02020603050405020304" charset="0"/>
                <a:ea typeface="黑体" panose="02010609060101010101" charset="-122"/>
              </a:rPr>
              <a:t>分类</a:t>
            </a:r>
          </a:p>
        </p:txBody>
      </p:sp>
      <p:grpSp>
        <p:nvGrpSpPr>
          <p:cNvPr id="228362" name="组合 228361"/>
          <p:cNvGrpSpPr/>
          <p:nvPr/>
        </p:nvGrpSpPr>
        <p:grpSpPr>
          <a:xfrm>
            <a:off x="3654425" y="1375410"/>
            <a:ext cx="4185920" cy="337039"/>
            <a:chOff x="2109" y="1162"/>
            <a:chExt cx="2720" cy="283"/>
          </a:xfrm>
        </p:grpSpPr>
        <p:sp>
          <p:nvSpPr>
            <p:cNvPr id="228363" name="直接连接符 228362"/>
            <p:cNvSpPr/>
            <p:nvPr/>
          </p:nvSpPr>
          <p:spPr>
            <a:xfrm>
              <a:off x="2109" y="1298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8364" name="文本框 228363"/>
            <p:cNvSpPr txBox="1"/>
            <p:nvPr/>
          </p:nvSpPr>
          <p:spPr>
            <a:xfrm>
              <a:off x="2244" y="1162"/>
              <a:ext cx="2585" cy="283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600" b="1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质点振动方向与波传播的方向</a:t>
              </a:r>
              <a:r>
                <a:rPr lang="zh-CN" altLang="en-US" sz="1600" b="1" dirty="0">
                  <a:latin typeface="Times New Roman" panose="02020603050405020304" charset="0"/>
                  <a:ea typeface="黑体" panose="02010609060101010101" charset="-122"/>
                </a:rPr>
                <a:t>垂直</a:t>
              </a:r>
            </a:p>
          </p:txBody>
        </p:sp>
      </p:grpSp>
      <p:sp>
        <p:nvSpPr>
          <p:cNvPr id="228365" name="文本框 228364"/>
          <p:cNvSpPr txBox="1"/>
          <p:nvPr/>
        </p:nvSpPr>
        <p:spPr>
          <a:xfrm>
            <a:off x="2034778" y="303610"/>
            <a:ext cx="1079897" cy="33718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zh-CN" altLang="en-US" sz="1600" b="1" dirty="0">
                <a:latin typeface="Times New Roman" panose="02020603050405020304" charset="0"/>
                <a:ea typeface="黑体" panose="02010609060101010101" charset="-122"/>
              </a:rPr>
              <a:t>形成条件</a:t>
            </a:r>
          </a:p>
        </p:txBody>
      </p:sp>
      <p:grpSp>
        <p:nvGrpSpPr>
          <p:cNvPr id="228366" name="组合 228365"/>
          <p:cNvGrpSpPr/>
          <p:nvPr/>
        </p:nvGrpSpPr>
        <p:grpSpPr>
          <a:xfrm>
            <a:off x="2681288" y="2571750"/>
            <a:ext cx="972741" cy="1671638"/>
            <a:chOff x="1292" y="2160"/>
            <a:chExt cx="817" cy="1404"/>
          </a:xfrm>
        </p:grpSpPr>
        <p:sp>
          <p:nvSpPr>
            <p:cNvPr id="228367" name="直接连接符 228366"/>
            <p:cNvSpPr/>
            <p:nvPr/>
          </p:nvSpPr>
          <p:spPr>
            <a:xfrm>
              <a:off x="1429" y="2296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228368" name="组合 228367"/>
            <p:cNvGrpSpPr/>
            <p:nvPr/>
          </p:nvGrpSpPr>
          <p:grpSpPr>
            <a:xfrm>
              <a:off x="1292" y="2160"/>
              <a:ext cx="817" cy="1404"/>
              <a:chOff x="1292" y="2160"/>
              <a:chExt cx="817" cy="1404"/>
            </a:xfrm>
          </p:grpSpPr>
          <p:sp>
            <p:nvSpPr>
              <p:cNvPr id="228369" name="直接连接符 228368"/>
              <p:cNvSpPr/>
              <p:nvPr/>
            </p:nvSpPr>
            <p:spPr>
              <a:xfrm>
                <a:off x="1292" y="2886"/>
                <a:ext cx="13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8370" name="直接连接符 228369"/>
              <p:cNvSpPr/>
              <p:nvPr/>
            </p:nvSpPr>
            <p:spPr>
              <a:xfrm>
                <a:off x="1428" y="2296"/>
                <a:ext cx="0" cy="113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8371" name="直接连接符 228370"/>
              <p:cNvSpPr/>
              <p:nvPr/>
            </p:nvSpPr>
            <p:spPr>
              <a:xfrm>
                <a:off x="1429" y="3430"/>
                <a:ext cx="13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8372" name="文本框 228371"/>
              <p:cNvSpPr txBox="1"/>
              <p:nvPr/>
            </p:nvSpPr>
            <p:spPr>
              <a:xfrm>
                <a:off x="1565" y="2160"/>
                <a:ext cx="544" cy="27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500" b="1" dirty="0">
                    <a:solidFill>
                      <a:srgbClr val="0000CC"/>
                    </a:solidFill>
                    <a:latin typeface="Times New Roman" panose="02020603050405020304" charset="0"/>
                    <a:ea typeface="黑体" panose="02010609060101010101" charset="-122"/>
                  </a:rPr>
                  <a:t>图像</a:t>
                </a:r>
              </a:p>
            </p:txBody>
          </p:sp>
          <p:sp>
            <p:nvSpPr>
              <p:cNvPr id="228373" name="文本框 228372"/>
              <p:cNvSpPr txBox="1"/>
              <p:nvPr/>
            </p:nvSpPr>
            <p:spPr>
              <a:xfrm>
                <a:off x="1565" y="3294"/>
                <a:ext cx="544" cy="27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500" b="1" dirty="0">
                    <a:solidFill>
                      <a:srgbClr val="0000CC"/>
                    </a:solidFill>
                    <a:latin typeface="Times New Roman" panose="02020603050405020304" charset="0"/>
                    <a:ea typeface="黑体" panose="02010609060101010101" charset="-122"/>
                  </a:rPr>
                  <a:t>参量</a:t>
                </a:r>
              </a:p>
            </p:txBody>
          </p:sp>
        </p:grpSp>
      </p:grpSp>
      <p:grpSp>
        <p:nvGrpSpPr>
          <p:cNvPr id="228374" name="组合 228373"/>
          <p:cNvGrpSpPr/>
          <p:nvPr/>
        </p:nvGrpSpPr>
        <p:grpSpPr>
          <a:xfrm>
            <a:off x="3383756" y="897731"/>
            <a:ext cx="4105275" cy="336947"/>
            <a:chOff x="1881" y="754"/>
            <a:chExt cx="3448" cy="283"/>
          </a:xfrm>
        </p:grpSpPr>
        <p:sp>
          <p:nvSpPr>
            <p:cNvPr id="228375" name="文本框 228374"/>
            <p:cNvSpPr txBox="1"/>
            <p:nvPr/>
          </p:nvSpPr>
          <p:spPr>
            <a:xfrm>
              <a:off x="2109" y="754"/>
              <a:ext cx="3220" cy="283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 b="1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传播的是振动形式、是能量、是信息</a:t>
              </a:r>
            </a:p>
          </p:txBody>
        </p:sp>
        <p:sp>
          <p:nvSpPr>
            <p:cNvPr id="228376" name="直接连接符 228375"/>
            <p:cNvSpPr/>
            <p:nvPr/>
          </p:nvSpPr>
          <p:spPr>
            <a:xfrm>
              <a:off x="1881" y="935"/>
              <a:ext cx="22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28377" name="直接连接符 228376"/>
          <p:cNvSpPr/>
          <p:nvPr/>
        </p:nvSpPr>
        <p:spPr>
          <a:xfrm>
            <a:off x="1764506" y="1113235"/>
            <a:ext cx="27027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8378" name="直接连接符 228377"/>
          <p:cNvSpPr/>
          <p:nvPr/>
        </p:nvSpPr>
        <p:spPr>
          <a:xfrm>
            <a:off x="1763316" y="1762125"/>
            <a:ext cx="27027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28379" name="组合 228378"/>
          <p:cNvGrpSpPr/>
          <p:nvPr/>
        </p:nvGrpSpPr>
        <p:grpSpPr>
          <a:xfrm>
            <a:off x="2681288" y="1375172"/>
            <a:ext cx="972741" cy="708422"/>
            <a:chOff x="1247" y="1155"/>
            <a:chExt cx="817" cy="595"/>
          </a:xfrm>
        </p:grpSpPr>
        <p:sp>
          <p:nvSpPr>
            <p:cNvPr id="228380" name="直接连接符 228379"/>
            <p:cNvSpPr/>
            <p:nvPr/>
          </p:nvSpPr>
          <p:spPr>
            <a:xfrm>
              <a:off x="1247" y="1480"/>
              <a:ext cx="18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8381" name="直接连接符 228380"/>
            <p:cNvSpPr/>
            <p:nvPr/>
          </p:nvSpPr>
          <p:spPr>
            <a:xfrm flipH="1">
              <a:off x="1429" y="1344"/>
              <a:ext cx="0" cy="22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8382" name="直接连接符 228381"/>
            <p:cNvSpPr/>
            <p:nvPr/>
          </p:nvSpPr>
          <p:spPr>
            <a:xfrm>
              <a:off x="1429" y="1344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8383" name="文本框 228382"/>
            <p:cNvSpPr txBox="1"/>
            <p:nvPr/>
          </p:nvSpPr>
          <p:spPr>
            <a:xfrm>
              <a:off x="1565" y="1155"/>
              <a:ext cx="499" cy="27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500" b="1" dirty="0">
                  <a:solidFill>
                    <a:srgbClr val="0000CC"/>
                  </a:solidFill>
                  <a:latin typeface="Times New Roman" panose="02020603050405020304" charset="0"/>
                  <a:ea typeface="黑体" panose="02010609060101010101" charset="-122"/>
                </a:rPr>
                <a:t>横波</a:t>
              </a:r>
            </a:p>
          </p:txBody>
        </p:sp>
        <p:sp>
          <p:nvSpPr>
            <p:cNvPr id="228384" name="文本框 228383"/>
            <p:cNvSpPr txBox="1"/>
            <p:nvPr/>
          </p:nvSpPr>
          <p:spPr>
            <a:xfrm>
              <a:off x="1565" y="1480"/>
              <a:ext cx="499" cy="27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500" b="1" dirty="0">
                  <a:solidFill>
                    <a:srgbClr val="0000CC"/>
                  </a:solidFill>
                  <a:latin typeface="Times New Roman" panose="02020603050405020304" charset="0"/>
                  <a:ea typeface="黑体" panose="02010609060101010101" charset="-122"/>
                </a:rPr>
                <a:t>纵波</a:t>
              </a:r>
            </a:p>
          </p:txBody>
        </p:sp>
        <p:sp>
          <p:nvSpPr>
            <p:cNvPr id="228385" name="直接连接符 228384"/>
            <p:cNvSpPr/>
            <p:nvPr/>
          </p:nvSpPr>
          <p:spPr>
            <a:xfrm>
              <a:off x="1429" y="1570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28386" name="组合 228385"/>
          <p:cNvGrpSpPr/>
          <p:nvPr/>
        </p:nvGrpSpPr>
        <p:grpSpPr>
          <a:xfrm>
            <a:off x="3653790" y="1762125"/>
            <a:ext cx="4482465" cy="337039"/>
            <a:chOff x="2109" y="1480"/>
            <a:chExt cx="2721" cy="283"/>
          </a:xfrm>
        </p:grpSpPr>
        <p:sp>
          <p:nvSpPr>
            <p:cNvPr id="228387" name="直接连接符 228386"/>
            <p:cNvSpPr/>
            <p:nvPr/>
          </p:nvSpPr>
          <p:spPr>
            <a:xfrm>
              <a:off x="2109" y="1616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8388" name="文本框 228387"/>
            <p:cNvSpPr txBox="1"/>
            <p:nvPr/>
          </p:nvSpPr>
          <p:spPr>
            <a:xfrm>
              <a:off x="2245" y="1480"/>
              <a:ext cx="2585" cy="283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600" b="1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质点振动方向与波传播的方向</a:t>
              </a:r>
              <a:r>
                <a:rPr lang="zh-CN" altLang="en-US" sz="1600" b="1" dirty="0">
                  <a:latin typeface="Arial" panose="020B0604020202020204" pitchFamily="34" charset="0"/>
                </a:rPr>
                <a:t>平行</a:t>
              </a:r>
            </a:p>
          </p:txBody>
        </p:sp>
      </p:grpSp>
      <p:sp>
        <p:nvSpPr>
          <p:cNvPr id="228389" name="文本框 228388"/>
          <p:cNvSpPr txBox="1"/>
          <p:nvPr/>
        </p:nvSpPr>
        <p:spPr>
          <a:xfrm>
            <a:off x="2034779" y="3219450"/>
            <a:ext cx="648890" cy="33718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Times New Roman" panose="02020603050405020304" charset="0"/>
                <a:ea typeface="黑体" panose="02010609060101010101" charset="-122"/>
              </a:rPr>
              <a:t>描述</a:t>
            </a:r>
          </a:p>
        </p:txBody>
      </p:sp>
      <p:sp>
        <p:nvSpPr>
          <p:cNvPr id="228390" name="直接连接符 228389"/>
          <p:cNvSpPr/>
          <p:nvPr/>
        </p:nvSpPr>
        <p:spPr>
          <a:xfrm>
            <a:off x="1764506" y="3436144"/>
            <a:ext cx="27027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28391" name="组合 228390"/>
          <p:cNvGrpSpPr/>
          <p:nvPr/>
        </p:nvGrpSpPr>
        <p:grpSpPr>
          <a:xfrm>
            <a:off x="4606925" y="3195320"/>
            <a:ext cx="3607435" cy="598805"/>
            <a:chOff x="2835" y="2704"/>
            <a:chExt cx="2790" cy="503"/>
          </a:xfrm>
        </p:grpSpPr>
        <p:sp>
          <p:nvSpPr>
            <p:cNvPr id="228392" name="直接连接符 228391"/>
            <p:cNvSpPr/>
            <p:nvPr/>
          </p:nvSpPr>
          <p:spPr>
            <a:xfrm>
              <a:off x="2835" y="2931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8393" name="文本框 228392"/>
            <p:cNvSpPr txBox="1"/>
            <p:nvPr/>
          </p:nvSpPr>
          <p:spPr>
            <a:xfrm>
              <a:off x="2971" y="2704"/>
              <a:ext cx="2654" cy="503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500" b="1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一个周期内波传播的距离；介质中</a:t>
              </a:r>
              <a:r>
                <a:rPr lang="zh-CN" altLang="en-US" sz="1500" b="1" dirty="0">
                  <a:latin typeface="Arial" panose="020B0604020202020204" pitchFamily="34" charset="0"/>
                </a:rPr>
                <a:t>相邻</a:t>
              </a:r>
              <a:r>
                <a:rPr lang="zh-CN" altLang="en-US" sz="1500" b="1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的两个</a:t>
              </a:r>
              <a:r>
                <a:rPr lang="zh-CN" altLang="en-US" sz="1500" b="1" dirty="0">
                  <a:latin typeface="Arial" panose="020B0604020202020204" pitchFamily="34" charset="0"/>
                </a:rPr>
                <a:t>同相质点</a:t>
              </a:r>
              <a:r>
                <a:rPr lang="zh-CN" altLang="en-US" sz="1500" b="1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之间的距离。</a:t>
              </a:r>
            </a:p>
          </p:txBody>
        </p:sp>
      </p:grpSp>
      <p:grpSp>
        <p:nvGrpSpPr>
          <p:cNvPr id="228394" name="组合 228393"/>
          <p:cNvGrpSpPr/>
          <p:nvPr/>
        </p:nvGrpSpPr>
        <p:grpSpPr>
          <a:xfrm>
            <a:off x="4670425" y="3873500"/>
            <a:ext cx="3970434" cy="344410"/>
            <a:chOff x="2835" y="3294"/>
            <a:chExt cx="2826" cy="289"/>
          </a:xfrm>
        </p:grpSpPr>
        <p:sp>
          <p:nvSpPr>
            <p:cNvPr id="228395" name="直接连接符 228394"/>
            <p:cNvSpPr/>
            <p:nvPr/>
          </p:nvSpPr>
          <p:spPr>
            <a:xfrm>
              <a:off x="2835" y="3430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8396" name="文本框 228395"/>
            <p:cNvSpPr txBox="1"/>
            <p:nvPr/>
          </p:nvSpPr>
          <p:spPr>
            <a:xfrm>
              <a:off x="3007" y="3294"/>
              <a:ext cx="2654" cy="289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500" b="1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介质中个质点的振动频率（波源的频率）</a:t>
              </a:r>
            </a:p>
          </p:txBody>
        </p:sp>
      </p:grpSp>
      <p:sp>
        <p:nvSpPr>
          <p:cNvPr id="228397" name="直接连接符 228396"/>
          <p:cNvSpPr/>
          <p:nvPr/>
        </p:nvSpPr>
        <p:spPr>
          <a:xfrm>
            <a:off x="3654029" y="4083844"/>
            <a:ext cx="161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8398" name="直接连接符 228397"/>
          <p:cNvSpPr/>
          <p:nvPr/>
        </p:nvSpPr>
        <p:spPr>
          <a:xfrm>
            <a:off x="3815954" y="3489722"/>
            <a:ext cx="0" cy="1026319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8399" name="直接连接符 228398"/>
          <p:cNvSpPr/>
          <p:nvPr/>
        </p:nvSpPr>
        <p:spPr>
          <a:xfrm>
            <a:off x="3815954" y="3489722"/>
            <a:ext cx="10834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8400" name="文本框 228399"/>
          <p:cNvSpPr txBox="1"/>
          <p:nvPr/>
        </p:nvSpPr>
        <p:spPr>
          <a:xfrm>
            <a:off x="3919855" y="3247390"/>
            <a:ext cx="635000" cy="32194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500" b="1" dirty="0">
                <a:solidFill>
                  <a:srgbClr val="0000CC"/>
                </a:solidFill>
                <a:latin typeface="Times New Roman" panose="02020603050405020304" charset="0"/>
                <a:ea typeface="黑体" panose="02010609060101010101" charset="-122"/>
              </a:rPr>
              <a:t>波长</a:t>
            </a:r>
          </a:p>
        </p:txBody>
      </p:sp>
      <p:sp>
        <p:nvSpPr>
          <p:cNvPr id="228402" name="直接连接符 228401"/>
          <p:cNvSpPr/>
          <p:nvPr/>
        </p:nvSpPr>
        <p:spPr>
          <a:xfrm>
            <a:off x="3815954" y="4083844"/>
            <a:ext cx="10834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8403" name="文本框 228402"/>
          <p:cNvSpPr txBox="1"/>
          <p:nvPr/>
        </p:nvSpPr>
        <p:spPr>
          <a:xfrm>
            <a:off x="3919855" y="4281805"/>
            <a:ext cx="638810" cy="32194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500" b="1" dirty="0">
                <a:solidFill>
                  <a:srgbClr val="0000CC"/>
                </a:solidFill>
                <a:latin typeface="Times New Roman" panose="02020603050405020304" charset="0"/>
                <a:ea typeface="黑体" panose="02010609060101010101" charset="-122"/>
              </a:rPr>
              <a:t>波速</a:t>
            </a:r>
          </a:p>
        </p:txBody>
      </p:sp>
      <p:sp>
        <p:nvSpPr>
          <p:cNvPr id="228404" name="直接连接符 228403"/>
          <p:cNvSpPr/>
          <p:nvPr/>
        </p:nvSpPr>
        <p:spPr>
          <a:xfrm>
            <a:off x="3815954" y="4516041"/>
            <a:ext cx="10834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28405" name="组合 228404"/>
          <p:cNvGrpSpPr/>
          <p:nvPr/>
        </p:nvGrpSpPr>
        <p:grpSpPr>
          <a:xfrm>
            <a:off x="4596130" y="4281805"/>
            <a:ext cx="2407920" cy="319227"/>
            <a:chOff x="2789" y="3657"/>
            <a:chExt cx="1906" cy="268"/>
          </a:xfrm>
        </p:grpSpPr>
        <p:sp>
          <p:nvSpPr>
            <p:cNvPr id="228406" name="直接连接符 228405"/>
            <p:cNvSpPr/>
            <p:nvPr/>
          </p:nvSpPr>
          <p:spPr>
            <a:xfrm>
              <a:off x="2789" y="3793"/>
              <a:ext cx="18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8407" name="文本框 228406"/>
            <p:cNvSpPr txBox="1"/>
            <p:nvPr/>
          </p:nvSpPr>
          <p:spPr>
            <a:xfrm>
              <a:off x="2971" y="3657"/>
              <a:ext cx="1724" cy="268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350" b="1" dirty="0">
                  <a:solidFill>
                    <a:srgbClr val="FF0000"/>
                  </a:solidFill>
                  <a:latin typeface="Times New Roman" panose="02020603050405020304" charset="0"/>
                  <a:ea typeface="黑体" panose="02010609060101010101" charset="-122"/>
                </a:rPr>
                <a:t>振动在介质中传播的速度</a:t>
              </a:r>
            </a:p>
          </p:txBody>
        </p:sp>
      </p:grpSp>
      <p:sp>
        <p:nvSpPr>
          <p:cNvPr id="228408" name="直接连接符 228407"/>
          <p:cNvSpPr/>
          <p:nvPr/>
        </p:nvSpPr>
        <p:spPr>
          <a:xfrm>
            <a:off x="1709738" y="1977629"/>
            <a:ext cx="54769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28409" name="图片 22840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47"/>
          <a:stretch>
            <a:fillRect/>
          </a:stretch>
        </p:blipFill>
        <p:spPr>
          <a:xfrm>
            <a:off x="3735308" y="2094706"/>
            <a:ext cx="2915840" cy="11525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28410" name="对象 228409"/>
          <p:cNvGraphicFramePr/>
          <p:nvPr/>
        </p:nvGraphicFramePr>
        <p:xfrm>
          <a:off x="7221300" y="4281726"/>
          <a:ext cx="1809750" cy="878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r:id="rId4" imgW="812165" imgH="393700" progId="Equation.DSMT4">
                  <p:embed/>
                </p:oleObj>
              </mc:Choice>
              <mc:Fallback>
                <p:oleObj r:id="rId4" imgW="812165" imgH="393700" progId="Equation.DSMT4">
                  <p:embed/>
                  <p:pic>
                    <p:nvPicPr>
                      <p:cNvPr id="228410" name="对象 228409"/>
                      <p:cNvPicPr/>
                      <p:nvPr/>
                    </p:nvPicPr>
                    <p:blipFill>
                      <a:blip r:embed="rId5">
                        <a:clrChange>
                          <a:clrFrom>
                            <a:srgbClr val="000000"/>
                          </a:clrFrom>
                          <a:clrTo>
                            <a:srgbClr val="FF33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221300" y="4281726"/>
                        <a:ext cx="1809750" cy="87868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401" name="文本框 228400"/>
          <p:cNvSpPr txBox="1"/>
          <p:nvPr/>
        </p:nvSpPr>
        <p:spPr>
          <a:xfrm>
            <a:off x="3924300" y="3841750"/>
            <a:ext cx="682625" cy="32194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500" b="1" dirty="0">
                <a:solidFill>
                  <a:srgbClr val="0000CC"/>
                </a:solidFill>
                <a:latin typeface="Times New Roman" panose="02020603050405020304" charset="0"/>
                <a:ea typeface="黑体" panose="02010609060101010101" charset="-122"/>
              </a:rPr>
              <a:t>频率</a:t>
            </a:r>
          </a:p>
        </p:txBody>
      </p:sp>
      <p:sp>
        <p:nvSpPr>
          <p:cNvPr id="2" name="直接连接符 1"/>
          <p:cNvSpPr/>
          <p:nvPr/>
        </p:nvSpPr>
        <p:spPr>
          <a:xfrm>
            <a:off x="1765141" y="3885724"/>
            <a:ext cx="27027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" name="文本框 2"/>
          <p:cNvSpPr txBox="1"/>
          <p:nvPr/>
        </p:nvSpPr>
        <p:spPr>
          <a:xfrm>
            <a:off x="2036049" y="3693160"/>
            <a:ext cx="648890" cy="33718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Times New Roman" panose="02020603050405020304" charset="0"/>
                <a:ea typeface="黑体" panose="02010609060101010101" charset="-122"/>
              </a:rPr>
              <a:t>共性</a:t>
            </a:r>
          </a:p>
        </p:txBody>
      </p:sp>
      <p:sp>
        <p:nvSpPr>
          <p:cNvPr id="4" name="直接连接符 3"/>
          <p:cNvSpPr/>
          <p:nvPr/>
        </p:nvSpPr>
        <p:spPr>
          <a:xfrm>
            <a:off x="2347595" y="4035425"/>
            <a:ext cx="10160" cy="24828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" name="文本框 4"/>
          <p:cNvSpPr txBox="1"/>
          <p:nvPr/>
        </p:nvSpPr>
        <p:spPr>
          <a:xfrm>
            <a:off x="200025" y="4283075"/>
            <a:ext cx="3535045" cy="32194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500" b="1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charset="-122"/>
              </a:rPr>
              <a:t>反射、折射、干涉、衍射、多普勒效应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200025" y="621914"/>
            <a:ext cx="842488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kern="12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知识回顾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8527478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副标题 212993"/>
          <p:cNvSpPr>
            <a:spLocks noGrp="1"/>
          </p:cNvSpPr>
          <p:nvPr>
            <p:ph type="subTitle" idx="1"/>
          </p:nvPr>
        </p:nvSpPr>
        <p:spPr>
          <a:xfrm>
            <a:off x="1871663" y="1275160"/>
            <a:ext cx="5507831" cy="2808684"/>
          </a:xfrm>
        </p:spPr>
        <p:txBody>
          <a:bodyPr/>
          <a:lstStyle/>
          <a:p>
            <a:pPr>
              <a:buFontTx/>
            </a:pPr>
            <a:r>
              <a:rPr lang="en-US" altLang="zh-CN" sz="2100" b="1" dirty="0">
                <a:ea typeface="宋体" panose="02010600030101010101" pitchFamily="2" charset="-122"/>
              </a:rPr>
              <a:t>      </a:t>
            </a:r>
          </a:p>
          <a:p>
            <a:pPr>
              <a:buFontTx/>
            </a:pPr>
            <a:endParaRPr lang="en-US" altLang="zh-CN" sz="2100" b="1" dirty="0">
              <a:ea typeface="宋体" panose="02010600030101010101" pitchFamily="2" charset="-122"/>
            </a:endParaRPr>
          </a:p>
          <a:p>
            <a:pPr>
              <a:buFontTx/>
            </a:pPr>
            <a:endParaRPr lang="en-US" altLang="zh-CN" sz="405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12995" name="文本框 212994"/>
          <p:cNvSpPr txBox="1"/>
          <p:nvPr/>
        </p:nvSpPr>
        <p:spPr>
          <a:xfrm>
            <a:off x="443145" y="817037"/>
            <a:ext cx="8364866" cy="37249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57175" indent="-257175"/>
            <a:r>
              <a:rPr lang="zh-CN" altLang="en-US" sz="21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应用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一：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车辆测速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交警向行进中的车辆发射频率已知的电磁波（通常是红外线），同时测量反射波的频率，根据反射波频率变化的多少就能知道车辆的速度。</a:t>
            </a:r>
          </a:p>
          <a:p>
            <a:pPr marL="257175" indent="-257175">
              <a:lnSpc>
                <a:spcPct val="120000"/>
              </a:lnSpc>
            </a:pP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应用二：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光谱线的“红移现象”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，恒星光谱朝波长较长的红光方向偏移，波长变长，意味着恒星正在离我们远去，红移越大，表明恒星离开地球的越快，恒星光谱的红移现象为宇宙大爆炸理论提供了有力的证据。</a:t>
            </a:r>
          </a:p>
          <a:p>
            <a:pPr marL="257175" indent="-257175">
              <a:lnSpc>
                <a:spcPct val="120000"/>
              </a:lnSpc>
            </a:pPr>
            <a:r>
              <a:rPr lang="zh-CN" altLang="en-US" sz="21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应用三：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医用“彩超”，</a:t>
            </a:r>
            <a:r>
              <a:rPr lang="zh-CN" altLang="en-US" sz="21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医生向人体内发射已知频率的超声波，超声波被血管中的血流反射后又被仪器接收，测出反射波的频率变化，就能知道血流的速度，这可以检查心脏、大脑、眼底血管的病变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 </a:t>
            </a:r>
          </a:p>
        </p:txBody>
      </p:sp>
      <p:sp>
        <p:nvSpPr>
          <p:cNvPr id="212996" name="矩形 212995"/>
          <p:cNvSpPr/>
          <p:nvPr/>
        </p:nvSpPr>
        <p:spPr>
          <a:xfrm>
            <a:off x="1143000" y="0"/>
            <a:ext cx="6858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12997" name="矩形 212996"/>
          <p:cNvSpPr/>
          <p:nvPr/>
        </p:nvSpPr>
        <p:spPr>
          <a:xfrm>
            <a:off x="1143000" y="0"/>
            <a:ext cx="6858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6" name="矩形 5"/>
          <p:cNvSpPr>
            <a:spLocks noChangeArrowheads="1" noChangeShapeType="1" noTextEdit="1"/>
          </p:cNvSpPr>
          <p:nvPr/>
        </p:nvSpPr>
        <p:spPr bwMode="auto">
          <a:xfrm>
            <a:off x="574149" y="197632"/>
            <a:ext cx="1513940" cy="46389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27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典型应用？</a:t>
            </a:r>
          </a:p>
        </p:txBody>
      </p:sp>
    </p:spTree>
    <p:extLst>
      <p:ext uri="{BB962C8B-B14F-4D97-AF65-F5344CB8AC3E}">
        <p14:creationId xmlns:p14="http://schemas.microsoft.com/office/powerpoint/2010/main" val="345238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8127" y="390683"/>
            <a:ext cx="865209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如图表示两个相干波源</a:t>
            </a:r>
            <a:r>
              <a:rPr kumimoji="0" lang="zh-CN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kumimoji="0" lang="zh-CN" altLang="zh-CN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zh-CN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kumimoji="0" lang="zh-CN" altLang="zh-CN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产生的波在同一种均匀介质中相遇．图中实线表示波峰，虚线表示波谷，</a:t>
            </a:r>
            <a:r>
              <a:rPr kumimoji="0" lang="zh-CN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kumimoji="0" lang="zh-CN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分别为</a:t>
            </a:r>
            <a:r>
              <a:rPr kumimoji="0" lang="zh-CN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ae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kumimoji="0" lang="zh-CN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bd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的中点，则：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(1)在</a:t>
            </a:r>
            <a:r>
              <a:rPr kumimoji="0" lang="zh-CN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zh-CN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zh-CN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zh-CN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zh-CN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zh-CN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六点中，振动加强的点是__________．振动减弱的点是____________．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(2)若两振源</a:t>
            </a:r>
            <a:r>
              <a:rPr kumimoji="0" lang="zh-CN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kumimoji="0" lang="zh-CN" altLang="zh-CN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kumimoji="0" lang="zh-CN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kumimoji="0" lang="zh-CN" altLang="zh-CN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振幅相同，此时刻位移为零的点是________</a:t>
            </a:r>
          </a:p>
        </p:txBody>
      </p:sp>
      <p:pic>
        <p:nvPicPr>
          <p:cNvPr id="18434" name="Picture 2" descr="C:\Users\dou\AppData\Local\Temp\ksohtml9732\wp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174" y="2894157"/>
            <a:ext cx="3861011" cy="147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045709" y="2015522"/>
            <a:ext cx="4572000" cy="55688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33350" algn="just">
              <a:lnSpc>
                <a:spcPct val="125000"/>
              </a:lnSpc>
            </a:pPr>
            <a:r>
              <a:rPr lang="en-US" altLang="zh-CN" sz="2800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100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bcdf</a:t>
            </a:r>
            <a:endParaRPr lang="en-US" altLang="zh-CN" sz="280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92173" y="1283235"/>
            <a:ext cx="728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ace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3378840" y="1831943"/>
            <a:ext cx="785793" cy="490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33350" algn="just">
              <a:lnSpc>
                <a:spcPct val="125000"/>
              </a:lnSpc>
            </a:pPr>
            <a:r>
              <a:rPr lang="en-US" altLang="zh-CN" sz="2400" b="1" kern="100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bdf</a:t>
            </a:r>
            <a:endParaRPr lang="en-US" altLang="zh-CN" sz="240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3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矩形 232449"/>
          <p:cNvSpPr/>
          <p:nvPr/>
        </p:nvSpPr>
        <p:spPr>
          <a:xfrm>
            <a:off x="2511261" y="530231"/>
            <a:ext cx="3314700" cy="5355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57175" indent="-257175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波的形成和传播</a:t>
            </a:r>
            <a:endParaRPr lang="zh-CN" altLang="en-US" sz="3200" b="1" dirty="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2451" name="矩形 232450"/>
          <p:cNvSpPr/>
          <p:nvPr/>
        </p:nvSpPr>
        <p:spPr>
          <a:xfrm>
            <a:off x="614278" y="1233158"/>
            <a:ext cx="5211683" cy="4801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257175" indent="-257175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形成特点：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前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质点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带动后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质点</a:t>
            </a:r>
          </a:p>
        </p:txBody>
      </p:sp>
      <p:sp>
        <p:nvSpPr>
          <p:cNvPr id="232452" name="矩形 232451"/>
          <p:cNvSpPr/>
          <p:nvPr/>
        </p:nvSpPr>
        <p:spPr>
          <a:xfrm>
            <a:off x="619302" y="1821583"/>
            <a:ext cx="8722865" cy="4801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57175" indent="-257175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传播特点：波形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平移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，质点在平衡位置附近振动。</a:t>
            </a:r>
          </a:p>
        </p:txBody>
      </p:sp>
      <p:sp>
        <p:nvSpPr>
          <p:cNvPr id="232453" name="矩形 232452"/>
          <p:cNvSpPr/>
          <p:nvPr/>
        </p:nvSpPr>
        <p:spPr>
          <a:xfrm>
            <a:off x="614278" y="2361790"/>
            <a:ext cx="6229350" cy="43704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57175" indent="-257175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波长、波速和频率的关系</a:t>
            </a:r>
          </a:p>
        </p:txBody>
      </p:sp>
      <p:sp>
        <p:nvSpPr>
          <p:cNvPr id="232454" name="矩形 232453"/>
          <p:cNvSpPr/>
          <p:nvPr/>
        </p:nvSpPr>
        <p:spPr>
          <a:xfrm>
            <a:off x="610705" y="3598716"/>
            <a:ext cx="8540438" cy="8679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57175" indent="-257175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⑤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波的图象及应用（物理意义、图象特点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57175" indent="-257175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</a:pP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图象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的应用）</a:t>
            </a:r>
          </a:p>
        </p:txBody>
      </p:sp>
      <p:sp>
        <p:nvSpPr>
          <p:cNvPr id="232458" name="矩形 232457"/>
          <p:cNvSpPr/>
          <p:nvPr/>
        </p:nvSpPr>
        <p:spPr>
          <a:xfrm>
            <a:off x="607134" y="2966082"/>
            <a:ext cx="8239355" cy="4370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57175" indent="-257175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波的分类与特性（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干涉、衍射、多普勒效应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90430" y="97026"/>
            <a:ext cx="237665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kern="120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三、小结</a:t>
            </a:r>
            <a:endParaRPr lang="zh-CN" altLang="en-US" sz="3600" b="1" dirty="0"/>
          </a:p>
        </p:txBody>
      </p:sp>
      <p:graphicFrame>
        <p:nvGraphicFramePr>
          <p:cNvPr id="12" name="对象 11"/>
          <p:cNvGraphicFramePr/>
          <p:nvPr>
            <p:extLst>
              <p:ext uri="{D42A27DB-BD31-4B8C-83A1-F6EECF244321}">
                <p14:modId xmlns:p14="http://schemas.microsoft.com/office/powerpoint/2010/main" val="1441885396"/>
              </p:ext>
            </p:extLst>
          </p:nvPr>
        </p:nvGraphicFramePr>
        <p:xfrm>
          <a:off x="5266617" y="2187223"/>
          <a:ext cx="1577011" cy="762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r:id="rId3" imgW="812165" imgH="393700" progId="Equation.DSMT4">
                  <p:embed/>
                </p:oleObj>
              </mc:Choice>
              <mc:Fallback>
                <p:oleObj r:id="rId3" imgW="812165" imgH="393700" progId="Equation.DSMT4">
                  <p:embed/>
                  <p:pic>
                    <p:nvPicPr>
                      <p:cNvPr id="228410" name="对象 228409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FF33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266617" y="2187223"/>
                        <a:ext cx="1577011" cy="76299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169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/>
      <p:bldP spid="232451" grpId="0"/>
      <p:bldP spid="232452" grpId="0"/>
      <p:bldP spid="232453" grpId="0"/>
      <p:bldP spid="232454" grpId="0"/>
      <p:bldP spid="2324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54" y="665108"/>
            <a:ext cx="7594220" cy="339188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880672" y="1144161"/>
            <a:ext cx="1955603" cy="42862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582510" y="1144161"/>
            <a:ext cx="2722180" cy="42862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75719" y="369636"/>
            <a:ext cx="670867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kern="120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学习目标</a:t>
            </a:r>
            <a:endParaRPr lang="zh-CN" alt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86277"/>
            <a:ext cx="88917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84200" algn="just">
              <a:lnSpc>
                <a:spcPct val="150000"/>
              </a:lnSpc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在机械波传播过程中，介质中的质点随波的传播而迁移</a:t>
            </a:r>
            <a:r>
              <a:rPr lang="zh-CN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</a:p>
          <a:p>
            <a:pPr indent="584200" algn="just">
              <a:lnSpc>
                <a:spcPct val="150000"/>
              </a:lnSpc>
            </a:pP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周期或频率，只取决于波源，而与</a:t>
            </a:r>
            <a:r>
              <a:rPr lang="en-US" altLang="zh-CN" sz="2400" b="1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λ</a:t>
            </a:r>
            <a:r>
              <a:rPr lang="zh-CN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无直接关系．</a:t>
            </a:r>
          </a:p>
          <a:p>
            <a:pPr lvl="0" algn="just">
              <a:lnSpc>
                <a:spcPct val="150000"/>
              </a:lnSpc>
            </a:pP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(3)</a:t>
            </a:r>
            <a:r>
              <a:rPr lang="zh-CN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波速</a:t>
            </a:r>
            <a:r>
              <a:rPr lang="en-US" altLang="zh-CN" sz="2400" b="1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取决于介质的性质，它与</a:t>
            </a:r>
            <a:r>
              <a:rPr lang="en-US" altLang="zh-CN" sz="2400" b="1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zh-CN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λ</a:t>
            </a:r>
            <a:r>
              <a:rPr lang="zh-CN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无直接关系．只要介质不变，</a:t>
            </a:r>
            <a:r>
              <a:rPr lang="en-US" altLang="zh-CN" sz="2400" b="1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就不变；如果介质变了，</a:t>
            </a:r>
            <a:r>
              <a:rPr lang="en-US" altLang="zh-CN" sz="2400" b="1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也一定变．</a:t>
            </a:r>
            <a:endParaRPr lang="zh-CN" altLang="zh-CN" sz="36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(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4)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两列波在介质中叠加，一定产生干涉现象</a:t>
            </a:r>
            <a:r>
              <a:rPr lang="zh-CN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lang="zh-CN" altLang="zh-CN" sz="24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(5)</a:t>
            </a:r>
            <a:r>
              <a:rPr lang="zh-CN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一切波都能发生衍射现象．</a:t>
            </a:r>
          </a:p>
          <a:p>
            <a:pPr lvl="0" algn="just"/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(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6)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多普勒效应说明波源的频率发生变化</a:t>
            </a:r>
            <a:r>
              <a:rPr lang="zh-CN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lang="zh-CN" altLang="zh-CN" sz="24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48132" y="1371026"/>
            <a:ext cx="647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36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  <a:endParaRPr lang="zh-CN" altLang="zh-CN" sz="36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41660" y="886277"/>
            <a:ext cx="647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36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endParaRPr lang="zh-CN" altLang="zh-CN" sz="36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5925" y="139919"/>
            <a:ext cx="3734129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kern="120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一、检测预习效果</a:t>
            </a:r>
            <a:endParaRPr lang="zh-CN" altLang="en-US" sz="3200" dirty="0"/>
          </a:p>
        </p:txBody>
      </p:sp>
      <p:sp>
        <p:nvSpPr>
          <p:cNvPr id="8" name="文本框 7"/>
          <p:cNvSpPr txBox="1"/>
          <p:nvPr/>
        </p:nvSpPr>
        <p:spPr>
          <a:xfrm>
            <a:off x="3690634" y="471329"/>
            <a:ext cx="2428240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700" b="1" dirty="0">
                <a:solidFill>
                  <a:srgbClr val="0000CC"/>
                </a:solidFill>
                <a:latin typeface="Times New Roman" panose="02020603050405020304" charset="0"/>
                <a:ea typeface="黑体" panose="02010609060101010101" charset="-122"/>
              </a:rPr>
              <a:t>判断对</a:t>
            </a:r>
            <a:r>
              <a:rPr lang="zh-CN" altLang="en-US" sz="2700" b="1" dirty="0" smtClean="0">
                <a:solidFill>
                  <a:srgbClr val="0000CC"/>
                </a:solidFill>
                <a:latin typeface="Times New Roman" panose="02020603050405020304" charset="0"/>
                <a:ea typeface="黑体" panose="02010609060101010101" charset="-122"/>
              </a:rPr>
              <a:t>错</a:t>
            </a:r>
            <a:endParaRPr lang="zh-CN" altLang="en-US" sz="2700" b="1" dirty="0">
              <a:solidFill>
                <a:srgbClr val="0000CC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50102" y="2529587"/>
            <a:ext cx="647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altLang="zh-CN" sz="36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  <a:endParaRPr lang="zh-CN" altLang="zh-CN" sz="36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74069" y="3060226"/>
            <a:ext cx="647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36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endParaRPr lang="zh-CN" altLang="zh-CN" sz="36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18874" y="4048644"/>
            <a:ext cx="647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36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endParaRPr lang="zh-CN" altLang="zh-CN" sz="36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49126" y="3551868"/>
            <a:ext cx="647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altLang="zh-CN" sz="36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  <a:endParaRPr lang="zh-CN" altLang="zh-CN" sz="36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819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29700" descr="波的形成"/>
          <p:cNvPicPr>
            <a:picLocks noChangeAspect="1" noChangeArrowheads="1"/>
          </p:cNvPicPr>
          <p:nvPr/>
        </p:nvPicPr>
        <p:blipFill>
          <a:blip r:embed="rId4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 t="24414" r="10536" b="23634"/>
          <a:stretch>
            <a:fillRect/>
          </a:stretch>
        </p:blipFill>
        <p:spPr bwMode="auto">
          <a:xfrm>
            <a:off x="5021274" y="1787425"/>
            <a:ext cx="2510618" cy="2029291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图片 29701"/>
          <p:cNvPicPr>
            <a:picLocks noChangeAspect="1" noChangeArrowheads="1"/>
          </p:cNvPicPr>
          <p:nvPr/>
        </p:nvPicPr>
        <p:blipFill>
          <a:blip r:embed="rId5" cstate="print">
            <a:lum bright="-4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85" y="1787425"/>
            <a:ext cx="2451081" cy="2131474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4" name="组合 29703"/>
          <p:cNvGrpSpPr>
            <a:grpSpLocks/>
          </p:cNvGrpSpPr>
          <p:nvPr/>
        </p:nvGrpSpPr>
        <p:grpSpPr bwMode="auto">
          <a:xfrm>
            <a:off x="248203" y="1040550"/>
            <a:ext cx="5193485" cy="522684"/>
            <a:chOff x="-120" y="3054"/>
            <a:chExt cx="3966" cy="439"/>
          </a:xfrm>
        </p:grpSpPr>
        <p:sp>
          <p:nvSpPr>
            <p:cNvPr id="19460" name="文本框 29704"/>
            <p:cNvSpPr txBox="1">
              <a:spLocks noChangeArrowheads="1"/>
            </p:cNvSpPr>
            <p:nvPr/>
          </p:nvSpPr>
          <p:spPr bwMode="auto">
            <a:xfrm>
              <a:off x="217" y="3054"/>
              <a:ext cx="3629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99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两个实验有何区别</a:t>
              </a:r>
              <a:r>
                <a:rPr lang="zh-CN" altLang="en-US" sz="2800" b="1" dirty="0">
                  <a:solidFill>
                    <a:srgbClr val="99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？</a:t>
              </a:r>
            </a:p>
          </p:txBody>
        </p:sp>
        <p:sp>
          <p:nvSpPr>
            <p:cNvPr id="19461" name="矩形 29705"/>
            <p:cNvSpPr>
              <a:spLocks noChangeArrowheads="1" noChangeShapeType="1" noTextEdit="1"/>
            </p:cNvSpPr>
            <p:nvPr/>
          </p:nvSpPr>
          <p:spPr bwMode="auto">
            <a:xfrm>
              <a:off x="-120" y="3114"/>
              <a:ext cx="294" cy="37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700" b="1" dirty="0" smtClean="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宋体" panose="02010600030101010101" pitchFamily="2" charset="-122"/>
                </a:rPr>
                <a:t>？</a:t>
              </a:r>
              <a:endParaRPr lang="zh-CN" altLang="en-US" sz="2700" b="1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</a:endParaRPr>
            </a:p>
          </p:txBody>
        </p:sp>
      </p:grpSp>
      <p:sp>
        <p:nvSpPr>
          <p:cNvPr id="29707" name="矩形 29706"/>
          <p:cNvSpPr>
            <a:spLocks noChangeArrowheads="1" noChangeShapeType="1" noTextEdit="1"/>
          </p:cNvSpPr>
          <p:nvPr/>
        </p:nvSpPr>
        <p:spPr bwMode="auto">
          <a:xfrm>
            <a:off x="1828800" y="4145757"/>
            <a:ext cx="1791892" cy="48930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27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做出</a:t>
            </a:r>
            <a:r>
              <a:rPr lang="zh-CN" altLang="en-US" sz="27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振动图像</a:t>
            </a:r>
          </a:p>
        </p:txBody>
      </p:sp>
      <p:sp>
        <p:nvSpPr>
          <p:cNvPr id="29708" name="矩形 29707"/>
          <p:cNvSpPr>
            <a:spLocks noChangeArrowheads="1" noChangeShapeType="1" noTextEdit="1"/>
          </p:cNvSpPr>
          <p:nvPr/>
        </p:nvSpPr>
        <p:spPr bwMode="auto">
          <a:xfrm>
            <a:off x="5545590" y="4040907"/>
            <a:ext cx="1649590" cy="58389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27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形成机械波</a:t>
            </a:r>
          </a:p>
        </p:txBody>
      </p:sp>
      <p:sp>
        <p:nvSpPr>
          <p:cNvPr id="9" name="矩形 8"/>
          <p:cNvSpPr/>
          <p:nvPr/>
        </p:nvSpPr>
        <p:spPr>
          <a:xfrm>
            <a:off x="3138875" y="354715"/>
            <a:ext cx="4813431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）机械波怎么形成的？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995" y="10697"/>
            <a:ext cx="39376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二、重点知识回顾</a:t>
            </a:r>
          </a:p>
        </p:txBody>
      </p:sp>
      <p:pic>
        <p:nvPicPr>
          <p:cNvPr id="11" name="Picture 2" descr="http://pic.92to.com/360/201609/09/79583437_43.jp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778" y="2363886"/>
            <a:ext cx="4383764" cy="97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砂摆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23697" y="1563234"/>
            <a:ext cx="2244077" cy="29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9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3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2268141" y="563166"/>
            <a:ext cx="25199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50" b="1" i="1">
                <a:solidFill>
                  <a:srgbClr val="003366"/>
                </a:solidFill>
              </a:rPr>
              <a:t>x</a:t>
            </a:r>
          </a:p>
        </p:txBody>
      </p:sp>
      <p:sp>
        <p:nvSpPr>
          <p:cNvPr id="41987" name="Line 7"/>
          <p:cNvSpPr>
            <a:spLocks noChangeShapeType="1"/>
          </p:cNvSpPr>
          <p:nvPr/>
        </p:nvSpPr>
        <p:spPr bwMode="auto">
          <a:xfrm flipV="1">
            <a:off x="2512219" y="628651"/>
            <a:ext cx="10716" cy="1250156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41988" name="Text Box 8"/>
          <p:cNvSpPr txBox="1">
            <a:spLocks noChangeArrowheads="1"/>
          </p:cNvSpPr>
          <p:nvPr/>
        </p:nvSpPr>
        <p:spPr bwMode="auto">
          <a:xfrm>
            <a:off x="5429250" y="1045369"/>
            <a:ext cx="23756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500" b="1" i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1989" name="Text Box 9"/>
          <p:cNvSpPr txBox="1">
            <a:spLocks noChangeArrowheads="1"/>
          </p:cNvSpPr>
          <p:nvPr/>
        </p:nvSpPr>
        <p:spPr bwMode="auto">
          <a:xfrm>
            <a:off x="2268141" y="1216819"/>
            <a:ext cx="2824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50" b="1" i="1">
                <a:solidFill>
                  <a:srgbClr val="003366"/>
                </a:solidFill>
              </a:rPr>
              <a:t>O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2508647" y="1341835"/>
            <a:ext cx="2927747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2516981" y="777478"/>
            <a:ext cx="2511029" cy="1137047"/>
            <a:chOff x="2347894" y="3854463"/>
            <a:chExt cx="3348826" cy="1515672"/>
          </a:xfrm>
        </p:grpSpPr>
        <p:sp>
          <p:nvSpPr>
            <p:cNvPr id="42003" name="Freeform 10"/>
            <p:cNvSpPr>
              <a:spLocks/>
            </p:cNvSpPr>
            <p:nvPr/>
          </p:nvSpPr>
          <p:spPr bwMode="auto">
            <a:xfrm>
              <a:off x="2347894" y="3854463"/>
              <a:ext cx="1682750" cy="1503363"/>
            </a:xfrm>
            <a:custGeom>
              <a:avLst/>
              <a:gdLst>
                <a:gd name="T0" fmla="*/ 0 w 1536"/>
                <a:gd name="T1" fmla="*/ 2147483647 h 1120"/>
                <a:gd name="T2" fmla="*/ 2147483647 w 1536"/>
                <a:gd name="T3" fmla="*/ 2147483647 h 1120"/>
                <a:gd name="T4" fmla="*/ 2147483647 w 1536"/>
                <a:gd name="T5" fmla="*/ 2147483647 h 1120"/>
                <a:gd name="T6" fmla="*/ 2147483647 w 1536"/>
                <a:gd name="T7" fmla="*/ 2147483647 h 1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6"/>
                <a:gd name="T13" fmla="*/ 0 h 1120"/>
                <a:gd name="T14" fmla="*/ 1536 w 1536"/>
                <a:gd name="T15" fmla="*/ 1120 h 1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6" h="1120">
                  <a:moveTo>
                    <a:pt x="0" y="566"/>
                  </a:moveTo>
                  <a:cubicBezTo>
                    <a:pt x="67" y="485"/>
                    <a:pt x="219" y="0"/>
                    <a:pt x="405" y="79"/>
                  </a:cubicBezTo>
                  <a:cubicBezTo>
                    <a:pt x="591" y="158"/>
                    <a:pt x="930" y="958"/>
                    <a:pt x="1118" y="1039"/>
                  </a:cubicBezTo>
                  <a:cubicBezTo>
                    <a:pt x="1306" y="1120"/>
                    <a:pt x="1449" y="665"/>
                    <a:pt x="1536" y="566"/>
                  </a:cubicBezTo>
                </a:path>
              </a:pathLst>
            </a:custGeom>
            <a:noFill/>
            <a:ln w="2857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50"/>
            </a:p>
          </p:txBody>
        </p:sp>
        <p:sp>
          <p:nvSpPr>
            <p:cNvPr id="42004" name="Freeform 10"/>
            <p:cNvSpPr>
              <a:spLocks/>
            </p:cNvSpPr>
            <p:nvPr/>
          </p:nvSpPr>
          <p:spPr bwMode="auto">
            <a:xfrm>
              <a:off x="4013970" y="3866772"/>
              <a:ext cx="1682750" cy="1503363"/>
            </a:xfrm>
            <a:custGeom>
              <a:avLst/>
              <a:gdLst>
                <a:gd name="T0" fmla="*/ 0 w 1536"/>
                <a:gd name="T1" fmla="*/ 2147483647 h 1120"/>
                <a:gd name="T2" fmla="*/ 2147483647 w 1536"/>
                <a:gd name="T3" fmla="*/ 2147483647 h 1120"/>
                <a:gd name="T4" fmla="*/ 2147483647 w 1536"/>
                <a:gd name="T5" fmla="*/ 2147483647 h 1120"/>
                <a:gd name="T6" fmla="*/ 2147483647 w 1536"/>
                <a:gd name="T7" fmla="*/ 2147483647 h 1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6"/>
                <a:gd name="T13" fmla="*/ 0 h 1120"/>
                <a:gd name="T14" fmla="*/ 1536 w 1536"/>
                <a:gd name="T15" fmla="*/ 1120 h 1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6" h="1120">
                  <a:moveTo>
                    <a:pt x="0" y="566"/>
                  </a:moveTo>
                  <a:cubicBezTo>
                    <a:pt x="67" y="485"/>
                    <a:pt x="219" y="0"/>
                    <a:pt x="405" y="79"/>
                  </a:cubicBezTo>
                  <a:cubicBezTo>
                    <a:pt x="591" y="158"/>
                    <a:pt x="930" y="958"/>
                    <a:pt x="1118" y="1039"/>
                  </a:cubicBezTo>
                  <a:cubicBezTo>
                    <a:pt x="1306" y="1120"/>
                    <a:pt x="1449" y="665"/>
                    <a:pt x="1536" y="566"/>
                  </a:cubicBezTo>
                </a:path>
              </a:pathLst>
            </a:custGeom>
            <a:noFill/>
            <a:ln w="2857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50"/>
            </a:p>
          </p:txBody>
        </p:sp>
      </p:grpSp>
      <p:sp>
        <p:nvSpPr>
          <p:cNvPr id="41992" name="Text Box 4"/>
          <p:cNvSpPr txBox="1">
            <a:spLocks noChangeArrowheads="1"/>
          </p:cNvSpPr>
          <p:nvPr/>
        </p:nvSpPr>
        <p:spPr bwMode="auto">
          <a:xfrm>
            <a:off x="2287191" y="2250281"/>
            <a:ext cx="25199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50" b="1" i="1">
                <a:solidFill>
                  <a:srgbClr val="003366"/>
                </a:solidFill>
              </a:rPr>
              <a:t>x</a:t>
            </a:r>
          </a:p>
        </p:txBody>
      </p:sp>
      <p:sp>
        <p:nvSpPr>
          <p:cNvPr id="41993" name="Line 7"/>
          <p:cNvSpPr>
            <a:spLocks noChangeShapeType="1"/>
          </p:cNvSpPr>
          <p:nvPr/>
        </p:nvSpPr>
        <p:spPr bwMode="auto">
          <a:xfrm flipV="1">
            <a:off x="2531269" y="2315767"/>
            <a:ext cx="10716" cy="1250156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41994" name="Text Box 8"/>
          <p:cNvSpPr txBox="1">
            <a:spLocks noChangeArrowheads="1"/>
          </p:cNvSpPr>
          <p:nvPr/>
        </p:nvSpPr>
        <p:spPr bwMode="auto">
          <a:xfrm>
            <a:off x="5448300" y="2732485"/>
            <a:ext cx="28084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500" b="1" i="1">
                <a:solidFill>
                  <a:srgbClr val="003366"/>
                </a:solidFill>
              </a:rPr>
              <a:t>x</a:t>
            </a:r>
          </a:p>
        </p:txBody>
      </p:sp>
      <p:sp>
        <p:nvSpPr>
          <p:cNvPr id="41995" name="Text Box 9"/>
          <p:cNvSpPr txBox="1">
            <a:spLocks noChangeArrowheads="1"/>
          </p:cNvSpPr>
          <p:nvPr/>
        </p:nvSpPr>
        <p:spPr bwMode="auto">
          <a:xfrm>
            <a:off x="2287191" y="2903935"/>
            <a:ext cx="2824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50" b="1" i="1">
                <a:solidFill>
                  <a:srgbClr val="003366"/>
                </a:solidFill>
              </a:rPr>
              <a:t>O</a:t>
            </a:r>
          </a:p>
        </p:txBody>
      </p:sp>
      <p:sp>
        <p:nvSpPr>
          <p:cNvPr id="41996" name="Line 6"/>
          <p:cNvSpPr>
            <a:spLocks noChangeShapeType="1"/>
          </p:cNvSpPr>
          <p:nvPr/>
        </p:nvSpPr>
        <p:spPr bwMode="auto">
          <a:xfrm>
            <a:off x="2527697" y="3028950"/>
            <a:ext cx="3070622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grpSp>
        <p:nvGrpSpPr>
          <p:cNvPr id="3" name="组合 19"/>
          <p:cNvGrpSpPr>
            <a:grpSpLocks/>
          </p:cNvGrpSpPr>
          <p:nvPr/>
        </p:nvGrpSpPr>
        <p:grpSpPr bwMode="auto">
          <a:xfrm>
            <a:off x="17859" y="2452688"/>
            <a:ext cx="2511029" cy="1137047"/>
            <a:chOff x="2347894" y="3854463"/>
            <a:chExt cx="3348826" cy="1515672"/>
          </a:xfrm>
        </p:grpSpPr>
        <p:sp>
          <p:nvSpPr>
            <p:cNvPr id="42001" name="Freeform 10"/>
            <p:cNvSpPr>
              <a:spLocks/>
            </p:cNvSpPr>
            <p:nvPr/>
          </p:nvSpPr>
          <p:spPr bwMode="auto">
            <a:xfrm>
              <a:off x="2347894" y="3854463"/>
              <a:ext cx="1682750" cy="1503363"/>
            </a:xfrm>
            <a:custGeom>
              <a:avLst/>
              <a:gdLst>
                <a:gd name="T0" fmla="*/ 0 w 1536"/>
                <a:gd name="T1" fmla="*/ 2147483647 h 1120"/>
                <a:gd name="T2" fmla="*/ 2147483647 w 1536"/>
                <a:gd name="T3" fmla="*/ 2147483647 h 1120"/>
                <a:gd name="T4" fmla="*/ 2147483647 w 1536"/>
                <a:gd name="T5" fmla="*/ 2147483647 h 1120"/>
                <a:gd name="T6" fmla="*/ 2147483647 w 1536"/>
                <a:gd name="T7" fmla="*/ 2147483647 h 1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6"/>
                <a:gd name="T13" fmla="*/ 0 h 1120"/>
                <a:gd name="T14" fmla="*/ 1536 w 1536"/>
                <a:gd name="T15" fmla="*/ 1120 h 1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6" h="1120">
                  <a:moveTo>
                    <a:pt x="0" y="566"/>
                  </a:moveTo>
                  <a:cubicBezTo>
                    <a:pt x="67" y="485"/>
                    <a:pt x="219" y="0"/>
                    <a:pt x="405" y="79"/>
                  </a:cubicBezTo>
                  <a:cubicBezTo>
                    <a:pt x="591" y="158"/>
                    <a:pt x="930" y="958"/>
                    <a:pt x="1118" y="1039"/>
                  </a:cubicBezTo>
                  <a:cubicBezTo>
                    <a:pt x="1306" y="1120"/>
                    <a:pt x="1449" y="665"/>
                    <a:pt x="1536" y="566"/>
                  </a:cubicBezTo>
                </a:path>
              </a:pathLst>
            </a:custGeom>
            <a:noFill/>
            <a:ln w="2857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50"/>
            </a:p>
          </p:txBody>
        </p:sp>
        <p:sp>
          <p:nvSpPr>
            <p:cNvPr id="42002" name="Freeform 10"/>
            <p:cNvSpPr>
              <a:spLocks/>
            </p:cNvSpPr>
            <p:nvPr/>
          </p:nvSpPr>
          <p:spPr bwMode="auto">
            <a:xfrm>
              <a:off x="4013970" y="3866772"/>
              <a:ext cx="1682750" cy="1503363"/>
            </a:xfrm>
            <a:custGeom>
              <a:avLst/>
              <a:gdLst>
                <a:gd name="T0" fmla="*/ 0 w 1536"/>
                <a:gd name="T1" fmla="*/ 2147483647 h 1120"/>
                <a:gd name="T2" fmla="*/ 2147483647 w 1536"/>
                <a:gd name="T3" fmla="*/ 2147483647 h 1120"/>
                <a:gd name="T4" fmla="*/ 2147483647 w 1536"/>
                <a:gd name="T5" fmla="*/ 2147483647 h 1120"/>
                <a:gd name="T6" fmla="*/ 2147483647 w 1536"/>
                <a:gd name="T7" fmla="*/ 2147483647 h 1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6"/>
                <a:gd name="T13" fmla="*/ 0 h 1120"/>
                <a:gd name="T14" fmla="*/ 1536 w 1536"/>
                <a:gd name="T15" fmla="*/ 1120 h 1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6" h="1120">
                  <a:moveTo>
                    <a:pt x="0" y="566"/>
                  </a:moveTo>
                  <a:cubicBezTo>
                    <a:pt x="67" y="485"/>
                    <a:pt x="219" y="0"/>
                    <a:pt x="405" y="79"/>
                  </a:cubicBezTo>
                  <a:cubicBezTo>
                    <a:pt x="591" y="158"/>
                    <a:pt x="930" y="958"/>
                    <a:pt x="1118" y="1039"/>
                  </a:cubicBezTo>
                  <a:cubicBezTo>
                    <a:pt x="1306" y="1120"/>
                    <a:pt x="1449" y="665"/>
                    <a:pt x="1536" y="566"/>
                  </a:cubicBezTo>
                </a:path>
              </a:pathLst>
            </a:custGeom>
            <a:noFill/>
            <a:ln w="2857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50"/>
            </a:p>
          </p:txBody>
        </p:sp>
      </p:grpSp>
      <p:sp>
        <p:nvSpPr>
          <p:cNvPr id="41998" name="矩形 23"/>
          <p:cNvSpPr>
            <a:spLocks noChangeArrowheads="1"/>
          </p:cNvSpPr>
          <p:nvPr/>
        </p:nvSpPr>
        <p:spPr bwMode="auto">
          <a:xfrm>
            <a:off x="1121569" y="2411016"/>
            <a:ext cx="1393031" cy="123229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800"/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6290073" y="1152525"/>
            <a:ext cx="72648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30000"/>
              </a:spcBef>
            </a:pPr>
            <a:r>
              <a:rPr lang="zh-CN" altLang="en-US" sz="2100" b="1">
                <a:solidFill>
                  <a:srgbClr val="FF0000"/>
                </a:solidFill>
                <a:ea typeface="楷体" panose="02010609060101010101" pitchFamily="49" charset="-122"/>
              </a:rPr>
              <a:t>振动</a:t>
            </a:r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6300787" y="2747962"/>
            <a:ext cx="45557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30000"/>
              </a:spcBef>
            </a:pPr>
            <a:r>
              <a:rPr lang="zh-CN" altLang="en-US" sz="2100" b="1">
                <a:solidFill>
                  <a:srgbClr val="003366"/>
                </a:solidFill>
                <a:ea typeface="楷体" panose="02010609060101010101" pitchFamily="49" charset="-122"/>
              </a:rPr>
              <a:t>波</a:t>
            </a:r>
          </a:p>
        </p:txBody>
      </p:sp>
    </p:spTree>
    <p:extLst>
      <p:ext uri="{BB962C8B-B14F-4D97-AF65-F5344CB8AC3E}">
        <p14:creationId xmlns:p14="http://schemas.microsoft.com/office/powerpoint/2010/main" val="89404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32099E-6 L 0.37083 -0.0009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8" grpId="0"/>
      <p:bldP spid="399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34818" descr="波的形成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2112" r="9375" b="10944"/>
          <a:stretch>
            <a:fillRect/>
          </a:stretch>
        </p:blipFill>
        <p:spPr bwMode="auto">
          <a:xfrm>
            <a:off x="2365555" y="1215740"/>
            <a:ext cx="4232847" cy="351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52251" y="72439"/>
            <a:ext cx="4813431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）机械波怎么形成的？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0838" y="511576"/>
            <a:ext cx="8414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kern="1200" dirty="0" smtClean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1.</a:t>
            </a:r>
            <a:r>
              <a:rPr lang="zh-CN" altLang="en-US" sz="2800" b="1" kern="1200" dirty="0" smtClean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波的产生</a:t>
            </a:r>
            <a:r>
              <a:rPr lang="zh-CN" altLang="en-US" sz="2800" b="1" kern="1200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：</a:t>
            </a:r>
            <a:r>
              <a:rPr lang="zh-CN" altLang="en-US" sz="2400" b="1" kern="1200" dirty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振动在介质中的传播，形成波</a:t>
            </a:r>
            <a:r>
              <a:rPr lang="zh-CN" altLang="en-US" sz="2400" b="1" kern="12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。</a:t>
            </a:r>
            <a:r>
              <a:rPr lang="zh-CN" altLang="en-US" sz="2400" b="1" kern="1200" dirty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（教材</a:t>
            </a:r>
            <a:r>
              <a:rPr lang="en-US" altLang="zh-CN" sz="2400" b="1" kern="1200" dirty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p23</a:t>
            </a:r>
            <a:r>
              <a:rPr lang="zh-CN" altLang="en-US" sz="2400" b="1" kern="1200" dirty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</a:t>
            </a:r>
            <a:endParaRPr lang="zh-CN" altLang="en-US" sz="2400" b="1" kern="12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19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2251" y="230089"/>
            <a:ext cx="4813431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）机械波怎么形成的？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2251" y="2785046"/>
            <a:ext cx="8576135" cy="2188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84200" algn="just"/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584200" algn="just">
              <a:lnSpc>
                <a:spcPct val="120000"/>
              </a:lnSpc>
            </a:pPr>
            <a:r>
              <a:rPr lang="en-US" altLang="zh-CN" sz="24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传播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振动形式、</a:t>
            </a:r>
            <a:r>
              <a:rPr lang="zh-CN" altLang="zh-CN" sz="2400" b="1" u="sng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能量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和信息．</a:t>
            </a:r>
            <a:endParaRPr lang="zh-CN" altLang="zh-CN" sz="240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584200" algn="just">
              <a:lnSpc>
                <a:spcPct val="120000"/>
              </a:lnSpc>
            </a:pPr>
            <a:r>
              <a:rPr lang="en-US" altLang="zh-CN" sz="24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2)</a:t>
            </a:r>
            <a:r>
              <a:rPr lang="zh-CN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质点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不随波迁移</a:t>
            </a:r>
            <a:r>
              <a:rPr lang="zh-CN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en-US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zh-CN" altLang="en-US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自己平衡位置上下做</a:t>
            </a:r>
            <a:r>
              <a:rPr lang="zh-CN" altLang="en-US" sz="24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受迫振动</a:t>
            </a:r>
            <a:endParaRPr lang="zh-CN" altLang="zh-CN" sz="2400" b="1" kern="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584200" algn="just">
              <a:lnSpc>
                <a:spcPct val="120000"/>
              </a:lnSpc>
            </a:pPr>
            <a:r>
              <a:rPr lang="en-US" altLang="zh-CN" sz="24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3)</a:t>
            </a:r>
            <a:r>
              <a:rPr lang="zh-CN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介质</a:t>
            </a:r>
            <a:r>
              <a:rPr lang="zh-CN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中各质点振动频率、振幅、起振方向等都与波源</a:t>
            </a:r>
            <a:r>
              <a:rPr lang="zh-CN" altLang="zh-CN" sz="2400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相同．</a:t>
            </a:r>
            <a:endParaRPr lang="zh-CN" altLang="zh-CN" sz="2400" b="1" kern="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/>
            <a:r>
              <a:rPr lang="en-US" altLang="zh-CN" sz="105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 </a:t>
            </a:r>
            <a:endParaRPr lang="zh-CN" altLang="zh-CN" sz="105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03087" y="1403669"/>
            <a:ext cx="93539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 kern="1200" dirty="0" smtClean="0"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    </a:t>
            </a:r>
            <a:r>
              <a:rPr lang="en-US" altLang="zh-CN" sz="2400" b="1" kern="1200" dirty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lang="zh-CN" altLang="en-US" sz="2400" b="1" kern="1200" dirty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</a:t>
            </a:r>
            <a:r>
              <a:rPr lang="zh-CN" altLang="en-US" sz="2400" b="1" kern="12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波源：</a:t>
            </a:r>
            <a:endParaRPr lang="zh-CN" altLang="en-US" sz="2400" b="1" kern="12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lvl="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kern="12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</a:t>
            </a:r>
            <a:r>
              <a:rPr lang="en-US" altLang="zh-CN" sz="2400" b="1" kern="1200" dirty="0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lang="zh-CN" altLang="en-US" sz="2400" b="1" kern="12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</a:t>
            </a:r>
            <a:r>
              <a:rPr lang="zh-CN" altLang="en-US" sz="2400" b="1" kern="12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介质：</a:t>
            </a:r>
            <a:r>
              <a:rPr lang="zh-CN" altLang="zh-CN" sz="24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有能传播振动的</a:t>
            </a:r>
            <a:r>
              <a:rPr lang="zh-CN" altLang="zh-CN" sz="2400" b="1" u="sng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介质</a:t>
            </a:r>
            <a:r>
              <a:rPr lang="zh-CN" altLang="zh-CN" sz="24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，如</a:t>
            </a:r>
            <a:r>
              <a:rPr lang="zh-CN" altLang="zh-CN" sz="2400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空气、水、绳子等</a:t>
            </a:r>
            <a:endParaRPr lang="zh-CN" altLang="en-US" sz="2400" b="1" kern="12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08056" y="2440503"/>
            <a:ext cx="2528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kern="1200" dirty="0" smtClean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800" b="1" kern="1200" dirty="0" smtClean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．传播特点</a:t>
            </a:r>
            <a:r>
              <a:rPr lang="zh-CN" altLang="en-US" sz="2800" b="1" kern="1200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</a:p>
        </p:txBody>
      </p:sp>
      <p:sp>
        <p:nvSpPr>
          <p:cNvPr id="11" name="矩形 10"/>
          <p:cNvSpPr/>
          <p:nvPr/>
        </p:nvSpPr>
        <p:spPr>
          <a:xfrm>
            <a:off x="708056" y="859278"/>
            <a:ext cx="3249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kern="1200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b="1" kern="1200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．产生波的条件：</a:t>
            </a:r>
          </a:p>
        </p:txBody>
      </p:sp>
      <p:pic>
        <p:nvPicPr>
          <p:cNvPr id="12" name="Picture 2" descr="http://pic.92to.com/360/201609/09/79583437_43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109" y="790772"/>
            <a:ext cx="4383764" cy="97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423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9772" y="468412"/>
            <a:ext cx="8747908" cy="408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002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例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（新教材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p61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图是某绳波形成过程的示意图．质点1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0002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在外力作用下沿竖直方向做简谐运动，带动2,3,4，…各个质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0002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点依次上下振动，把振动从绳的左端传到右端．已知</a:t>
            </a:r>
            <a:r>
              <a:rPr kumimoji="0" lang="zh-CN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＝0时，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0002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质点1开始向上运动；</a:t>
            </a:r>
            <a:r>
              <a:rPr kumimoji="0" lang="zh-CN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4(T)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时，质点1到达最上方，质点5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0002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开始向上运动．问：</a:t>
            </a:r>
            <a:endParaRPr kumimoji="0" lang="zh-CN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20002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（1）</a:t>
            </a:r>
            <a:r>
              <a:rPr kumimoji="0" lang="zh-CN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1/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2(T)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时，质点8、12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0002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16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的运动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状态（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是否运动、运动方向）如何？</a:t>
            </a:r>
            <a:endParaRPr kumimoji="0" lang="zh-CN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20002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（2）</a:t>
            </a:r>
            <a:r>
              <a:rPr kumimoji="0" lang="zh-CN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4(T)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时，质点8、12、16的运动状态如何？</a:t>
            </a:r>
            <a:endParaRPr kumimoji="0" lang="zh-CN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200025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（3）</a:t>
            </a:r>
            <a:r>
              <a:rPr kumimoji="0" lang="zh-CN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kumimoji="0" lang="zh-CN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时，质点8、12、16的运动状态如何？</a:t>
            </a:r>
            <a:endParaRPr kumimoji="0" lang="zh-CN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墨迹 4"/>
              <p14:cNvContentPartPr/>
              <p14:nvPr/>
            </p14:nvContentPartPr>
            <p14:xfrm>
              <a:off x="823680" y="1359720"/>
              <a:ext cx="6690960" cy="991440"/>
            </p14:xfrm>
          </p:contentPart>
        </mc:Choice>
        <mc:Fallback xmlns="">
          <p:pic>
            <p:nvPicPr>
              <p:cNvPr id="5" name="墨迹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4320" y="1350360"/>
                <a:ext cx="6709680" cy="1010160"/>
              </a:xfrm>
              <a:prstGeom prst="rect">
                <a:avLst/>
              </a:prstGeom>
            </p:spPr>
          </p:pic>
        </mc:Fallback>
      </mc:AlternateContent>
      <p:pic>
        <p:nvPicPr>
          <p:cNvPr id="2052" name="Picture 4" descr="C:\Users\dou\AppData\Local\Temp\ksohtml11996\wp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67" y="216163"/>
            <a:ext cx="6158881" cy="245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5391360" y="1654200"/>
              <a:ext cx="361800" cy="462600"/>
            </p14:xfrm>
          </p:contentPart>
        </mc:Choice>
        <mc:Fallback xmlns="">
          <p:pic>
            <p:nvPicPr>
              <p:cNvPr id="7" name="墨迹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2000" y="1644840"/>
                <a:ext cx="38052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5384520" y="1426680"/>
              <a:ext cx="1533960" cy="1091880"/>
            </p14:xfrm>
          </p:contentPart>
        </mc:Choice>
        <mc:Fallback xmlns="">
          <p:pic>
            <p:nvPicPr>
              <p:cNvPr id="8" name="墨迹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75160" y="1417320"/>
                <a:ext cx="1552680" cy="11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5378040" y="1413000"/>
              <a:ext cx="2558520" cy="1346760"/>
            </p14:xfrm>
          </p:contentPart>
        </mc:Choice>
        <mc:Fallback xmlns="">
          <p:pic>
            <p:nvPicPr>
              <p:cNvPr id="9" name="墨迹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68680" y="1403640"/>
                <a:ext cx="2577240" cy="136548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4" descr="C:\Users\dou\AppData\Local\Temp\ksohtml11996\wp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265" y="2344320"/>
            <a:ext cx="2308070" cy="92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405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6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6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1479</Words>
  <Application>Microsoft Office PowerPoint</Application>
  <PresentationFormat>全屏显示(16:9)</PresentationFormat>
  <Paragraphs>148</Paragraphs>
  <Slides>23</Slides>
  <Notes>4</Notes>
  <HiddenSlides>0</HiddenSlides>
  <MMClips>1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汉仪旗黑-85S</vt:lpstr>
      <vt:lpstr>黑体</vt:lpstr>
      <vt:lpstr>楷体</vt:lpstr>
      <vt:lpstr>隶书</vt:lpstr>
      <vt:lpstr>宋体</vt:lpstr>
      <vt:lpstr>微软雅黑</vt:lpstr>
      <vt:lpstr>Arial</vt:lpstr>
      <vt:lpstr>Arial Black</vt:lpstr>
      <vt:lpstr>Book Antiqua</vt:lpstr>
      <vt:lpstr>Calibri</vt:lpstr>
      <vt:lpstr>Courier New</vt:lpstr>
      <vt:lpstr>Times New Roman</vt:lpstr>
      <vt:lpstr>Wingdings 2</vt:lpstr>
      <vt:lpstr>1_Office 主题​​</vt:lpstr>
      <vt:lpstr>Equation.DSMT4</vt:lpstr>
      <vt:lpstr>第二单元：机械波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2.图象特征：正弦或余弦曲线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zhao bingxun</cp:lastModifiedBy>
  <cp:revision>51</cp:revision>
  <dcterms:created xsi:type="dcterms:W3CDTF">2020-02-01T11:21:00Z</dcterms:created>
  <dcterms:modified xsi:type="dcterms:W3CDTF">2020-02-05T02:32:46Z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