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tags/tag15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5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56.xml" ContentType="application/vnd.openxmlformats-officedocument.presentationml.tags+xml"/>
  <Override PartName="/ppt/notesSlides/notesSlide18.xml" ContentType="application/vnd.openxmlformats-officedocument.presentationml.notesSlide+xml"/>
  <Override PartName="/ppt/tags/tag15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5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5" r:id="rId2"/>
    <p:sldId id="280" r:id="rId3"/>
    <p:sldId id="281" r:id="rId4"/>
    <p:sldId id="272" r:id="rId5"/>
    <p:sldId id="351" r:id="rId6"/>
    <p:sldId id="282" r:id="rId7"/>
    <p:sldId id="283" r:id="rId8"/>
    <p:sldId id="330" r:id="rId9"/>
    <p:sldId id="308" r:id="rId10"/>
    <p:sldId id="309" r:id="rId11"/>
    <p:sldId id="310" r:id="rId12"/>
    <p:sldId id="350" r:id="rId13"/>
    <p:sldId id="311" r:id="rId14"/>
    <p:sldId id="314" r:id="rId15"/>
    <p:sldId id="292" r:id="rId16"/>
    <p:sldId id="293" r:id="rId17"/>
    <p:sldId id="325" r:id="rId18"/>
    <p:sldId id="327" r:id="rId19"/>
    <p:sldId id="328" r:id="rId20"/>
    <p:sldId id="317" r:id="rId21"/>
    <p:sldId id="331" r:id="rId22"/>
    <p:sldId id="332" r:id="rId23"/>
    <p:sldId id="313" r:id="rId24"/>
    <p:sldId id="334" r:id="rId25"/>
    <p:sldId id="271" r:id="rId2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e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wmf"/><Relationship Id="rId1" Type="http://schemas.openxmlformats.org/officeDocument/2006/relationships/image" Target="../media/image42.e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973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869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956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083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310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893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282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52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57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41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360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504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38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416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902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50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744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375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50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251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3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450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01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7.png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wmf"/><Relationship Id="rId12" Type="http://schemas.openxmlformats.org/officeDocument/2006/relationships/image" Target="../media/image36.png"/><Relationship Id="rId1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0.emf"/><Relationship Id="rId4" Type="http://schemas.openxmlformats.org/officeDocument/2006/relationships/image" Target="../media/image41.jpeg"/><Relationship Id="rId9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4.emf"/><Relationship Id="rId5" Type="http://schemas.openxmlformats.org/officeDocument/2006/relationships/image" Target="../media/image48.png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47.png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5.bin"/><Relationship Id="rId2" Type="http://schemas.openxmlformats.org/officeDocument/2006/relationships/tags" Target="../tags/tag15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png"/><Relationship Id="rId5" Type="http://schemas.openxmlformats.org/officeDocument/2006/relationships/image" Target="../media/image9.wmf"/><Relationship Id="rId15" Type="http://schemas.openxmlformats.org/officeDocument/2006/relationships/image" Target="../media/image16.jpeg"/><Relationship Id="rId10" Type="http://schemas.openxmlformats.org/officeDocument/2006/relationships/image" Target="../media/image13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56.wmf"/><Relationship Id="rId4" Type="http://schemas.openxmlformats.org/officeDocument/2006/relationships/image" Target="../media/image57.jpeg"/><Relationship Id="rId9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4.jpeg"/><Relationship Id="rId11" Type="http://schemas.openxmlformats.org/officeDocument/2006/relationships/image" Target="../media/image63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6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65.jpe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机械振动和机械波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24225" y="789940"/>
            <a:ext cx="5335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高三年级物理一轮复习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北京工业大学附属中学   窦维霞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文本框 25603"/>
          <p:cNvSpPr txBox="1"/>
          <p:nvPr/>
        </p:nvSpPr>
        <p:spPr>
          <a:xfrm>
            <a:off x="733425" y="561340"/>
            <a:ext cx="8239125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3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例</a:t>
            </a:r>
            <a:r>
              <a:rPr lang="en-US" altLang="zh-CN" sz="33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33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．一弹簧振子周期为２</a:t>
            </a:r>
            <a:r>
              <a:rPr lang="en-US" altLang="zh-CN" sz="33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</a:t>
            </a:r>
            <a:r>
              <a:rPr lang="zh-CN" altLang="en-US" sz="33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，当它从平衡位置向右运动了</a:t>
            </a:r>
            <a:r>
              <a:rPr lang="en-US" altLang="zh-CN" sz="33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1.8 s</a:t>
            </a:r>
            <a:r>
              <a:rPr lang="zh-CN" altLang="en-US" sz="33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时，其运动情况是（   ）</a:t>
            </a:r>
          </a:p>
          <a:p>
            <a:r>
              <a:rPr lang="zh-CN" altLang="en-US" sz="33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Ａ．向右减速    </a:t>
            </a:r>
          </a:p>
          <a:p>
            <a:r>
              <a:rPr lang="zh-CN" altLang="en-US" sz="33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Ｂ．向右加速    </a:t>
            </a:r>
          </a:p>
          <a:p>
            <a:r>
              <a:rPr lang="zh-CN" altLang="en-US" sz="33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Ｃ．向左减速   </a:t>
            </a:r>
          </a:p>
          <a:p>
            <a:r>
              <a:rPr lang="zh-CN" altLang="en-US" sz="33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Ｄ．向左加速</a:t>
            </a:r>
          </a:p>
        </p:txBody>
      </p:sp>
      <p:sp>
        <p:nvSpPr>
          <p:cNvPr id="25605" name="文本框 25604"/>
          <p:cNvSpPr txBox="1"/>
          <p:nvPr/>
        </p:nvSpPr>
        <p:spPr>
          <a:xfrm>
            <a:off x="5406390" y="1588135"/>
            <a:ext cx="485775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</a:p>
        </p:txBody>
      </p:sp>
      <p:pic>
        <p:nvPicPr>
          <p:cNvPr id="20492" name="图片 204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80" y="2499519"/>
            <a:ext cx="3077765" cy="96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矩形 128003"/>
          <p:cNvSpPr/>
          <p:nvPr/>
        </p:nvSpPr>
        <p:spPr>
          <a:xfrm>
            <a:off x="515700" y="2030254"/>
            <a:ext cx="322453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简谐振动的周期</a:t>
            </a: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</a:p>
        </p:txBody>
      </p:sp>
      <p:sp>
        <p:nvSpPr>
          <p:cNvPr id="128009" name="矩形 128008"/>
          <p:cNvSpPr/>
          <p:nvPr/>
        </p:nvSpPr>
        <p:spPr>
          <a:xfrm>
            <a:off x="515620" y="259715"/>
            <a:ext cx="6919595" cy="177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 2" panose="05020102010507070707" pitchFamily="18" charset="2"/>
              </a:rPr>
              <a:t>4.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 2" panose="05020102010507070707" pitchFamily="18" charset="2"/>
              </a:rPr>
              <a:t>简谐运动的能量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 2" panose="05020102010507070707" pitchFamily="18" charset="2"/>
              </a:rPr>
              <a:t>：简谐运动中动能和势能相互转换，总的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 2" panose="05020102010507070707" pitchFamily="18" charset="2"/>
              </a:rPr>
              <a:t>机械能保持守恒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 2" panose="05020102010507070707" pitchFamily="18" charset="2"/>
              </a:rPr>
              <a:t>。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在平衡位置动能最大，势能最小。</a:t>
            </a:r>
          </a:p>
        </p:txBody>
      </p:sp>
      <p:sp>
        <p:nvSpPr>
          <p:cNvPr id="128010" name="文本框 128009"/>
          <p:cNvSpPr txBox="1"/>
          <p:nvPr/>
        </p:nvSpPr>
        <p:spPr>
          <a:xfrm>
            <a:off x="3768561" y="2030095"/>
            <a:ext cx="44265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由振动系统的本身性质决定，与振幅无关。</a:t>
            </a: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565498"/>
              </p:ext>
            </p:extLst>
          </p:nvPr>
        </p:nvGraphicFramePr>
        <p:xfrm>
          <a:off x="4783138" y="3019425"/>
          <a:ext cx="20288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公式" r:id="rId4" imgW="761760" imgH="457200" progId="Equation.3">
                  <p:embed/>
                </p:oleObj>
              </mc:Choice>
              <mc:Fallback>
                <p:oleObj name="公式" r:id="rId4" imgW="761760" imgH="457200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3138" y="3019425"/>
                        <a:ext cx="2028825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18520" descr="1203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1" t="3780" r="24414" b="11810"/>
          <a:stretch>
            <a:fillRect/>
          </a:stretch>
        </p:blipFill>
        <p:spPr bwMode="auto">
          <a:xfrm>
            <a:off x="8077173" y="1203325"/>
            <a:ext cx="1066827" cy="13488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8521" descr="弹簧振子"/>
          <p:cNvPicPr>
            <a:picLocks noChangeAspect="1" noChangeArrowheads="1"/>
          </p:cNvPicPr>
          <p:nvPr/>
        </p:nvPicPr>
        <p:blipFill>
          <a:blip r:embed="rId7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4018" r="6094" b="68840"/>
          <a:stretch>
            <a:fillRect/>
          </a:stretch>
        </p:blipFill>
        <p:spPr bwMode="auto">
          <a:xfrm>
            <a:off x="7125962" y="618966"/>
            <a:ext cx="1456223" cy="33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9" grpId="0"/>
      <p:bldP spid="1280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7175" y="91360"/>
            <a:ext cx="7174230" cy="474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：质量为</a:t>
            </a:r>
            <a:r>
              <a:rPr lang="en-US" altLang="zh-CN" sz="2400" b="1" i="1" dirty="0">
                <a:latin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的物体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放置在质量为</a:t>
            </a:r>
            <a:r>
              <a:rPr lang="en-US" altLang="zh-CN" sz="2400" b="1" i="1" dirty="0">
                <a:latin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的物体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上，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与弹簧相连，它们一起在光滑水平面上做简谐运动。设弹簧的劲度系数为</a:t>
            </a:r>
            <a:r>
              <a:rPr lang="en-US" altLang="zh-CN" sz="2400" b="1" i="1" dirty="0">
                <a:latin typeface="宋体" panose="02010600030101010101" pitchFamily="2" charset="-122"/>
                <a:cs typeface="宋体" panose="02010600030101010101" pitchFamily="2" charset="-122"/>
              </a:rPr>
              <a:t>k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，当物体离开平衡位置的位移为</a:t>
            </a:r>
            <a:r>
              <a:rPr lang="en-US" altLang="zh-CN" sz="2400" b="1" i="1" dirty="0">
                <a:latin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时：</a:t>
            </a:r>
          </a:p>
          <a:p>
            <a:pPr>
              <a:lnSpc>
                <a:spcPct val="100000"/>
              </a:lnSpc>
              <a:spcBef>
                <a:spcPct val="75000"/>
              </a:spcBef>
            </a:pP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A.  A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间摩擦力的大小为</a:t>
            </a:r>
          </a:p>
          <a:p>
            <a:pPr>
              <a:lnSpc>
                <a:spcPct val="100000"/>
              </a:lnSpc>
              <a:spcBef>
                <a:spcPct val="75000"/>
              </a:spcBef>
              <a:buFontTx/>
              <a:buAutoNum type="alphaUcPeriod" startAt="2"/>
            </a:pP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间摩擦力的大小为</a:t>
            </a:r>
          </a:p>
          <a:p>
            <a:pPr>
              <a:lnSpc>
                <a:spcPct val="100000"/>
              </a:lnSpc>
              <a:spcBef>
                <a:spcPct val="75000"/>
              </a:spcBef>
              <a:buFontTx/>
              <a:buAutoNum type="alphaUcPeriod" startAt="3"/>
            </a:pP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的振动周期为</a:t>
            </a:r>
          </a:p>
          <a:p>
            <a:pPr>
              <a:lnSpc>
                <a:spcPct val="100000"/>
              </a:lnSpc>
              <a:spcBef>
                <a:spcPct val="75000"/>
              </a:spcBef>
            </a:pP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D.  B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受到的回复力大小为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106783" y="2401809"/>
          <a:ext cx="770334" cy="64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公式" r:id="rId4" imgW="469900" imgH="393700" progId="Equation.3">
                  <p:embed/>
                </p:oleObj>
              </mc:Choice>
              <mc:Fallback>
                <p:oleObj name="公式" r:id="rId4" imgW="4699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783" y="2401809"/>
                        <a:ext cx="770334" cy="645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231402" y="3122533"/>
          <a:ext cx="520303" cy="64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公式" r:id="rId6" imgW="317500" imgH="393065" progId="Equation.3">
                  <p:embed/>
                </p:oleObj>
              </mc:Choice>
              <mc:Fallback>
                <p:oleObj name="公式" r:id="rId6" imgW="317500" imgH="39306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1402" y="3122533"/>
                        <a:ext cx="520303" cy="645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218895" y="3628152"/>
          <a:ext cx="81319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公式" r:id="rId8" imgW="520700" imgH="444500" progId="Equation.3">
                  <p:embed/>
                </p:oleObj>
              </mc:Choice>
              <mc:Fallback>
                <p:oleObj name="公式" r:id="rId8" imgW="5207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895" y="3628152"/>
                        <a:ext cx="81319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4032091" y="4323477"/>
          <a:ext cx="770335" cy="64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公式" r:id="rId10" imgW="469900" imgH="393700" progId="Equation.3">
                  <p:embed/>
                </p:oleObj>
              </mc:Choice>
              <mc:Fallback>
                <p:oleObj name="公式" r:id="rId10" imgW="4699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091" y="4323477"/>
                        <a:ext cx="770335" cy="645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572703" y="1780302"/>
            <a:ext cx="864394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</a:p>
        </p:txBody>
      </p:sp>
      <p:pic>
        <p:nvPicPr>
          <p:cNvPr id="5128" name="Picture 8" descr="image00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5"/>
          <a:stretch>
            <a:fillRect/>
          </a:stretch>
        </p:blipFill>
        <p:spPr bwMode="auto">
          <a:xfrm>
            <a:off x="5651897" y="2139554"/>
            <a:ext cx="1916906" cy="90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0" name="Group 10"/>
          <p:cNvGrpSpPr/>
          <p:nvPr/>
        </p:nvGrpSpPr>
        <p:grpSpPr bwMode="auto">
          <a:xfrm>
            <a:off x="6515100" y="2031206"/>
            <a:ext cx="486966" cy="432197"/>
            <a:chOff x="4468" y="1706"/>
            <a:chExt cx="409" cy="363"/>
          </a:xfrm>
        </p:grpSpPr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H="1">
              <a:off x="4469" y="2069"/>
              <a:ext cx="31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4468" y="1706"/>
              <a:ext cx="409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b="1" i="1">
                  <a:solidFill>
                    <a:srgbClr val="FF0000"/>
                  </a:solidFill>
                  <a:latin typeface="Times New Roman" panose="02020603050405020304" charset="0"/>
                </a:rPr>
                <a:t>f</a:t>
              </a:r>
            </a:p>
          </p:txBody>
        </p:sp>
      </p:grp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219450"/>
            <a:ext cx="2051447" cy="11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4" name="Group 14"/>
          <p:cNvGrpSpPr/>
          <p:nvPr/>
        </p:nvGrpSpPr>
        <p:grpSpPr bwMode="auto">
          <a:xfrm>
            <a:off x="6137672" y="3543300"/>
            <a:ext cx="701278" cy="432197"/>
            <a:chOff x="4105" y="2886"/>
            <a:chExt cx="589" cy="363"/>
          </a:xfrm>
        </p:grpSpPr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 flipH="1">
              <a:off x="4150" y="3249"/>
              <a:ext cx="5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4105" y="2886"/>
              <a:ext cx="499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b="1" i="1">
                  <a:solidFill>
                    <a:srgbClr val="FF0000"/>
                  </a:solidFill>
                  <a:latin typeface="Times New Roman" panose="02020603050405020304" charset="0"/>
                </a:rPr>
                <a:t>F</a:t>
              </a:r>
              <a:r>
                <a:rPr lang="zh-CN" altLang="en-US" sz="2100" b="1" baseline="-25000">
                  <a:solidFill>
                    <a:srgbClr val="FF0000"/>
                  </a:solidFill>
                  <a:latin typeface="Times New Roman" panose="02020603050405020304" charset="0"/>
                </a:rPr>
                <a:t>弹</a:t>
              </a:r>
            </a:p>
          </p:txBody>
        </p:sp>
      </p:grpSp>
      <p:graphicFrame>
        <p:nvGraphicFramePr>
          <p:cNvPr id="513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581242"/>
              </p:ext>
            </p:extLst>
          </p:nvPr>
        </p:nvGraphicFramePr>
        <p:xfrm>
          <a:off x="5052575" y="1625336"/>
          <a:ext cx="2714293" cy="507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公式" r:id="rId14" imgW="1307880" imgH="241200" progId="Equation.3">
                  <p:embed/>
                </p:oleObj>
              </mc:Choice>
              <mc:Fallback>
                <p:oleObj name="公式" r:id="rId14" imgW="1307880" imgH="241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2575" y="1625336"/>
                        <a:ext cx="2714293" cy="507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8" name="Object 18"/>
          <p:cNvGraphicFramePr>
            <a:graphicFrameLocks noChangeAspect="1"/>
          </p:cNvGraphicFramePr>
          <p:nvPr/>
        </p:nvGraphicFramePr>
        <p:xfrm>
          <a:off x="6105049" y="3046730"/>
          <a:ext cx="1010841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公式" r:id="rId16" imgW="424815" imgH="171450" progId="Equation.3">
                  <p:embed/>
                </p:oleObj>
              </mc:Choice>
              <mc:Fallback>
                <p:oleObj name="公式" r:id="rId16" imgW="424815" imgH="17145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049" y="3046730"/>
                        <a:ext cx="1010841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123652"/>
              </p:ext>
            </p:extLst>
          </p:nvPr>
        </p:nvGraphicFramePr>
        <p:xfrm>
          <a:off x="5052575" y="4330144"/>
          <a:ext cx="3033395" cy="583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公式" r:id="rId18" imgW="1270000" imgH="241300" progId="Equation.3">
                  <p:embed/>
                </p:oleObj>
              </mc:Choice>
              <mc:Fallback>
                <p:oleObj name="公式" r:id="rId18" imgW="1270000" imgH="2413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2575" y="4330144"/>
                        <a:ext cx="3033395" cy="583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4"/>
          <p:cNvGrpSpPr/>
          <p:nvPr/>
        </p:nvGrpSpPr>
        <p:grpSpPr bwMode="auto">
          <a:xfrm>
            <a:off x="6246495" y="2292439"/>
            <a:ext cx="701278" cy="432197"/>
            <a:chOff x="4105" y="2886"/>
            <a:chExt cx="589" cy="363"/>
          </a:xfrm>
        </p:grpSpPr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H="1">
              <a:off x="4150" y="3249"/>
              <a:ext cx="5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4105" y="2886"/>
              <a:ext cx="499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b="1" i="1">
                  <a:solidFill>
                    <a:srgbClr val="FF0000"/>
                  </a:solidFill>
                  <a:latin typeface="Times New Roman" panose="02020603050405020304" charset="0"/>
                </a:rPr>
                <a:t>F</a:t>
              </a:r>
              <a:r>
                <a:rPr lang="zh-CN" altLang="en-US" sz="2100" b="1" baseline="-25000">
                  <a:solidFill>
                    <a:srgbClr val="FF0000"/>
                  </a:solidFill>
                  <a:latin typeface="Times New Roman" panose="02020603050405020304" charset="0"/>
                </a:rPr>
                <a:t>弹</a:t>
              </a:r>
            </a:p>
          </p:txBody>
        </p:sp>
      </p:grpSp>
      <p:grpSp>
        <p:nvGrpSpPr>
          <p:cNvPr id="22" name="Group 10"/>
          <p:cNvGrpSpPr/>
          <p:nvPr/>
        </p:nvGrpSpPr>
        <p:grpSpPr bwMode="auto">
          <a:xfrm rot="10800000">
            <a:off x="6852762" y="2719209"/>
            <a:ext cx="486966" cy="432197"/>
            <a:chOff x="4468" y="1706"/>
            <a:chExt cx="409" cy="363"/>
          </a:xfrm>
        </p:grpSpPr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4469" y="2069"/>
              <a:ext cx="31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4468" y="1706"/>
              <a:ext cx="409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b="1" i="1">
                  <a:solidFill>
                    <a:srgbClr val="FF0000"/>
                  </a:solidFill>
                  <a:latin typeface="Times New Roman" panose="02020603050405020304" charset="0"/>
                </a:rPr>
                <a:t>f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文本框 139265"/>
          <p:cNvSpPr txBox="1"/>
          <p:nvPr/>
        </p:nvSpPr>
        <p:spPr>
          <a:xfrm>
            <a:off x="542290" y="275590"/>
            <a:ext cx="8382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你能写出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下表中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简谐运动中的各个物理量变化规律吗？</a:t>
            </a:r>
            <a:endParaRPr lang="zh-CN" altLang="en-US" sz="2400" b="1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39381" name="表格 139380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0668665"/>
              </p:ext>
            </p:extLst>
          </p:nvPr>
        </p:nvGraphicFramePr>
        <p:xfrm>
          <a:off x="1111715" y="1953816"/>
          <a:ext cx="6586004" cy="2697805"/>
        </p:xfrm>
        <a:graphic>
          <a:graphicData uri="http://schemas.openxmlformats.org/drawingml/2006/table">
            <a:tbl>
              <a:tblPr/>
              <a:tblGrid>
                <a:gridCol w="105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7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6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35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>
                        <a:buNone/>
                      </a:pPr>
                      <a:r>
                        <a:rPr lang="en-US" altLang="zh-CN" sz="2100" b="1" i="1">
                          <a:latin typeface="Times New Roman" panose="02020603050405020304" charset="0"/>
                          <a:ea typeface="黑体" panose="02010609060101010101" charset="-122"/>
                        </a:rPr>
                        <a:t>     A</a:t>
                      </a:r>
                      <a:endParaRPr lang="zh-CN" altLang="en-US" sz="2100" b="1" i="1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 b="1" i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A</a:t>
                      </a:r>
                      <a:r>
                        <a:rPr lang="zh-CN" altLang="en-US" sz="2100" b="1" i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－</a:t>
                      </a:r>
                      <a:r>
                        <a:rPr lang="en-US" altLang="zh-CN" sz="2100" b="1" i="1">
                          <a:latin typeface="Times New Roman" panose="02020603050405020304" charset="0"/>
                          <a:ea typeface="黑体" panose="02010609060101010101" charset="-122"/>
                        </a:rPr>
                        <a:t>O</a:t>
                      </a:r>
                      <a:endParaRPr lang="zh-CN" altLang="en-US" sz="2100" b="1" i="1" baseline="3000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 b="1" i="1">
                          <a:latin typeface="Times New Roman" panose="02020603050405020304" charset="0"/>
                          <a:ea typeface="黑体" panose="02010609060101010101" charset="-122"/>
                        </a:rPr>
                        <a:t>     O</a:t>
                      </a:r>
                      <a:endParaRPr lang="zh-CN" altLang="en-US" sz="2100" b="1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 b="1" i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 O</a:t>
                      </a:r>
                      <a:r>
                        <a:rPr lang="zh-CN" altLang="en-US" sz="2100" b="1" i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－</a:t>
                      </a:r>
                      <a:r>
                        <a:rPr lang="en-US" altLang="zh-CN" sz="2100" b="1" i="1">
                          <a:latin typeface="Times New Roman" panose="02020603050405020304" charset="0"/>
                          <a:ea typeface="黑体" panose="02010609060101010101" charset="-122"/>
                        </a:rPr>
                        <a:t>B</a:t>
                      </a:r>
                      <a:endParaRPr lang="zh-CN" altLang="en-US" sz="2100" b="1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 b="1" i="1">
                          <a:latin typeface="Times New Roman" panose="02020603050405020304" charset="0"/>
                          <a:ea typeface="黑体" panose="02010609060101010101" charset="-122"/>
                        </a:rPr>
                        <a:t>    B</a:t>
                      </a:r>
                      <a:endParaRPr lang="zh-CN" altLang="en-US" sz="2100" b="1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35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 b="1" i="1">
                          <a:latin typeface="Times New Roman" panose="02020603050405020304" charset="0"/>
                          <a:ea typeface="黑体" panose="02010609060101010101" charset="-122"/>
                        </a:rPr>
                        <a:t>   x</a:t>
                      </a:r>
                      <a:endParaRPr lang="zh-CN" altLang="en-US" sz="2100" b="1" i="1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 b="1">
                          <a:latin typeface="Times New Roman" panose="02020603050405020304" charset="0"/>
                          <a:ea typeface="黑体" panose="02010609060101010101" charset="-122"/>
                        </a:rPr>
                        <a:t> </a:t>
                      </a:r>
                      <a:endParaRPr lang="zh-CN" altLang="en-US" sz="2100" b="1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35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 b="1" i="1">
                          <a:latin typeface="Times New Roman" panose="02020603050405020304" charset="0"/>
                          <a:ea typeface="黑体" panose="02010609060101010101" charset="-122"/>
                        </a:rPr>
                        <a:t>   v</a:t>
                      </a:r>
                      <a:endParaRPr lang="zh-CN" altLang="en-US" sz="2100" b="1" i="1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5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 b="1" i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 F</a:t>
                      </a:r>
                      <a:r>
                        <a:rPr lang="zh-CN" altLang="en-US" sz="2100" b="1" i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、</a:t>
                      </a:r>
                      <a:r>
                        <a:rPr lang="en-US" altLang="zh-CN" sz="2100" b="1" i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a</a:t>
                      </a:r>
                      <a:endParaRPr lang="zh-CN" altLang="en-US" sz="2100" b="1" i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2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动能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latin typeface="Times New Roman" panose="02020603050405020304" charset="0"/>
                          <a:ea typeface="黑体" panose="02010609060101010101" charset="-122"/>
                        </a:rPr>
                        <a:t>势能</a:t>
                      </a: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241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1800" b="1" dirty="0" smtClean="0">
                          <a:latin typeface="Times New Roman" panose="02020603050405020304" charset="0"/>
                          <a:ea typeface="黑体" panose="02010609060101010101" charset="-122"/>
                        </a:rPr>
                        <a:t>总机械能</a:t>
                      </a:r>
                      <a:endParaRPr lang="zh-CN" altLang="en-US" sz="18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 dirty="0"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9316" name="文本框 139315"/>
          <p:cNvSpPr txBox="1"/>
          <p:nvPr/>
        </p:nvSpPr>
        <p:spPr>
          <a:xfrm>
            <a:off x="3301603" y="2337197"/>
            <a:ext cx="1428750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向左减小</a:t>
            </a:r>
            <a:endParaRPr lang="zh-CN" altLang="en-US" sz="135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39317" name="文本框 139316"/>
          <p:cNvSpPr txBox="1"/>
          <p:nvPr/>
        </p:nvSpPr>
        <p:spPr>
          <a:xfrm>
            <a:off x="3249216" y="2734866"/>
            <a:ext cx="1485900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向右增大</a:t>
            </a:r>
            <a:endParaRPr lang="zh-CN" altLang="en-US" sz="135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39318" name="文本框 139317"/>
          <p:cNvSpPr txBox="1"/>
          <p:nvPr/>
        </p:nvSpPr>
        <p:spPr>
          <a:xfrm>
            <a:off x="3275410" y="3165872"/>
            <a:ext cx="1314450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向右减小</a:t>
            </a:r>
            <a:endParaRPr lang="zh-CN" altLang="en-US" sz="135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39319" name="文本框 139318"/>
          <p:cNvSpPr txBox="1"/>
          <p:nvPr/>
        </p:nvSpPr>
        <p:spPr>
          <a:xfrm>
            <a:off x="3221831" y="3543300"/>
            <a:ext cx="1485900" cy="54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动能增大</a:t>
            </a:r>
          </a:p>
          <a:p>
            <a:pPr algn="just">
              <a:spcBef>
                <a:spcPct val="2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势能减小</a:t>
            </a:r>
            <a:endParaRPr lang="zh-CN" altLang="en-US" sz="135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39321" name="文本框 139320"/>
          <p:cNvSpPr txBox="1"/>
          <p:nvPr/>
        </p:nvSpPr>
        <p:spPr>
          <a:xfrm>
            <a:off x="5534025" y="2371725"/>
            <a:ext cx="1257300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向右增大</a:t>
            </a:r>
            <a:endParaRPr lang="zh-CN" altLang="en-US" sz="135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39322" name="文本框 139321"/>
          <p:cNvSpPr txBox="1"/>
          <p:nvPr/>
        </p:nvSpPr>
        <p:spPr>
          <a:xfrm>
            <a:off x="5576888" y="2744391"/>
            <a:ext cx="1257300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向右减小</a:t>
            </a:r>
            <a:endParaRPr lang="zh-CN" altLang="en-US" sz="135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39323" name="文本框 139322"/>
          <p:cNvSpPr txBox="1"/>
          <p:nvPr/>
        </p:nvSpPr>
        <p:spPr>
          <a:xfrm>
            <a:off x="5598319" y="3165872"/>
            <a:ext cx="1257300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向左增大</a:t>
            </a:r>
            <a:endParaRPr lang="zh-CN" altLang="en-US" sz="135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39324" name="文本框 139323"/>
          <p:cNvSpPr txBox="1"/>
          <p:nvPr/>
        </p:nvSpPr>
        <p:spPr>
          <a:xfrm>
            <a:off x="5598319" y="3543300"/>
            <a:ext cx="1257300" cy="54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动能减小</a:t>
            </a:r>
          </a:p>
          <a:p>
            <a:pPr algn="just">
              <a:spcBef>
                <a:spcPct val="2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势能增大</a:t>
            </a:r>
            <a:endParaRPr lang="zh-CN" altLang="en-US" sz="135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39325" name="文本框 139324"/>
          <p:cNvSpPr txBox="1"/>
          <p:nvPr/>
        </p:nvSpPr>
        <p:spPr>
          <a:xfrm>
            <a:off x="4123730" y="4140958"/>
            <a:ext cx="8001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不变</a:t>
            </a:r>
          </a:p>
        </p:txBody>
      </p:sp>
      <p:sp>
        <p:nvSpPr>
          <p:cNvPr id="139326" name="文本框 139325"/>
          <p:cNvSpPr txBox="1"/>
          <p:nvPr/>
        </p:nvSpPr>
        <p:spPr>
          <a:xfrm>
            <a:off x="2176463" y="2356247"/>
            <a:ext cx="1241822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向左最大</a:t>
            </a:r>
          </a:p>
        </p:txBody>
      </p:sp>
      <p:sp>
        <p:nvSpPr>
          <p:cNvPr id="139327" name="文本框 139326"/>
          <p:cNvSpPr txBox="1"/>
          <p:nvPr/>
        </p:nvSpPr>
        <p:spPr>
          <a:xfrm>
            <a:off x="6644879" y="2390775"/>
            <a:ext cx="1350169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向右最大</a:t>
            </a:r>
          </a:p>
        </p:txBody>
      </p:sp>
      <p:sp>
        <p:nvSpPr>
          <p:cNvPr id="139328" name="文本框 139327"/>
          <p:cNvSpPr txBox="1"/>
          <p:nvPr/>
        </p:nvSpPr>
        <p:spPr>
          <a:xfrm>
            <a:off x="4599385" y="2356247"/>
            <a:ext cx="917972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   </a:t>
            </a:r>
            <a:r>
              <a:rPr lang="en-US" altLang="zh-CN" sz="135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0</a:t>
            </a:r>
          </a:p>
        </p:txBody>
      </p:sp>
      <p:sp>
        <p:nvSpPr>
          <p:cNvPr id="139329" name="文本框 139328"/>
          <p:cNvSpPr txBox="1"/>
          <p:nvPr/>
        </p:nvSpPr>
        <p:spPr>
          <a:xfrm>
            <a:off x="2168128" y="2734866"/>
            <a:ext cx="1241822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i="1" dirty="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charset="-122"/>
              </a:rPr>
              <a:t>    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charset="-122"/>
              </a:rPr>
              <a:t>0</a:t>
            </a:r>
          </a:p>
        </p:txBody>
      </p:sp>
      <p:sp>
        <p:nvSpPr>
          <p:cNvPr id="139330" name="文本框 139329"/>
          <p:cNvSpPr txBox="1"/>
          <p:nvPr/>
        </p:nvSpPr>
        <p:spPr>
          <a:xfrm>
            <a:off x="4410075" y="2733675"/>
            <a:ext cx="1350169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向右最大</a:t>
            </a:r>
          </a:p>
        </p:txBody>
      </p:sp>
      <p:sp>
        <p:nvSpPr>
          <p:cNvPr id="139331" name="文本框 139330"/>
          <p:cNvSpPr txBox="1"/>
          <p:nvPr/>
        </p:nvSpPr>
        <p:spPr>
          <a:xfrm>
            <a:off x="6759179" y="2734866"/>
            <a:ext cx="1241822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i="1" dirty="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charset="-122"/>
              </a:rPr>
              <a:t>     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charset="-122"/>
              </a:rPr>
              <a:t>0</a:t>
            </a:r>
          </a:p>
        </p:txBody>
      </p:sp>
      <p:sp>
        <p:nvSpPr>
          <p:cNvPr id="139332" name="文本框 139331"/>
          <p:cNvSpPr txBox="1"/>
          <p:nvPr/>
        </p:nvSpPr>
        <p:spPr>
          <a:xfrm>
            <a:off x="4463654" y="3219450"/>
            <a:ext cx="1241822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i="1" dirty="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charset="-122"/>
              </a:rPr>
              <a:t>    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charset="-122"/>
              </a:rPr>
              <a:t>0</a:t>
            </a:r>
          </a:p>
        </p:txBody>
      </p:sp>
      <p:sp>
        <p:nvSpPr>
          <p:cNvPr id="139333" name="文本框 139332"/>
          <p:cNvSpPr txBox="1"/>
          <p:nvPr/>
        </p:nvSpPr>
        <p:spPr>
          <a:xfrm>
            <a:off x="2180035" y="3146822"/>
            <a:ext cx="1350169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向右最大</a:t>
            </a:r>
          </a:p>
        </p:txBody>
      </p:sp>
      <p:sp>
        <p:nvSpPr>
          <p:cNvPr id="139334" name="文本框 139333"/>
          <p:cNvSpPr txBox="1"/>
          <p:nvPr/>
        </p:nvSpPr>
        <p:spPr>
          <a:xfrm>
            <a:off x="6660356" y="3156347"/>
            <a:ext cx="1350169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向左最大</a:t>
            </a:r>
          </a:p>
        </p:txBody>
      </p:sp>
      <p:sp>
        <p:nvSpPr>
          <p:cNvPr id="139335" name="文本框 139334"/>
          <p:cNvSpPr txBox="1"/>
          <p:nvPr/>
        </p:nvSpPr>
        <p:spPr>
          <a:xfrm>
            <a:off x="4356497" y="3543300"/>
            <a:ext cx="1485900" cy="54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动能最大</a:t>
            </a:r>
          </a:p>
          <a:p>
            <a:pPr algn="just">
              <a:spcBef>
                <a:spcPct val="2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势能为</a:t>
            </a:r>
            <a:r>
              <a:rPr lang="en-US" altLang="zh-CN" sz="135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0</a:t>
            </a:r>
          </a:p>
        </p:txBody>
      </p:sp>
      <p:sp>
        <p:nvSpPr>
          <p:cNvPr id="139336" name="文本框 139335"/>
          <p:cNvSpPr txBox="1"/>
          <p:nvPr/>
        </p:nvSpPr>
        <p:spPr>
          <a:xfrm>
            <a:off x="6678216" y="3543300"/>
            <a:ext cx="1485900" cy="54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动能为</a:t>
            </a:r>
            <a:r>
              <a:rPr lang="en-US" altLang="zh-CN" sz="135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0</a:t>
            </a:r>
          </a:p>
          <a:p>
            <a:pPr algn="just">
              <a:spcBef>
                <a:spcPct val="2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势能最大</a:t>
            </a:r>
            <a:endParaRPr lang="zh-CN" altLang="en-US" sz="135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39337" name="文本框 139336"/>
          <p:cNvSpPr txBox="1"/>
          <p:nvPr/>
        </p:nvSpPr>
        <p:spPr>
          <a:xfrm>
            <a:off x="2160985" y="3543300"/>
            <a:ext cx="1485900" cy="54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动能为</a:t>
            </a:r>
            <a:r>
              <a:rPr lang="en-US" altLang="zh-CN" sz="135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0</a:t>
            </a:r>
          </a:p>
          <a:p>
            <a:pPr algn="just">
              <a:spcBef>
                <a:spcPct val="20000"/>
              </a:spcBef>
            </a:pPr>
            <a:r>
              <a:rPr lang="zh-CN" altLang="en-US" sz="135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势能最大</a:t>
            </a:r>
            <a:endParaRPr lang="zh-CN" altLang="en-US" sz="135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grpSp>
        <p:nvGrpSpPr>
          <p:cNvPr id="139382" name="组合 139381"/>
          <p:cNvGrpSpPr/>
          <p:nvPr/>
        </p:nvGrpSpPr>
        <p:grpSpPr>
          <a:xfrm>
            <a:off x="2250281" y="735806"/>
            <a:ext cx="4266010" cy="1188244"/>
            <a:chOff x="930" y="618"/>
            <a:chExt cx="3583" cy="998"/>
          </a:xfrm>
        </p:grpSpPr>
        <p:sp>
          <p:nvSpPr>
            <p:cNvPr id="139267" name="文本框 139266"/>
            <p:cNvSpPr txBox="1"/>
            <p:nvPr/>
          </p:nvSpPr>
          <p:spPr>
            <a:xfrm>
              <a:off x="2972" y="1057"/>
              <a:ext cx="407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just" eaLnBrk="0" hangingPunct="0"/>
              <a:r>
                <a:rPr lang="en-US" altLang="zh-CN" sz="1350" i="1">
                  <a:solidFill>
                    <a:srgbClr val="000000"/>
                  </a:solidFill>
                  <a:latin typeface="Times New Roman" panose="02020603050405020304" charset="0"/>
                </a:rPr>
                <a:t>O</a:t>
              </a:r>
            </a:p>
          </p:txBody>
        </p:sp>
        <p:sp>
          <p:nvSpPr>
            <p:cNvPr id="139268" name="文本框 139267"/>
            <p:cNvSpPr txBox="1"/>
            <p:nvPr/>
          </p:nvSpPr>
          <p:spPr>
            <a:xfrm>
              <a:off x="2245" y="707"/>
              <a:ext cx="451" cy="2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just" eaLnBrk="0" hangingPunct="0"/>
              <a:r>
                <a:rPr lang="en-US" altLang="zh-CN" sz="1350" i="1">
                  <a:solidFill>
                    <a:srgbClr val="000000"/>
                  </a:solidFill>
                  <a:latin typeface="Times New Roman" panose="02020603050405020304" charset="0"/>
                </a:rPr>
                <a:t>A</a:t>
              </a:r>
            </a:p>
          </p:txBody>
        </p:sp>
        <p:sp>
          <p:nvSpPr>
            <p:cNvPr id="139320" name="文本框 139319"/>
            <p:cNvSpPr txBox="1"/>
            <p:nvPr/>
          </p:nvSpPr>
          <p:spPr>
            <a:xfrm>
              <a:off x="3833" y="654"/>
              <a:ext cx="228" cy="23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eaLnBrk="0" hangingPunct="0"/>
              <a:r>
                <a:rPr lang="en-US" altLang="zh-CN" sz="1350" i="1">
                  <a:solidFill>
                    <a:srgbClr val="000000"/>
                  </a:solidFill>
                  <a:latin typeface="Times New Roman" panose="02020603050405020304" charset="0"/>
                </a:rPr>
                <a:t>B</a:t>
              </a:r>
            </a:p>
          </p:txBody>
        </p:sp>
        <p:sp>
          <p:nvSpPr>
            <p:cNvPr id="139339" name="任意多边形 139338"/>
            <p:cNvSpPr/>
            <p:nvPr/>
          </p:nvSpPr>
          <p:spPr>
            <a:xfrm>
              <a:off x="1020" y="699"/>
              <a:ext cx="2087" cy="101"/>
            </a:xfrm>
            <a:custGeom>
              <a:avLst/>
              <a:gdLst/>
              <a:ahLst/>
              <a:cxnLst/>
              <a:rect l="0" t="0" r="0" b="0"/>
              <a:pathLst>
                <a:path w="1680" h="280">
                  <a:moveTo>
                    <a:pt x="0" y="140"/>
                  </a:moveTo>
                  <a:lnTo>
                    <a:pt x="80" y="0"/>
                  </a:lnTo>
                  <a:lnTo>
                    <a:pt x="160" y="280"/>
                  </a:lnTo>
                  <a:lnTo>
                    <a:pt x="240" y="0"/>
                  </a:lnTo>
                  <a:lnTo>
                    <a:pt x="320" y="280"/>
                  </a:lnTo>
                  <a:lnTo>
                    <a:pt x="400" y="0"/>
                  </a:lnTo>
                  <a:lnTo>
                    <a:pt x="480" y="280"/>
                  </a:lnTo>
                  <a:lnTo>
                    <a:pt x="560" y="0"/>
                  </a:lnTo>
                  <a:lnTo>
                    <a:pt x="640" y="280"/>
                  </a:lnTo>
                  <a:lnTo>
                    <a:pt x="720" y="0"/>
                  </a:lnTo>
                  <a:lnTo>
                    <a:pt x="800" y="280"/>
                  </a:lnTo>
                  <a:lnTo>
                    <a:pt x="880" y="0"/>
                  </a:lnTo>
                  <a:lnTo>
                    <a:pt x="960" y="280"/>
                  </a:lnTo>
                  <a:lnTo>
                    <a:pt x="1040" y="0"/>
                  </a:lnTo>
                  <a:lnTo>
                    <a:pt x="1120" y="280"/>
                  </a:lnTo>
                  <a:lnTo>
                    <a:pt x="1200" y="0"/>
                  </a:lnTo>
                  <a:lnTo>
                    <a:pt x="1280" y="280"/>
                  </a:lnTo>
                  <a:lnTo>
                    <a:pt x="1360" y="0"/>
                  </a:lnTo>
                  <a:lnTo>
                    <a:pt x="1440" y="280"/>
                  </a:lnTo>
                  <a:lnTo>
                    <a:pt x="1520" y="0"/>
                  </a:lnTo>
                  <a:lnTo>
                    <a:pt x="1600" y="280"/>
                  </a:lnTo>
                  <a:lnTo>
                    <a:pt x="1680" y="14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grpSp>
          <p:nvGrpSpPr>
            <p:cNvPr id="139340" name="组合 139339"/>
            <p:cNvGrpSpPr/>
            <p:nvPr/>
          </p:nvGrpSpPr>
          <p:grpSpPr>
            <a:xfrm rot="5400000">
              <a:off x="863" y="685"/>
              <a:ext cx="221" cy="87"/>
              <a:chOff x="5504" y="1530"/>
              <a:chExt cx="1080" cy="93"/>
            </a:xfrm>
          </p:grpSpPr>
          <p:sp>
            <p:nvSpPr>
              <p:cNvPr id="139341" name="矩形 139340"/>
              <p:cNvSpPr/>
              <p:nvPr/>
            </p:nvSpPr>
            <p:spPr>
              <a:xfrm>
                <a:off x="5504" y="1548"/>
                <a:ext cx="1080" cy="75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39342" name="直接连接符 139341"/>
              <p:cNvSpPr/>
              <p:nvPr/>
            </p:nvSpPr>
            <p:spPr>
              <a:xfrm>
                <a:off x="5520" y="1530"/>
                <a:ext cx="1034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9343" name="组合 139342"/>
            <p:cNvGrpSpPr/>
            <p:nvPr/>
          </p:nvGrpSpPr>
          <p:grpSpPr>
            <a:xfrm rot="-5400000" flipH="1">
              <a:off x="4359" y="698"/>
              <a:ext cx="221" cy="87"/>
              <a:chOff x="5504" y="1530"/>
              <a:chExt cx="1080" cy="93"/>
            </a:xfrm>
          </p:grpSpPr>
          <p:sp>
            <p:nvSpPr>
              <p:cNvPr id="139344" name="矩形 139343"/>
              <p:cNvSpPr/>
              <p:nvPr/>
            </p:nvSpPr>
            <p:spPr>
              <a:xfrm>
                <a:off x="5504" y="1548"/>
                <a:ext cx="1080" cy="75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39345" name="直接连接符 139344"/>
              <p:cNvSpPr/>
              <p:nvPr/>
            </p:nvSpPr>
            <p:spPr>
              <a:xfrm>
                <a:off x="5520" y="1530"/>
                <a:ext cx="1034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39346" name="直接连接符 139345"/>
            <p:cNvSpPr/>
            <p:nvPr/>
          </p:nvSpPr>
          <p:spPr>
            <a:xfrm>
              <a:off x="975" y="754"/>
              <a:ext cx="3441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347" name="椭圆 139346"/>
            <p:cNvSpPr/>
            <p:nvPr/>
          </p:nvSpPr>
          <p:spPr>
            <a:xfrm>
              <a:off x="3054" y="663"/>
              <a:ext cx="189" cy="18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  <p:grpSp>
          <p:nvGrpSpPr>
            <p:cNvPr id="139348" name="组合 139347"/>
            <p:cNvGrpSpPr/>
            <p:nvPr/>
          </p:nvGrpSpPr>
          <p:grpSpPr>
            <a:xfrm rot="5400000">
              <a:off x="863" y="1001"/>
              <a:ext cx="221" cy="87"/>
              <a:chOff x="5504" y="1530"/>
              <a:chExt cx="1080" cy="93"/>
            </a:xfrm>
          </p:grpSpPr>
          <p:sp>
            <p:nvSpPr>
              <p:cNvPr id="139349" name="矩形 139348"/>
              <p:cNvSpPr/>
              <p:nvPr/>
            </p:nvSpPr>
            <p:spPr>
              <a:xfrm>
                <a:off x="5504" y="1548"/>
                <a:ext cx="1080" cy="75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39350" name="直接连接符 139349"/>
              <p:cNvSpPr/>
              <p:nvPr/>
            </p:nvSpPr>
            <p:spPr>
              <a:xfrm>
                <a:off x="5520" y="1530"/>
                <a:ext cx="1034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9351" name="组合 139350"/>
            <p:cNvGrpSpPr/>
            <p:nvPr/>
          </p:nvGrpSpPr>
          <p:grpSpPr>
            <a:xfrm rot="-5400000" flipH="1">
              <a:off x="4352" y="1013"/>
              <a:ext cx="221" cy="88"/>
              <a:chOff x="5504" y="1530"/>
              <a:chExt cx="1080" cy="93"/>
            </a:xfrm>
          </p:grpSpPr>
          <p:sp>
            <p:nvSpPr>
              <p:cNvPr id="139352" name="矩形 139351"/>
              <p:cNvSpPr/>
              <p:nvPr/>
            </p:nvSpPr>
            <p:spPr>
              <a:xfrm>
                <a:off x="5504" y="1548"/>
                <a:ext cx="1080" cy="75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39353" name="直接连接符 139352"/>
              <p:cNvSpPr/>
              <p:nvPr/>
            </p:nvSpPr>
            <p:spPr>
              <a:xfrm>
                <a:off x="5520" y="1530"/>
                <a:ext cx="1034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39354" name="直接连接符 139353"/>
            <p:cNvSpPr/>
            <p:nvPr/>
          </p:nvSpPr>
          <p:spPr>
            <a:xfrm>
              <a:off x="1003" y="1054"/>
              <a:ext cx="3441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355" name="椭圆 139354"/>
            <p:cNvSpPr/>
            <p:nvPr/>
          </p:nvSpPr>
          <p:spPr>
            <a:xfrm>
              <a:off x="3858" y="956"/>
              <a:ext cx="156" cy="181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  <p:grpSp>
          <p:nvGrpSpPr>
            <p:cNvPr id="139356" name="组合 139355"/>
            <p:cNvGrpSpPr/>
            <p:nvPr/>
          </p:nvGrpSpPr>
          <p:grpSpPr>
            <a:xfrm rot="5400000">
              <a:off x="881" y="1325"/>
              <a:ext cx="213" cy="87"/>
              <a:chOff x="5504" y="1530"/>
              <a:chExt cx="1080" cy="93"/>
            </a:xfrm>
          </p:grpSpPr>
          <p:sp>
            <p:nvSpPr>
              <p:cNvPr id="139357" name="矩形 139356"/>
              <p:cNvSpPr/>
              <p:nvPr/>
            </p:nvSpPr>
            <p:spPr>
              <a:xfrm>
                <a:off x="5504" y="1548"/>
                <a:ext cx="1080" cy="75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39358" name="直接连接符 139357"/>
              <p:cNvSpPr/>
              <p:nvPr/>
            </p:nvSpPr>
            <p:spPr>
              <a:xfrm>
                <a:off x="5520" y="1530"/>
                <a:ext cx="1034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9359" name="组合 139358"/>
            <p:cNvGrpSpPr/>
            <p:nvPr/>
          </p:nvGrpSpPr>
          <p:grpSpPr>
            <a:xfrm rot="-5400000" flipH="1">
              <a:off x="4359" y="1326"/>
              <a:ext cx="221" cy="87"/>
              <a:chOff x="5504" y="1530"/>
              <a:chExt cx="1080" cy="93"/>
            </a:xfrm>
          </p:grpSpPr>
          <p:sp>
            <p:nvSpPr>
              <p:cNvPr id="139360" name="矩形 139359"/>
              <p:cNvSpPr/>
              <p:nvPr/>
            </p:nvSpPr>
            <p:spPr>
              <a:xfrm>
                <a:off x="5504" y="1548"/>
                <a:ext cx="1080" cy="75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39361" name="直接连接符 139360"/>
              <p:cNvSpPr/>
              <p:nvPr/>
            </p:nvSpPr>
            <p:spPr>
              <a:xfrm>
                <a:off x="5520" y="1530"/>
                <a:ext cx="1034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39362" name="直接连接符 139361"/>
            <p:cNvSpPr/>
            <p:nvPr/>
          </p:nvSpPr>
          <p:spPr>
            <a:xfrm>
              <a:off x="1019" y="1382"/>
              <a:ext cx="3441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363" name="椭圆 139362"/>
            <p:cNvSpPr/>
            <p:nvPr/>
          </p:nvSpPr>
          <p:spPr>
            <a:xfrm>
              <a:off x="2295" y="1299"/>
              <a:ext cx="177" cy="193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39364" name="直接连接符 139363"/>
            <p:cNvSpPr/>
            <p:nvPr/>
          </p:nvSpPr>
          <p:spPr>
            <a:xfrm>
              <a:off x="3152" y="890"/>
              <a:ext cx="0" cy="45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365" name="任意多边形 139364"/>
            <p:cNvSpPr/>
            <p:nvPr/>
          </p:nvSpPr>
          <p:spPr>
            <a:xfrm>
              <a:off x="1020" y="1001"/>
              <a:ext cx="2903" cy="91"/>
            </a:xfrm>
            <a:custGeom>
              <a:avLst/>
              <a:gdLst/>
              <a:ahLst/>
              <a:cxnLst/>
              <a:rect l="0" t="0" r="0" b="0"/>
              <a:pathLst>
                <a:path w="1680" h="280">
                  <a:moveTo>
                    <a:pt x="0" y="140"/>
                  </a:moveTo>
                  <a:lnTo>
                    <a:pt x="80" y="0"/>
                  </a:lnTo>
                  <a:lnTo>
                    <a:pt x="160" y="280"/>
                  </a:lnTo>
                  <a:lnTo>
                    <a:pt x="240" y="0"/>
                  </a:lnTo>
                  <a:lnTo>
                    <a:pt x="320" y="280"/>
                  </a:lnTo>
                  <a:lnTo>
                    <a:pt x="400" y="0"/>
                  </a:lnTo>
                  <a:lnTo>
                    <a:pt x="480" y="280"/>
                  </a:lnTo>
                  <a:lnTo>
                    <a:pt x="560" y="0"/>
                  </a:lnTo>
                  <a:lnTo>
                    <a:pt x="640" y="280"/>
                  </a:lnTo>
                  <a:lnTo>
                    <a:pt x="720" y="0"/>
                  </a:lnTo>
                  <a:lnTo>
                    <a:pt x="800" y="280"/>
                  </a:lnTo>
                  <a:lnTo>
                    <a:pt x="880" y="0"/>
                  </a:lnTo>
                  <a:lnTo>
                    <a:pt x="960" y="280"/>
                  </a:lnTo>
                  <a:lnTo>
                    <a:pt x="1040" y="0"/>
                  </a:lnTo>
                  <a:lnTo>
                    <a:pt x="1120" y="280"/>
                  </a:lnTo>
                  <a:lnTo>
                    <a:pt x="1200" y="0"/>
                  </a:lnTo>
                  <a:lnTo>
                    <a:pt x="1280" y="280"/>
                  </a:lnTo>
                  <a:lnTo>
                    <a:pt x="1360" y="0"/>
                  </a:lnTo>
                  <a:lnTo>
                    <a:pt x="1440" y="280"/>
                  </a:lnTo>
                  <a:lnTo>
                    <a:pt x="1520" y="0"/>
                  </a:lnTo>
                  <a:lnTo>
                    <a:pt x="1600" y="280"/>
                  </a:lnTo>
                  <a:lnTo>
                    <a:pt x="1680" y="14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39366" name="任意多边形 139365"/>
            <p:cNvSpPr/>
            <p:nvPr/>
          </p:nvSpPr>
          <p:spPr>
            <a:xfrm>
              <a:off x="1020" y="1334"/>
              <a:ext cx="1316" cy="98"/>
            </a:xfrm>
            <a:custGeom>
              <a:avLst/>
              <a:gdLst/>
              <a:ahLst/>
              <a:cxnLst/>
              <a:rect l="0" t="0" r="0" b="0"/>
              <a:pathLst>
                <a:path w="1680" h="280">
                  <a:moveTo>
                    <a:pt x="0" y="140"/>
                  </a:moveTo>
                  <a:lnTo>
                    <a:pt x="80" y="0"/>
                  </a:lnTo>
                  <a:lnTo>
                    <a:pt x="160" y="280"/>
                  </a:lnTo>
                  <a:lnTo>
                    <a:pt x="240" y="0"/>
                  </a:lnTo>
                  <a:lnTo>
                    <a:pt x="320" y="280"/>
                  </a:lnTo>
                  <a:lnTo>
                    <a:pt x="400" y="0"/>
                  </a:lnTo>
                  <a:lnTo>
                    <a:pt x="480" y="280"/>
                  </a:lnTo>
                  <a:lnTo>
                    <a:pt x="560" y="0"/>
                  </a:lnTo>
                  <a:lnTo>
                    <a:pt x="640" y="280"/>
                  </a:lnTo>
                  <a:lnTo>
                    <a:pt x="720" y="0"/>
                  </a:lnTo>
                  <a:lnTo>
                    <a:pt x="800" y="280"/>
                  </a:lnTo>
                  <a:lnTo>
                    <a:pt x="880" y="0"/>
                  </a:lnTo>
                  <a:lnTo>
                    <a:pt x="960" y="280"/>
                  </a:lnTo>
                  <a:lnTo>
                    <a:pt x="1040" y="0"/>
                  </a:lnTo>
                  <a:lnTo>
                    <a:pt x="1120" y="280"/>
                  </a:lnTo>
                  <a:lnTo>
                    <a:pt x="1200" y="0"/>
                  </a:lnTo>
                  <a:lnTo>
                    <a:pt x="1280" y="280"/>
                  </a:lnTo>
                  <a:lnTo>
                    <a:pt x="1360" y="0"/>
                  </a:lnTo>
                  <a:lnTo>
                    <a:pt x="1440" y="280"/>
                  </a:lnTo>
                  <a:lnTo>
                    <a:pt x="1520" y="0"/>
                  </a:lnTo>
                  <a:lnTo>
                    <a:pt x="1600" y="280"/>
                  </a:lnTo>
                  <a:lnTo>
                    <a:pt x="1680" y="140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39367" name="直接连接符 139366"/>
            <p:cNvSpPr/>
            <p:nvPr/>
          </p:nvSpPr>
          <p:spPr>
            <a:xfrm>
              <a:off x="2372" y="1184"/>
              <a:ext cx="0" cy="14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368" name="直接连接符 139367"/>
            <p:cNvSpPr/>
            <p:nvPr/>
          </p:nvSpPr>
          <p:spPr>
            <a:xfrm>
              <a:off x="3923" y="1162"/>
              <a:ext cx="0" cy="227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369" name="文本框 139368"/>
            <p:cNvSpPr txBox="1"/>
            <p:nvPr/>
          </p:nvSpPr>
          <p:spPr>
            <a:xfrm>
              <a:off x="3019" y="738"/>
              <a:ext cx="371" cy="1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1350" i="1">
                  <a:latin typeface="Times New Roman" panose="02020603050405020304" charset="0"/>
                  <a:ea typeface="黑体" panose="02010609060101010101" charset="-122"/>
                </a:rPr>
                <a:t>O</a:t>
              </a:r>
            </a:p>
          </p:txBody>
        </p:sp>
        <p:sp>
          <p:nvSpPr>
            <p:cNvPr id="139370" name="文本框 139369"/>
            <p:cNvSpPr txBox="1"/>
            <p:nvPr/>
          </p:nvSpPr>
          <p:spPr>
            <a:xfrm>
              <a:off x="3878" y="1356"/>
              <a:ext cx="371" cy="1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100" i="1">
                  <a:latin typeface="Times New Roman" panose="02020603050405020304" charset="0"/>
                  <a:ea typeface="黑体" panose="02010609060101010101" charset="-122"/>
                </a:rPr>
                <a:t>B</a:t>
              </a:r>
            </a:p>
          </p:txBody>
        </p:sp>
        <p:sp>
          <p:nvSpPr>
            <p:cNvPr id="139371" name="文本框 139370"/>
            <p:cNvSpPr txBox="1"/>
            <p:nvPr/>
          </p:nvSpPr>
          <p:spPr>
            <a:xfrm>
              <a:off x="2336" y="1434"/>
              <a:ext cx="371" cy="1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100" i="1">
                  <a:latin typeface="Times New Roman" panose="02020603050405020304" charset="0"/>
                  <a:ea typeface="黑体" panose="02010609060101010101" charset="-122"/>
                </a:rPr>
                <a:t>A</a:t>
              </a:r>
            </a:p>
          </p:txBody>
        </p:sp>
        <p:sp>
          <p:nvSpPr>
            <p:cNvPr id="139372" name="直接连接符 139371"/>
            <p:cNvSpPr/>
            <p:nvPr/>
          </p:nvSpPr>
          <p:spPr>
            <a:xfrm flipH="1">
              <a:off x="3230" y="1060"/>
              <a:ext cx="695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arrow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373" name="文本框 139372"/>
            <p:cNvSpPr txBox="1"/>
            <p:nvPr/>
          </p:nvSpPr>
          <p:spPr>
            <a:xfrm>
              <a:off x="3719" y="981"/>
              <a:ext cx="250" cy="16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100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F</a:t>
              </a:r>
              <a:endParaRPr lang="en-US" altLang="zh-CN" sz="2100" i="1">
                <a:latin typeface="Times New Roman" panose="02020603050405020304" charset="0"/>
                <a:ea typeface="黑体" panose="02010609060101010101" charset="-122"/>
              </a:endParaRPr>
            </a:p>
          </p:txBody>
        </p:sp>
        <p:sp>
          <p:nvSpPr>
            <p:cNvPr id="139374" name="直接连接符 139373"/>
            <p:cNvSpPr/>
            <p:nvPr/>
          </p:nvSpPr>
          <p:spPr>
            <a:xfrm flipH="1">
              <a:off x="2426" y="1380"/>
              <a:ext cx="695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arrow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375" name="文本框 139374"/>
            <p:cNvSpPr txBox="1"/>
            <p:nvPr/>
          </p:nvSpPr>
          <p:spPr>
            <a:xfrm>
              <a:off x="2925" y="1344"/>
              <a:ext cx="182" cy="27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just"/>
              <a:r>
                <a:rPr lang="en-US" altLang="zh-CN" sz="2100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F</a:t>
              </a:r>
              <a:endParaRPr lang="en-US" altLang="zh-CN" sz="2100">
                <a:latin typeface="Times New Roman" panose="02020603050405020304" charset="0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3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16" grpId="0"/>
      <p:bldP spid="139317" grpId="0"/>
      <p:bldP spid="139318" grpId="0"/>
      <p:bldP spid="139319" grpId="0"/>
      <p:bldP spid="139321" grpId="0"/>
      <p:bldP spid="139322" grpId="0"/>
      <p:bldP spid="139323" grpId="0"/>
      <p:bldP spid="139324" grpId="0"/>
      <p:bldP spid="139325" grpId="0"/>
      <p:bldP spid="139326" grpId="0"/>
      <p:bldP spid="139327" grpId="0"/>
      <p:bldP spid="139328" grpId="0"/>
      <p:bldP spid="139329" grpId="0"/>
      <p:bldP spid="139330" grpId="0"/>
      <p:bldP spid="139331" grpId="0"/>
      <p:bldP spid="139332" grpId="0"/>
      <p:bldP spid="139333" grpId="0"/>
      <p:bldP spid="139334" grpId="0"/>
      <p:bldP spid="139335" grpId="0"/>
      <p:bldP spid="139336" grpId="0"/>
      <p:bldP spid="1393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标题 140289"/>
          <p:cNvSpPr>
            <a:spLocks noGrp="1"/>
          </p:cNvSpPr>
          <p:nvPr>
            <p:ph type="title"/>
          </p:nvPr>
        </p:nvSpPr>
        <p:spPr>
          <a:xfrm>
            <a:off x="720725" y="410845"/>
            <a:ext cx="6874510" cy="97282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zh-CN" altLang="en-US" sz="311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311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311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、做简谐运动的物体，当位移为负值时，以下说法正确的是 （   ）</a:t>
            </a:r>
          </a:p>
        </p:txBody>
      </p:sp>
      <p:sp>
        <p:nvSpPr>
          <p:cNvPr id="140291" name="文本占位符 140290"/>
          <p:cNvSpPr>
            <a:spLocks noGrp="1"/>
          </p:cNvSpPr>
          <p:nvPr>
            <p:ph type="body" idx="1"/>
          </p:nvPr>
        </p:nvSpPr>
        <p:spPr>
          <a:xfrm>
            <a:off x="721360" y="1600200"/>
            <a:ext cx="6935470" cy="248475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．速度一定为正值，加速度一定为正值</a:t>
            </a:r>
          </a:p>
          <a:p>
            <a:pPr>
              <a:lnSpc>
                <a:spcPct val="130000"/>
              </a:lnSpc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．速度不一定为正值，但加速度一定为正值</a:t>
            </a:r>
          </a:p>
          <a:p>
            <a:pPr>
              <a:lnSpc>
                <a:spcPct val="130000"/>
              </a:lnSpc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．速度一定为负值，加速度一定为正值</a:t>
            </a:r>
          </a:p>
          <a:p>
            <a:pPr>
              <a:lnSpc>
                <a:spcPct val="130000"/>
              </a:lnSpc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．速度不一定为负值，加速度一定为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负值</a:t>
            </a:r>
          </a:p>
        </p:txBody>
      </p:sp>
      <p:sp>
        <p:nvSpPr>
          <p:cNvPr id="140292" name="文本框 140291"/>
          <p:cNvSpPr txBox="1"/>
          <p:nvPr/>
        </p:nvSpPr>
        <p:spPr>
          <a:xfrm>
            <a:off x="7136606" y="0"/>
            <a:ext cx="864394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350" b="0" dirty="0">
              <a:latin typeface="Arial" panose="020B0604020202020204" pitchFamily="34" charset="0"/>
            </a:endParaRPr>
          </a:p>
        </p:txBody>
      </p:sp>
      <p:sp>
        <p:nvSpPr>
          <p:cNvPr id="140293" name="文本框 140292"/>
          <p:cNvSpPr txBox="1"/>
          <p:nvPr/>
        </p:nvSpPr>
        <p:spPr>
          <a:xfrm>
            <a:off x="5774849" y="830421"/>
            <a:ext cx="485775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B</a:t>
            </a:r>
          </a:p>
        </p:txBody>
      </p:sp>
      <p:pic>
        <p:nvPicPr>
          <p:cNvPr id="20492" name="图片 204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30" y="3913664"/>
            <a:ext cx="3077765" cy="96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522605" y="539115"/>
            <a:ext cx="365379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摆球的受力情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况：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3672840" y="539115"/>
            <a:ext cx="31115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9900FF"/>
                </a:solidFill>
                <a:latin typeface="黑体" panose="02010609060101010101" charset="-122"/>
                <a:ea typeface="黑体" panose="02010609060101010101" charset="-122"/>
              </a:rPr>
              <a:t>摆球受重</a:t>
            </a:r>
            <a:r>
              <a:rPr kumimoji="1" lang="zh-CN" altLang="en-US" sz="2400" b="1">
                <a:solidFill>
                  <a:srgbClr val="9900FF"/>
                </a:solidFill>
                <a:latin typeface="黑体" panose="02010609060101010101" charset="-122"/>
                <a:ea typeface="黑体" panose="02010609060101010101" charset="-122"/>
              </a:rPr>
              <a:t>力和拉力</a:t>
            </a:r>
            <a:endParaRPr kumimoji="1" lang="zh-CN" altLang="en-US" sz="2400" b="1" i="1">
              <a:solidFill>
                <a:srgbClr val="99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9685" name="Picture 53" descr="1203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t="3777" r="24396" b="11806"/>
          <a:stretch>
            <a:fillRect/>
          </a:stretch>
        </p:blipFill>
        <p:spPr bwMode="auto">
          <a:xfrm>
            <a:off x="6451997" y="999570"/>
            <a:ext cx="2692003" cy="34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87" name="Text Box 55"/>
          <p:cNvSpPr txBox="1">
            <a:spLocks noChangeArrowheads="1"/>
          </p:cNvSpPr>
          <p:nvPr/>
        </p:nvSpPr>
        <p:spPr bwMode="auto">
          <a:xfrm>
            <a:off x="2120265" y="1992630"/>
            <a:ext cx="333375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>
                <a:solidFill>
                  <a:srgbClr val="9900FF"/>
                </a:solidFill>
              </a:rPr>
              <a:t>沿圆弧切线方向有回复力</a:t>
            </a:r>
            <a:endParaRPr lang="zh-CN" altLang="en-US" sz="2000" b="1">
              <a:solidFill>
                <a:srgbClr val="9900FF"/>
              </a:solidFill>
            </a:endParaRP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856615" y="1132840"/>
            <a:ext cx="480568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99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摆球平衡时：</a:t>
            </a:r>
            <a:r>
              <a:rPr kumimoji="1"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mg</a:t>
            </a: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=</a:t>
            </a:r>
            <a:r>
              <a:rPr kumimoji="1"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T</a:t>
            </a:r>
          </a:p>
        </p:txBody>
      </p:sp>
      <p:graphicFrame>
        <p:nvGraphicFramePr>
          <p:cNvPr id="69688" name="Object 56"/>
          <p:cNvGraphicFramePr>
            <a:graphicFrameLocks noChangeAspect="1"/>
          </p:cNvGraphicFramePr>
          <p:nvPr/>
        </p:nvGraphicFramePr>
        <p:xfrm>
          <a:off x="4657090" y="1303020"/>
          <a:ext cx="2250440" cy="49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公式" r:id="rId5" imgW="939165" imgH="196215" progId="Equation.3">
                  <p:embed/>
                </p:oleObj>
              </mc:Choice>
              <mc:Fallback>
                <p:oleObj name="公式" r:id="rId5" imgW="939165" imgH="196215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090" y="1303020"/>
                        <a:ext cx="2250440" cy="497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89" name="Object 57"/>
          <p:cNvGraphicFramePr>
            <a:graphicFrameLocks noChangeAspect="1"/>
          </p:cNvGraphicFramePr>
          <p:nvPr/>
        </p:nvGraphicFramePr>
        <p:xfrm>
          <a:off x="5090795" y="1880235"/>
          <a:ext cx="2004060" cy="451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公式" r:id="rId7" imgW="718185" imgH="196215" progId="Equation.3">
                  <p:embed/>
                </p:oleObj>
              </mc:Choice>
              <mc:Fallback>
                <p:oleObj name="公式" r:id="rId7" imgW="718185" imgH="196215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795" y="1880235"/>
                        <a:ext cx="2004060" cy="451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361950" y="1481455"/>
            <a:ext cx="4351655" cy="715645"/>
            <a:chOff x="570" y="2333"/>
            <a:chExt cx="6853" cy="1127"/>
          </a:xfrm>
        </p:grpSpPr>
        <p:sp>
          <p:nvSpPr>
            <p:cNvPr id="69652" name="Text Box 20"/>
            <p:cNvSpPr txBox="1">
              <a:spLocks noChangeArrowheads="1"/>
            </p:cNvSpPr>
            <p:nvPr/>
          </p:nvSpPr>
          <p:spPr bwMode="auto">
            <a:xfrm>
              <a:off x="570" y="2737"/>
              <a:ext cx="3092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 b="1">
                  <a:solidFill>
                    <a:srgbClr val="9900FF"/>
                  </a:solidFill>
                </a:rPr>
                <a:t>单摆振动时</a:t>
              </a:r>
              <a:r>
                <a:rPr kumimoji="1" lang="zh-CN" altLang="en-US" sz="2000">
                  <a:solidFill>
                    <a:srgbClr val="9900FF"/>
                  </a:solidFill>
                </a:rPr>
                <a:t>：</a:t>
              </a:r>
            </a:p>
          </p:txBody>
        </p:sp>
        <p:sp>
          <p:nvSpPr>
            <p:cNvPr id="69686" name="Text Box 54"/>
            <p:cNvSpPr txBox="1">
              <a:spLocks noChangeArrowheads="1"/>
            </p:cNvSpPr>
            <p:nvPr/>
          </p:nvSpPr>
          <p:spPr bwMode="auto">
            <a:xfrm>
              <a:off x="3339" y="2333"/>
              <a:ext cx="4084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 b="1">
                  <a:solidFill>
                    <a:srgbClr val="9900FF"/>
                  </a:solidFill>
                </a:rPr>
                <a:t>沿摆线方向有向心力</a:t>
              </a:r>
            </a:p>
          </p:txBody>
        </p:sp>
        <p:sp>
          <p:nvSpPr>
            <p:cNvPr id="69690" name="AutoShape 58"/>
            <p:cNvSpPr/>
            <p:nvPr/>
          </p:nvSpPr>
          <p:spPr bwMode="auto">
            <a:xfrm>
              <a:off x="2998" y="2642"/>
              <a:ext cx="341" cy="818"/>
            </a:xfrm>
            <a:prstGeom prst="leftBrace">
              <a:avLst>
                <a:gd name="adj1" fmla="val 33425"/>
                <a:gd name="adj2" fmla="val 50000"/>
              </a:avLst>
            </a:prstGeom>
            <a:noFill/>
            <a:ln w="38100">
              <a:solidFill>
                <a:srgbClr val="99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350"/>
            </a:p>
          </p:txBody>
        </p:sp>
      </p:grpSp>
      <p:grpSp>
        <p:nvGrpSpPr>
          <p:cNvPr id="69696" name="Group 64"/>
          <p:cNvGrpSpPr/>
          <p:nvPr/>
        </p:nvGrpSpPr>
        <p:grpSpPr bwMode="auto">
          <a:xfrm>
            <a:off x="930687" y="2565479"/>
            <a:ext cx="4874695" cy="450056"/>
            <a:chOff x="416" y="2962"/>
            <a:chExt cx="4128" cy="378"/>
          </a:xfrm>
        </p:grpSpPr>
        <p:sp>
          <p:nvSpPr>
            <p:cNvPr id="69694" name="Text Box 62"/>
            <p:cNvSpPr txBox="1">
              <a:spLocks noChangeArrowheads="1"/>
            </p:cNvSpPr>
            <p:nvPr/>
          </p:nvSpPr>
          <p:spPr bwMode="auto">
            <a:xfrm>
              <a:off x="779" y="3005"/>
              <a:ext cx="3765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8000"/>
                  </a:solidFill>
                  <a:ea typeface="楷体_GB2312" pitchFamily="49" charset="-122"/>
                </a:rPr>
                <a:t>摆球摆到平衡位置时，受力平衡吗？</a:t>
              </a:r>
            </a:p>
          </p:txBody>
        </p:sp>
        <p:sp>
          <p:nvSpPr>
            <p:cNvPr id="69695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416" y="2962"/>
              <a:ext cx="363" cy="37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700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宋体" panose="02010600030101010101" pitchFamily="2" charset="-122"/>
                </a:rPr>
                <a:t>？</a:t>
              </a:r>
            </a:p>
          </p:txBody>
        </p:sp>
      </p:grpSp>
      <p:sp>
        <p:nvSpPr>
          <p:cNvPr id="69697" name="Text Box 65"/>
          <p:cNvSpPr txBox="1">
            <a:spLocks noChangeArrowheads="1"/>
          </p:cNvSpPr>
          <p:nvPr/>
        </p:nvSpPr>
        <p:spPr bwMode="auto">
          <a:xfrm>
            <a:off x="478790" y="2976880"/>
            <a:ext cx="5973445" cy="8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ea typeface="黑体" panose="02010609060101010101" charset="-122"/>
              </a:rPr>
              <a:t>    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摆球摆到平衡位置时，回复力为零，拉力与重力的合力指向悬点，提供向心力。</a:t>
            </a:r>
          </a:p>
        </p:txBody>
      </p:sp>
      <p:graphicFrame>
        <p:nvGraphicFramePr>
          <p:cNvPr id="69698" name="Object 66"/>
          <p:cNvGraphicFramePr>
            <a:graphicFrameLocks noChangeAspect="1"/>
          </p:cNvGraphicFramePr>
          <p:nvPr/>
        </p:nvGraphicFramePr>
        <p:xfrm>
          <a:off x="4176395" y="3245644"/>
          <a:ext cx="1512094" cy="67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公式" r:id="rId9" imgW="824865" imgH="367665" progId="Equation.3">
                  <p:embed/>
                </p:oleObj>
              </mc:Choice>
              <mc:Fallback>
                <p:oleObj name="公式" r:id="rId9" imgW="824865" imgH="367665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395" y="3245644"/>
                        <a:ext cx="1512094" cy="677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699" name="Group 67"/>
          <p:cNvGrpSpPr/>
          <p:nvPr/>
        </p:nvGrpSpPr>
        <p:grpSpPr bwMode="auto">
          <a:xfrm>
            <a:off x="523240" y="3846981"/>
            <a:ext cx="5357409" cy="471654"/>
            <a:chOff x="385" y="3049"/>
            <a:chExt cx="4177" cy="396"/>
          </a:xfrm>
        </p:grpSpPr>
        <p:sp>
          <p:nvSpPr>
            <p:cNvPr id="69700" name="Text Box 68"/>
            <p:cNvSpPr txBox="1">
              <a:spLocks noChangeArrowheads="1"/>
            </p:cNvSpPr>
            <p:nvPr/>
          </p:nvSpPr>
          <p:spPr bwMode="auto">
            <a:xfrm>
              <a:off x="797" y="3049"/>
              <a:ext cx="3765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8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摆球摆到最大位移时，合力为零吗？</a:t>
              </a:r>
            </a:p>
          </p:txBody>
        </p:sp>
        <p:sp>
          <p:nvSpPr>
            <p:cNvPr id="69701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385" y="3067"/>
              <a:ext cx="363" cy="37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0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？</a:t>
              </a:r>
            </a:p>
          </p:txBody>
        </p:sp>
      </p:grpSp>
      <p:sp>
        <p:nvSpPr>
          <p:cNvPr id="69702" name="Text Box 70"/>
          <p:cNvSpPr txBox="1">
            <a:spLocks noChangeArrowheads="1"/>
          </p:cNvSpPr>
          <p:nvPr/>
        </p:nvSpPr>
        <p:spPr bwMode="auto">
          <a:xfrm>
            <a:off x="930910" y="4245610"/>
            <a:ext cx="682688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ea typeface="黑体" panose="02010609060101010101" charset="-122"/>
              </a:rPr>
              <a:t>    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摆球摆到最大位移时，向心力为零，拉力与重力的合力指向平衡位置，提供回复力，此时回复力最大。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1950" y="78740"/>
            <a:ext cx="855599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（二）单摆做的是简谐运动？怎样证明？</a:t>
            </a:r>
            <a:r>
              <a:rPr lang="zh-CN" altLang="en-US" sz="2400" b="1">
                <a:solidFill>
                  <a:srgbClr val="9900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en-US" altLang="zh-CN" sz="2000" b="1">
                <a:solidFill>
                  <a:srgbClr val="9900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3-4</a:t>
            </a:r>
            <a:r>
              <a:rPr lang="zh-CN" altLang="en-US" sz="2000" b="1">
                <a:solidFill>
                  <a:srgbClr val="9900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教科</a:t>
            </a:r>
            <a:r>
              <a:rPr lang="en-US" altLang="zh-CN" sz="2000" b="1">
                <a:solidFill>
                  <a:srgbClr val="9900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p7</a:t>
            </a:r>
            <a:r>
              <a:rPr lang="zh-CN" altLang="en-US" sz="2000" b="1">
                <a:solidFill>
                  <a:srgbClr val="9900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，人教</a:t>
            </a:r>
            <a:r>
              <a:rPr lang="en-US" altLang="zh-CN" sz="2000" b="1">
                <a:solidFill>
                  <a:srgbClr val="9900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p14</a:t>
            </a:r>
            <a:r>
              <a:rPr lang="zh-CN" altLang="en-US" sz="2000" b="1">
                <a:solidFill>
                  <a:srgbClr val="9900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</a:p>
          <a:p>
            <a:pPr algn="l"/>
            <a:r>
              <a:rPr lang="zh-CN" altLang="en-US" sz="2000" b="1">
                <a:solidFill>
                  <a:srgbClr val="9900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                                             </a:t>
            </a:r>
          </a:p>
        </p:txBody>
      </p:sp>
      <p:cxnSp>
        <p:nvCxnSpPr>
          <p:cNvPr id="2" name="直接箭头连接符 1"/>
          <p:cNvCxnSpPr/>
          <p:nvPr/>
        </p:nvCxnSpPr>
        <p:spPr>
          <a:xfrm flipH="1">
            <a:off x="8485505" y="3451860"/>
            <a:ext cx="12700" cy="595630"/>
          </a:xfrm>
          <a:prstGeom prst="straightConnector1">
            <a:avLst/>
          </a:prstGeom>
          <a:ln>
            <a:solidFill>
              <a:srgbClr val="00B0F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 flipV="1">
            <a:off x="8300085" y="2880995"/>
            <a:ext cx="198120" cy="57086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69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69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69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69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6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6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9" grpId="0" animBg="1"/>
      <p:bldP spid="69650" grpId="0" animBg="1"/>
      <p:bldP spid="69687" grpId="0" animBg="1"/>
      <p:bldP spid="69651" grpId="0" animBg="1"/>
      <p:bldP spid="69697" grpId="0" bldLvl="0" animBg="1"/>
      <p:bldP spid="6970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385888" y="195263"/>
            <a:ext cx="3995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单摆做简谐运动的条件</a:t>
            </a: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1813560" y="656590"/>
            <a:ext cx="2164715" cy="2290515"/>
            <a:chOff x="2927" y="201"/>
            <a:chExt cx="1825" cy="2043"/>
          </a:xfrm>
        </p:grpSpPr>
        <p:pic>
          <p:nvPicPr>
            <p:cNvPr id="80918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" y="384"/>
              <a:ext cx="1681" cy="1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19" name="Text Box 12"/>
            <p:cNvSpPr txBox="1">
              <a:spLocks noChangeArrowheads="1"/>
            </p:cNvSpPr>
            <p:nvPr/>
          </p:nvSpPr>
          <p:spPr bwMode="auto">
            <a:xfrm>
              <a:off x="3600" y="1977"/>
              <a:ext cx="24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350" b="0">
                  <a:solidFill>
                    <a:srgbClr val="FF3300"/>
                  </a:solidFill>
                  <a:latin typeface="Verdana" panose="020B0604030504040204" pitchFamily="34" charset="0"/>
                </a:rPr>
                <a:t>O</a:t>
              </a:r>
            </a:p>
          </p:txBody>
        </p:sp>
        <p:sp>
          <p:nvSpPr>
            <p:cNvPr id="80920" name="Text Box 13"/>
            <p:cNvSpPr txBox="1">
              <a:spLocks noChangeArrowheads="1"/>
            </p:cNvSpPr>
            <p:nvPr/>
          </p:nvSpPr>
          <p:spPr bwMode="auto">
            <a:xfrm>
              <a:off x="4512" y="1689"/>
              <a:ext cx="24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350" b="0">
                  <a:solidFill>
                    <a:srgbClr val="FF3300"/>
                  </a:solidFill>
                  <a:latin typeface="Verdana" panose="020B0604030504040204" pitchFamily="34" charset="0"/>
                </a:rPr>
                <a:t>A</a:t>
              </a:r>
            </a:p>
          </p:txBody>
        </p:sp>
        <p:sp>
          <p:nvSpPr>
            <p:cNvPr id="80921" name="Text Box 14"/>
            <p:cNvSpPr txBox="1">
              <a:spLocks noChangeArrowheads="1"/>
            </p:cNvSpPr>
            <p:nvPr/>
          </p:nvSpPr>
          <p:spPr bwMode="auto">
            <a:xfrm>
              <a:off x="3600" y="1632"/>
              <a:ext cx="24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350" b="0">
                  <a:solidFill>
                    <a:srgbClr val="FF3300"/>
                  </a:solidFill>
                  <a:latin typeface="Verdana" panose="020B0604030504040204" pitchFamily="34" charset="0"/>
                </a:rPr>
                <a:t>B</a:t>
              </a:r>
            </a:p>
          </p:txBody>
        </p:sp>
        <p:sp>
          <p:nvSpPr>
            <p:cNvPr id="80922" name="Text Box 15"/>
            <p:cNvSpPr txBox="1">
              <a:spLocks noChangeArrowheads="1"/>
            </p:cNvSpPr>
            <p:nvPr/>
          </p:nvSpPr>
          <p:spPr bwMode="auto">
            <a:xfrm>
              <a:off x="3648" y="201"/>
              <a:ext cx="336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350" b="0">
                  <a:solidFill>
                    <a:srgbClr val="FF3300"/>
                  </a:solidFill>
                  <a:latin typeface="Verdana" panose="020B0604030504040204" pitchFamily="34" charset="0"/>
                </a:rPr>
                <a:t>O</a:t>
              </a:r>
              <a:r>
                <a:rPr lang="en-US" altLang="zh-CN" sz="1350" b="0" baseline="-25000">
                  <a:solidFill>
                    <a:srgbClr val="FF3300"/>
                  </a:solidFill>
                  <a:latin typeface="Verdana" panose="020B0604030504040204" pitchFamily="34" charset="0"/>
                </a:rPr>
                <a:t>1</a:t>
              </a:r>
            </a:p>
          </p:txBody>
        </p:sp>
      </p:grp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05" y="429895"/>
            <a:ext cx="677545" cy="257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24" name="AutoShape 28"/>
          <p:cNvSpPr>
            <a:spLocks noChangeArrowheads="1"/>
          </p:cNvSpPr>
          <p:nvPr/>
        </p:nvSpPr>
        <p:spPr bwMode="auto">
          <a:xfrm>
            <a:off x="3843020" y="1729105"/>
            <a:ext cx="1087120" cy="271145"/>
          </a:xfrm>
          <a:prstGeom prst="rightArrow">
            <a:avLst>
              <a:gd name="adj1" fmla="val 50000"/>
              <a:gd name="adj2" fmla="val 84366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graphicFrame>
        <p:nvGraphicFramePr>
          <p:cNvPr id="80925" name="Object 29"/>
          <p:cNvGraphicFramePr>
            <a:graphicFrameLocks noChangeAspect="1"/>
          </p:cNvGraphicFramePr>
          <p:nvPr/>
        </p:nvGraphicFramePr>
        <p:xfrm>
          <a:off x="980440" y="2927985"/>
          <a:ext cx="2404745" cy="65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公式" r:id="rId6" imgW="718185" imgH="196215" progId="Equation.3">
                  <p:embed/>
                </p:oleObj>
              </mc:Choice>
              <mc:Fallback>
                <p:oleObj name="公式" r:id="rId6" imgW="718185" imgH="196215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440" y="2927985"/>
                        <a:ext cx="2404745" cy="655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928" name="Group 32"/>
          <p:cNvGrpSpPr/>
          <p:nvPr/>
        </p:nvGrpSpPr>
        <p:grpSpPr bwMode="auto">
          <a:xfrm>
            <a:off x="3600450" y="3068241"/>
            <a:ext cx="1513285" cy="486965"/>
            <a:chOff x="2245" y="2976"/>
            <a:chExt cx="1180" cy="409"/>
          </a:xfrm>
        </p:grpSpPr>
        <p:sp>
          <p:nvSpPr>
            <p:cNvPr id="80926" name="AutoShape 30"/>
            <p:cNvSpPr>
              <a:spLocks noChangeArrowheads="1"/>
            </p:cNvSpPr>
            <p:nvPr/>
          </p:nvSpPr>
          <p:spPr bwMode="auto">
            <a:xfrm>
              <a:off x="2336" y="3249"/>
              <a:ext cx="1044" cy="136"/>
            </a:xfrm>
            <a:prstGeom prst="rightArrow">
              <a:avLst>
                <a:gd name="adj1" fmla="val 50000"/>
                <a:gd name="adj2" fmla="val 191912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350"/>
            </a:p>
          </p:txBody>
        </p:sp>
        <p:sp>
          <p:nvSpPr>
            <p:cNvPr id="80927" name="Text Box 31"/>
            <p:cNvSpPr txBox="1">
              <a:spLocks noChangeArrowheads="1"/>
            </p:cNvSpPr>
            <p:nvPr/>
          </p:nvSpPr>
          <p:spPr bwMode="auto">
            <a:xfrm>
              <a:off x="2245" y="2976"/>
              <a:ext cx="1180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当</a:t>
              </a:r>
              <a:r>
                <a:rPr lang="en-US" altLang="zh-CN" sz="2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θ</a:t>
              </a:r>
              <a:r>
                <a:rPr lang="zh-CN" altLang="en-US" sz="2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很小时</a:t>
              </a:r>
            </a:p>
          </p:txBody>
        </p:sp>
      </p:grpSp>
      <p:graphicFrame>
        <p:nvGraphicFramePr>
          <p:cNvPr id="80929" name="Object 33"/>
          <p:cNvGraphicFramePr>
            <a:graphicFrameLocks noChangeAspect="1"/>
          </p:cNvGraphicFramePr>
          <p:nvPr/>
        </p:nvGraphicFramePr>
        <p:xfrm>
          <a:off x="5113655" y="2755265"/>
          <a:ext cx="3213735" cy="1039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公式" r:id="rId8" imgW="1244600" imgH="405765" progId="Equation.3">
                  <p:embed/>
                </p:oleObj>
              </mc:Choice>
              <mc:Fallback>
                <p:oleObj name="公式" r:id="rId8" imgW="1244600" imgH="405765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655" y="2755265"/>
                        <a:ext cx="3213735" cy="1039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5905500" y="3658235"/>
            <a:ext cx="266827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99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弧长</a:t>
            </a:r>
            <a:r>
              <a:rPr lang="en-US" altLang="zh-CN" sz="2400" b="1">
                <a:solidFill>
                  <a:srgbClr val="99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OA≈</a:t>
            </a:r>
            <a:r>
              <a:rPr lang="zh-CN" altLang="en-US" sz="2400" b="1">
                <a:solidFill>
                  <a:srgbClr val="99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弦长</a:t>
            </a:r>
            <a:r>
              <a:rPr lang="en-US" altLang="zh-CN" sz="2400" b="1" i="1">
                <a:solidFill>
                  <a:srgbClr val="99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x</a:t>
            </a:r>
          </a:p>
        </p:txBody>
      </p:sp>
      <p:graphicFrame>
        <p:nvGraphicFramePr>
          <p:cNvPr id="80932" name="Object 36"/>
          <p:cNvGraphicFramePr>
            <a:graphicFrameLocks noChangeAspect="1"/>
          </p:cNvGraphicFramePr>
          <p:nvPr/>
        </p:nvGraphicFramePr>
        <p:xfrm>
          <a:off x="6229350" y="4118610"/>
          <a:ext cx="154495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公式" r:id="rId10" imgW="596265" imgH="334645" progId="Equation.3">
                  <p:embed/>
                </p:oleObj>
              </mc:Choice>
              <mc:Fallback>
                <p:oleObj name="公式" r:id="rId10" imgW="596265" imgH="334645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4118610"/>
                        <a:ext cx="154495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4" name="Object 38"/>
          <p:cNvGraphicFramePr>
            <a:graphicFrameLocks noChangeAspect="1"/>
          </p:cNvGraphicFramePr>
          <p:nvPr/>
        </p:nvGraphicFramePr>
        <p:xfrm>
          <a:off x="599440" y="3658235"/>
          <a:ext cx="20510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公式" r:id="rId12" imgW="787400" imgH="393700" progId="Equation.3">
                  <p:embed/>
                </p:oleObj>
              </mc:Choice>
              <mc:Fallback>
                <p:oleObj name="公式" r:id="rId12" imgW="787400" imgH="3937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" y="3658235"/>
                        <a:ext cx="2051050" cy="1038225"/>
                      </a:xfrm>
                      <a:prstGeom prst="rect">
                        <a:avLst/>
                      </a:prstGeom>
                      <a:solidFill>
                        <a:srgbClr val="66FFFF">
                          <a:alpha val="48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2790190" y="3583940"/>
            <a:ext cx="3115310" cy="1198880"/>
          </a:xfrm>
          <a:prstGeom prst="rect">
            <a:avLst/>
          </a:prstGeom>
          <a:solidFill>
            <a:srgbClr val="66FFFF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回复力与位移成正比，且方向相反，故单摆在摆角很小时做简谐运动。</a:t>
            </a:r>
          </a:p>
        </p:txBody>
      </p:sp>
      <p:graphicFrame>
        <p:nvGraphicFramePr>
          <p:cNvPr id="3" name="Object 38"/>
          <p:cNvGraphicFramePr>
            <a:graphicFrameLocks noChangeAspect="1"/>
          </p:cNvGraphicFramePr>
          <p:nvPr/>
        </p:nvGraphicFramePr>
        <p:xfrm>
          <a:off x="6398260" y="1024890"/>
          <a:ext cx="2671445" cy="975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公式" r:id="rId14" imgW="1091565" imgH="393700" progId="Equation.3">
                  <p:embed/>
                </p:oleObj>
              </mc:Choice>
              <mc:Fallback>
                <p:oleObj name="公式" r:id="rId14" imgW="1091565" imgH="3937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8260" y="1024890"/>
                        <a:ext cx="2671445" cy="97536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  <a:alpha val="48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3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文本框 133122"/>
          <p:cNvSpPr txBox="1"/>
          <p:nvPr/>
        </p:nvSpPr>
        <p:spPr>
          <a:xfrm>
            <a:off x="523982" y="151975"/>
            <a:ext cx="5994797" cy="221599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、单摆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的周期：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zh-CN" altLang="en-US" sz="2400" b="1" dirty="0" smtClean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周期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公式：</a:t>
            </a:r>
          </a:p>
          <a:p>
            <a:pPr>
              <a:lnSpc>
                <a:spcPct val="100000"/>
              </a:lnSpc>
            </a:pPr>
            <a:r>
              <a:rPr lang="zh-CN" altLang="en-US" sz="21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zh-CN" altLang="en-US" sz="21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endParaRPr lang="zh-CN" altLang="en-US" sz="24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1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 </a:t>
            </a:r>
            <a:endParaRPr lang="en-US" altLang="zh-CN" sz="21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305750"/>
              </p:ext>
            </p:extLst>
          </p:nvPr>
        </p:nvGraphicFramePr>
        <p:xfrm>
          <a:off x="4216390" y="3731516"/>
          <a:ext cx="179387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r:id="rId4" imgW="673100" imgH="419100" progId="Equation.KSEE3">
                  <p:embed/>
                </p:oleObj>
              </mc:Choice>
              <mc:Fallback>
                <p:oleObj r:id="rId4" imgW="673100" imgH="419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6390" y="3731516"/>
                        <a:ext cx="1793875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904662"/>
              </p:ext>
            </p:extLst>
          </p:nvPr>
        </p:nvGraphicFramePr>
        <p:xfrm>
          <a:off x="2245668" y="608092"/>
          <a:ext cx="3941445" cy="90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r:id="rId6" imgW="2044700" imgH="469900" progId="Equation.KSEE3">
                  <p:embed/>
                </p:oleObj>
              </mc:Choice>
              <mc:Fallback>
                <p:oleObj r:id="rId6" imgW="2044700" imgH="469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45668" y="608092"/>
                        <a:ext cx="3941445" cy="906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6" name="文本框 133125"/>
          <p:cNvSpPr txBox="1"/>
          <p:nvPr/>
        </p:nvSpPr>
        <p:spPr>
          <a:xfrm>
            <a:off x="623332" y="1459297"/>
            <a:ext cx="5698331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2400" b="1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摆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长</a:t>
            </a:r>
            <a:r>
              <a:rPr lang="en-US" altLang="zh-CN" sz="2400" b="1" i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＝细绳长度＋小球半径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3332" y="1963819"/>
            <a:ext cx="8074646" cy="101566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ct val="20000"/>
              </a:spcBef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长、重力加速度都一定时，周期和频率也一定，</a:t>
            </a:r>
          </a:p>
          <a:p>
            <a:pPr marL="457200" indent="-457200">
              <a:lnSpc>
                <a:spcPct val="115000"/>
              </a:lnSpc>
              <a:spcBef>
                <a:spcPct val="20000"/>
              </a:spcBef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通常称为单摆的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固有周期和固有频率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30054" name="图片 1300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0356" y="211666"/>
            <a:ext cx="920334" cy="1800013"/>
          </a:xfrm>
          <a:prstGeom prst="rect">
            <a:avLst/>
          </a:prstGeom>
          <a:ln w="12700">
            <a:noFill/>
          </a:ln>
        </p:spPr>
      </p:pic>
      <p:sp>
        <p:nvSpPr>
          <p:cNvPr id="2" name="矩形 1"/>
          <p:cNvSpPr/>
          <p:nvPr/>
        </p:nvSpPr>
        <p:spPr>
          <a:xfrm>
            <a:off x="712975" y="3574191"/>
            <a:ext cx="3432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）计时器；</a:t>
            </a:r>
            <a:r>
              <a:rPr lang="zh-CN" altLang="en-US" sz="24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（时钟）</a:t>
            </a:r>
            <a:endParaRPr lang="zh-CN" altLang="en-US" sz="24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9753" y="4159299"/>
            <a:ext cx="4572001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）测定重力加速度</a:t>
            </a: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      </a:t>
            </a:r>
          </a:p>
          <a:p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 </a:t>
            </a:r>
          </a:p>
        </p:txBody>
      </p:sp>
      <p:sp>
        <p:nvSpPr>
          <p:cNvPr id="5" name="矩形 4"/>
          <p:cNvSpPr/>
          <p:nvPr/>
        </p:nvSpPr>
        <p:spPr>
          <a:xfrm>
            <a:off x="591712" y="2999015"/>
            <a:ext cx="2194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单摆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的应用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/>
      <p:bldP spid="8" grpId="0"/>
      <p:bldP spid="2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0230" y="356235"/>
            <a:ext cx="55384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b="1" kern="12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</a:t>
            </a:r>
            <a:r>
              <a:rPr lang="zh-CN" altLang="en-US" sz="2400" b="1" kern="12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实验：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利用单摆测定当地的重力加速度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8340" y="1070610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kern="1200" dirty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+mn-ea"/>
                <a:sym typeface="+mn-ea"/>
              </a:rPr>
              <a:t>实验目的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88340" y="1592580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kern="1200" dirty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+mn-ea"/>
                <a:sym typeface="+mn-ea"/>
              </a:rPr>
              <a:t>实验原理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88340" y="2114550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kern="1200" dirty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+mn-ea"/>
                <a:sym typeface="+mn-ea"/>
              </a:rPr>
              <a:t>实验器材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88340" y="2636520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kern="1200" dirty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+mn-ea"/>
                <a:sym typeface="+mn-ea"/>
              </a:rPr>
              <a:t>实验步骤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88340" y="3158490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kern="1200" dirty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+mn-ea"/>
                <a:sym typeface="+mn-ea"/>
              </a:rPr>
              <a:t>数据处理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88340" y="3680460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kern="1200" dirty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+mn-ea"/>
                <a:sym typeface="+mn-ea"/>
              </a:rPr>
              <a:t>注意事项</a:t>
            </a: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540250" y="260985"/>
            <a:ext cx="1675765" cy="65024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43885" y="966153"/>
          <a:ext cx="179387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r:id="rId5" imgW="673100" imgH="419100" progId="Equation.KSEE3">
                  <p:embed/>
                </p:oleObj>
              </mc:Choice>
              <mc:Fallback>
                <p:oleObj r:id="rId5" imgW="673100" imgH="419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3885" y="966153"/>
                        <a:ext cx="1793875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5446395" y="1295400"/>
            <a:ext cx="1811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控制变量法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446655" y="1960880"/>
            <a:ext cx="63030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铁架台、金属小球、约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1m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长的细线、</a:t>
            </a: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米尺、游标卡尺、秒表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55240" y="3188970"/>
            <a:ext cx="3661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公式法多次测量求平均值</a:t>
            </a:r>
          </a:p>
        </p:txBody>
      </p:sp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108700" y="3158490"/>
          <a:ext cx="2138680" cy="437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r:id="rId7" imgW="1054100" imgH="215900" progId="Equation.KSEE3">
                  <p:embed/>
                </p:oleObj>
              </mc:Choice>
              <mc:Fallback>
                <p:oleObj r:id="rId7" imgW="10541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08700" y="3158490"/>
                        <a:ext cx="2138680" cy="437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2555240" y="3711575"/>
            <a:ext cx="53873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细、轻又不易伸长的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1m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左右线、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密度较大的小金属球、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不超过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5°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、同一个竖直平面内、夹紧线、通过最低位置时计数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46655" y="2728595"/>
            <a:ext cx="6499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做单摆、测摆长、测周期、改变摆长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重做实验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8340" y="4202430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kern="1200" dirty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+mn-ea"/>
                <a:sym typeface="+mn-ea"/>
              </a:rPr>
              <a:t>误差分析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8075" y="137795"/>
            <a:ext cx="1597660" cy="20916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9105" y="494665"/>
            <a:ext cx="719518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例</a:t>
            </a: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4.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19东城二模）16．如图，细绳一端固定于悬挂点O，另一端系一小球。在悬挂点正下方A点处钉一个钉子。小球从B点由静止释放，摆到最低点C的时间为t1，从C点向右摆到最高点的时间为t2。摆动过程中，如果摆角始终小于5º，不计空气阻力。下列说法正确的是：</a:t>
            </a:r>
          </a:p>
          <a:p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A、 t1= t2，摆线碰钉子的瞬间，小球的速率变小       </a:t>
            </a:r>
          </a:p>
          <a:p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B、 t1&gt; t2，摆线碰钉子的瞬间，小球的速率变小      </a:t>
            </a:r>
          </a:p>
          <a:p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C、 t1&gt; t2，摆线碰钉子的瞬间，小球的速率不变</a:t>
            </a:r>
          </a:p>
          <a:p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D、 t1= t2，摆线碰钉子的瞬间，小球的速率不变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07895" y="2341245"/>
            <a:ext cx="4032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</a:t>
            </a:r>
          </a:p>
        </p:txBody>
      </p:sp>
      <p:grpSp>
        <p:nvGrpSpPr>
          <p:cNvPr id="1073744173" name="Group 75205"/>
          <p:cNvGrpSpPr/>
          <p:nvPr/>
        </p:nvGrpSpPr>
        <p:grpSpPr>
          <a:xfrm>
            <a:off x="7400290" y="2076450"/>
            <a:ext cx="1353185" cy="2280285"/>
            <a:chOff x="0" y="0"/>
            <a:chExt cx="572295" cy="1165109"/>
          </a:xfrm>
        </p:grpSpPr>
        <p:sp>
          <p:nvSpPr>
            <p:cNvPr id="1073744146" name="Shape 3013"/>
            <p:cNvSpPr/>
            <p:nvPr/>
          </p:nvSpPr>
          <p:spPr>
            <a:xfrm>
              <a:off x="465153" y="328035"/>
              <a:ext cx="35820" cy="70715"/>
            </a:xfrm>
            <a:custGeom>
              <a:avLst/>
              <a:gdLst/>
              <a:ahLst/>
              <a:cxnLst/>
              <a:rect l="0" t="0" r="0" b="0"/>
              <a:pathLst>
                <a:path w="35820" h="70715">
                  <a:moveTo>
                    <a:pt x="35820" y="0"/>
                  </a:moveTo>
                  <a:lnTo>
                    <a:pt x="35820" y="12290"/>
                  </a:lnTo>
                  <a:lnTo>
                    <a:pt x="23177" y="41849"/>
                  </a:lnTo>
                  <a:lnTo>
                    <a:pt x="35820" y="41849"/>
                  </a:lnTo>
                  <a:lnTo>
                    <a:pt x="35820" y="45900"/>
                  </a:lnTo>
                  <a:lnTo>
                    <a:pt x="21488" y="45900"/>
                  </a:lnTo>
                  <a:lnTo>
                    <a:pt x="16497" y="57596"/>
                  </a:lnTo>
                  <a:cubicBezTo>
                    <a:pt x="15265" y="60467"/>
                    <a:pt x="14656" y="62626"/>
                    <a:pt x="14656" y="64048"/>
                  </a:cubicBezTo>
                  <a:cubicBezTo>
                    <a:pt x="14656" y="65179"/>
                    <a:pt x="15176" y="66169"/>
                    <a:pt x="16256" y="67033"/>
                  </a:cubicBezTo>
                  <a:cubicBezTo>
                    <a:pt x="17310" y="67883"/>
                    <a:pt x="19621" y="68442"/>
                    <a:pt x="23177" y="68696"/>
                  </a:cubicBezTo>
                  <a:lnTo>
                    <a:pt x="23177" y="70715"/>
                  </a:lnTo>
                  <a:lnTo>
                    <a:pt x="0" y="70715"/>
                  </a:lnTo>
                  <a:lnTo>
                    <a:pt x="0" y="68696"/>
                  </a:lnTo>
                  <a:cubicBezTo>
                    <a:pt x="3073" y="68150"/>
                    <a:pt x="5067" y="67439"/>
                    <a:pt x="5969" y="66563"/>
                  </a:cubicBezTo>
                  <a:cubicBezTo>
                    <a:pt x="7823" y="64810"/>
                    <a:pt x="9855" y="61254"/>
                    <a:pt x="12103" y="55895"/>
                  </a:cubicBezTo>
                  <a:lnTo>
                    <a:pt x="35820" y="0"/>
                  </a:lnTo>
                  <a:close/>
                </a:path>
              </a:pathLst>
            </a:custGeom>
            <a:solidFill>
              <a:srgbClr val="181717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47" name="Shape 3014"/>
            <p:cNvSpPr/>
            <p:nvPr/>
          </p:nvSpPr>
          <p:spPr>
            <a:xfrm>
              <a:off x="500974" y="322932"/>
              <a:ext cx="42323" cy="75831"/>
            </a:xfrm>
            <a:custGeom>
              <a:avLst/>
              <a:gdLst/>
              <a:ahLst/>
              <a:cxnLst/>
              <a:rect l="0" t="0" r="0" b="0"/>
              <a:pathLst>
                <a:path w="42323" h="75831">
                  <a:moveTo>
                    <a:pt x="2165" y="0"/>
                  </a:moveTo>
                  <a:lnTo>
                    <a:pt x="4070" y="0"/>
                  </a:lnTo>
                  <a:lnTo>
                    <a:pt x="29686" y="61658"/>
                  </a:lnTo>
                  <a:cubicBezTo>
                    <a:pt x="31731" y="66624"/>
                    <a:pt x="33623" y="69850"/>
                    <a:pt x="35299" y="71310"/>
                  </a:cubicBezTo>
                  <a:cubicBezTo>
                    <a:pt x="36988" y="72796"/>
                    <a:pt x="39326" y="73622"/>
                    <a:pt x="42323" y="73812"/>
                  </a:cubicBezTo>
                  <a:lnTo>
                    <a:pt x="42323" y="75831"/>
                  </a:lnTo>
                  <a:lnTo>
                    <a:pt x="13290" y="75831"/>
                  </a:lnTo>
                  <a:lnTo>
                    <a:pt x="13290" y="73812"/>
                  </a:lnTo>
                  <a:cubicBezTo>
                    <a:pt x="16224" y="73660"/>
                    <a:pt x="18205" y="73165"/>
                    <a:pt x="19234" y="72326"/>
                  </a:cubicBezTo>
                  <a:cubicBezTo>
                    <a:pt x="20263" y="71488"/>
                    <a:pt x="20784" y="70472"/>
                    <a:pt x="20784" y="69266"/>
                  </a:cubicBezTo>
                  <a:cubicBezTo>
                    <a:pt x="20784" y="67665"/>
                    <a:pt x="20047" y="65138"/>
                    <a:pt x="18612" y="61671"/>
                  </a:cubicBezTo>
                  <a:lnTo>
                    <a:pt x="14154" y="50990"/>
                  </a:lnTo>
                  <a:lnTo>
                    <a:pt x="14154" y="51003"/>
                  </a:lnTo>
                  <a:lnTo>
                    <a:pt x="0" y="51003"/>
                  </a:lnTo>
                  <a:lnTo>
                    <a:pt x="0" y="46952"/>
                  </a:lnTo>
                  <a:lnTo>
                    <a:pt x="12643" y="46952"/>
                  </a:lnTo>
                  <a:lnTo>
                    <a:pt x="171" y="16992"/>
                  </a:lnTo>
                  <a:lnTo>
                    <a:pt x="0" y="17393"/>
                  </a:lnTo>
                  <a:lnTo>
                    <a:pt x="0" y="5103"/>
                  </a:lnTo>
                  <a:lnTo>
                    <a:pt x="2165" y="0"/>
                  </a:lnTo>
                  <a:close/>
                </a:path>
              </a:pathLst>
            </a:custGeom>
            <a:solidFill>
              <a:srgbClr val="181717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48" name="Shape 3015"/>
            <p:cNvSpPr/>
            <p:nvPr/>
          </p:nvSpPr>
          <p:spPr>
            <a:xfrm>
              <a:off x="427904" y="77503"/>
              <a:ext cx="36716" cy="74981"/>
            </a:xfrm>
            <a:custGeom>
              <a:avLst/>
              <a:gdLst/>
              <a:ahLst/>
              <a:cxnLst/>
              <a:rect l="0" t="0" r="0" b="0"/>
              <a:pathLst>
                <a:path w="36716" h="74981">
                  <a:moveTo>
                    <a:pt x="36716" y="0"/>
                  </a:moveTo>
                  <a:lnTo>
                    <a:pt x="36716" y="3422"/>
                  </a:lnTo>
                  <a:lnTo>
                    <a:pt x="35687" y="3684"/>
                  </a:lnTo>
                  <a:cubicBezTo>
                    <a:pt x="32220" y="5487"/>
                    <a:pt x="28804" y="8446"/>
                    <a:pt x="25400" y="12536"/>
                  </a:cubicBezTo>
                  <a:cubicBezTo>
                    <a:pt x="22009" y="16651"/>
                    <a:pt x="18948" y="22010"/>
                    <a:pt x="16218" y="28639"/>
                  </a:cubicBezTo>
                  <a:cubicBezTo>
                    <a:pt x="12891" y="36806"/>
                    <a:pt x="11227" y="44514"/>
                    <a:pt x="11227" y="51766"/>
                  </a:cubicBezTo>
                  <a:cubicBezTo>
                    <a:pt x="11227" y="56935"/>
                    <a:pt x="12560" y="61520"/>
                    <a:pt x="15202" y="65507"/>
                  </a:cubicBezTo>
                  <a:cubicBezTo>
                    <a:pt x="17843" y="69495"/>
                    <a:pt x="21895" y="71489"/>
                    <a:pt x="27356" y="71489"/>
                  </a:cubicBezTo>
                  <a:lnTo>
                    <a:pt x="36716" y="69121"/>
                  </a:lnTo>
                  <a:lnTo>
                    <a:pt x="36716" y="71595"/>
                  </a:lnTo>
                  <a:lnTo>
                    <a:pt x="25451" y="74981"/>
                  </a:lnTo>
                  <a:cubicBezTo>
                    <a:pt x="19761" y="74981"/>
                    <a:pt x="15024" y="73724"/>
                    <a:pt x="11201" y="71197"/>
                  </a:cubicBezTo>
                  <a:cubicBezTo>
                    <a:pt x="7391" y="68669"/>
                    <a:pt x="4572" y="65317"/>
                    <a:pt x="2743" y="61164"/>
                  </a:cubicBezTo>
                  <a:cubicBezTo>
                    <a:pt x="914" y="57011"/>
                    <a:pt x="0" y="52972"/>
                    <a:pt x="0" y="49073"/>
                  </a:cubicBezTo>
                  <a:cubicBezTo>
                    <a:pt x="0" y="42152"/>
                    <a:pt x="1651" y="35320"/>
                    <a:pt x="4966" y="28563"/>
                  </a:cubicBezTo>
                  <a:cubicBezTo>
                    <a:pt x="8281" y="21794"/>
                    <a:pt x="12230" y="16142"/>
                    <a:pt x="16828" y="11609"/>
                  </a:cubicBezTo>
                  <a:cubicBezTo>
                    <a:pt x="21425" y="7062"/>
                    <a:pt x="26327" y="3582"/>
                    <a:pt x="31547" y="1144"/>
                  </a:cubicBezTo>
                  <a:lnTo>
                    <a:pt x="36716" y="0"/>
                  </a:lnTo>
                  <a:close/>
                </a:path>
              </a:pathLst>
            </a:custGeom>
            <a:solidFill>
              <a:srgbClr val="181717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49" name="Shape 3016"/>
            <p:cNvSpPr/>
            <p:nvPr/>
          </p:nvSpPr>
          <p:spPr>
            <a:xfrm>
              <a:off x="464620" y="74977"/>
              <a:ext cx="36449" cy="74122"/>
            </a:xfrm>
            <a:custGeom>
              <a:avLst/>
              <a:gdLst/>
              <a:ahLst/>
              <a:cxnLst/>
              <a:rect l="0" t="0" r="0" b="0"/>
              <a:pathLst>
                <a:path w="36449" h="74122">
                  <a:moveTo>
                    <a:pt x="11417" y="0"/>
                  </a:moveTo>
                  <a:cubicBezTo>
                    <a:pt x="16319" y="0"/>
                    <a:pt x="20637" y="1067"/>
                    <a:pt x="24397" y="3201"/>
                  </a:cubicBezTo>
                  <a:cubicBezTo>
                    <a:pt x="28156" y="5334"/>
                    <a:pt x="31102" y="8496"/>
                    <a:pt x="33248" y="12662"/>
                  </a:cubicBezTo>
                  <a:cubicBezTo>
                    <a:pt x="35369" y="16840"/>
                    <a:pt x="36449" y="21158"/>
                    <a:pt x="36449" y="25641"/>
                  </a:cubicBezTo>
                  <a:cubicBezTo>
                    <a:pt x="36449" y="33579"/>
                    <a:pt x="34150" y="41923"/>
                    <a:pt x="29578" y="50648"/>
                  </a:cubicBezTo>
                  <a:cubicBezTo>
                    <a:pt x="24993" y="59385"/>
                    <a:pt x="19012" y="66040"/>
                    <a:pt x="11633" y="70625"/>
                  </a:cubicBezTo>
                  <a:lnTo>
                    <a:pt x="0" y="74122"/>
                  </a:lnTo>
                  <a:lnTo>
                    <a:pt x="0" y="71648"/>
                  </a:lnTo>
                  <a:lnTo>
                    <a:pt x="330" y="71565"/>
                  </a:lnTo>
                  <a:cubicBezTo>
                    <a:pt x="3505" y="69914"/>
                    <a:pt x="6794" y="67120"/>
                    <a:pt x="10249" y="63145"/>
                  </a:cubicBezTo>
                  <a:cubicBezTo>
                    <a:pt x="14541" y="58153"/>
                    <a:pt x="18148" y="51791"/>
                    <a:pt x="21094" y="44044"/>
                  </a:cubicBezTo>
                  <a:cubicBezTo>
                    <a:pt x="24016" y="36297"/>
                    <a:pt x="25489" y="29070"/>
                    <a:pt x="25489" y="22365"/>
                  </a:cubicBezTo>
                  <a:cubicBezTo>
                    <a:pt x="25489" y="17412"/>
                    <a:pt x="24155" y="13030"/>
                    <a:pt x="21526" y="9220"/>
                  </a:cubicBezTo>
                  <a:cubicBezTo>
                    <a:pt x="18872" y="5410"/>
                    <a:pt x="14897" y="3505"/>
                    <a:pt x="9588" y="3505"/>
                  </a:cubicBezTo>
                  <a:lnTo>
                    <a:pt x="0" y="5948"/>
                  </a:lnTo>
                  <a:lnTo>
                    <a:pt x="0" y="2527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181717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50" name="Shape 3017"/>
            <p:cNvSpPr/>
            <p:nvPr/>
          </p:nvSpPr>
          <p:spPr>
            <a:xfrm>
              <a:off x="128019" y="1038069"/>
              <a:ext cx="37350" cy="74130"/>
            </a:xfrm>
            <a:custGeom>
              <a:avLst/>
              <a:gdLst/>
              <a:ahLst/>
              <a:cxnLst/>
              <a:rect l="0" t="0" r="0" b="0"/>
              <a:pathLst>
                <a:path w="37350" h="74130">
                  <a:moveTo>
                    <a:pt x="13" y="0"/>
                  </a:moveTo>
                  <a:lnTo>
                    <a:pt x="31814" y="0"/>
                  </a:lnTo>
                  <a:lnTo>
                    <a:pt x="37350" y="512"/>
                  </a:lnTo>
                  <a:lnTo>
                    <a:pt x="37350" y="5608"/>
                  </a:lnTo>
                  <a:lnTo>
                    <a:pt x="30836" y="3658"/>
                  </a:lnTo>
                  <a:cubicBezTo>
                    <a:pt x="27216" y="3658"/>
                    <a:pt x="23965" y="4076"/>
                    <a:pt x="21069" y="4877"/>
                  </a:cubicBezTo>
                  <a:lnTo>
                    <a:pt x="21069" y="33350"/>
                  </a:lnTo>
                  <a:cubicBezTo>
                    <a:pt x="22403" y="33604"/>
                    <a:pt x="23940" y="33807"/>
                    <a:pt x="25654" y="33922"/>
                  </a:cubicBezTo>
                  <a:cubicBezTo>
                    <a:pt x="27381" y="34049"/>
                    <a:pt x="29261" y="34112"/>
                    <a:pt x="31331" y="34112"/>
                  </a:cubicBezTo>
                  <a:lnTo>
                    <a:pt x="37350" y="33238"/>
                  </a:lnTo>
                  <a:lnTo>
                    <a:pt x="37350" y="39067"/>
                  </a:lnTo>
                  <a:lnTo>
                    <a:pt x="30683" y="37897"/>
                  </a:lnTo>
                  <a:cubicBezTo>
                    <a:pt x="28435" y="37897"/>
                    <a:pt x="26518" y="37935"/>
                    <a:pt x="24917" y="37986"/>
                  </a:cubicBezTo>
                  <a:cubicBezTo>
                    <a:pt x="23330" y="38074"/>
                    <a:pt x="22060" y="38189"/>
                    <a:pt x="21082" y="38379"/>
                  </a:cubicBezTo>
                  <a:lnTo>
                    <a:pt x="21069" y="68770"/>
                  </a:lnTo>
                  <a:cubicBezTo>
                    <a:pt x="25260" y="69761"/>
                    <a:pt x="29401" y="70256"/>
                    <a:pt x="33503" y="70256"/>
                  </a:cubicBezTo>
                  <a:lnTo>
                    <a:pt x="37350" y="69111"/>
                  </a:lnTo>
                  <a:lnTo>
                    <a:pt x="37350" y="73801"/>
                  </a:lnTo>
                  <a:lnTo>
                    <a:pt x="34735" y="74130"/>
                  </a:lnTo>
                  <a:lnTo>
                    <a:pt x="0" y="74130"/>
                  </a:lnTo>
                  <a:lnTo>
                    <a:pt x="0" y="72098"/>
                  </a:lnTo>
                  <a:lnTo>
                    <a:pt x="2769" y="72098"/>
                  </a:lnTo>
                  <a:cubicBezTo>
                    <a:pt x="5842" y="72098"/>
                    <a:pt x="8052" y="71132"/>
                    <a:pt x="9398" y="69164"/>
                  </a:cubicBezTo>
                  <a:cubicBezTo>
                    <a:pt x="10223" y="67882"/>
                    <a:pt x="10643" y="65163"/>
                    <a:pt x="10643" y="61011"/>
                  </a:cubicBezTo>
                  <a:lnTo>
                    <a:pt x="10643" y="13119"/>
                  </a:lnTo>
                  <a:cubicBezTo>
                    <a:pt x="10643" y="8534"/>
                    <a:pt x="10122" y="5626"/>
                    <a:pt x="9068" y="4432"/>
                  </a:cubicBezTo>
                  <a:cubicBezTo>
                    <a:pt x="7671" y="2832"/>
                    <a:pt x="5563" y="2032"/>
                    <a:pt x="2769" y="2032"/>
                  </a:cubicBezTo>
                  <a:lnTo>
                    <a:pt x="13" y="203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81717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51" name="Shape 3018"/>
            <p:cNvSpPr/>
            <p:nvPr/>
          </p:nvSpPr>
          <p:spPr>
            <a:xfrm>
              <a:off x="165369" y="1038581"/>
              <a:ext cx="28868" cy="73288"/>
            </a:xfrm>
            <a:custGeom>
              <a:avLst/>
              <a:gdLst/>
              <a:ahLst/>
              <a:cxnLst/>
              <a:rect l="0" t="0" r="0" b="0"/>
              <a:pathLst>
                <a:path w="28868" h="73288">
                  <a:moveTo>
                    <a:pt x="0" y="0"/>
                  </a:moveTo>
                  <a:lnTo>
                    <a:pt x="8738" y="808"/>
                  </a:lnTo>
                  <a:cubicBezTo>
                    <a:pt x="14174" y="2117"/>
                    <a:pt x="18314" y="4440"/>
                    <a:pt x="21171" y="7781"/>
                  </a:cubicBezTo>
                  <a:cubicBezTo>
                    <a:pt x="24029" y="11108"/>
                    <a:pt x="25464" y="14943"/>
                    <a:pt x="25464" y="19274"/>
                  </a:cubicBezTo>
                  <a:cubicBezTo>
                    <a:pt x="25464" y="22995"/>
                    <a:pt x="24333" y="26322"/>
                    <a:pt x="22085" y="29256"/>
                  </a:cubicBezTo>
                  <a:cubicBezTo>
                    <a:pt x="19838" y="32190"/>
                    <a:pt x="16536" y="34362"/>
                    <a:pt x="12154" y="35784"/>
                  </a:cubicBezTo>
                  <a:lnTo>
                    <a:pt x="12154" y="35797"/>
                  </a:lnTo>
                  <a:cubicBezTo>
                    <a:pt x="17260" y="36889"/>
                    <a:pt x="21070" y="38641"/>
                    <a:pt x="23597" y="41042"/>
                  </a:cubicBezTo>
                  <a:cubicBezTo>
                    <a:pt x="27102" y="44395"/>
                    <a:pt x="28868" y="48497"/>
                    <a:pt x="28868" y="53348"/>
                  </a:cubicBezTo>
                  <a:cubicBezTo>
                    <a:pt x="28868" y="57031"/>
                    <a:pt x="27712" y="60549"/>
                    <a:pt x="25388" y="63915"/>
                  </a:cubicBezTo>
                  <a:cubicBezTo>
                    <a:pt x="23076" y="67293"/>
                    <a:pt x="19901" y="69744"/>
                    <a:pt x="15863" y="71293"/>
                  </a:cubicBezTo>
                  <a:lnTo>
                    <a:pt x="0" y="73288"/>
                  </a:lnTo>
                  <a:lnTo>
                    <a:pt x="0" y="68599"/>
                  </a:lnTo>
                  <a:lnTo>
                    <a:pt x="11126" y="65286"/>
                  </a:lnTo>
                  <a:cubicBezTo>
                    <a:pt x="14555" y="62302"/>
                    <a:pt x="16282" y="58644"/>
                    <a:pt x="16282" y="54263"/>
                  </a:cubicBezTo>
                  <a:cubicBezTo>
                    <a:pt x="16282" y="51392"/>
                    <a:pt x="15494" y="48624"/>
                    <a:pt x="13945" y="45957"/>
                  </a:cubicBezTo>
                  <a:cubicBezTo>
                    <a:pt x="12383" y="43302"/>
                    <a:pt x="9856" y="41194"/>
                    <a:pt x="6350" y="39670"/>
                  </a:cubicBezTo>
                  <a:lnTo>
                    <a:pt x="0" y="38555"/>
                  </a:lnTo>
                  <a:lnTo>
                    <a:pt x="0" y="32726"/>
                  </a:lnTo>
                  <a:lnTo>
                    <a:pt x="5880" y="31872"/>
                  </a:lnTo>
                  <a:cubicBezTo>
                    <a:pt x="8548" y="30730"/>
                    <a:pt x="10580" y="28964"/>
                    <a:pt x="12002" y="26602"/>
                  </a:cubicBezTo>
                  <a:cubicBezTo>
                    <a:pt x="13399" y="24227"/>
                    <a:pt x="14110" y="21636"/>
                    <a:pt x="14110" y="18842"/>
                  </a:cubicBezTo>
                  <a:cubicBezTo>
                    <a:pt x="14110" y="14499"/>
                    <a:pt x="12345" y="10803"/>
                    <a:pt x="8839" y="7743"/>
                  </a:cubicBezTo>
                  <a:lnTo>
                    <a:pt x="0" y="5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52" name="Shape 3019"/>
            <p:cNvSpPr/>
            <p:nvPr/>
          </p:nvSpPr>
          <p:spPr>
            <a:xfrm>
              <a:off x="502986" y="1072118"/>
              <a:ext cx="66269" cy="77520"/>
            </a:xfrm>
            <a:custGeom>
              <a:avLst/>
              <a:gdLst/>
              <a:ahLst/>
              <a:cxnLst/>
              <a:rect l="0" t="0" r="0" b="0"/>
              <a:pathLst>
                <a:path w="66269" h="77520">
                  <a:moveTo>
                    <a:pt x="37452" y="0"/>
                  </a:moveTo>
                  <a:cubicBezTo>
                    <a:pt x="42774" y="0"/>
                    <a:pt x="48019" y="1308"/>
                    <a:pt x="53188" y="3937"/>
                  </a:cubicBezTo>
                  <a:cubicBezTo>
                    <a:pt x="54712" y="4750"/>
                    <a:pt x="55791" y="5131"/>
                    <a:pt x="56452" y="5131"/>
                  </a:cubicBezTo>
                  <a:cubicBezTo>
                    <a:pt x="57417" y="5131"/>
                    <a:pt x="58268" y="4788"/>
                    <a:pt x="58992" y="4102"/>
                  </a:cubicBezTo>
                  <a:cubicBezTo>
                    <a:pt x="59932" y="3124"/>
                    <a:pt x="60604" y="1753"/>
                    <a:pt x="61011" y="0"/>
                  </a:cubicBezTo>
                  <a:lnTo>
                    <a:pt x="62891" y="25"/>
                  </a:lnTo>
                  <a:lnTo>
                    <a:pt x="64580" y="25222"/>
                  </a:lnTo>
                  <a:lnTo>
                    <a:pt x="62891" y="25222"/>
                  </a:lnTo>
                  <a:cubicBezTo>
                    <a:pt x="60655" y="17678"/>
                    <a:pt x="57455" y="12255"/>
                    <a:pt x="53289" y="8941"/>
                  </a:cubicBezTo>
                  <a:cubicBezTo>
                    <a:pt x="49137" y="5613"/>
                    <a:pt x="44133" y="3962"/>
                    <a:pt x="38316" y="3962"/>
                  </a:cubicBezTo>
                  <a:cubicBezTo>
                    <a:pt x="33427" y="3962"/>
                    <a:pt x="29020" y="5207"/>
                    <a:pt x="25070" y="7709"/>
                  </a:cubicBezTo>
                  <a:cubicBezTo>
                    <a:pt x="21133" y="10185"/>
                    <a:pt x="18034" y="14173"/>
                    <a:pt x="15761" y="19634"/>
                  </a:cubicBezTo>
                  <a:cubicBezTo>
                    <a:pt x="13513" y="25108"/>
                    <a:pt x="12370" y="31902"/>
                    <a:pt x="12370" y="40030"/>
                  </a:cubicBezTo>
                  <a:cubicBezTo>
                    <a:pt x="12370" y="46736"/>
                    <a:pt x="13437" y="52540"/>
                    <a:pt x="15570" y="57455"/>
                  </a:cubicBezTo>
                  <a:cubicBezTo>
                    <a:pt x="17704" y="62382"/>
                    <a:pt x="20930" y="66154"/>
                    <a:pt x="25210" y="68770"/>
                  </a:cubicBezTo>
                  <a:cubicBezTo>
                    <a:pt x="29502" y="71399"/>
                    <a:pt x="34379" y="72707"/>
                    <a:pt x="39878" y="72707"/>
                  </a:cubicBezTo>
                  <a:cubicBezTo>
                    <a:pt x="44653" y="72707"/>
                    <a:pt x="48870" y="71691"/>
                    <a:pt x="52527" y="69621"/>
                  </a:cubicBezTo>
                  <a:cubicBezTo>
                    <a:pt x="56185" y="67576"/>
                    <a:pt x="60198" y="63474"/>
                    <a:pt x="64580" y="57353"/>
                  </a:cubicBezTo>
                  <a:lnTo>
                    <a:pt x="66269" y="58458"/>
                  </a:lnTo>
                  <a:cubicBezTo>
                    <a:pt x="62573" y="65049"/>
                    <a:pt x="58268" y="69875"/>
                    <a:pt x="53340" y="72936"/>
                  </a:cubicBezTo>
                  <a:cubicBezTo>
                    <a:pt x="48425" y="75997"/>
                    <a:pt x="42583" y="77520"/>
                    <a:pt x="35814" y="77520"/>
                  </a:cubicBezTo>
                  <a:cubicBezTo>
                    <a:pt x="23622" y="77520"/>
                    <a:pt x="14186" y="72974"/>
                    <a:pt x="7493" y="63868"/>
                  </a:cubicBezTo>
                  <a:cubicBezTo>
                    <a:pt x="2502" y="57086"/>
                    <a:pt x="0" y="49098"/>
                    <a:pt x="0" y="39903"/>
                  </a:cubicBezTo>
                  <a:cubicBezTo>
                    <a:pt x="0" y="32524"/>
                    <a:pt x="1651" y="25717"/>
                    <a:pt x="4940" y="19520"/>
                  </a:cubicBezTo>
                  <a:cubicBezTo>
                    <a:pt x="8230" y="13322"/>
                    <a:pt x="12764" y="8522"/>
                    <a:pt x="18542" y="5105"/>
                  </a:cubicBezTo>
                  <a:cubicBezTo>
                    <a:pt x="24308" y="1702"/>
                    <a:pt x="30620" y="0"/>
                    <a:pt x="37452" y="0"/>
                  </a:cubicBezTo>
                  <a:close/>
                </a:path>
              </a:pathLst>
            </a:custGeom>
            <a:solidFill>
              <a:srgbClr val="181717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53" name="Shape 3020"/>
            <p:cNvSpPr/>
            <p:nvPr/>
          </p:nvSpPr>
          <p:spPr>
            <a:xfrm>
              <a:off x="232694" y="34195"/>
              <a:ext cx="335871" cy="0"/>
            </a:xfrm>
            <a:custGeom>
              <a:avLst/>
              <a:gdLst/>
              <a:ahLst/>
              <a:cxnLst/>
              <a:rect l="0" t="0" r="0" b="0"/>
              <a:pathLst>
                <a:path w="335871" h="1">
                  <a:moveTo>
                    <a:pt x="0" y="0"/>
                  </a:moveTo>
                  <a:lnTo>
                    <a:pt x="335871" y="0"/>
                  </a:lnTo>
                </a:path>
              </a:pathLst>
            </a:custGeom>
            <a:noFill/>
            <a:ln w="6175" cap="flat" cmpd="sng">
              <a:solidFill>
                <a:srgbClr val="171616"/>
              </a:solidFill>
              <a:prstDash val="solid"/>
              <a:miter lim="127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54" name="Shape 3021"/>
            <p:cNvSpPr/>
            <p:nvPr/>
          </p:nvSpPr>
          <p:spPr>
            <a:xfrm>
              <a:off x="236239" y="0"/>
              <a:ext cx="23969" cy="31744"/>
            </a:xfrm>
            <a:custGeom>
              <a:avLst/>
              <a:gdLst/>
              <a:ahLst/>
              <a:cxnLst/>
              <a:rect l="0" t="0" r="0" b="0"/>
              <a:pathLst>
                <a:path w="23969" h="31744">
                  <a:moveTo>
                    <a:pt x="0" y="31744"/>
                  </a:moveTo>
                  <a:lnTo>
                    <a:pt x="23969" y="0"/>
                  </a:lnTo>
                </a:path>
              </a:pathLst>
            </a:custGeom>
            <a:noFill/>
            <a:ln w="6175" cap="flat" cmpd="sng">
              <a:solidFill>
                <a:srgbClr val="171616"/>
              </a:solidFill>
              <a:prstDash val="solid"/>
              <a:miter lim="127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55" name="Shape 3022"/>
            <p:cNvSpPr/>
            <p:nvPr/>
          </p:nvSpPr>
          <p:spPr>
            <a:xfrm>
              <a:off x="260257" y="0"/>
              <a:ext cx="23957" cy="31744"/>
            </a:xfrm>
            <a:custGeom>
              <a:avLst/>
              <a:gdLst/>
              <a:ahLst/>
              <a:cxnLst/>
              <a:rect l="0" t="0" r="0" b="0"/>
              <a:pathLst>
                <a:path w="23957" h="31744">
                  <a:moveTo>
                    <a:pt x="0" y="31744"/>
                  </a:moveTo>
                  <a:lnTo>
                    <a:pt x="23957" y="0"/>
                  </a:lnTo>
                </a:path>
              </a:pathLst>
            </a:custGeom>
            <a:noFill/>
            <a:ln w="6175" cap="flat" cmpd="sng">
              <a:solidFill>
                <a:srgbClr val="171616"/>
              </a:solidFill>
              <a:prstDash val="solid"/>
              <a:miter lim="127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56" name="Shape 3023"/>
            <p:cNvSpPr/>
            <p:nvPr/>
          </p:nvSpPr>
          <p:spPr>
            <a:xfrm>
              <a:off x="284264" y="0"/>
              <a:ext cx="23957" cy="31744"/>
            </a:xfrm>
            <a:custGeom>
              <a:avLst/>
              <a:gdLst/>
              <a:ahLst/>
              <a:cxnLst/>
              <a:rect l="0" t="0" r="0" b="0"/>
              <a:pathLst>
                <a:path w="23957" h="31744">
                  <a:moveTo>
                    <a:pt x="0" y="31744"/>
                  </a:moveTo>
                  <a:lnTo>
                    <a:pt x="23957" y="0"/>
                  </a:lnTo>
                </a:path>
              </a:pathLst>
            </a:custGeom>
            <a:noFill/>
            <a:ln w="6175" cap="flat" cmpd="sng">
              <a:solidFill>
                <a:srgbClr val="171616"/>
              </a:solidFill>
              <a:prstDash val="solid"/>
              <a:miter lim="127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57" name="Shape 3024"/>
            <p:cNvSpPr/>
            <p:nvPr/>
          </p:nvSpPr>
          <p:spPr>
            <a:xfrm>
              <a:off x="308259" y="0"/>
              <a:ext cx="23957" cy="31744"/>
            </a:xfrm>
            <a:custGeom>
              <a:avLst/>
              <a:gdLst/>
              <a:ahLst/>
              <a:cxnLst/>
              <a:rect l="0" t="0" r="0" b="0"/>
              <a:pathLst>
                <a:path w="23957" h="31744">
                  <a:moveTo>
                    <a:pt x="0" y="31744"/>
                  </a:moveTo>
                  <a:lnTo>
                    <a:pt x="23957" y="0"/>
                  </a:lnTo>
                </a:path>
              </a:pathLst>
            </a:custGeom>
            <a:noFill/>
            <a:ln w="6175" cap="flat" cmpd="sng">
              <a:solidFill>
                <a:srgbClr val="171616"/>
              </a:solidFill>
              <a:prstDash val="solid"/>
              <a:miter lim="127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58" name="Shape 3025"/>
            <p:cNvSpPr/>
            <p:nvPr/>
          </p:nvSpPr>
          <p:spPr>
            <a:xfrm>
              <a:off x="332265" y="0"/>
              <a:ext cx="23969" cy="31744"/>
            </a:xfrm>
            <a:custGeom>
              <a:avLst/>
              <a:gdLst/>
              <a:ahLst/>
              <a:cxnLst/>
              <a:rect l="0" t="0" r="0" b="0"/>
              <a:pathLst>
                <a:path w="23969" h="31744">
                  <a:moveTo>
                    <a:pt x="0" y="31744"/>
                  </a:moveTo>
                  <a:lnTo>
                    <a:pt x="23969" y="0"/>
                  </a:lnTo>
                </a:path>
              </a:pathLst>
            </a:custGeom>
            <a:noFill/>
            <a:ln w="6175" cap="flat" cmpd="sng">
              <a:solidFill>
                <a:srgbClr val="171616"/>
              </a:solidFill>
              <a:prstDash val="solid"/>
              <a:miter lim="127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59" name="Shape 3026"/>
            <p:cNvSpPr/>
            <p:nvPr/>
          </p:nvSpPr>
          <p:spPr>
            <a:xfrm>
              <a:off x="356284" y="0"/>
              <a:ext cx="23957" cy="31744"/>
            </a:xfrm>
            <a:custGeom>
              <a:avLst/>
              <a:gdLst/>
              <a:ahLst/>
              <a:cxnLst/>
              <a:rect l="0" t="0" r="0" b="0"/>
              <a:pathLst>
                <a:path w="23957" h="31744">
                  <a:moveTo>
                    <a:pt x="0" y="31744"/>
                  </a:moveTo>
                  <a:lnTo>
                    <a:pt x="23957" y="0"/>
                  </a:lnTo>
                </a:path>
              </a:pathLst>
            </a:custGeom>
            <a:noFill/>
            <a:ln w="6175" cap="flat" cmpd="sng">
              <a:solidFill>
                <a:srgbClr val="171616"/>
              </a:solidFill>
              <a:prstDash val="solid"/>
              <a:miter lim="127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60" name="Shape 3027"/>
            <p:cNvSpPr/>
            <p:nvPr/>
          </p:nvSpPr>
          <p:spPr>
            <a:xfrm>
              <a:off x="380279" y="0"/>
              <a:ext cx="23957" cy="31744"/>
            </a:xfrm>
            <a:custGeom>
              <a:avLst/>
              <a:gdLst/>
              <a:ahLst/>
              <a:cxnLst/>
              <a:rect l="0" t="0" r="0" b="0"/>
              <a:pathLst>
                <a:path w="23957" h="31744">
                  <a:moveTo>
                    <a:pt x="0" y="31744"/>
                  </a:moveTo>
                  <a:lnTo>
                    <a:pt x="23957" y="0"/>
                  </a:lnTo>
                </a:path>
              </a:pathLst>
            </a:custGeom>
            <a:noFill/>
            <a:ln w="6175" cap="flat" cmpd="sng">
              <a:solidFill>
                <a:srgbClr val="171616"/>
              </a:solidFill>
              <a:prstDash val="solid"/>
              <a:miter lim="127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61" name="Shape 3028"/>
            <p:cNvSpPr/>
            <p:nvPr/>
          </p:nvSpPr>
          <p:spPr>
            <a:xfrm>
              <a:off x="404297" y="0"/>
              <a:ext cx="23957" cy="31744"/>
            </a:xfrm>
            <a:custGeom>
              <a:avLst/>
              <a:gdLst/>
              <a:ahLst/>
              <a:cxnLst/>
              <a:rect l="0" t="0" r="0" b="0"/>
              <a:pathLst>
                <a:path w="23957" h="31744">
                  <a:moveTo>
                    <a:pt x="0" y="31744"/>
                  </a:moveTo>
                  <a:lnTo>
                    <a:pt x="23957" y="0"/>
                  </a:lnTo>
                </a:path>
              </a:pathLst>
            </a:custGeom>
            <a:noFill/>
            <a:ln w="6175" cap="flat" cmpd="sng">
              <a:solidFill>
                <a:srgbClr val="171616"/>
              </a:solidFill>
              <a:prstDash val="solid"/>
              <a:miter lim="127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62" name="Shape 3029"/>
            <p:cNvSpPr/>
            <p:nvPr/>
          </p:nvSpPr>
          <p:spPr>
            <a:xfrm>
              <a:off x="428304" y="0"/>
              <a:ext cx="23957" cy="31744"/>
            </a:xfrm>
            <a:custGeom>
              <a:avLst/>
              <a:gdLst/>
              <a:ahLst/>
              <a:cxnLst/>
              <a:rect l="0" t="0" r="0" b="0"/>
              <a:pathLst>
                <a:path w="23957" h="31744">
                  <a:moveTo>
                    <a:pt x="0" y="31744"/>
                  </a:moveTo>
                  <a:lnTo>
                    <a:pt x="23957" y="0"/>
                  </a:lnTo>
                </a:path>
              </a:pathLst>
            </a:custGeom>
            <a:noFill/>
            <a:ln w="6175" cap="flat" cmpd="sng">
              <a:solidFill>
                <a:srgbClr val="171616"/>
              </a:solidFill>
              <a:prstDash val="solid"/>
              <a:miter lim="127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63" name="Shape 3030"/>
            <p:cNvSpPr/>
            <p:nvPr/>
          </p:nvSpPr>
          <p:spPr>
            <a:xfrm>
              <a:off x="452299" y="0"/>
              <a:ext cx="23969" cy="31744"/>
            </a:xfrm>
            <a:custGeom>
              <a:avLst/>
              <a:gdLst/>
              <a:ahLst/>
              <a:cxnLst/>
              <a:rect l="0" t="0" r="0" b="0"/>
              <a:pathLst>
                <a:path w="23969" h="31744">
                  <a:moveTo>
                    <a:pt x="0" y="31744"/>
                  </a:moveTo>
                  <a:lnTo>
                    <a:pt x="23969" y="0"/>
                  </a:lnTo>
                </a:path>
              </a:pathLst>
            </a:custGeom>
            <a:noFill/>
            <a:ln w="6175" cap="flat" cmpd="sng">
              <a:solidFill>
                <a:srgbClr val="171616"/>
              </a:solidFill>
              <a:prstDash val="solid"/>
              <a:miter lim="127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64" name="Shape 3031"/>
            <p:cNvSpPr/>
            <p:nvPr/>
          </p:nvSpPr>
          <p:spPr>
            <a:xfrm>
              <a:off x="476306" y="0"/>
              <a:ext cx="23969" cy="31744"/>
            </a:xfrm>
            <a:custGeom>
              <a:avLst/>
              <a:gdLst/>
              <a:ahLst/>
              <a:cxnLst/>
              <a:rect l="0" t="0" r="0" b="0"/>
              <a:pathLst>
                <a:path w="23969" h="31744">
                  <a:moveTo>
                    <a:pt x="0" y="31744"/>
                  </a:moveTo>
                  <a:lnTo>
                    <a:pt x="23969" y="0"/>
                  </a:lnTo>
                </a:path>
              </a:pathLst>
            </a:custGeom>
            <a:noFill/>
            <a:ln w="6175" cap="flat" cmpd="sng">
              <a:solidFill>
                <a:srgbClr val="171616"/>
              </a:solidFill>
              <a:prstDash val="solid"/>
              <a:miter lim="127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65" name="Shape 3032"/>
            <p:cNvSpPr/>
            <p:nvPr/>
          </p:nvSpPr>
          <p:spPr>
            <a:xfrm>
              <a:off x="500313" y="0"/>
              <a:ext cx="23969" cy="31744"/>
            </a:xfrm>
            <a:custGeom>
              <a:avLst/>
              <a:gdLst/>
              <a:ahLst/>
              <a:cxnLst/>
              <a:rect l="0" t="0" r="0" b="0"/>
              <a:pathLst>
                <a:path w="23969" h="31744">
                  <a:moveTo>
                    <a:pt x="0" y="31744"/>
                  </a:moveTo>
                  <a:lnTo>
                    <a:pt x="23969" y="0"/>
                  </a:lnTo>
                </a:path>
              </a:pathLst>
            </a:custGeom>
            <a:noFill/>
            <a:ln w="6175" cap="flat" cmpd="sng">
              <a:solidFill>
                <a:srgbClr val="171616"/>
              </a:solidFill>
              <a:prstDash val="solid"/>
              <a:miter lim="127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66" name="Shape 3033"/>
            <p:cNvSpPr/>
            <p:nvPr/>
          </p:nvSpPr>
          <p:spPr>
            <a:xfrm>
              <a:off x="524319" y="0"/>
              <a:ext cx="23969" cy="31744"/>
            </a:xfrm>
            <a:custGeom>
              <a:avLst/>
              <a:gdLst/>
              <a:ahLst/>
              <a:cxnLst/>
              <a:rect l="0" t="0" r="0" b="0"/>
              <a:pathLst>
                <a:path w="23969" h="31744">
                  <a:moveTo>
                    <a:pt x="0" y="31744"/>
                  </a:moveTo>
                  <a:lnTo>
                    <a:pt x="23969" y="0"/>
                  </a:lnTo>
                </a:path>
              </a:pathLst>
            </a:custGeom>
            <a:noFill/>
            <a:ln w="6175" cap="flat" cmpd="sng">
              <a:solidFill>
                <a:srgbClr val="171616"/>
              </a:solidFill>
              <a:prstDash val="solid"/>
              <a:miter lim="127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67" name="Shape 3034"/>
            <p:cNvSpPr/>
            <p:nvPr/>
          </p:nvSpPr>
          <p:spPr>
            <a:xfrm>
              <a:off x="548326" y="0"/>
              <a:ext cx="23969" cy="31744"/>
            </a:xfrm>
            <a:custGeom>
              <a:avLst/>
              <a:gdLst/>
              <a:ahLst/>
              <a:cxnLst/>
              <a:rect l="0" t="0" r="0" b="0"/>
              <a:pathLst>
                <a:path w="23969" h="31744">
                  <a:moveTo>
                    <a:pt x="0" y="31744"/>
                  </a:moveTo>
                  <a:lnTo>
                    <a:pt x="23969" y="0"/>
                  </a:lnTo>
                </a:path>
              </a:pathLst>
            </a:custGeom>
            <a:noFill/>
            <a:ln w="6175" cap="flat" cmpd="sng">
              <a:solidFill>
                <a:srgbClr val="171616"/>
              </a:solidFill>
              <a:prstDash val="solid"/>
              <a:miter lim="127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68" name="Shape 3035"/>
            <p:cNvSpPr/>
            <p:nvPr/>
          </p:nvSpPr>
          <p:spPr>
            <a:xfrm>
              <a:off x="61288" y="31744"/>
              <a:ext cx="343009" cy="1005318"/>
            </a:xfrm>
            <a:custGeom>
              <a:avLst/>
              <a:gdLst/>
              <a:ahLst/>
              <a:cxnLst/>
              <a:rect l="0" t="0" r="0" b="0"/>
              <a:pathLst>
                <a:path w="343009" h="1005318">
                  <a:moveTo>
                    <a:pt x="343009" y="0"/>
                  </a:moveTo>
                  <a:lnTo>
                    <a:pt x="0" y="1005318"/>
                  </a:lnTo>
                </a:path>
              </a:pathLst>
            </a:custGeom>
            <a:noFill/>
            <a:ln w="6175" cap="flat" cmpd="sng">
              <a:solidFill>
                <a:srgbClr val="171616"/>
              </a:solidFill>
              <a:prstDash val="solid"/>
              <a:miter lim="127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69" name="Shape 3036"/>
            <p:cNvSpPr/>
            <p:nvPr/>
          </p:nvSpPr>
          <p:spPr>
            <a:xfrm>
              <a:off x="404297" y="31744"/>
              <a:ext cx="0" cy="1046852"/>
            </a:xfrm>
            <a:custGeom>
              <a:avLst/>
              <a:gdLst/>
              <a:ahLst/>
              <a:cxnLst/>
              <a:rect l="0" t="0" r="0" b="0"/>
              <a:pathLst>
                <a:path w="1" h="1046852">
                  <a:moveTo>
                    <a:pt x="0" y="0"/>
                  </a:moveTo>
                  <a:lnTo>
                    <a:pt x="0" y="1046852"/>
                  </a:lnTo>
                </a:path>
              </a:pathLst>
            </a:custGeom>
            <a:noFill/>
            <a:ln w="6175" cap="flat" cmpd="sng">
              <a:solidFill>
                <a:srgbClr val="171616"/>
              </a:solidFill>
              <a:prstDash val="solid"/>
              <a:miter lim="127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70" name="Shape 3037"/>
            <p:cNvSpPr/>
            <p:nvPr/>
          </p:nvSpPr>
          <p:spPr>
            <a:xfrm>
              <a:off x="0" y="1029437"/>
              <a:ext cx="85888" cy="86526"/>
            </a:xfrm>
            <a:custGeom>
              <a:avLst/>
              <a:gdLst/>
              <a:ahLst/>
              <a:cxnLst/>
              <a:rect l="0" t="0" r="0" b="0"/>
              <a:pathLst>
                <a:path w="85888" h="86526">
                  <a:moveTo>
                    <a:pt x="85888" y="43263"/>
                  </a:moveTo>
                  <a:cubicBezTo>
                    <a:pt x="85888" y="67171"/>
                    <a:pt x="66673" y="86526"/>
                    <a:pt x="42962" y="86526"/>
                  </a:cubicBezTo>
                  <a:lnTo>
                    <a:pt x="42962" y="86526"/>
                  </a:lnTo>
                  <a:cubicBezTo>
                    <a:pt x="19228" y="86526"/>
                    <a:pt x="0" y="67171"/>
                    <a:pt x="0" y="43263"/>
                  </a:cubicBezTo>
                  <a:lnTo>
                    <a:pt x="0" y="43263"/>
                  </a:lnTo>
                  <a:cubicBezTo>
                    <a:pt x="0" y="19367"/>
                    <a:pt x="19228" y="0"/>
                    <a:pt x="42962" y="0"/>
                  </a:cubicBezTo>
                  <a:lnTo>
                    <a:pt x="42962" y="0"/>
                  </a:lnTo>
                  <a:cubicBezTo>
                    <a:pt x="66673" y="0"/>
                    <a:pt x="85888" y="19367"/>
                    <a:pt x="85888" y="43263"/>
                  </a:cubicBezTo>
                  <a:lnTo>
                    <a:pt x="85888" y="43263"/>
                  </a:lnTo>
                  <a:close/>
                </a:path>
              </a:pathLst>
            </a:custGeom>
            <a:noFill/>
            <a:ln w="6175" cap="flat" cmpd="sng">
              <a:solidFill>
                <a:srgbClr val="171616"/>
              </a:solidFill>
              <a:prstDash val="solid"/>
              <a:miter lim="127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71" name="Shape 3038"/>
            <p:cNvSpPr/>
            <p:nvPr/>
          </p:nvSpPr>
          <p:spPr>
            <a:xfrm>
              <a:off x="362533" y="1078584"/>
              <a:ext cx="85888" cy="86525"/>
            </a:xfrm>
            <a:custGeom>
              <a:avLst/>
              <a:gdLst/>
              <a:ahLst/>
              <a:cxnLst/>
              <a:rect l="0" t="0" r="0" b="0"/>
              <a:pathLst>
                <a:path w="85888" h="86525">
                  <a:moveTo>
                    <a:pt x="85888" y="43262"/>
                  </a:moveTo>
                  <a:cubicBezTo>
                    <a:pt x="85888" y="67158"/>
                    <a:pt x="66661" y="86525"/>
                    <a:pt x="42950" y="86525"/>
                  </a:cubicBezTo>
                  <a:lnTo>
                    <a:pt x="42950" y="86525"/>
                  </a:lnTo>
                  <a:cubicBezTo>
                    <a:pt x="19215" y="86525"/>
                    <a:pt x="0" y="67158"/>
                    <a:pt x="0" y="43262"/>
                  </a:cubicBezTo>
                  <a:lnTo>
                    <a:pt x="0" y="43262"/>
                  </a:lnTo>
                  <a:cubicBezTo>
                    <a:pt x="0" y="19367"/>
                    <a:pt x="19215" y="0"/>
                    <a:pt x="42950" y="0"/>
                  </a:cubicBezTo>
                  <a:lnTo>
                    <a:pt x="42950" y="0"/>
                  </a:lnTo>
                  <a:cubicBezTo>
                    <a:pt x="66661" y="0"/>
                    <a:pt x="85888" y="19367"/>
                    <a:pt x="85888" y="43262"/>
                  </a:cubicBezTo>
                  <a:lnTo>
                    <a:pt x="85888" y="43262"/>
                  </a:lnTo>
                  <a:close/>
                </a:path>
              </a:pathLst>
            </a:custGeom>
            <a:noFill/>
            <a:ln w="6175" cap="flat" cmpd="sng">
              <a:solidFill>
                <a:srgbClr val="171616"/>
              </a:solidFill>
              <a:prstDash val="solid"/>
              <a:miter lim="127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3744172" name="Shape 3039"/>
            <p:cNvSpPr/>
            <p:nvPr/>
          </p:nvSpPr>
          <p:spPr>
            <a:xfrm>
              <a:off x="386197" y="325789"/>
              <a:ext cx="37236" cy="37490"/>
            </a:xfrm>
            <a:custGeom>
              <a:avLst/>
              <a:gdLst/>
              <a:ahLst/>
              <a:cxnLst/>
              <a:rect l="0" t="0" r="0" b="0"/>
              <a:pathLst>
                <a:path w="37236" h="37490">
                  <a:moveTo>
                    <a:pt x="18618" y="0"/>
                  </a:moveTo>
                  <a:cubicBezTo>
                    <a:pt x="28905" y="0"/>
                    <a:pt x="37236" y="8395"/>
                    <a:pt x="37236" y="18758"/>
                  </a:cubicBezTo>
                  <a:cubicBezTo>
                    <a:pt x="37236" y="29096"/>
                    <a:pt x="28905" y="37490"/>
                    <a:pt x="18618" y="37490"/>
                  </a:cubicBezTo>
                  <a:cubicBezTo>
                    <a:pt x="8331" y="37490"/>
                    <a:pt x="0" y="29096"/>
                    <a:pt x="0" y="18758"/>
                  </a:cubicBezTo>
                  <a:cubicBezTo>
                    <a:pt x="0" y="8395"/>
                    <a:pt x="8331" y="0"/>
                    <a:pt x="18618" y="0"/>
                  </a:cubicBezTo>
                  <a:close/>
                </a:path>
              </a:pathLst>
            </a:custGeom>
            <a:solidFill>
              <a:srgbClr val="181717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文本框 227329"/>
          <p:cNvSpPr txBox="1"/>
          <p:nvPr/>
        </p:nvSpPr>
        <p:spPr>
          <a:xfrm>
            <a:off x="831136" y="1688941"/>
            <a:ext cx="505460" cy="1620441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100" b="1" dirty="0">
                <a:latin typeface="Arial" panose="020B0604020202020204" pitchFamily="34" charset="0"/>
                <a:ea typeface="黑体" panose="02010609060101010101" charset="-122"/>
              </a:rPr>
              <a:t>机械振动</a:t>
            </a:r>
          </a:p>
        </p:txBody>
      </p:sp>
      <p:sp>
        <p:nvSpPr>
          <p:cNvPr id="227331" name="左大括号 227330"/>
          <p:cNvSpPr/>
          <p:nvPr/>
        </p:nvSpPr>
        <p:spPr>
          <a:xfrm>
            <a:off x="1248093" y="1068308"/>
            <a:ext cx="215504" cy="2862263"/>
          </a:xfrm>
          <a:prstGeom prst="leftBrace">
            <a:avLst>
              <a:gd name="adj1" fmla="val 110681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27332" name="文本框 227331"/>
          <p:cNvSpPr txBox="1"/>
          <p:nvPr/>
        </p:nvSpPr>
        <p:spPr>
          <a:xfrm>
            <a:off x="3330178" y="3328750"/>
            <a:ext cx="1889522" cy="321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500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f</a:t>
            </a:r>
            <a:r>
              <a:rPr lang="zh-CN" altLang="en-US" sz="1500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迫</a:t>
            </a:r>
            <a:r>
              <a:rPr lang="en-US" altLang="zh-CN" sz="15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=</a:t>
            </a:r>
            <a:r>
              <a:rPr lang="en-US" altLang="zh-CN" sz="1500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f</a:t>
            </a:r>
            <a:r>
              <a:rPr lang="zh-CN" altLang="en-US" sz="1500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驱</a:t>
            </a:r>
            <a:r>
              <a:rPr lang="zh-CN" altLang="en-US" sz="15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，与</a:t>
            </a:r>
            <a:r>
              <a:rPr lang="en-US" altLang="zh-CN" sz="1500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f</a:t>
            </a:r>
            <a:r>
              <a:rPr lang="zh-CN" altLang="en-US" sz="1500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固</a:t>
            </a:r>
            <a:r>
              <a:rPr lang="zh-CN" altLang="en-US" sz="15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无关</a:t>
            </a:r>
          </a:p>
        </p:txBody>
      </p:sp>
      <p:sp>
        <p:nvSpPr>
          <p:cNvPr id="227333" name="文本框 227332"/>
          <p:cNvSpPr txBox="1"/>
          <p:nvPr/>
        </p:nvSpPr>
        <p:spPr>
          <a:xfrm>
            <a:off x="1463596" y="715090"/>
            <a:ext cx="505460" cy="1188244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100" b="1" dirty="0">
                <a:latin typeface="Arial" panose="020B0604020202020204" pitchFamily="34" charset="0"/>
                <a:ea typeface="黑体" panose="02010609060101010101" charset="-122"/>
              </a:rPr>
              <a:t>自由振动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607180" y="201930"/>
            <a:ext cx="539750" cy="1673860"/>
            <a:chOff x="4138" y="134"/>
            <a:chExt cx="850" cy="2636"/>
          </a:xfrm>
        </p:grpSpPr>
        <p:sp>
          <p:nvSpPr>
            <p:cNvPr id="227335" name="直接连接符 227334"/>
            <p:cNvSpPr/>
            <p:nvPr/>
          </p:nvSpPr>
          <p:spPr>
            <a:xfrm>
              <a:off x="4564" y="134"/>
              <a:ext cx="4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36" name="直接连接符 227335"/>
            <p:cNvSpPr/>
            <p:nvPr/>
          </p:nvSpPr>
          <p:spPr>
            <a:xfrm>
              <a:off x="4564" y="134"/>
              <a:ext cx="0" cy="26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37" name="直接连接符 227336"/>
            <p:cNvSpPr/>
            <p:nvPr/>
          </p:nvSpPr>
          <p:spPr>
            <a:xfrm>
              <a:off x="4138" y="1262"/>
              <a:ext cx="42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38" name="直接连接符 227337"/>
            <p:cNvSpPr/>
            <p:nvPr/>
          </p:nvSpPr>
          <p:spPr>
            <a:xfrm>
              <a:off x="4538" y="2770"/>
              <a:ext cx="33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7339" name="文本框 227338"/>
          <p:cNvSpPr txBox="1"/>
          <p:nvPr/>
        </p:nvSpPr>
        <p:spPr>
          <a:xfrm>
            <a:off x="4874340" y="151210"/>
            <a:ext cx="3511153" cy="368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charset="-122"/>
              </a:rPr>
              <a:t>受力特征、运动特征、能量特征</a:t>
            </a:r>
          </a:p>
        </p:txBody>
      </p:sp>
      <p:sp>
        <p:nvSpPr>
          <p:cNvPr id="227340" name="文本框 227339"/>
          <p:cNvSpPr txBox="1"/>
          <p:nvPr/>
        </p:nvSpPr>
        <p:spPr>
          <a:xfrm>
            <a:off x="3101423" y="789305"/>
            <a:ext cx="1404283" cy="41402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Arial" panose="020B0604020202020204" pitchFamily="34" charset="0"/>
                <a:ea typeface="黑体" panose="02010609060101010101" charset="-122"/>
              </a:rPr>
              <a:t>基本模型</a:t>
            </a:r>
          </a:p>
        </p:txBody>
      </p:sp>
      <p:sp>
        <p:nvSpPr>
          <p:cNvPr id="227341" name="文本框 227340"/>
          <p:cNvSpPr txBox="1"/>
          <p:nvPr/>
        </p:nvSpPr>
        <p:spPr>
          <a:xfrm>
            <a:off x="4733925" y="619205"/>
            <a:ext cx="1079897" cy="2990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5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charset="-122"/>
              </a:rPr>
              <a:t>弹簧振子</a:t>
            </a:r>
          </a:p>
        </p:txBody>
      </p:sp>
      <p:sp>
        <p:nvSpPr>
          <p:cNvPr id="227342" name="文本框 227341"/>
          <p:cNvSpPr txBox="1"/>
          <p:nvPr/>
        </p:nvSpPr>
        <p:spPr>
          <a:xfrm>
            <a:off x="4733925" y="1059656"/>
            <a:ext cx="972741" cy="2990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35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charset="-122"/>
              </a:rPr>
              <a:t>单摆</a:t>
            </a:r>
          </a:p>
        </p:txBody>
      </p:sp>
      <p:sp>
        <p:nvSpPr>
          <p:cNvPr id="227343" name="直接连接符 227342"/>
          <p:cNvSpPr/>
          <p:nvPr/>
        </p:nvSpPr>
        <p:spPr>
          <a:xfrm>
            <a:off x="4518422" y="1006079"/>
            <a:ext cx="5357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27344" name="组合 227343"/>
          <p:cNvGrpSpPr/>
          <p:nvPr/>
        </p:nvGrpSpPr>
        <p:grpSpPr>
          <a:xfrm>
            <a:off x="4575979" y="775995"/>
            <a:ext cx="161925" cy="485775"/>
            <a:chOff x="2880" y="663"/>
            <a:chExt cx="136" cy="408"/>
          </a:xfrm>
        </p:grpSpPr>
        <p:sp>
          <p:nvSpPr>
            <p:cNvPr id="227345" name="直接连接符 227344"/>
            <p:cNvSpPr/>
            <p:nvPr/>
          </p:nvSpPr>
          <p:spPr>
            <a:xfrm>
              <a:off x="2880" y="663"/>
              <a:ext cx="0" cy="40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46" name="直接连接符 227345"/>
            <p:cNvSpPr/>
            <p:nvPr/>
          </p:nvSpPr>
          <p:spPr>
            <a:xfrm>
              <a:off x="2880" y="663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47" name="直接连接符 227346"/>
            <p:cNvSpPr/>
            <p:nvPr/>
          </p:nvSpPr>
          <p:spPr>
            <a:xfrm>
              <a:off x="2880" y="1071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7348" name="文本框 227347"/>
          <p:cNvSpPr txBox="1"/>
          <p:nvPr/>
        </p:nvSpPr>
        <p:spPr>
          <a:xfrm>
            <a:off x="3084433" y="1601470"/>
            <a:ext cx="756047" cy="41402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100" b="1" dirty="0">
                <a:latin typeface="Arial" panose="020B0604020202020204" pitchFamily="34" charset="0"/>
                <a:ea typeface="黑体" panose="02010609060101010101" charset="-122"/>
              </a:rPr>
              <a:t>描述</a:t>
            </a:r>
          </a:p>
        </p:txBody>
      </p:sp>
      <p:grpSp>
        <p:nvGrpSpPr>
          <p:cNvPr id="227349" name="组合 227348"/>
          <p:cNvGrpSpPr/>
          <p:nvPr/>
        </p:nvGrpSpPr>
        <p:grpSpPr>
          <a:xfrm>
            <a:off x="3851067" y="1467485"/>
            <a:ext cx="323850" cy="757238"/>
            <a:chOff x="2426" y="1343"/>
            <a:chExt cx="272" cy="636"/>
          </a:xfrm>
        </p:grpSpPr>
        <p:sp>
          <p:nvSpPr>
            <p:cNvPr id="227350" name="直接连接符 227349"/>
            <p:cNvSpPr/>
            <p:nvPr/>
          </p:nvSpPr>
          <p:spPr>
            <a:xfrm>
              <a:off x="2426" y="1661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51" name="直接连接符 227350"/>
            <p:cNvSpPr/>
            <p:nvPr/>
          </p:nvSpPr>
          <p:spPr>
            <a:xfrm>
              <a:off x="2562" y="1344"/>
              <a:ext cx="0" cy="63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52" name="直接连接符 227351"/>
            <p:cNvSpPr/>
            <p:nvPr/>
          </p:nvSpPr>
          <p:spPr>
            <a:xfrm>
              <a:off x="2562" y="1661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53" name="直接连接符 227352"/>
            <p:cNvSpPr/>
            <p:nvPr/>
          </p:nvSpPr>
          <p:spPr>
            <a:xfrm>
              <a:off x="2562" y="1979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54" name="直接连接符 227353"/>
            <p:cNvSpPr/>
            <p:nvPr/>
          </p:nvSpPr>
          <p:spPr>
            <a:xfrm>
              <a:off x="2562" y="1343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7355" name="文本框 227354"/>
          <p:cNvSpPr txBox="1"/>
          <p:nvPr/>
        </p:nvSpPr>
        <p:spPr>
          <a:xfrm>
            <a:off x="4185796" y="1390931"/>
            <a:ext cx="3885922" cy="33855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charset="-122"/>
              </a:rPr>
              <a:t>物理量</a:t>
            </a:r>
            <a:r>
              <a:rPr lang="en-US" altLang="zh-CN" sz="16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charset="-122"/>
              </a:rPr>
              <a:t>——</a:t>
            </a:r>
            <a:r>
              <a:rPr lang="zh-CN" altLang="en-US" sz="16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charset="-122"/>
              </a:rPr>
              <a:t>振幅</a:t>
            </a:r>
            <a:r>
              <a:rPr lang="zh-CN" alt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charset="-122"/>
              </a:rPr>
              <a:t>、位移、周期</a:t>
            </a:r>
            <a:r>
              <a:rPr lang="zh-CN" altLang="en-US" sz="16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charset="-122"/>
              </a:rPr>
              <a:t>、频率</a:t>
            </a:r>
          </a:p>
        </p:txBody>
      </p:sp>
      <p:sp>
        <p:nvSpPr>
          <p:cNvPr id="227356" name="文本框 227355"/>
          <p:cNvSpPr txBox="1"/>
          <p:nvPr/>
        </p:nvSpPr>
        <p:spPr>
          <a:xfrm>
            <a:off x="4180372" y="1774170"/>
            <a:ext cx="701278" cy="2990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5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charset="-122"/>
              </a:rPr>
              <a:t>公式</a:t>
            </a:r>
          </a:p>
        </p:txBody>
      </p:sp>
      <p:sp>
        <p:nvSpPr>
          <p:cNvPr id="227357" name="文本框 227356"/>
          <p:cNvSpPr txBox="1"/>
          <p:nvPr/>
        </p:nvSpPr>
        <p:spPr>
          <a:xfrm>
            <a:off x="4189712" y="2138800"/>
            <a:ext cx="756047" cy="2990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5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charset="-122"/>
              </a:rPr>
              <a:t>图像</a:t>
            </a:r>
          </a:p>
        </p:txBody>
      </p:sp>
      <p:sp>
        <p:nvSpPr>
          <p:cNvPr id="227358" name="文本框 227357"/>
          <p:cNvSpPr txBox="1"/>
          <p:nvPr/>
        </p:nvSpPr>
        <p:spPr>
          <a:xfrm>
            <a:off x="2172335" y="378460"/>
            <a:ext cx="431165" cy="138366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100" b="1" dirty="0">
                <a:latin typeface="Arial" panose="020B0604020202020204" pitchFamily="34" charset="0"/>
                <a:ea typeface="黑体" panose="02010609060101010101" charset="-122"/>
              </a:rPr>
              <a:t>简谐</a:t>
            </a:r>
          </a:p>
          <a:p>
            <a:r>
              <a:rPr lang="zh-CN" altLang="en-US" sz="2100" b="1" dirty="0">
                <a:latin typeface="Arial" panose="020B0604020202020204" pitchFamily="34" charset="0"/>
                <a:ea typeface="黑体" panose="02010609060101010101" charset="-122"/>
              </a:rPr>
              <a:t>运动</a:t>
            </a:r>
          </a:p>
        </p:txBody>
      </p:sp>
      <p:sp>
        <p:nvSpPr>
          <p:cNvPr id="227359" name="文本框 227358"/>
          <p:cNvSpPr txBox="1"/>
          <p:nvPr/>
        </p:nvSpPr>
        <p:spPr>
          <a:xfrm>
            <a:off x="1463675" y="1970405"/>
            <a:ext cx="506095" cy="138366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100" b="1" dirty="0">
                <a:latin typeface="Arial" panose="020B0604020202020204" pitchFamily="34" charset="0"/>
                <a:ea typeface="黑体" panose="02010609060101010101" charset="-122"/>
              </a:rPr>
              <a:t>阻尼振动</a:t>
            </a:r>
          </a:p>
        </p:txBody>
      </p:sp>
      <p:sp>
        <p:nvSpPr>
          <p:cNvPr id="227360" name="直接连接符 227359"/>
          <p:cNvSpPr/>
          <p:nvPr/>
        </p:nvSpPr>
        <p:spPr>
          <a:xfrm>
            <a:off x="1960949" y="2774553"/>
            <a:ext cx="215504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7361" name="文本框 227360"/>
          <p:cNvSpPr txBox="1"/>
          <p:nvPr/>
        </p:nvSpPr>
        <p:spPr>
          <a:xfrm>
            <a:off x="2172335" y="2590165"/>
            <a:ext cx="1861185" cy="368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charset="-122"/>
              </a:rPr>
              <a:t>特点、产生原因</a:t>
            </a:r>
          </a:p>
        </p:txBody>
      </p:sp>
      <p:sp>
        <p:nvSpPr>
          <p:cNvPr id="227362" name="文本框 227361"/>
          <p:cNvSpPr txBox="1"/>
          <p:nvPr/>
        </p:nvSpPr>
        <p:spPr>
          <a:xfrm>
            <a:off x="1484710" y="3464322"/>
            <a:ext cx="505460" cy="1188244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Arial" panose="020B0604020202020204" pitchFamily="34" charset="0"/>
                <a:ea typeface="黑体" panose="02010609060101010101" charset="-122"/>
              </a:rPr>
              <a:t>受迫振动</a:t>
            </a:r>
          </a:p>
        </p:txBody>
      </p:sp>
      <p:grpSp>
        <p:nvGrpSpPr>
          <p:cNvPr id="227363" name="组合 227362"/>
          <p:cNvGrpSpPr/>
          <p:nvPr/>
        </p:nvGrpSpPr>
        <p:grpSpPr>
          <a:xfrm>
            <a:off x="2003832" y="3462655"/>
            <a:ext cx="323850" cy="1079500"/>
            <a:chOff x="2426" y="1343"/>
            <a:chExt cx="272" cy="636"/>
          </a:xfrm>
        </p:grpSpPr>
        <p:sp>
          <p:nvSpPr>
            <p:cNvPr id="227364" name="直接连接符 227363"/>
            <p:cNvSpPr/>
            <p:nvPr/>
          </p:nvSpPr>
          <p:spPr>
            <a:xfrm>
              <a:off x="2426" y="1661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65" name="直接连接符 227364"/>
            <p:cNvSpPr/>
            <p:nvPr/>
          </p:nvSpPr>
          <p:spPr>
            <a:xfrm>
              <a:off x="2562" y="1344"/>
              <a:ext cx="0" cy="63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66" name="直接连接符 227365"/>
            <p:cNvSpPr/>
            <p:nvPr/>
          </p:nvSpPr>
          <p:spPr>
            <a:xfrm>
              <a:off x="2562" y="1661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67" name="直接连接符 227366"/>
            <p:cNvSpPr/>
            <p:nvPr/>
          </p:nvSpPr>
          <p:spPr>
            <a:xfrm>
              <a:off x="2562" y="1979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368" name="直接连接符 227367"/>
            <p:cNvSpPr/>
            <p:nvPr/>
          </p:nvSpPr>
          <p:spPr>
            <a:xfrm>
              <a:off x="2562" y="1343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7369" name="文本框 227368"/>
          <p:cNvSpPr txBox="1"/>
          <p:nvPr/>
        </p:nvSpPr>
        <p:spPr>
          <a:xfrm>
            <a:off x="2334101" y="3313192"/>
            <a:ext cx="647700" cy="3371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charset="-122"/>
              </a:rPr>
              <a:t>定义</a:t>
            </a:r>
          </a:p>
        </p:txBody>
      </p:sp>
      <p:sp>
        <p:nvSpPr>
          <p:cNvPr id="227370" name="文本框 227369"/>
          <p:cNvSpPr txBox="1"/>
          <p:nvPr/>
        </p:nvSpPr>
        <p:spPr>
          <a:xfrm>
            <a:off x="2334101" y="3833654"/>
            <a:ext cx="647700" cy="3371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charset="-122"/>
              </a:rPr>
              <a:t>特征</a:t>
            </a:r>
          </a:p>
        </p:txBody>
      </p:sp>
      <p:sp>
        <p:nvSpPr>
          <p:cNvPr id="227371" name="文本框 227370"/>
          <p:cNvSpPr txBox="1"/>
          <p:nvPr/>
        </p:nvSpPr>
        <p:spPr>
          <a:xfrm>
            <a:off x="2334101" y="4367451"/>
            <a:ext cx="647700" cy="3371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charset="-122"/>
              </a:rPr>
              <a:t>共振</a:t>
            </a:r>
          </a:p>
        </p:txBody>
      </p:sp>
      <p:sp>
        <p:nvSpPr>
          <p:cNvPr id="227372" name="文本框 227371"/>
          <p:cNvSpPr txBox="1"/>
          <p:nvPr/>
        </p:nvSpPr>
        <p:spPr>
          <a:xfrm>
            <a:off x="3114120" y="3787299"/>
            <a:ext cx="2538413" cy="321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500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f</a:t>
            </a:r>
            <a:r>
              <a:rPr lang="zh-CN" altLang="en-US" sz="1500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驱</a:t>
            </a:r>
            <a:r>
              <a:rPr lang="zh-CN" altLang="en-US" sz="15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与</a:t>
            </a:r>
            <a:r>
              <a:rPr lang="en-US" altLang="zh-CN" sz="1500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f</a:t>
            </a:r>
            <a:r>
              <a:rPr lang="zh-CN" altLang="en-US" sz="1500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固</a:t>
            </a:r>
            <a:r>
              <a:rPr lang="zh-CN" altLang="en-US" sz="15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相差越小，振幅越大</a:t>
            </a:r>
          </a:p>
        </p:txBody>
      </p:sp>
      <p:sp>
        <p:nvSpPr>
          <p:cNvPr id="227373" name="文本框 227372"/>
          <p:cNvSpPr txBox="1"/>
          <p:nvPr/>
        </p:nvSpPr>
        <p:spPr>
          <a:xfrm>
            <a:off x="3330178" y="4278710"/>
            <a:ext cx="1889522" cy="321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500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f</a:t>
            </a:r>
            <a:r>
              <a:rPr lang="zh-CN" altLang="en-US" sz="1500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驱</a:t>
            </a:r>
            <a:r>
              <a:rPr lang="en-US" altLang="zh-CN" sz="15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=</a:t>
            </a:r>
            <a:r>
              <a:rPr lang="en-US" altLang="zh-CN" sz="1500" i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f</a:t>
            </a:r>
            <a:r>
              <a:rPr lang="zh-CN" altLang="en-US" sz="1500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固</a:t>
            </a:r>
            <a:r>
              <a:rPr lang="zh-CN" altLang="en-US" sz="15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时，振幅最大</a:t>
            </a:r>
          </a:p>
        </p:txBody>
      </p:sp>
      <p:graphicFrame>
        <p:nvGraphicFramePr>
          <p:cNvPr id="227374" name="对象 227373"/>
          <p:cNvGraphicFramePr/>
          <p:nvPr/>
        </p:nvGraphicFramePr>
        <p:xfrm>
          <a:off x="5868591" y="519113"/>
          <a:ext cx="648890" cy="39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r:id="rId4" imgW="723900" imgH="444500" progId="Equation.DSMT4">
                  <p:embed/>
                </p:oleObj>
              </mc:Choice>
              <mc:Fallback>
                <p:oleObj r:id="rId4" imgW="723900" imgH="444500" progId="Equation.DSMT4">
                  <p:embed/>
                  <p:pic>
                    <p:nvPicPr>
                      <p:cNvPr id="0" name="对象 227373"/>
                      <p:cNvPicPr/>
                      <p:nvPr/>
                    </p:nvPicPr>
                    <p:blipFill>
                      <a:blip r:embed="rId5">
                        <a:clrChange>
                          <a:clrFrom>
                            <a:srgbClr val="000000"/>
                          </a:clrFrom>
                          <a:clrTo>
                            <a:srgbClr val="FF33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868591" y="519113"/>
                        <a:ext cx="648890" cy="3988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75" name="对象 227374"/>
          <p:cNvGraphicFramePr/>
          <p:nvPr/>
        </p:nvGraphicFramePr>
        <p:xfrm>
          <a:off x="5868670" y="918290"/>
          <a:ext cx="702469" cy="46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r:id="rId6" imgW="711200" imgH="469900" progId="Equation.DSMT4">
                  <p:embed/>
                </p:oleObj>
              </mc:Choice>
              <mc:Fallback>
                <p:oleObj r:id="rId6" imgW="711200" imgH="469900" progId="Equation.DSMT4">
                  <p:embed/>
                  <p:pic>
                    <p:nvPicPr>
                      <p:cNvPr id="0" name="对象 227374"/>
                      <p:cNvPicPr/>
                      <p:nvPr/>
                    </p:nvPicPr>
                    <p:blipFill>
                      <a:blip r:embed="rId7">
                        <a:clrChange>
                          <a:clrFrom>
                            <a:srgbClr val="000000"/>
                          </a:clrFrom>
                          <a:clrTo>
                            <a:srgbClr val="FF33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868670" y="918290"/>
                        <a:ext cx="702469" cy="4643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76" name="对象 227375"/>
          <p:cNvGraphicFramePr/>
          <p:nvPr/>
        </p:nvGraphicFramePr>
        <p:xfrm>
          <a:off x="5274469" y="1762125"/>
          <a:ext cx="2214563" cy="42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r:id="rId8" imgW="1053465" imgH="203200" progId="Equation.DSMT4">
                  <p:embed/>
                </p:oleObj>
              </mc:Choice>
              <mc:Fallback>
                <p:oleObj r:id="rId8" imgW="1053465" imgH="203200" progId="Equation.DSMT4">
                  <p:embed/>
                  <p:pic>
                    <p:nvPicPr>
                      <p:cNvPr id="0" name="对象 227375"/>
                      <p:cNvPicPr/>
                      <p:nvPr/>
                    </p:nvPicPr>
                    <p:blipFill>
                      <a:blip r:embed="rId9">
                        <a:clrChange>
                          <a:clrFrom>
                            <a:srgbClr val="000000"/>
                          </a:clrFrom>
                          <a:clrTo>
                            <a:srgbClr val="FF33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274469" y="1762125"/>
                        <a:ext cx="2214563" cy="4274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7377" name="图片 227376" descr="1305d"/>
          <p:cNvPicPr>
            <a:picLocks noChangeAspect="1"/>
          </p:cNvPicPr>
          <p:nvPr/>
        </p:nvPicPr>
        <p:blipFill>
          <a:blip r:embed="rId10"/>
          <a:srcRect l="10396" t="11333" r="6438" b="21889"/>
          <a:stretch>
            <a:fillRect/>
          </a:stretch>
        </p:blipFill>
        <p:spPr>
          <a:xfrm>
            <a:off x="5521960" y="2073275"/>
            <a:ext cx="2074545" cy="1021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7378" name="图片 22737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4821" y="3045856"/>
            <a:ext cx="1769269" cy="1815704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27379" name="对象 227378"/>
          <p:cNvGraphicFramePr/>
          <p:nvPr/>
        </p:nvGraphicFramePr>
        <p:xfrm>
          <a:off x="3492104" y="519113"/>
          <a:ext cx="864394" cy="282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r:id="rId12" imgW="545465" imgH="177800" progId="Equation.DSMT4">
                  <p:embed/>
                </p:oleObj>
              </mc:Choice>
              <mc:Fallback>
                <p:oleObj r:id="rId12" imgW="545465" imgH="177800" progId="Equation.DSMT4">
                  <p:embed/>
                  <p:pic>
                    <p:nvPicPr>
                      <p:cNvPr id="0" name="对象 227378"/>
                      <p:cNvPicPr/>
                      <p:nvPr/>
                    </p:nvPicPr>
                    <p:blipFill>
                      <a:blip r:embed="rId13">
                        <a:clrChange>
                          <a:clrFrom>
                            <a:srgbClr val="000000"/>
                          </a:clrFrom>
                          <a:clrTo>
                            <a:srgbClr val="FF33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492104" y="519113"/>
                        <a:ext cx="864394" cy="28217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145661" y="105410"/>
            <a:ext cx="1405652" cy="41402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Arial" panose="020B0604020202020204" pitchFamily="34" charset="0"/>
                <a:ea typeface="黑体" panose="02010609060101010101" charset="-122"/>
              </a:rPr>
              <a:t>基本特征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85224" y="4590313"/>
            <a:ext cx="6519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振动形式由近及远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传播形成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机械波</a:t>
            </a:r>
          </a:p>
        </p:txBody>
      </p:sp>
      <p:pic>
        <p:nvPicPr>
          <p:cNvPr id="9264" name="图片 18520" descr="1203d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1" t="3780" r="24414" b="11810"/>
          <a:stretch>
            <a:fillRect/>
          </a:stretch>
        </p:blipFill>
        <p:spPr bwMode="auto">
          <a:xfrm>
            <a:off x="7776210" y="1203325"/>
            <a:ext cx="1477010" cy="18675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5" name="图片 18521" descr="弹簧振子"/>
          <p:cNvPicPr>
            <a:picLocks noChangeAspect="1" noChangeArrowheads="1"/>
          </p:cNvPicPr>
          <p:nvPr/>
        </p:nvPicPr>
        <p:blipFill>
          <a:blip r:embed="rId15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4018" r="6094" b="68840"/>
          <a:stretch>
            <a:fillRect/>
          </a:stretch>
        </p:blipFill>
        <p:spPr bwMode="auto">
          <a:xfrm>
            <a:off x="6675279" y="618966"/>
            <a:ext cx="20161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直接连接符 1"/>
          <p:cNvCxnSpPr/>
          <p:nvPr/>
        </p:nvCxnSpPr>
        <p:spPr>
          <a:xfrm>
            <a:off x="1966823" y="1018540"/>
            <a:ext cx="209550" cy="1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8430" y="43815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kern="12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知识回顾</a:t>
            </a:r>
            <a:endParaRPr lang="zh-CN" altLang="en-US" sz="32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94810" y="2517140"/>
            <a:ext cx="1254125" cy="683260"/>
          </a:xfrm>
          <a:prstGeom prst="rect">
            <a:avLst/>
          </a:prstGeom>
        </p:spPr>
      </p:pic>
      <p:cxnSp>
        <p:nvCxnSpPr>
          <p:cNvPr id="62" name="直接连接符 61"/>
          <p:cNvCxnSpPr/>
          <p:nvPr/>
        </p:nvCxnSpPr>
        <p:spPr>
          <a:xfrm>
            <a:off x="2881988" y="916305"/>
            <a:ext cx="209550" cy="1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2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227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227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227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22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/>
      <p:bldP spid="227331" grpId="0" animBg="1"/>
      <p:bldP spid="227331" grpId="1" animBg="1"/>
      <p:bldP spid="227333" grpId="0" bldLvl="0" animBg="1"/>
      <p:bldP spid="227339" grpId="0" animBg="1"/>
      <p:bldP spid="227340" grpId="0" animBg="1"/>
      <p:bldP spid="227341" grpId="0" animBg="1"/>
      <p:bldP spid="227342" grpId="0" animBg="1"/>
      <p:bldP spid="227348" grpId="0" animBg="1"/>
      <p:bldP spid="227355" grpId="0" animBg="1"/>
      <p:bldP spid="227356" grpId="0" animBg="1"/>
      <p:bldP spid="227357" grpId="0" animBg="1"/>
      <p:bldP spid="227358" grpId="0" bldLvl="0" animBg="1"/>
      <p:bldP spid="227359" grpId="0" bldLvl="0" animBg="1"/>
      <p:bldP spid="227361" grpId="0" bldLvl="0" animBg="1"/>
      <p:bldP spid="227362" grpId="0" bldLvl="0" animBg="1"/>
      <p:bldP spid="227369" grpId="0" animBg="1"/>
      <p:bldP spid="227370" grpId="0" bldLvl="0" animBg="1"/>
      <p:bldP spid="227371" grpId="0" bldLvl="0" animBg="1"/>
      <p:bldP spid="4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文本框 143362"/>
          <p:cNvSpPr txBox="1"/>
          <p:nvPr/>
        </p:nvSpPr>
        <p:spPr>
          <a:xfrm>
            <a:off x="312420" y="162560"/>
            <a:ext cx="8830945" cy="4003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例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一个单摆，周期是</a:t>
            </a:r>
            <a:r>
              <a:rPr lang="en-US" altLang="zh-CN" sz="2400" b="1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如果摆球质量增到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倍，周期将</a:t>
            </a:r>
            <a:r>
              <a:rPr lang="zh-CN" altLang="en-US" sz="2400" b="1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en-US" sz="24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如果摆的振幅增到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倍，周期将</a:t>
            </a:r>
            <a:r>
              <a:rPr lang="zh-CN" altLang="en-US" sz="2400" b="1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如果摆长增到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倍，周期将</a:t>
            </a:r>
            <a:r>
              <a:rPr lang="zh-CN" altLang="en-US" sz="2400" b="1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如果将单摆从赤道移到两极，周期</a:t>
            </a: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将</a:t>
            </a:r>
            <a:r>
              <a:rPr lang="zh-CN" altLang="en-US" sz="2400" b="1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	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如果将单摆从海面移到高山，周期</a:t>
            </a: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将</a:t>
            </a:r>
            <a:r>
              <a:rPr lang="zh-CN" altLang="en-US" sz="2400" b="1" u="sng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3364" name="文本框 143363"/>
          <p:cNvSpPr txBox="1"/>
          <p:nvPr/>
        </p:nvSpPr>
        <p:spPr>
          <a:xfrm>
            <a:off x="5167789" y="472044"/>
            <a:ext cx="1188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7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不变</a:t>
            </a:r>
          </a:p>
        </p:txBody>
      </p:sp>
      <p:sp>
        <p:nvSpPr>
          <p:cNvPr id="143365" name="文本框 143364"/>
          <p:cNvSpPr txBox="1"/>
          <p:nvPr/>
        </p:nvSpPr>
        <p:spPr>
          <a:xfrm>
            <a:off x="5167392" y="1039019"/>
            <a:ext cx="141803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7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不变</a:t>
            </a:r>
          </a:p>
        </p:txBody>
      </p:sp>
      <p:sp>
        <p:nvSpPr>
          <p:cNvPr id="143369" name="文本框 143368"/>
          <p:cNvSpPr txBox="1"/>
          <p:nvPr/>
        </p:nvSpPr>
        <p:spPr>
          <a:xfrm>
            <a:off x="1854041" y="2504123"/>
            <a:ext cx="8686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7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变小</a:t>
            </a:r>
          </a:p>
        </p:txBody>
      </p:sp>
      <p:sp>
        <p:nvSpPr>
          <p:cNvPr id="143370" name="文本框 143369"/>
          <p:cNvSpPr txBox="1"/>
          <p:nvPr/>
        </p:nvSpPr>
        <p:spPr>
          <a:xfrm>
            <a:off x="2139395" y="3492262"/>
            <a:ext cx="136326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7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变大</a:t>
            </a:r>
          </a:p>
        </p:txBody>
      </p:sp>
      <p:grpSp>
        <p:nvGrpSpPr>
          <p:cNvPr id="143372" name="组合 143371"/>
          <p:cNvGrpSpPr/>
          <p:nvPr/>
        </p:nvGrpSpPr>
        <p:grpSpPr>
          <a:xfrm>
            <a:off x="4801870" y="1545590"/>
            <a:ext cx="1783715" cy="515494"/>
            <a:chOff x="3969" y="1434"/>
            <a:chExt cx="1134" cy="433"/>
          </a:xfrm>
        </p:grpSpPr>
        <p:sp>
          <p:nvSpPr>
            <p:cNvPr id="143367" name="文本框 143366"/>
            <p:cNvSpPr txBox="1"/>
            <p:nvPr/>
          </p:nvSpPr>
          <p:spPr>
            <a:xfrm>
              <a:off x="3969" y="1480"/>
              <a:ext cx="1134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变为      </a:t>
              </a:r>
              <a:r>
                <a:rPr lang="en-US" altLang="zh-CN" sz="2400" i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T</a:t>
              </a:r>
            </a:p>
          </p:txBody>
        </p:sp>
        <p:graphicFrame>
          <p:nvGraphicFramePr>
            <p:cNvPr id="143371" name="对象 143370"/>
            <p:cNvGraphicFramePr/>
            <p:nvPr/>
          </p:nvGraphicFramePr>
          <p:xfrm>
            <a:off x="4422" y="1434"/>
            <a:ext cx="394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3" r:id="rId4" imgW="241300" imgH="215900" progId="Equation.3">
                    <p:embed/>
                  </p:oleObj>
                </mc:Choice>
                <mc:Fallback>
                  <p:oleObj r:id="rId4" imgW="241300" imgH="215900" progId="Equation.3">
                    <p:embed/>
                    <p:pic>
                      <p:nvPicPr>
                        <p:cNvPr id="0" name="对象 14337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422" y="1434"/>
                          <a:ext cx="394" cy="35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  <p:bldP spid="143365" grpId="0"/>
      <p:bldP spid="143369" grpId="0"/>
      <p:bldP spid="1433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文本框 26650"/>
          <p:cNvSpPr txBox="1">
            <a:spLocks noChangeArrowheads="1"/>
          </p:cNvSpPr>
          <p:nvPr/>
        </p:nvSpPr>
        <p:spPr bwMode="auto">
          <a:xfrm>
            <a:off x="810895" y="357505"/>
            <a:ext cx="700087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（三）你能区分以下振动吗？</a:t>
            </a: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阻尼振动与等幅振动、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自由振动与受迫振动</a:t>
            </a:r>
          </a:p>
        </p:txBody>
      </p:sp>
      <p:pic>
        <p:nvPicPr>
          <p:cNvPr id="16396" name="图片 26653" descr="弹簧振子受迫振动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3389" r="31104" b="9666"/>
          <a:stretch>
            <a:fillRect/>
          </a:stretch>
        </p:blipFill>
        <p:spPr bwMode="auto">
          <a:xfrm>
            <a:off x="574199" y="1837929"/>
            <a:ext cx="1614488" cy="259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图片 26654" descr="摆的共振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4" t="3709" r="23541" b="9666"/>
          <a:stretch>
            <a:fillRect/>
          </a:stretch>
        </p:blipFill>
        <p:spPr bwMode="auto">
          <a:xfrm>
            <a:off x="2369265" y="1837929"/>
            <a:ext cx="2193131" cy="26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图片 26655" descr="4908302_171315917000_2"/>
          <p:cNvPicPr>
            <a:picLocks noChangeAspect="1" noChangeArrowheads="1"/>
          </p:cNvPicPr>
          <p:nvPr/>
        </p:nvPicPr>
        <p:blipFill>
          <a:blip r:embed="rId6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33" b="10197"/>
          <a:stretch>
            <a:fillRect/>
          </a:stretch>
        </p:blipFill>
        <p:spPr bwMode="auto">
          <a:xfrm>
            <a:off x="4824095" y="1837531"/>
            <a:ext cx="2268141" cy="22050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对象 3"/>
          <p:cNvGraphicFramePr/>
          <p:nvPr/>
        </p:nvGraphicFramePr>
        <p:xfrm>
          <a:off x="7195820" y="357505"/>
          <a:ext cx="1649730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r:id="rId7" imgW="1028700" imgH="457200" progId="Paint.Picture">
                  <p:embed/>
                </p:oleObj>
              </mc:Choice>
              <mc:Fallback>
                <p:oleObj r:id="rId7" imgW="1028700" imgH="4572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95820" y="357505"/>
                        <a:ext cx="1649730" cy="1188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7273290" y="1787525"/>
          <a:ext cx="1870710" cy="1130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r:id="rId9" imgW="1495425" imgH="733425" progId="Paint.Picture">
                  <p:embed/>
                </p:oleObj>
              </mc:Choice>
              <mc:Fallback>
                <p:oleObj r:id="rId9" imgW="1495425" imgH="733425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73290" y="1787525"/>
                        <a:ext cx="1870710" cy="1130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27651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r="7858"/>
          <a:stretch>
            <a:fillRect/>
          </a:stretch>
        </p:blipFill>
        <p:spPr bwMode="auto">
          <a:xfrm>
            <a:off x="5473859" y="2338467"/>
            <a:ext cx="2165747" cy="26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文本框 27653"/>
          <p:cNvSpPr txBox="1">
            <a:spLocks noChangeArrowheads="1"/>
          </p:cNvSpPr>
          <p:nvPr/>
        </p:nvSpPr>
        <p:spPr bwMode="auto">
          <a:xfrm>
            <a:off x="1615520" y="681038"/>
            <a:ext cx="459740" cy="1026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受迫振动</a:t>
            </a:r>
          </a:p>
        </p:txBody>
      </p:sp>
      <p:grpSp>
        <p:nvGrpSpPr>
          <p:cNvPr id="17411" name="组合 27654"/>
          <p:cNvGrpSpPr/>
          <p:nvPr/>
        </p:nvGrpSpPr>
        <p:grpSpPr bwMode="auto">
          <a:xfrm>
            <a:off x="2088356" y="681038"/>
            <a:ext cx="323850" cy="1458516"/>
            <a:chOff x="2426" y="1343"/>
            <a:chExt cx="272" cy="636"/>
          </a:xfrm>
        </p:grpSpPr>
        <p:sp>
          <p:nvSpPr>
            <p:cNvPr id="17412" name="直接连接符 27655"/>
            <p:cNvSpPr>
              <a:spLocks noChangeShapeType="1"/>
            </p:cNvSpPr>
            <p:nvPr/>
          </p:nvSpPr>
          <p:spPr bwMode="auto">
            <a:xfrm>
              <a:off x="2426" y="166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413" name="直接连接符 27656"/>
            <p:cNvSpPr>
              <a:spLocks noChangeShapeType="1"/>
            </p:cNvSpPr>
            <p:nvPr/>
          </p:nvSpPr>
          <p:spPr bwMode="auto">
            <a:xfrm>
              <a:off x="2562" y="1344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414" name="直接连接符 27657"/>
            <p:cNvSpPr>
              <a:spLocks noChangeShapeType="1"/>
            </p:cNvSpPr>
            <p:nvPr/>
          </p:nvSpPr>
          <p:spPr bwMode="auto">
            <a:xfrm>
              <a:off x="2562" y="166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415" name="直接连接符 27658"/>
            <p:cNvSpPr>
              <a:spLocks noChangeShapeType="1"/>
            </p:cNvSpPr>
            <p:nvPr/>
          </p:nvSpPr>
          <p:spPr bwMode="auto">
            <a:xfrm>
              <a:off x="2562" y="197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416" name="直接连接符 27659"/>
            <p:cNvSpPr>
              <a:spLocks noChangeShapeType="1"/>
            </p:cNvSpPr>
            <p:nvPr/>
          </p:nvSpPr>
          <p:spPr bwMode="auto">
            <a:xfrm>
              <a:off x="2562" y="134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17417" name="文本框 27660"/>
          <p:cNvSpPr txBox="1">
            <a:spLocks noChangeArrowheads="1"/>
          </p:cNvSpPr>
          <p:nvPr/>
        </p:nvSpPr>
        <p:spPr bwMode="auto">
          <a:xfrm>
            <a:off x="2412206" y="465535"/>
            <a:ext cx="647700" cy="3219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500" b="1">
                <a:solidFill>
                  <a:srgbClr val="9900FF"/>
                </a:solidFill>
              </a:rPr>
              <a:t>定义</a:t>
            </a:r>
          </a:p>
        </p:txBody>
      </p:sp>
      <p:sp>
        <p:nvSpPr>
          <p:cNvPr id="17418" name="文本框 27661"/>
          <p:cNvSpPr txBox="1">
            <a:spLocks noChangeArrowheads="1"/>
          </p:cNvSpPr>
          <p:nvPr/>
        </p:nvSpPr>
        <p:spPr bwMode="auto">
          <a:xfrm>
            <a:off x="2412206" y="1168004"/>
            <a:ext cx="647700" cy="3219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500" b="1">
                <a:solidFill>
                  <a:srgbClr val="9900FF"/>
                </a:solidFill>
              </a:rPr>
              <a:t>特征</a:t>
            </a:r>
          </a:p>
        </p:txBody>
      </p:sp>
      <p:sp>
        <p:nvSpPr>
          <p:cNvPr id="17419" name="文本框 27662"/>
          <p:cNvSpPr txBox="1">
            <a:spLocks noChangeArrowheads="1"/>
          </p:cNvSpPr>
          <p:nvPr/>
        </p:nvSpPr>
        <p:spPr bwMode="auto">
          <a:xfrm>
            <a:off x="2412206" y="1977629"/>
            <a:ext cx="647700" cy="3219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500" b="1">
                <a:solidFill>
                  <a:srgbClr val="9900FF"/>
                </a:solidFill>
              </a:rPr>
              <a:t>共振</a:t>
            </a:r>
          </a:p>
        </p:txBody>
      </p:sp>
      <p:sp>
        <p:nvSpPr>
          <p:cNvPr id="27666" name="矩形 27665"/>
          <p:cNvSpPr>
            <a:spLocks noChangeArrowheads="1" noChangeShapeType="1" noTextEdit="1"/>
          </p:cNvSpPr>
          <p:nvPr/>
        </p:nvSpPr>
        <p:spPr bwMode="auto">
          <a:xfrm>
            <a:off x="1763395" y="2950210"/>
            <a:ext cx="3177540" cy="77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2700" b="1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共振的应用与防止？</a:t>
            </a:r>
          </a:p>
        </p:txBody>
      </p:sp>
      <p:grpSp>
        <p:nvGrpSpPr>
          <p:cNvPr id="27670" name="组合 27669"/>
          <p:cNvGrpSpPr/>
          <p:nvPr/>
        </p:nvGrpSpPr>
        <p:grpSpPr bwMode="auto">
          <a:xfrm>
            <a:off x="3059906" y="411956"/>
            <a:ext cx="4158853" cy="367903"/>
            <a:chOff x="1610" y="346"/>
            <a:chExt cx="3493" cy="309"/>
          </a:xfrm>
        </p:grpSpPr>
        <p:sp>
          <p:nvSpPr>
            <p:cNvPr id="17422" name="文本框 27667"/>
            <p:cNvSpPr txBox="1">
              <a:spLocks noChangeArrowheads="1"/>
            </p:cNvSpPr>
            <p:nvPr/>
          </p:nvSpPr>
          <p:spPr bwMode="auto">
            <a:xfrm>
              <a:off x="1791" y="346"/>
              <a:ext cx="3312" cy="3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ea typeface="楷体_GB2312" pitchFamily="49" charset="-122"/>
                </a:rPr>
                <a:t>系统在</a:t>
              </a:r>
              <a:r>
                <a:rPr lang="zh-CN" altLang="en-US" b="1">
                  <a:solidFill>
                    <a:srgbClr val="FF0000"/>
                  </a:solidFill>
                  <a:ea typeface="楷体_GB2312" pitchFamily="49" charset="-122"/>
                </a:rPr>
                <a:t>周期性驱动力作用下</a:t>
              </a:r>
              <a:r>
                <a:rPr lang="zh-CN" altLang="en-US" b="1">
                  <a:ea typeface="楷体_GB2312" pitchFamily="49" charset="-122"/>
                </a:rPr>
                <a:t>的振动</a:t>
              </a:r>
            </a:p>
          </p:txBody>
        </p:sp>
        <p:sp>
          <p:nvSpPr>
            <p:cNvPr id="17423" name="直接连接符 27668"/>
            <p:cNvSpPr>
              <a:spLocks noChangeShapeType="1"/>
            </p:cNvSpPr>
            <p:nvPr/>
          </p:nvSpPr>
          <p:spPr bwMode="auto">
            <a:xfrm>
              <a:off x="1610" y="482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27673" name="组合 27672"/>
          <p:cNvGrpSpPr/>
          <p:nvPr/>
        </p:nvGrpSpPr>
        <p:grpSpPr bwMode="auto">
          <a:xfrm>
            <a:off x="3113485" y="951310"/>
            <a:ext cx="3781425" cy="900112"/>
            <a:chOff x="1655" y="799"/>
            <a:chExt cx="3176" cy="756"/>
          </a:xfrm>
        </p:grpSpPr>
        <p:grpSp>
          <p:nvGrpSpPr>
            <p:cNvPr id="17425" name="组合 27670"/>
            <p:cNvGrpSpPr/>
            <p:nvPr/>
          </p:nvGrpSpPr>
          <p:grpSpPr bwMode="auto">
            <a:xfrm>
              <a:off x="1882" y="799"/>
              <a:ext cx="2949" cy="756"/>
              <a:chOff x="2018" y="845"/>
              <a:chExt cx="2949" cy="756"/>
            </a:xfrm>
          </p:grpSpPr>
          <p:sp>
            <p:nvSpPr>
              <p:cNvPr id="17426" name="文本框 27652"/>
              <p:cNvSpPr txBox="1">
                <a:spLocks noChangeArrowheads="1"/>
              </p:cNvSpPr>
              <p:nvPr/>
            </p:nvSpPr>
            <p:spPr bwMode="auto">
              <a:xfrm>
                <a:off x="2064" y="845"/>
                <a:ext cx="2222" cy="3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b="1" i="1">
                    <a:solidFill>
                      <a:srgbClr val="FF3300"/>
                    </a:solidFill>
                    <a:latin typeface="Times New Roman" panose="02020603050405020304" charset="0"/>
                  </a:rPr>
                  <a:t>f</a:t>
                </a:r>
                <a:r>
                  <a:rPr lang="zh-CN" altLang="en-US" sz="2100" b="1" baseline="-25000">
                    <a:solidFill>
                      <a:srgbClr val="FF3300"/>
                    </a:solidFill>
                    <a:latin typeface="Times New Roman" panose="02020603050405020304" charset="0"/>
                  </a:rPr>
                  <a:t>迫</a:t>
                </a:r>
                <a:r>
                  <a:rPr lang="en-US" altLang="zh-CN" sz="2100" b="1">
                    <a:solidFill>
                      <a:srgbClr val="FF3300"/>
                    </a:solidFill>
                    <a:latin typeface="Times New Roman" panose="02020603050405020304" charset="0"/>
                  </a:rPr>
                  <a:t>=</a:t>
                </a:r>
                <a:r>
                  <a:rPr lang="en-US" altLang="zh-CN" sz="2100" b="1" i="1">
                    <a:solidFill>
                      <a:srgbClr val="FF3300"/>
                    </a:solidFill>
                    <a:latin typeface="Times New Roman" panose="02020603050405020304" charset="0"/>
                  </a:rPr>
                  <a:t>f</a:t>
                </a:r>
                <a:r>
                  <a:rPr lang="zh-CN" altLang="en-US" sz="2100" b="1" baseline="-25000">
                    <a:solidFill>
                      <a:srgbClr val="FF3300"/>
                    </a:solidFill>
                    <a:latin typeface="Times New Roman" panose="02020603050405020304" charset="0"/>
                  </a:rPr>
                  <a:t>驱</a:t>
                </a:r>
                <a:r>
                  <a:rPr lang="zh-CN" altLang="en-US" sz="2100" b="1">
                    <a:solidFill>
                      <a:srgbClr val="FF3300"/>
                    </a:solidFill>
                    <a:latin typeface="Times New Roman" panose="02020603050405020304" charset="0"/>
                  </a:rPr>
                  <a:t>，与</a:t>
                </a:r>
                <a:r>
                  <a:rPr lang="en-US" altLang="zh-CN" sz="2100" b="1" i="1">
                    <a:solidFill>
                      <a:srgbClr val="FF3300"/>
                    </a:solidFill>
                    <a:latin typeface="Times New Roman" panose="02020603050405020304" charset="0"/>
                  </a:rPr>
                  <a:t>f</a:t>
                </a:r>
                <a:r>
                  <a:rPr lang="zh-CN" altLang="en-US" sz="2100" b="1" baseline="-25000">
                    <a:solidFill>
                      <a:srgbClr val="FF3300"/>
                    </a:solidFill>
                    <a:latin typeface="Times New Roman" panose="02020603050405020304" charset="0"/>
                  </a:rPr>
                  <a:t>固</a:t>
                </a:r>
                <a:r>
                  <a:rPr lang="zh-CN" altLang="en-US" sz="2100" b="1">
                    <a:solidFill>
                      <a:srgbClr val="FF3300"/>
                    </a:solidFill>
                    <a:latin typeface="Times New Roman" panose="02020603050405020304" charset="0"/>
                  </a:rPr>
                  <a:t>无关</a:t>
                </a:r>
              </a:p>
            </p:txBody>
          </p:sp>
          <p:sp>
            <p:nvSpPr>
              <p:cNvPr id="17427" name="文本框 27663"/>
              <p:cNvSpPr txBox="1">
                <a:spLocks noChangeArrowheads="1"/>
              </p:cNvSpPr>
              <p:nvPr/>
            </p:nvSpPr>
            <p:spPr bwMode="auto">
              <a:xfrm>
                <a:off x="2018" y="1253"/>
                <a:ext cx="2949" cy="3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b="1" i="1">
                    <a:solidFill>
                      <a:srgbClr val="FF3300"/>
                    </a:solidFill>
                    <a:latin typeface="Times New Roman" panose="02020603050405020304" charset="0"/>
                  </a:rPr>
                  <a:t>f</a:t>
                </a:r>
                <a:r>
                  <a:rPr lang="zh-CN" altLang="en-US" sz="2100" b="1" baseline="-25000">
                    <a:solidFill>
                      <a:srgbClr val="FF3300"/>
                    </a:solidFill>
                    <a:latin typeface="Times New Roman" panose="02020603050405020304" charset="0"/>
                  </a:rPr>
                  <a:t>驱</a:t>
                </a:r>
                <a:r>
                  <a:rPr lang="zh-CN" altLang="en-US" sz="2100" b="1">
                    <a:solidFill>
                      <a:srgbClr val="FF3300"/>
                    </a:solidFill>
                    <a:latin typeface="Times New Roman" panose="02020603050405020304" charset="0"/>
                  </a:rPr>
                  <a:t>与</a:t>
                </a:r>
                <a:r>
                  <a:rPr lang="en-US" altLang="zh-CN" sz="2100" b="1" i="1">
                    <a:solidFill>
                      <a:srgbClr val="FF3300"/>
                    </a:solidFill>
                    <a:latin typeface="Times New Roman" panose="02020603050405020304" charset="0"/>
                  </a:rPr>
                  <a:t>f</a:t>
                </a:r>
                <a:r>
                  <a:rPr lang="zh-CN" altLang="en-US" sz="2100" b="1" baseline="-25000">
                    <a:solidFill>
                      <a:srgbClr val="FF3300"/>
                    </a:solidFill>
                    <a:latin typeface="Times New Roman" panose="02020603050405020304" charset="0"/>
                  </a:rPr>
                  <a:t>固</a:t>
                </a:r>
                <a:r>
                  <a:rPr lang="zh-CN" altLang="en-US" sz="2100" b="1">
                    <a:solidFill>
                      <a:srgbClr val="FF3300"/>
                    </a:solidFill>
                    <a:latin typeface="Times New Roman" panose="02020603050405020304" charset="0"/>
                  </a:rPr>
                  <a:t>相差越小，振幅越大</a:t>
                </a:r>
              </a:p>
            </p:txBody>
          </p:sp>
        </p:grpSp>
        <p:sp>
          <p:nvSpPr>
            <p:cNvPr id="17428" name="直接连接符 27671"/>
            <p:cNvSpPr>
              <a:spLocks noChangeShapeType="1"/>
            </p:cNvSpPr>
            <p:nvPr/>
          </p:nvSpPr>
          <p:spPr bwMode="auto">
            <a:xfrm flipV="1">
              <a:off x="1655" y="111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27675" name="组合 27674"/>
          <p:cNvGrpSpPr/>
          <p:nvPr/>
        </p:nvGrpSpPr>
        <p:grpSpPr bwMode="auto">
          <a:xfrm>
            <a:off x="3059906" y="1924050"/>
            <a:ext cx="2808685" cy="414338"/>
            <a:chOff x="1610" y="1616"/>
            <a:chExt cx="2359" cy="348"/>
          </a:xfrm>
        </p:grpSpPr>
        <p:sp>
          <p:nvSpPr>
            <p:cNvPr id="17430" name="文本框 27664"/>
            <p:cNvSpPr txBox="1">
              <a:spLocks noChangeArrowheads="1"/>
            </p:cNvSpPr>
            <p:nvPr/>
          </p:nvSpPr>
          <p:spPr bwMode="auto">
            <a:xfrm>
              <a:off x="1837" y="1616"/>
              <a:ext cx="2132" cy="3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 b="1" i="1">
                  <a:solidFill>
                    <a:srgbClr val="FF3300"/>
                  </a:solidFill>
                  <a:latin typeface="Times New Roman" panose="02020603050405020304" charset="0"/>
                </a:rPr>
                <a:t>f</a:t>
              </a:r>
              <a:r>
                <a:rPr lang="zh-CN" altLang="en-US" sz="2100" b="1" baseline="-25000">
                  <a:solidFill>
                    <a:srgbClr val="FF3300"/>
                  </a:solidFill>
                  <a:latin typeface="Times New Roman" panose="02020603050405020304" charset="0"/>
                </a:rPr>
                <a:t>驱</a:t>
              </a:r>
              <a:r>
                <a:rPr lang="en-US" altLang="zh-CN" sz="2100" b="1">
                  <a:solidFill>
                    <a:srgbClr val="FF3300"/>
                  </a:solidFill>
                  <a:latin typeface="Times New Roman" panose="02020603050405020304" charset="0"/>
                </a:rPr>
                <a:t>=</a:t>
              </a:r>
              <a:r>
                <a:rPr lang="en-US" altLang="zh-CN" sz="2100" b="1" i="1">
                  <a:solidFill>
                    <a:srgbClr val="FF3300"/>
                  </a:solidFill>
                  <a:latin typeface="Times New Roman" panose="02020603050405020304" charset="0"/>
                </a:rPr>
                <a:t>f</a:t>
              </a:r>
              <a:r>
                <a:rPr lang="zh-CN" altLang="en-US" sz="2100" b="1" baseline="-25000">
                  <a:solidFill>
                    <a:srgbClr val="FF3300"/>
                  </a:solidFill>
                  <a:latin typeface="Times New Roman" panose="02020603050405020304" charset="0"/>
                </a:rPr>
                <a:t>固</a:t>
              </a:r>
              <a:r>
                <a:rPr lang="zh-CN" altLang="en-US" sz="2100" b="1">
                  <a:solidFill>
                    <a:srgbClr val="FF3300"/>
                  </a:solidFill>
                  <a:latin typeface="Times New Roman" panose="02020603050405020304" charset="0"/>
                </a:rPr>
                <a:t>时，振幅最大</a:t>
              </a:r>
            </a:p>
          </p:txBody>
        </p:sp>
        <p:sp>
          <p:nvSpPr>
            <p:cNvPr id="17431" name="直接连接符 27673"/>
            <p:cNvSpPr>
              <a:spLocks noChangeShapeType="1"/>
            </p:cNvSpPr>
            <p:nvPr/>
          </p:nvSpPr>
          <p:spPr bwMode="auto">
            <a:xfrm>
              <a:off x="1610" y="179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11" name="椭圆 10"/>
          <p:cNvSpPr/>
          <p:nvPr/>
        </p:nvSpPr>
        <p:spPr>
          <a:xfrm>
            <a:off x="6310630" y="4275455"/>
            <a:ext cx="584200" cy="31496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218680" y="3623310"/>
            <a:ext cx="19253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固有频率值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110" y="499110"/>
            <a:ext cx="65881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例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．一个单摆做受迫振动，其共振曲线（振幅A与驱动力的频率f的关系）如图所示，则：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A．此单摆的固有周期约为0.5s      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B．此单摆的摆长约为1m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C．若摆长增大，单摆的固有频率增大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D．若摆长增大，共振曲线的峰将向右移动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14135" y="1194435"/>
            <a:ext cx="3365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73742858" name="图片 1073742857"/>
          <p:cNvPicPr>
            <a:picLocks noChangeAspect="1"/>
          </p:cNvPicPr>
          <p:nvPr/>
        </p:nvPicPr>
        <p:blipFill>
          <a:blip r:embed="rId4">
            <a:lum bright="-6000" contrast="30000"/>
          </a:blip>
          <a:srcRect b="18579"/>
          <a:stretch>
            <a:fillRect/>
          </a:stretch>
        </p:blipFill>
        <p:spPr>
          <a:xfrm>
            <a:off x="6414135" y="1654810"/>
            <a:ext cx="2595880" cy="20078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对象 10"/>
          <p:cNvGraphicFramePr/>
          <p:nvPr/>
        </p:nvGraphicFramePr>
        <p:xfrm>
          <a:off x="2642870" y="3372485"/>
          <a:ext cx="159575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r:id="rId4" imgW="2686050" imgH="1857375" progId="Paint.Picture">
                  <p:embed/>
                </p:oleObj>
              </mc:Choice>
              <mc:Fallback>
                <p:oleObj r:id="rId4" imgW="2686050" imgH="1857375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2870" y="3372485"/>
                        <a:ext cx="1595755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89" name="组合 37902"/>
          <p:cNvGrpSpPr/>
          <p:nvPr/>
        </p:nvGrpSpPr>
        <p:grpSpPr bwMode="auto">
          <a:xfrm>
            <a:off x="1673860" y="1702435"/>
            <a:ext cx="3992245" cy="824394"/>
            <a:chOff x="612" y="1840"/>
            <a:chExt cx="4491" cy="1212"/>
          </a:xfrm>
        </p:grpSpPr>
        <p:sp>
          <p:nvSpPr>
            <p:cNvPr id="12290" name="直接连接符 37891"/>
            <p:cNvSpPr>
              <a:spLocks noChangeShapeType="1"/>
            </p:cNvSpPr>
            <p:nvPr/>
          </p:nvSpPr>
          <p:spPr bwMode="auto">
            <a:xfrm>
              <a:off x="612" y="1979"/>
              <a:ext cx="4491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2291" name="直接连接符 37892"/>
            <p:cNvSpPr>
              <a:spLocks noChangeShapeType="1"/>
            </p:cNvSpPr>
            <p:nvPr/>
          </p:nvSpPr>
          <p:spPr bwMode="auto">
            <a:xfrm flipV="1">
              <a:off x="2880" y="1842"/>
              <a:ext cx="0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2292" name="文本框 37893"/>
            <p:cNvSpPr txBox="1">
              <a:spLocks noChangeArrowheads="1"/>
            </p:cNvSpPr>
            <p:nvPr/>
          </p:nvSpPr>
          <p:spPr bwMode="auto">
            <a:xfrm>
              <a:off x="2608" y="2024"/>
              <a:ext cx="409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charset="0"/>
                </a:rPr>
                <a:t>O</a:t>
              </a:r>
            </a:p>
          </p:txBody>
        </p:sp>
        <p:sp>
          <p:nvSpPr>
            <p:cNvPr id="12293" name="直接连接符 37894"/>
            <p:cNvSpPr>
              <a:spLocks noChangeShapeType="1"/>
            </p:cNvSpPr>
            <p:nvPr/>
          </p:nvSpPr>
          <p:spPr bwMode="auto">
            <a:xfrm flipV="1">
              <a:off x="2154" y="1842"/>
              <a:ext cx="0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2294" name="文本框 37895"/>
            <p:cNvSpPr txBox="1">
              <a:spLocks noChangeArrowheads="1"/>
            </p:cNvSpPr>
            <p:nvPr/>
          </p:nvSpPr>
          <p:spPr bwMode="auto">
            <a:xfrm>
              <a:off x="1927" y="2024"/>
              <a:ext cx="409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charset="0"/>
                </a:rPr>
                <a:t>B</a:t>
              </a:r>
            </a:p>
          </p:txBody>
        </p:sp>
        <p:sp>
          <p:nvSpPr>
            <p:cNvPr id="12295" name="直接连接符 37896"/>
            <p:cNvSpPr>
              <a:spLocks noChangeShapeType="1"/>
            </p:cNvSpPr>
            <p:nvPr/>
          </p:nvSpPr>
          <p:spPr bwMode="auto">
            <a:xfrm flipV="1">
              <a:off x="3605" y="1842"/>
              <a:ext cx="0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2296" name="文本框 37897"/>
            <p:cNvSpPr txBox="1">
              <a:spLocks noChangeArrowheads="1"/>
            </p:cNvSpPr>
            <p:nvPr/>
          </p:nvSpPr>
          <p:spPr bwMode="auto">
            <a:xfrm>
              <a:off x="3377" y="2024"/>
              <a:ext cx="410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charset="0"/>
                </a:rPr>
                <a:t>C</a:t>
              </a:r>
            </a:p>
          </p:txBody>
        </p:sp>
        <p:sp>
          <p:nvSpPr>
            <p:cNvPr id="12297" name="直接连接符 37898"/>
            <p:cNvSpPr>
              <a:spLocks noChangeShapeType="1"/>
            </p:cNvSpPr>
            <p:nvPr/>
          </p:nvSpPr>
          <p:spPr bwMode="auto">
            <a:xfrm flipV="1">
              <a:off x="1066" y="1840"/>
              <a:ext cx="0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2298" name="文本框 37899"/>
            <p:cNvSpPr txBox="1">
              <a:spLocks noChangeArrowheads="1"/>
            </p:cNvSpPr>
            <p:nvPr/>
          </p:nvSpPr>
          <p:spPr bwMode="auto">
            <a:xfrm>
              <a:off x="839" y="2022"/>
              <a:ext cx="408" cy="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charset="0"/>
                </a:rPr>
                <a:t>B</a:t>
              </a:r>
              <a:r>
                <a:rPr lang="en-US" altLang="zh-CN" sz="2400" b="1" i="1" baseline="30000">
                  <a:latin typeface="Times New Roman" panose="02020603050405020304" charset="0"/>
                </a:rPr>
                <a:t>/</a:t>
              </a:r>
            </a:p>
          </p:txBody>
        </p:sp>
        <p:sp>
          <p:nvSpPr>
            <p:cNvPr id="12299" name="直接连接符 37900"/>
            <p:cNvSpPr>
              <a:spLocks noChangeShapeType="1"/>
            </p:cNvSpPr>
            <p:nvPr/>
          </p:nvSpPr>
          <p:spPr bwMode="auto">
            <a:xfrm flipV="1">
              <a:off x="4695" y="1840"/>
              <a:ext cx="0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2300" name="文本框 37901"/>
            <p:cNvSpPr txBox="1">
              <a:spLocks noChangeArrowheads="1"/>
            </p:cNvSpPr>
            <p:nvPr/>
          </p:nvSpPr>
          <p:spPr bwMode="auto">
            <a:xfrm>
              <a:off x="4468" y="2022"/>
              <a:ext cx="409" cy="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charset="0"/>
                </a:rPr>
                <a:t>C</a:t>
              </a:r>
              <a:r>
                <a:rPr lang="en-US" altLang="zh-CN" sz="2400" b="1" i="1" baseline="30000">
                  <a:latin typeface="Times New Roman" panose="02020603050405020304" charset="0"/>
                </a:rPr>
                <a:t>/</a:t>
              </a:r>
            </a:p>
          </p:txBody>
        </p:sp>
      </p:grpSp>
      <p:sp>
        <p:nvSpPr>
          <p:cNvPr id="12301" name="文本框 37904"/>
          <p:cNvSpPr txBox="1">
            <a:spLocks noChangeArrowheads="1"/>
          </p:cNvSpPr>
          <p:nvPr/>
        </p:nvSpPr>
        <p:spPr bwMode="auto">
          <a:xfrm>
            <a:off x="2094865" y="372745"/>
            <a:ext cx="47332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简谐运动的 “对称性和周期性”</a:t>
            </a:r>
          </a:p>
        </p:txBody>
      </p:sp>
      <p:pic>
        <p:nvPicPr>
          <p:cNvPr id="12302" name="图片 37905" descr="弹簧振子"/>
          <p:cNvPicPr>
            <a:picLocks noChangeAspect="1" noChangeArrowheads="1"/>
          </p:cNvPicPr>
          <p:nvPr/>
        </p:nvPicPr>
        <p:blipFill>
          <a:blip r:embed="rId6" cstate="print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2705" r="6094" b="12440"/>
          <a:stretch>
            <a:fillRect/>
          </a:stretch>
        </p:blipFill>
        <p:spPr bwMode="auto">
          <a:xfrm>
            <a:off x="6827917" y="531575"/>
            <a:ext cx="2052638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文本框 37907"/>
          <p:cNvSpPr txBox="1">
            <a:spLocks noChangeArrowheads="1"/>
          </p:cNvSpPr>
          <p:nvPr/>
        </p:nvSpPr>
        <p:spPr bwMode="auto">
          <a:xfrm>
            <a:off x="606505" y="2483882"/>
            <a:ext cx="2376488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/>
              <a:t>（</a:t>
            </a:r>
            <a:r>
              <a:rPr lang="en-US" altLang="zh-CN" b="1" dirty="0"/>
              <a:t>1</a:t>
            </a:r>
            <a:r>
              <a:rPr lang="zh-CN" altLang="en-US" b="1" dirty="0"/>
              <a:t>）位移对称</a:t>
            </a:r>
          </a:p>
          <a:p>
            <a:pPr>
              <a:spcBef>
                <a:spcPct val="50000"/>
              </a:spcBef>
            </a:pPr>
            <a:r>
              <a:rPr lang="zh-CN" altLang="en-US" b="1" dirty="0"/>
              <a:t>（</a:t>
            </a:r>
            <a:r>
              <a:rPr lang="en-US" altLang="zh-CN" b="1" dirty="0"/>
              <a:t>2</a:t>
            </a:r>
            <a:r>
              <a:rPr lang="zh-CN" altLang="en-US" b="1" dirty="0"/>
              <a:t>）加速度对称</a:t>
            </a:r>
          </a:p>
          <a:p>
            <a:pPr>
              <a:spcBef>
                <a:spcPct val="50000"/>
              </a:spcBef>
            </a:pPr>
            <a:r>
              <a:rPr lang="zh-CN" altLang="en-US" b="1" dirty="0"/>
              <a:t>（</a:t>
            </a:r>
            <a:r>
              <a:rPr lang="en-US" altLang="zh-CN" b="1" dirty="0"/>
              <a:t>3</a:t>
            </a:r>
            <a:r>
              <a:rPr lang="zh-CN" altLang="en-US" b="1" dirty="0"/>
              <a:t>）速度对称</a:t>
            </a:r>
          </a:p>
          <a:p>
            <a:pPr>
              <a:spcBef>
                <a:spcPct val="50000"/>
              </a:spcBef>
            </a:pPr>
            <a:r>
              <a:rPr lang="zh-CN" altLang="en-US" b="1" dirty="0"/>
              <a:t>（</a:t>
            </a:r>
            <a:r>
              <a:rPr lang="en-US" altLang="zh-CN" b="1" dirty="0"/>
              <a:t>4</a:t>
            </a:r>
            <a:r>
              <a:rPr lang="zh-CN" altLang="en-US" b="1" dirty="0"/>
              <a:t>）动量对称</a:t>
            </a:r>
          </a:p>
          <a:p>
            <a:pPr>
              <a:spcBef>
                <a:spcPct val="50000"/>
              </a:spcBef>
            </a:pPr>
            <a:r>
              <a:rPr lang="zh-CN" altLang="en-US" b="1" dirty="0"/>
              <a:t>（</a:t>
            </a:r>
            <a:r>
              <a:rPr lang="en-US" altLang="zh-CN" b="1" dirty="0"/>
              <a:t>5</a:t>
            </a:r>
            <a:r>
              <a:rPr lang="zh-CN" altLang="en-US" b="1" dirty="0"/>
              <a:t>）能量对称、守恒</a:t>
            </a:r>
          </a:p>
        </p:txBody>
      </p:sp>
      <p:sp>
        <p:nvSpPr>
          <p:cNvPr id="12304" name="文本框 37908"/>
          <p:cNvSpPr txBox="1">
            <a:spLocks noChangeArrowheads="1"/>
          </p:cNvSpPr>
          <p:nvPr/>
        </p:nvSpPr>
        <p:spPr bwMode="auto">
          <a:xfrm>
            <a:off x="1331119" y="844154"/>
            <a:ext cx="3835003" cy="86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b="1"/>
              <a:t>在关于平衡位置对称的两点上，各物理量表现出对称性</a:t>
            </a:r>
            <a:r>
              <a:rPr lang="en-US" altLang="zh-CN" b="1"/>
              <a:t>——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565" y="187960"/>
            <a:ext cx="201930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kern="1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三、小结</a:t>
            </a:r>
            <a:endParaRPr lang="zh-CN" altLang="en-US"/>
          </a:p>
        </p:txBody>
      </p:sp>
      <p:pic>
        <p:nvPicPr>
          <p:cNvPr id="69685" name="Picture 53" descr="1203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t="3777" r="24396" b="11806"/>
          <a:stretch>
            <a:fillRect/>
          </a:stretch>
        </p:blipFill>
        <p:spPr bwMode="auto">
          <a:xfrm>
            <a:off x="6828155" y="2287905"/>
            <a:ext cx="191643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2"/>
          <p:cNvGrpSpPr/>
          <p:nvPr/>
        </p:nvGrpSpPr>
        <p:grpSpPr>
          <a:xfrm>
            <a:off x="2433893" y="2205582"/>
            <a:ext cx="1623757" cy="1166903"/>
            <a:chOff x="3174" y="414"/>
            <a:chExt cx="2433" cy="2251"/>
          </a:xfrm>
        </p:grpSpPr>
        <p:sp>
          <p:nvSpPr>
            <p:cNvPr id="4" name="Text Box 4"/>
            <p:cNvSpPr txBox="1"/>
            <p:nvPr/>
          </p:nvSpPr>
          <p:spPr>
            <a:xfrm>
              <a:off x="3174" y="414"/>
              <a:ext cx="244" cy="11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3200" b="1" i="1" dirty="0">
                  <a:solidFill>
                    <a:srgbClr val="808080"/>
                  </a:solidFill>
                  <a:latin typeface="Times New Roman" panose="02020603050405020304" charset="0"/>
                </a:rPr>
                <a:t>x</a:t>
              </a:r>
            </a:p>
          </p:txBody>
        </p:sp>
        <p:sp>
          <p:nvSpPr>
            <p:cNvPr id="6" name="Line 6"/>
            <p:cNvSpPr/>
            <p:nvPr/>
          </p:nvSpPr>
          <p:spPr>
            <a:xfrm>
              <a:off x="3762" y="1740"/>
              <a:ext cx="1824" cy="0"/>
            </a:xfrm>
            <a:prstGeom prst="line">
              <a:avLst/>
            </a:prstGeom>
            <a:ln w="38100" cap="flat" cmpd="sng">
              <a:solidFill>
                <a:srgbClr val="808080"/>
              </a:solidFill>
              <a:prstDash val="solid"/>
              <a:headEnd type="none" w="med" len="med"/>
              <a:tailEnd type="stealth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Line 7"/>
            <p:cNvSpPr/>
            <p:nvPr/>
          </p:nvSpPr>
          <p:spPr>
            <a:xfrm flipV="1">
              <a:off x="3767" y="709"/>
              <a:ext cx="0" cy="1956"/>
            </a:xfrm>
            <a:prstGeom prst="line">
              <a:avLst/>
            </a:prstGeom>
            <a:ln w="38100" cap="flat" cmpd="sng">
              <a:solidFill>
                <a:srgbClr val="808080"/>
              </a:solidFill>
              <a:prstDash val="solid"/>
              <a:headEnd type="none" w="med" len="med"/>
              <a:tailEnd type="stealth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5438" y="1721"/>
              <a:ext cx="169" cy="7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b="1" i="1" dirty="0">
                  <a:solidFill>
                    <a:srgbClr val="808080"/>
                  </a:solidFill>
                  <a:latin typeface="Times New Roman" panose="02020603050405020304" charset="0"/>
                </a:rPr>
                <a:t>t</a:t>
              </a:r>
            </a:p>
          </p:txBody>
        </p:sp>
        <p:sp>
          <p:nvSpPr>
            <p:cNvPr id="9" name="Text Box 9"/>
            <p:cNvSpPr txBox="1"/>
            <p:nvPr/>
          </p:nvSpPr>
          <p:spPr>
            <a:xfrm>
              <a:off x="3487" y="1600"/>
              <a:ext cx="255" cy="7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b="1" i="1" dirty="0">
                  <a:solidFill>
                    <a:srgbClr val="808080"/>
                  </a:solidFill>
                  <a:latin typeface="Times New Roman" panose="02020603050405020304" charset="0"/>
                </a:rPr>
                <a:t>O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3787" y="951"/>
              <a:ext cx="1536" cy="1542"/>
            </a:xfrm>
            <a:custGeom>
              <a:avLst/>
              <a:gdLst>
                <a:gd name="txL" fmla="*/ 0 w 1536"/>
                <a:gd name="txT" fmla="*/ 0 h 1120"/>
                <a:gd name="txR" fmla="*/ 1536 w 1536"/>
                <a:gd name="txB" fmla="*/ 1120 h 1120"/>
              </a:gdLst>
              <a:ahLst/>
              <a:cxnLst>
                <a:cxn ang="0">
                  <a:pos x="0" y="2147483647"/>
                </a:cxn>
                <a:cxn ang="0">
                  <a:pos x="2147471189" y="2147483647"/>
                </a:cxn>
                <a:cxn ang="0">
                  <a:pos x="2147471189" y="2147483647"/>
                </a:cxn>
                <a:cxn ang="0">
                  <a:pos x="2147471189" y="2147483647"/>
                </a:cxn>
              </a:cxnLst>
              <a:rect l="txL" t="txT" r="txR" b="txB"/>
              <a:pathLst>
                <a:path w="1536" h="1120">
                  <a:moveTo>
                    <a:pt x="0" y="566"/>
                  </a:moveTo>
                  <a:cubicBezTo>
                    <a:pt x="67" y="485"/>
                    <a:pt x="219" y="0"/>
                    <a:pt x="405" y="79"/>
                  </a:cubicBezTo>
                  <a:cubicBezTo>
                    <a:pt x="591" y="158"/>
                    <a:pt x="930" y="958"/>
                    <a:pt x="1118" y="1039"/>
                  </a:cubicBezTo>
                  <a:cubicBezTo>
                    <a:pt x="1306" y="1120"/>
                    <a:pt x="1449" y="665"/>
                    <a:pt x="1536" y="566"/>
                  </a:cubicBezTo>
                </a:path>
              </a:pathLst>
            </a:custGeom>
            <a:noFill/>
            <a:ln w="38100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Times New Roman" panose="02020603050405020304" charset="0"/>
              </a:endParaRPr>
            </a:p>
          </p:txBody>
        </p:sp>
      </p:grpSp>
      <p:graphicFrame>
        <p:nvGraphicFramePr>
          <p:cNvPr id="13" name="对象 12"/>
          <p:cNvGraphicFramePr/>
          <p:nvPr/>
        </p:nvGraphicFramePr>
        <p:xfrm>
          <a:off x="4496435" y="2287905"/>
          <a:ext cx="1703705" cy="111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r:id="rId8" imgW="2133600" imgH="1390650" progId="Paint.Picture">
                  <p:embed/>
                </p:oleObj>
              </mc:Choice>
              <mc:Fallback>
                <p:oleObj r:id="rId8" imgW="2133600" imgH="1390650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96435" y="2287905"/>
                        <a:ext cx="1703705" cy="111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4432935" y="3447415"/>
          <a:ext cx="1925320" cy="126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r:id="rId10" imgW="3324225" imgH="2200275" progId="Paint.Picture">
                  <p:embed/>
                </p:oleObj>
              </mc:Choice>
              <mc:Fallback>
                <p:oleObj r:id="rId10" imgW="3324225" imgH="2200275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32935" y="3447415"/>
                        <a:ext cx="1925320" cy="1263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4730150" y="1148040"/>
            <a:ext cx="15773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charset="0"/>
              </a:rPr>
              <a:t>F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</a:rPr>
              <a:t>= -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charset="0"/>
              </a:rPr>
              <a:t>k x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文本框 228353"/>
          <p:cNvSpPr txBox="1"/>
          <p:nvPr/>
        </p:nvSpPr>
        <p:spPr>
          <a:xfrm>
            <a:off x="1034971" y="897731"/>
            <a:ext cx="675005" cy="22145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charset="0"/>
                <a:ea typeface="黑体" panose="02010609060101010101" charset="-122"/>
              </a:rPr>
              <a:t>机械波</a:t>
            </a:r>
          </a:p>
        </p:txBody>
      </p:sp>
      <p:sp>
        <p:nvSpPr>
          <p:cNvPr id="228355" name="直接连接符 228354"/>
          <p:cNvSpPr/>
          <p:nvPr/>
        </p:nvSpPr>
        <p:spPr>
          <a:xfrm>
            <a:off x="1764030" y="465455"/>
            <a:ext cx="1270" cy="340741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8356" name="直接连接符 228355"/>
          <p:cNvSpPr/>
          <p:nvPr/>
        </p:nvSpPr>
        <p:spPr>
          <a:xfrm>
            <a:off x="1764506" y="465535"/>
            <a:ext cx="27027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28357" name="组合 228356"/>
          <p:cNvGrpSpPr/>
          <p:nvPr/>
        </p:nvGrpSpPr>
        <p:grpSpPr>
          <a:xfrm>
            <a:off x="3113485" y="303610"/>
            <a:ext cx="1620440" cy="336947"/>
            <a:chOff x="1610" y="255"/>
            <a:chExt cx="1361" cy="283"/>
          </a:xfrm>
        </p:grpSpPr>
        <p:sp>
          <p:nvSpPr>
            <p:cNvPr id="228358" name="直接连接符 228357"/>
            <p:cNvSpPr/>
            <p:nvPr/>
          </p:nvSpPr>
          <p:spPr>
            <a:xfrm>
              <a:off x="1610" y="391"/>
              <a:ext cx="22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359" name="文本框 228358"/>
            <p:cNvSpPr txBox="1"/>
            <p:nvPr/>
          </p:nvSpPr>
          <p:spPr>
            <a:xfrm>
              <a:off x="1837" y="255"/>
              <a:ext cx="1134" cy="283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波源、介质</a:t>
              </a:r>
            </a:p>
          </p:txBody>
        </p:sp>
      </p:grpSp>
      <p:sp>
        <p:nvSpPr>
          <p:cNvPr id="228360" name="文本框 228359"/>
          <p:cNvSpPr txBox="1"/>
          <p:nvPr/>
        </p:nvSpPr>
        <p:spPr>
          <a:xfrm>
            <a:off x="2034778" y="897731"/>
            <a:ext cx="1350169" cy="3371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Times New Roman" panose="02020603050405020304" charset="0"/>
                <a:ea typeface="黑体" panose="02010609060101010101" charset="-122"/>
              </a:rPr>
              <a:t>传播的实质</a:t>
            </a:r>
          </a:p>
        </p:txBody>
      </p:sp>
      <p:sp>
        <p:nvSpPr>
          <p:cNvPr id="228361" name="文本框 228360"/>
          <p:cNvSpPr txBox="1"/>
          <p:nvPr/>
        </p:nvSpPr>
        <p:spPr>
          <a:xfrm>
            <a:off x="2034779" y="1545431"/>
            <a:ext cx="648890" cy="3371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Times New Roman" panose="02020603050405020304" charset="0"/>
                <a:ea typeface="黑体" panose="02010609060101010101" charset="-122"/>
              </a:rPr>
              <a:t>分类</a:t>
            </a:r>
          </a:p>
        </p:txBody>
      </p:sp>
      <p:grpSp>
        <p:nvGrpSpPr>
          <p:cNvPr id="228362" name="组合 228361"/>
          <p:cNvGrpSpPr/>
          <p:nvPr/>
        </p:nvGrpSpPr>
        <p:grpSpPr>
          <a:xfrm>
            <a:off x="3654425" y="1375410"/>
            <a:ext cx="4185920" cy="337039"/>
            <a:chOff x="2109" y="1162"/>
            <a:chExt cx="2720" cy="283"/>
          </a:xfrm>
        </p:grpSpPr>
        <p:sp>
          <p:nvSpPr>
            <p:cNvPr id="228363" name="直接连接符 228362"/>
            <p:cNvSpPr/>
            <p:nvPr/>
          </p:nvSpPr>
          <p:spPr>
            <a:xfrm>
              <a:off x="2109" y="1298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364" name="文本框 228363"/>
            <p:cNvSpPr txBox="1"/>
            <p:nvPr/>
          </p:nvSpPr>
          <p:spPr>
            <a:xfrm>
              <a:off x="2244" y="1162"/>
              <a:ext cx="2585" cy="283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质点振动方向与波传播的方向</a:t>
              </a:r>
              <a:r>
                <a:rPr lang="zh-CN" altLang="en-US" sz="1600" b="1" dirty="0">
                  <a:latin typeface="Times New Roman" panose="02020603050405020304" charset="0"/>
                  <a:ea typeface="黑体" panose="02010609060101010101" charset="-122"/>
                </a:rPr>
                <a:t>垂直</a:t>
              </a:r>
            </a:p>
          </p:txBody>
        </p:sp>
      </p:grpSp>
      <p:sp>
        <p:nvSpPr>
          <p:cNvPr id="228365" name="文本框 228364"/>
          <p:cNvSpPr txBox="1"/>
          <p:nvPr/>
        </p:nvSpPr>
        <p:spPr>
          <a:xfrm>
            <a:off x="2034778" y="303610"/>
            <a:ext cx="1079897" cy="33718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latin typeface="Times New Roman" panose="02020603050405020304" charset="0"/>
                <a:ea typeface="黑体" panose="02010609060101010101" charset="-122"/>
              </a:rPr>
              <a:t>形成条件</a:t>
            </a:r>
          </a:p>
        </p:txBody>
      </p:sp>
      <p:grpSp>
        <p:nvGrpSpPr>
          <p:cNvPr id="228366" name="组合 228365"/>
          <p:cNvGrpSpPr/>
          <p:nvPr/>
        </p:nvGrpSpPr>
        <p:grpSpPr>
          <a:xfrm>
            <a:off x="2681288" y="2571750"/>
            <a:ext cx="972741" cy="1671638"/>
            <a:chOff x="1292" y="2160"/>
            <a:chExt cx="817" cy="1404"/>
          </a:xfrm>
        </p:grpSpPr>
        <p:sp>
          <p:nvSpPr>
            <p:cNvPr id="228367" name="直接连接符 228366"/>
            <p:cNvSpPr/>
            <p:nvPr/>
          </p:nvSpPr>
          <p:spPr>
            <a:xfrm>
              <a:off x="1429" y="2296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8368" name="组合 228367"/>
            <p:cNvGrpSpPr/>
            <p:nvPr/>
          </p:nvGrpSpPr>
          <p:grpSpPr>
            <a:xfrm>
              <a:off x="1292" y="2160"/>
              <a:ext cx="817" cy="1404"/>
              <a:chOff x="1292" y="2160"/>
              <a:chExt cx="817" cy="1404"/>
            </a:xfrm>
          </p:grpSpPr>
          <p:sp>
            <p:nvSpPr>
              <p:cNvPr id="228369" name="直接连接符 228368"/>
              <p:cNvSpPr/>
              <p:nvPr/>
            </p:nvSpPr>
            <p:spPr>
              <a:xfrm>
                <a:off x="1292" y="2886"/>
                <a:ext cx="1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370" name="直接连接符 228369"/>
              <p:cNvSpPr/>
              <p:nvPr/>
            </p:nvSpPr>
            <p:spPr>
              <a:xfrm>
                <a:off x="1428" y="2296"/>
                <a:ext cx="0" cy="113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371" name="直接连接符 228370"/>
              <p:cNvSpPr/>
              <p:nvPr/>
            </p:nvSpPr>
            <p:spPr>
              <a:xfrm>
                <a:off x="1429" y="3430"/>
                <a:ext cx="1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372" name="文本框 228371"/>
              <p:cNvSpPr txBox="1"/>
              <p:nvPr/>
            </p:nvSpPr>
            <p:spPr>
              <a:xfrm>
                <a:off x="1565" y="2160"/>
                <a:ext cx="544" cy="27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500" b="1" dirty="0">
                    <a:solidFill>
                      <a:srgbClr val="0000CC"/>
                    </a:solidFill>
                    <a:latin typeface="Times New Roman" panose="02020603050405020304" charset="0"/>
                    <a:ea typeface="黑体" panose="02010609060101010101" charset="-122"/>
                  </a:rPr>
                  <a:t>图像</a:t>
                </a:r>
              </a:p>
            </p:txBody>
          </p:sp>
          <p:sp>
            <p:nvSpPr>
              <p:cNvPr id="228373" name="文本框 228372"/>
              <p:cNvSpPr txBox="1"/>
              <p:nvPr/>
            </p:nvSpPr>
            <p:spPr>
              <a:xfrm>
                <a:off x="1565" y="3294"/>
                <a:ext cx="544" cy="27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500" b="1" dirty="0" smtClean="0">
                    <a:solidFill>
                      <a:srgbClr val="0000CC"/>
                    </a:solidFill>
                    <a:latin typeface="Times New Roman" panose="02020603050405020304" charset="0"/>
                    <a:ea typeface="黑体" panose="02010609060101010101" charset="-122"/>
                  </a:rPr>
                  <a:t>参量</a:t>
                </a:r>
                <a:endParaRPr lang="zh-CN" altLang="en-US" sz="1500" b="1" dirty="0">
                  <a:solidFill>
                    <a:srgbClr val="0000CC"/>
                  </a:solidFill>
                  <a:latin typeface="Times New Roman" panose="02020603050405020304" charset="0"/>
                  <a:ea typeface="黑体" panose="02010609060101010101" charset="-122"/>
                </a:endParaRPr>
              </a:p>
            </p:txBody>
          </p:sp>
        </p:grpSp>
      </p:grpSp>
      <p:grpSp>
        <p:nvGrpSpPr>
          <p:cNvPr id="228374" name="组合 228373"/>
          <p:cNvGrpSpPr/>
          <p:nvPr/>
        </p:nvGrpSpPr>
        <p:grpSpPr>
          <a:xfrm>
            <a:off x="3383756" y="897731"/>
            <a:ext cx="4105275" cy="336947"/>
            <a:chOff x="1881" y="754"/>
            <a:chExt cx="3448" cy="283"/>
          </a:xfrm>
        </p:grpSpPr>
        <p:sp>
          <p:nvSpPr>
            <p:cNvPr id="228375" name="文本框 228374"/>
            <p:cNvSpPr txBox="1"/>
            <p:nvPr/>
          </p:nvSpPr>
          <p:spPr>
            <a:xfrm>
              <a:off x="2109" y="754"/>
              <a:ext cx="3220" cy="283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传播的是振动形式、是能量、是信息</a:t>
              </a:r>
            </a:p>
          </p:txBody>
        </p:sp>
        <p:sp>
          <p:nvSpPr>
            <p:cNvPr id="228376" name="直接连接符 228375"/>
            <p:cNvSpPr/>
            <p:nvPr/>
          </p:nvSpPr>
          <p:spPr>
            <a:xfrm>
              <a:off x="1881" y="935"/>
              <a:ext cx="22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8377" name="直接连接符 228376"/>
          <p:cNvSpPr/>
          <p:nvPr/>
        </p:nvSpPr>
        <p:spPr>
          <a:xfrm>
            <a:off x="1764506" y="1113235"/>
            <a:ext cx="27027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8378" name="直接连接符 228377"/>
          <p:cNvSpPr/>
          <p:nvPr/>
        </p:nvSpPr>
        <p:spPr>
          <a:xfrm>
            <a:off x="1763316" y="1762125"/>
            <a:ext cx="27027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28379" name="组合 228378"/>
          <p:cNvGrpSpPr/>
          <p:nvPr/>
        </p:nvGrpSpPr>
        <p:grpSpPr>
          <a:xfrm>
            <a:off x="2681288" y="1375172"/>
            <a:ext cx="972741" cy="708422"/>
            <a:chOff x="1247" y="1155"/>
            <a:chExt cx="817" cy="595"/>
          </a:xfrm>
        </p:grpSpPr>
        <p:sp>
          <p:nvSpPr>
            <p:cNvPr id="228380" name="直接连接符 228379"/>
            <p:cNvSpPr/>
            <p:nvPr/>
          </p:nvSpPr>
          <p:spPr>
            <a:xfrm>
              <a:off x="1247" y="1480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381" name="直接连接符 228380"/>
            <p:cNvSpPr/>
            <p:nvPr/>
          </p:nvSpPr>
          <p:spPr>
            <a:xfrm flipH="1">
              <a:off x="1429" y="1344"/>
              <a:ext cx="0" cy="22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382" name="直接连接符 228381"/>
            <p:cNvSpPr/>
            <p:nvPr/>
          </p:nvSpPr>
          <p:spPr>
            <a:xfrm>
              <a:off x="1429" y="1344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383" name="文本框 228382"/>
            <p:cNvSpPr txBox="1"/>
            <p:nvPr/>
          </p:nvSpPr>
          <p:spPr>
            <a:xfrm>
              <a:off x="1565" y="1155"/>
              <a:ext cx="499" cy="27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500" b="1" dirty="0">
                  <a:solidFill>
                    <a:srgbClr val="0000CC"/>
                  </a:solidFill>
                  <a:latin typeface="Times New Roman" panose="02020603050405020304" charset="0"/>
                  <a:ea typeface="黑体" panose="02010609060101010101" charset="-122"/>
                </a:rPr>
                <a:t>横波</a:t>
              </a:r>
            </a:p>
          </p:txBody>
        </p:sp>
        <p:sp>
          <p:nvSpPr>
            <p:cNvPr id="228384" name="文本框 228383"/>
            <p:cNvSpPr txBox="1"/>
            <p:nvPr/>
          </p:nvSpPr>
          <p:spPr>
            <a:xfrm>
              <a:off x="1565" y="1480"/>
              <a:ext cx="499" cy="27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500" b="1" dirty="0">
                  <a:solidFill>
                    <a:srgbClr val="0000CC"/>
                  </a:solidFill>
                  <a:latin typeface="Times New Roman" panose="02020603050405020304" charset="0"/>
                  <a:ea typeface="黑体" panose="02010609060101010101" charset="-122"/>
                </a:rPr>
                <a:t>纵波</a:t>
              </a:r>
            </a:p>
          </p:txBody>
        </p:sp>
        <p:sp>
          <p:nvSpPr>
            <p:cNvPr id="228385" name="直接连接符 228384"/>
            <p:cNvSpPr/>
            <p:nvPr/>
          </p:nvSpPr>
          <p:spPr>
            <a:xfrm>
              <a:off x="1429" y="1570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8386" name="组合 228385"/>
          <p:cNvGrpSpPr/>
          <p:nvPr/>
        </p:nvGrpSpPr>
        <p:grpSpPr>
          <a:xfrm>
            <a:off x="3653790" y="1762125"/>
            <a:ext cx="4482465" cy="337039"/>
            <a:chOff x="2109" y="1480"/>
            <a:chExt cx="2721" cy="283"/>
          </a:xfrm>
        </p:grpSpPr>
        <p:sp>
          <p:nvSpPr>
            <p:cNvPr id="228387" name="直接连接符 228386"/>
            <p:cNvSpPr/>
            <p:nvPr/>
          </p:nvSpPr>
          <p:spPr>
            <a:xfrm>
              <a:off x="2109" y="1616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388" name="文本框 228387"/>
            <p:cNvSpPr txBox="1"/>
            <p:nvPr/>
          </p:nvSpPr>
          <p:spPr>
            <a:xfrm>
              <a:off x="2245" y="1480"/>
              <a:ext cx="2585" cy="283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质点振动方向与波传播的方向</a:t>
              </a:r>
              <a:r>
                <a:rPr lang="zh-CN" altLang="en-US" sz="1600" b="1" dirty="0">
                  <a:latin typeface="Arial" panose="020B0604020202020204" pitchFamily="34" charset="0"/>
                </a:rPr>
                <a:t>平行</a:t>
              </a:r>
            </a:p>
          </p:txBody>
        </p:sp>
      </p:grpSp>
      <p:sp>
        <p:nvSpPr>
          <p:cNvPr id="228389" name="文本框 228388"/>
          <p:cNvSpPr txBox="1"/>
          <p:nvPr/>
        </p:nvSpPr>
        <p:spPr>
          <a:xfrm>
            <a:off x="2034779" y="3219450"/>
            <a:ext cx="648890" cy="3371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Times New Roman" panose="02020603050405020304" charset="0"/>
                <a:ea typeface="黑体" panose="02010609060101010101" charset="-122"/>
              </a:rPr>
              <a:t>描述</a:t>
            </a:r>
          </a:p>
        </p:txBody>
      </p:sp>
      <p:sp>
        <p:nvSpPr>
          <p:cNvPr id="228390" name="直接连接符 228389"/>
          <p:cNvSpPr/>
          <p:nvPr/>
        </p:nvSpPr>
        <p:spPr>
          <a:xfrm>
            <a:off x="1764506" y="3436144"/>
            <a:ext cx="27027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28391" name="组合 228390"/>
          <p:cNvGrpSpPr/>
          <p:nvPr/>
        </p:nvGrpSpPr>
        <p:grpSpPr>
          <a:xfrm>
            <a:off x="4606925" y="3195320"/>
            <a:ext cx="3607435" cy="598805"/>
            <a:chOff x="2835" y="2704"/>
            <a:chExt cx="2790" cy="503"/>
          </a:xfrm>
        </p:grpSpPr>
        <p:sp>
          <p:nvSpPr>
            <p:cNvPr id="228392" name="直接连接符 228391"/>
            <p:cNvSpPr/>
            <p:nvPr/>
          </p:nvSpPr>
          <p:spPr>
            <a:xfrm>
              <a:off x="2835" y="2931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393" name="文本框 228392"/>
            <p:cNvSpPr txBox="1"/>
            <p:nvPr/>
          </p:nvSpPr>
          <p:spPr>
            <a:xfrm>
              <a:off x="2971" y="2704"/>
              <a:ext cx="2654" cy="503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5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一个周期内波传播的距离；介质中</a:t>
              </a:r>
              <a:r>
                <a:rPr lang="zh-CN" altLang="en-US" sz="1500" b="1" dirty="0">
                  <a:latin typeface="Arial" panose="020B0604020202020204" pitchFamily="34" charset="0"/>
                </a:rPr>
                <a:t>相邻</a:t>
              </a:r>
              <a:r>
                <a:rPr lang="zh-CN" altLang="en-US" sz="15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的两个</a:t>
              </a:r>
              <a:r>
                <a:rPr lang="zh-CN" altLang="en-US" sz="1500" b="1" dirty="0">
                  <a:latin typeface="Arial" panose="020B0604020202020204" pitchFamily="34" charset="0"/>
                </a:rPr>
                <a:t>同相质点</a:t>
              </a:r>
              <a:r>
                <a:rPr lang="zh-CN" altLang="en-US" sz="15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之间的距离。</a:t>
              </a:r>
            </a:p>
          </p:txBody>
        </p:sp>
      </p:grpSp>
      <p:grpSp>
        <p:nvGrpSpPr>
          <p:cNvPr id="228394" name="组合 228393"/>
          <p:cNvGrpSpPr/>
          <p:nvPr/>
        </p:nvGrpSpPr>
        <p:grpSpPr>
          <a:xfrm>
            <a:off x="4670425" y="3873500"/>
            <a:ext cx="3970434" cy="344410"/>
            <a:chOff x="2835" y="3294"/>
            <a:chExt cx="2826" cy="289"/>
          </a:xfrm>
        </p:grpSpPr>
        <p:sp>
          <p:nvSpPr>
            <p:cNvPr id="228395" name="直接连接符 228394"/>
            <p:cNvSpPr/>
            <p:nvPr/>
          </p:nvSpPr>
          <p:spPr>
            <a:xfrm>
              <a:off x="2835" y="3430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396" name="文本框 228395"/>
            <p:cNvSpPr txBox="1"/>
            <p:nvPr/>
          </p:nvSpPr>
          <p:spPr>
            <a:xfrm>
              <a:off x="3007" y="3294"/>
              <a:ext cx="2654" cy="289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5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介质中个质点的振动频率（波源的频率）</a:t>
              </a:r>
            </a:p>
          </p:txBody>
        </p:sp>
      </p:grpSp>
      <p:sp>
        <p:nvSpPr>
          <p:cNvPr id="228397" name="直接连接符 228396"/>
          <p:cNvSpPr/>
          <p:nvPr/>
        </p:nvSpPr>
        <p:spPr>
          <a:xfrm>
            <a:off x="3654029" y="4083844"/>
            <a:ext cx="161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8398" name="直接连接符 228397"/>
          <p:cNvSpPr/>
          <p:nvPr/>
        </p:nvSpPr>
        <p:spPr>
          <a:xfrm>
            <a:off x="3815954" y="3489722"/>
            <a:ext cx="0" cy="102631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8399" name="直接连接符 228398"/>
          <p:cNvSpPr/>
          <p:nvPr/>
        </p:nvSpPr>
        <p:spPr>
          <a:xfrm>
            <a:off x="3815954" y="3489722"/>
            <a:ext cx="10834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8400" name="文本框 228399"/>
          <p:cNvSpPr txBox="1"/>
          <p:nvPr/>
        </p:nvSpPr>
        <p:spPr>
          <a:xfrm>
            <a:off x="3919855" y="3247390"/>
            <a:ext cx="635000" cy="32194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500" b="1" dirty="0">
                <a:solidFill>
                  <a:srgbClr val="0000CC"/>
                </a:solidFill>
                <a:latin typeface="Times New Roman" panose="02020603050405020304" charset="0"/>
                <a:ea typeface="黑体" panose="02010609060101010101" charset="-122"/>
              </a:rPr>
              <a:t>波长</a:t>
            </a:r>
          </a:p>
        </p:txBody>
      </p:sp>
      <p:sp>
        <p:nvSpPr>
          <p:cNvPr id="228402" name="直接连接符 228401"/>
          <p:cNvSpPr/>
          <p:nvPr/>
        </p:nvSpPr>
        <p:spPr>
          <a:xfrm>
            <a:off x="3815954" y="4083844"/>
            <a:ext cx="10834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8403" name="文本框 228402"/>
          <p:cNvSpPr txBox="1"/>
          <p:nvPr/>
        </p:nvSpPr>
        <p:spPr>
          <a:xfrm>
            <a:off x="3919855" y="4281805"/>
            <a:ext cx="638810" cy="32194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500" b="1" dirty="0">
                <a:solidFill>
                  <a:srgbClr val="0000CC"/>
                </a:solidFill>
                <a:latin typeface="Times New Roman" panose="02020603050405020304" charset="0"/>
                <a:ea typeface="黑体" panose="02010609060101010101" charset="-122"/>
              </a:rPr>
              <a:t>波速</a:t>
            </a:r>
          </a:p>
        </p:txBody>
      </p:sp>
      <p:sp>
        <p:nvSpPr>
          <p:cNvPr id="228404" name="直接连接符 228403"/>
          <p:cNvSpPr/>
          <p:nvPr/>
        </p:nvSpPr>
        <p:spPr>
          <a:xfrm>
            <a:off x="3815954" y="4516041"/>
            <a:ext cx="10834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28405" name="组合 228404"/>
          <p:cNvGrpSpPr/>
          <p:nvPr/>
        </p:nvGrpSpPr>
        <p:grpSpPr>
          <a:xfrm>
            <a:off x="4596130" y="4281805"/>
            <a:ext cx="2407920" cy="319227"/>
            <a:chOff x="2789" y="3657"/>
            <a:chExt cx="1906" cy="268"/>
          </a:xfrm>
        </p:grpSpPr>
        <p:sp>
          <p:nvSpPr>
            <p:cNvPr id="228406" name="直接连接符 228405"/>
            <p:cNvSpPr/>
            <p:nvPr/>
          </p:nvSpPr>
          <p:spPr>
            <a:xfrm>
              <a:off x="2789" y="3793"/>
              <a:ext cx="18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407" name="文本框 228406"/>
            <p:cNvSpPr txBox="1"/>
            <p:nvPr/>
          </p:nvSpPr>
          <p:spPr>
            <a:xfrm>
              <a:off x="2971" y="3657"/>
              <a:ext cx="1724" cy="268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35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振动在介质中传播的速度</a:t>
              </a:r>
            </a:p>
          </p:txBody>
        </p:sp>
      </p:grpSp>
      <p:sp>
        <p:nvSpPr>
          <p:cNvPr id="228408" name="直接连接符 228407"/>
          <p:cNvSpPr/>
          <p:nvPr/>
        </p:nvSpPr>
        <p:spPr>
          <a:xfrm>
            <a:off x="1709738" y="1977629"/>
            <a:ext cx="54769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28409" name="图片 22840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47"/>
          <a:stretch>
            <a:fillRect/>
          </a:stretch>
        </p:blipFill>
        <p:spPr>
          <a:xfrm>
            <a:off x="3735308" y="2094706"/>
            <a:ext cx="2915840" cy="11525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28410" name="对象 228409"/>
          <p:cNvGraphicFramePr/>
          <p:nvPr>
            <p:extLst>
              <p:ext uri="{D42A27DB-BD31-4B8C-83A1-F6EECF244321}">
                <p14:modId xmlns:p14="http://schemas.microsoft.com/office/powerpoint/2010/main" val="1878648650"/>
              </p:ext>
            </p:extLst>
          </p:nvPr>
        </p:nvGraphicFramePr>
        <p:xfrm>
          <a:off x="7264786" y="4281805"/>
          <a:ext cx="1656644" cy="608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5" imgW="812165" imgH="393700" progId="Equation.DSMT4">
                  <p:embed/>
                </p:oleObj>
              </mc:Choice>
              <mc:Fallback>
                <p:oleObj r:id="rId5" imgW="812165" imgH="393700" progId="Equation.DSMT4">
                  <p:embed/>
                  <p:pic>
                    <p:nvPicPr>
                      <p:cNvPr id="0" name="对象 228409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FF33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264786" y="4281805"/>
                        <a:ext cx="1656644" cy="6085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411" name="文本框 228410"/>
          <p:cNvSpPr txBox="1"/>
          <p:nvPr/>
        </p:nvSpPr>
        <p:spPr>
          <a:xfrm>
            <a:off x="645795" y="4694555"/>
            <a:ext cx="6177280" cy="361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b="1" dirty="0">
                <a:solidFill>
                  <a:srgbClr val="0000CC"/>
                </a:solidFill>
                <a:latin typeface="Times New Roman" panose="02020603050405020304" charset="0"/>
                <a:ea typeface="黑体" panose="02010609060101010101" charset="-122"/>
              </a:rPr>
              <a:t>频率由波源决定，波速由介质决定，波长由频率和波速决定</a:t>
            </a:r>
          </a:p>
        </p:txBody>
      </p:sp>
      <p:sp>
        <p:nvSpPr>
          <p:cNvPr id="228401" name="文本框 228400"/>
          <p:cNvSpPr txBox="1"/>
          <p:nvPr/>
        </p:nvSpPr>
        <p:spPr>
          <a:xfrm>
            <a:off x="3924300" y="3841750"/>
            <a:ext cx="682625" cy="32194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500" b="1" dirty="0">
                <a:solidFill>
                  <a:srgbClr val="0000CC"/>
                </a:solidFill>
                <a:latin typeface="Times New Roman" panose="02020603050405020304" charset="0"/>
                <a:ea typeface="黑体" panose="02010609060101010101" charset="-122"/>
              </a:rPr>
              <a:t>频率</a:t>
            </a:r>
          </a:p>
        </p:txBody>
      </p:sp>
      <p:sp>
        <p:nvSpPr>
          <p:cNvPr id="2" name="直接连接符 1"/>
          <p:cNvSpPr/>
          <p:nvPr/>
        </p:nvSpPr>
        <p:spPr>
          <a:xfrm>
            <a:off x="1765141" y="3879146"/>
            <a:ext cx="27027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36049" y="3693160"/>
            <a:ext cx="648890" cy="3371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latin typeface="Times New Roman" panose="02020603050405020304" charset="0"/>
                <a:ea typeface="黑体" panose="02010609060101010101" charset="-122"/>
              </a:rPr>
              <a:t>特性</a:t>
            </a:r>
            <a:endParaRPr lang="zh-CN" altLang="en-US" sz="1600" b="1" dirty="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4" name="直接连接符 3"/>
          <p:cNvSpPr/>
          <p:nvPr/>
        </p:nvSpPr>
        <p:spPr>
          <a:xfrm>
            <a:off x="2347595" y="4035425"/>
            <a:ext cx="10160" cy="24828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00025" y="4283075"/>
            <a:ext cx="3535045" cy="32194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5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反射、折射、干涉、衍射、多普勒效应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28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28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28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3929252"/>
              </p:ext>
            </p:extLst>
          </p:nvPr>
        </p:nvGraphicFramePr>
        <p:xfrm>
          <a:off x="588327" y="305078"/>
          <a:ext cx="8140065" cy="4545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17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2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 dirty="0" smtClean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课标与物理</a:t>
                      </a:r>
                      <a:r>
                        <a:rPr lang="zh-CN" altLang="en-US" sz="1600" b="1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教学指导意见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考试说明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（1）通过实验，认识简谐运动的特征。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能用</a:t>
                      </a:r>
                      <a:r>
                        <a:rPr lang="zh-CN" alt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公式和图像描述简谐运动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35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简谐运动，简谐运动的公式和图像，振动中的能量变化    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（2）通过实验，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探究</a:t>
                      </a:r>
                      <a:r>
                        <a:rPr lang="zh-CN" alt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单摆的周期与摆长的定量关系。知道单摆周期与摆长、重力加速度的关系。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会用</a:t>
                      </a:r>
                      <a:r>
                        <a:rPr lang="zh-CN" alt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单摆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测定重力加速度</a:t>
                      </a:r>
                      <a:r>
                        <a:rPr lang="zh-CN" alt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的大小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35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单摆、单摆周期公式 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（3）通过实验，</a:t>
                      </a:r>
                      <a:r>
                        <a:rPr lang="zh-CN" altLang="en-US" sz="1600" b="1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认识</a:t>
                      </a:r>
                      <a:r>
                        <a:rPr lang="zh-CN" alt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受迫振动的特点。</a:t>
                      </a:r>
                      <a:r>
                        <a:rPr lang="zh-CN" altLang="en-US" sz="1600" b="1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了解</a:t>
                      </a:r>
                      <a:r>
                        <a:rPr lang="zh-CN" alt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产生共振的条件以及共振技术的应用。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35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受迫振动、共振   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（4）通过观察，认识波的特征。能区别横波和纵波。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能用</a:t>
                      </a:r>
                      <a:r>
                        <a:rPr lang="zh-CN" alt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图像描述横波。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理解</a:t>
                      </a:r>
                      <a:r>
                        <a:rPr lang="zh-CN" alt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波速、波长和频率的关系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35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机械波、横波和纵波  I</a:t>
                      </a:r>
                    </a:p>
                    <a:p>
                      <a:pPr>
                        <a:buNone/>
                      </a:pPr>
                      <a:endParaRPr lang="zh-CN" altLang="en-US" b="1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35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波的图像，横波速、波长和频率的关系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（5）</a:t>
                      </a:r>
                      <a:r>
                        <a:rPr lang="zh-CN" altLang="en-US" sz="1600" b="1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知道</a:t>
                      </a:r>
                      <a:r>
                        <a:rPr lang="zh-CN" alt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波的反射和折射现象。通过实验，</a:t>
                      </a:r>
                      <a:r>
                        <a:rPr lang="zh-CN" altLang="en-US" sz="1600" b="1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了解</a:t>
                      </a:r>
                      <a:r>
                        <a:rPr lang="zh-CN" alt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波的干涉与衍射现象</a:t>
                      </a:r>
                      <a:endParaRPr lang="zh-CN" altLang="en-US" sz="16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35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波的叠加、干涉与衍射现象   I</a:t>
                      </a:r>
                    </a:p>
                    <a:p>
                      <a:pPr>
                        <a:buNone/>
                      </a:pPr>
                      <a:endParaRPr lang="zh-CN" altLang="en-US" sz="135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（6）通过实验，</a:t>
                      </a:r>
                      <a:r>
                        <a:rPr lang="zh-CN" altLang="en-US" sz="1600" b="1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认识</a:t>
                      </a:r>
                      <a:r>
                        <a:rPr lang="zh-CN" alt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多普勒效应。</a:t>
                      </a:r>
                      <a:r>
                        <a:rPr lang="zh-CN" altLang="en-US" sz="1600" b="1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能解释</a:t>
                      </a:r>
                      <a:r>
                        <a:rPr lang="zh-CN" alt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多普勒效应产生的原因。</a:t>
                      </a:r>
                      <a:r>
                        <a:rPr lang="zh-CN" altLang="en-US" sz="1600" b="1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能列举</a:t>
                      </a:r>
                      <a:r>
                        <a:rPr lang="zh-CN" altLang="en-US" sz="16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多普勒效应的</a:t>
                      </a:r>
                      <a:r>
                        <a:rPr lang="zh-CN" altLang="en-US" sz="1600" b="1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应用实例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35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多普勒效应   I</a:t>
                      </a:r>
                      <a:endParaRPr lang="zh-CN" altLang="en-US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椭圆 1"/>
          <p:cNvSpPr/>
          <p:nvPr/>
        </p:nvSpPr>
        <p:spPr>
          <a:xfrm>
            <a:off x="2121535" y="610235"/>
            <a:ext cx="1576705" cy="34036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544060" y="610235"/>
            <a:ext cx="492125" cy="4286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36270" y="857250"/>
            <a:ext cx="492125" cy="4286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029335" y="1463675"/>
            <a:ext cx="2811780" cy="37528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29335" y="2863823"/>
            <a:ext cx="1350010" cy="4286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846070" y="2893109"/>
            <a:ext cx="1812290" cy="36004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-21590" y="620265"/>
            <a:ext cx="410210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kern="12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学习目标</a:t>
            </a:r>
            <a:endParaRPr lang="zh-CN" alt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单元：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机械振动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24225" y="789940"/>
            <a:ext cx="5335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高三年级物理一轮复习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北京工业大学附属中学   窦维霞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94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"/>
    </mc:Choice>
    <mc:Fallback xmlns="">
      <p:transition spd="slow" advTm="5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文本框 229378"/>
          <p:cNvSpPr txBox="1"/>
          <p:nvPr/>
        </p:nvSpPr>
        <p:spPr>
          <a:xfrm>
            <a:off x="177800" y="898525"/>
            <a:ext cx="242824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 dirty="0">
                <a:solidFill>
                  <a:srgbClr val="0000CC"/>
                </a:solidFill>
                <a:latin typeface="Times New Roman" panose="02020603050405020304" charset="0"/>
                <a:ea typeface="黑体" panose="02010609060101010101" charset="-122"/>
              </a:rPr>
              <a:t>判断对错一：</a:t>
            </a:r>
          </a:p>
        </p:txBody>
      </p:sp>
      <p:sp>
        <p:nvSpPr>
          <p:cNvPr id="229380" name="文本框 229379"/>
          <p:cNvSpPr txBox="1"/>
          <p:nvPr/>
        </p:nvSpPr>
        <p:spPr>
          <a:xfrm>
            <a:off x="2842260" y="898605"/>
            <a:ext cx="3375422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一弹簧振子作简谐运动</a:t>
            </a:r>
          </a:p>
        </p:txBody>
      </p:sp>
      <p:sp>
        <p:nvSpPr>
          <p:cNvPr id="229381" name="文本框 229380"/>
          <p:cNvSpPr txBox="1"/>
          <p:nvPr/>
        </p:nvSpPr>
        <p:spPr>
          <a:xfrm>
            <a:off x="1207929" y="1948577"/>
            <a:ext cx="6156722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）振子通过平衡位置时，速度为零，加速度最大 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9382" name="文本框 229381"/>
          <p:cNvSpPr txBox="1"/>
          <p:nvPr/>
        </p:nvSpPr>
        <p:spPr>
          <a:xfrm>
            <a:off x="1194991" y="2489121"/>
            <a:ext cx="6669881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）振子每次通过平衡位置时，加速度相同，速度也一定相同 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9383" name="文本框 229382"/>
          <p:cNvSpPr txBox="1"/>
          <p:nvPr/>
        </p:nvSpPr>
        <p:spPr>
          <a:xfrm>
            <a:off x="1236821" y="1449944"/>
            <a:ext cx="6669881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）若位移为负值，则速度一定为正值，加速度也一定为正值 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9384" name="文本框 229383"/>
          <p:cNvSpPr txBox="1"/>
          <p:nvPr/>
        </p:nvSpPr>
        <p:spPr>
          <a:xfrm>
            <a:off x="1195070" y="3686810"/>
            <a:ext cx="7129780" cy="4508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）振子每次通过同一位置时，速度不一定相同，加速度一定相同 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9385" name="文本框 229384"/>
          <p:cNvSpPr txBox="1"/>
          <p:nvPr/>
        </p:nvSpPr>
        <p:spPr>
          <a:xfrm>
            <a:off x="1195705" y="3057525"/>
            <a:ext cx="7052310" cy="4508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）振子每次通过平衡位置时，具有相同的加速度、动能、回复力 </a:t>
            </a:r>
          </a:p>
        </p:txBody>
      </p:sp>
      <p:sp>
        <p:nvSpPr>
          <p:cNvPr id="229386" name="文本框 229385"/>
          <p:cNvSpPr txBox="1"/>
          <p:nvPr/>
        </p:nvSpPr>
        <p:spPr>
          <a:xfrm>
            <a:off x="1195229" y="4271090"/>
            <a:ext cx="6399610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）振子的加速度减小时，速度一定增大</a:t>
            </a:r>
          </a:p>
        </p:txBody>
      </p:sp>
      <p:sp>
        <p:nvSpPr>
          <p:cNvPr id="229387" name="文本框 229386"/>
          <p:cNvSpPr txBox="1"/>
          <p:nvPr/>
        </p:nvSpPr>
        <p:spPr>
          <a:xfrm>
            <a:off x="8324850" y="3057525"/>
            <a:ext cx="594122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charset="-122"/>
              </a:rPr>
              <a:t>√</a:t>
            </a:r>
          </a:p>
        </p:txBody>
      </p:sp>
      <p:sp>
        <p:nvSpPr>
          <p:cNvPr id="229388" name="文本框 229387"/>
          <p:cNvSpPr txBox="1"/>
          <p:nvPr/>
        </p:nvSpPr>
        <p:spPr>
          <a:xfrm>
            <a:off x="7730570" y="1440260"/>
            <a:ext cx="59412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charset="-122"/>
              </a:rPr>
              <a:t>×</a:t>
            </a:r>
          </a:p>
        </p:txBody>
      </p:sp>
      <p:sp>
        <p:nvSpPr>
          <p:cNvPr id="229389" name="文本框 229388"/>
          <p:cNvSpPr txBox="1"/>
          <p:nvPr/>
        </p:nvSpPr>
        <p:spPr>
          <a:xfrm>
            <a:off x="6624638" y="2028825"/>
            <a:ext cx="59412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charset="-122"/>
              </a:rPr>
              <a:t>×</a:t>
            </a:r>
          </a:p>
        </p:txBody>
      </p:sp>
      <p:sp>
        <p:nvSpPr>
          <p:cNvPr id="229390" name="文本框 229389"/>
          <p:cNvSpPr txBox="1"/>
          <p:nvPr/>
        </p:nvSpPr>
        <p:spPr>
          <a:xfrm>
            <a:off x="7730570" y="2597071"/>
            <a:ext cx="59412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×</a:t>
            </a:r>
          </a:p>
        </p:txBody>
      </p:sp>
      <p:sp>
        <p:nvSpPr>
          <p:cNvPr id="229391" name="文本框 229390"/>
          <p:cNvSpPr txBox="1"/>
          <p:nvPr/>
        </p:nvSpPr>
        <p:spPr>
          <a:xfrm>
            <a:off x="8161496" y="3686572"/>
            <a:ext cx="594122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charset="-122"/>
              </a:rPr>
              <a:t>√</a:t>
            </a:r>
            <a:endParaRPr lang="en-US" altLang="zh-CN" sz="2400" b="1" dirty="0">
              <a:solidFill>
                <a:srgbClr val="FF0000"/>
              </a:solidFill>
              <a:latin typeface="Verdana" panose="020B0604030504040204" pitchFamily="34" charset="0"/>
              <a:ea typeface="黑体" panose="02010609060101010101" charset="-122"/>
            </a:endParaRPr>
          </a:p>
        </p:txBody>
      </p:sp>
      <p:sp>
        <p:nvSpPr>
          <p:cNvPr id="229392" name="文本框 229391"/>
          <p:cNvSpPr txBox="1"/>
          <p:nvPr/>
        </p:nvSpPr>
        <p:spPr>
          <a:xfrm>
            <a:off x="6030357" y="4270931"/>
            <a:ext cx="594122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charset="-122"/>
              </a:rPr>
              <a:t>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7800" y="123190"/>
            <a:ext cx="878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kern="12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一、检测预习效果</a:t>
            </a:r>
            <a:endParaRPr lang="zh-CN" altLang="en-US" sz="3600" dirty="0"/>
          </a:p>
        </p:txBody>
      </p:sp>
      <p:pic>
        <p:nvPicPr>
          <p:cNvPr id="20492" name="图片 204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95" y="421005"/>
            <a:ext cx="2725420" cy="8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9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9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9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9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/>
      <p:bldP spid="229381" grpId="0"/>
      <p:bldP spid="229383" grpId="0"/>
      <p:bldP spid="229386" grpId="0"/>
      <p:bldP spid="229388" grpId="0"/>
      <p:bldP spid="229390" grpId="0"/>
      <p:bldP spid="229391" grpId="0"/>
      <p:bldP spid="2293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文本框 230402"/>
          <p:cNvSpPr txBox="1"/>
          <p:nvPr/>
        </p:nvSpPr>
        <p:spPr>
          <a:xfrm>
            <a:off x="1331119" y="1600200"/>
            <a:ext cx="4969669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）振幅是表征振动强弱的物理量 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0404" name="文本框 230403"/>
          <p:cNvSpPr txBox="1"/>
          <p:nvPr/>
        </p:nvSpPr>
        <p:spPr>
          <a:xfrm>
            <a:off x="1331119" y="2085975"/>
            <a:ext cx="5994797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）振幅越大，完成一次全振动的时间越长 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0405" name="文本框 230404"/>
          <p:cNvSpPr txBox="1"/>
          <p:nvPr/>
        </p:nvSpPr>
        <p:spPr>
          <a:xfrm>
            <a:off x="1331119" y="1113235"/>
            <a:ext cx="6211491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）振幅是振动物体离开平衡位置的最大位移，它是矢量 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0406" name="文本框 230405"/>
          <p:cNvSpPr txBox="1"/>
          <p:nvPr/>
        </p:nvSpPr>
        <p:spPr>
          <a:xfrm>
            <a:off x="1331119" y="3118247"/>
            <a:ext cx="6399610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）单摆做阻尼振动时，振幅越来越小，周期也会越来越小 </a:t>
            </a:r>
          </a:p>
        </p:txBody>
      </p:sp>
      <p:sp>
        <p:nvSpPr>
          <p:cNvPr id="230407" name="文本框 230406"/>
          <p:cNvSpPr txBox="1"/>
          <p:nvPr/>
        </p:nvSpPr>
        <p:spPr>
          <a:xfrm>
            <a:off x="1331119" y="2546350"/>
            <a:ext cx="5994797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）振动物体的能量与振幅有关，振幅越大，能量越多</a:t>
            </a:r>
          </a:p>
        </p:txBody>
      </p:sp>
      <p:sp>
        <p:nvSpPr>
          <p:cNvPr id="230408" name="文本框 230407"/>
          <p:cNvSpPr txBox="1"/>
          <p:nvPr/>
        </p:nvSpPr>
        <p:spPr>
          <a:xfrm>
            <a:off x="1331119" y="3605213"/>
            <a:ext cx="6399610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）单摆做阻尼振动过程中机械能不守恒，但周期不变</a:t>
            </a:r>
          </a:p>
        </p:txBody>
      </p:sp>
      <p:sp>
        <p:nvSpPr>
          <p:cNvPr id="230409" name="文本框 230408"/>
          <p:cNvSpPr txBox="1"/>
          <p:nvPr/>
        </p:nvSpPr>
        <p:spPr>
          <a:xfrm>
            <a:off x="7110413" y="2518172"/>
            <a:ext cx="594122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charset="-122"/>
              </a:rPr>
              <a:t>√</a:t>
            </a:r>
          </a:p>
        </p:txBody>
      </p:sp>
      <p:sp>
        <p:nvSpPr>
          <p:cNvPr id="230410" name="文本框 230409"/>
          <p:cNvSpPr txBox="1"/>
          <p:nvPr/>
        </p:nvSpPr>
        <p:spPr>
          <a:xfrm>
            <a:off x="7218760" y="1113235"/>
            <a:ext cx="59412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charset="-122"/>
              </a:rPr>
              <a:t>×</a:t>
            </a:r>
          </a:p>
        </p:txBody>
      </p:sp>
      <p:sp>
        <p:nvSpPr>
          <p:cNvPr id="230411" name="文本框 230410"/>
          <p:cNvSpPr txBox="1"/>
          <p:nvPr/>
        </p:nvSpPr>
        <p:spPr>
          <a:xfrm>
            <a:off x="5219700" y="1545431"/>
            <a:ext cx="594122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700" b="1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charset="-122"/>
              </a:rPr>
              <a:t>√</a:t>
            </a:r>
            <a:endParaRPr lang="en-US" altLang="en-US" sz="2700" b="1" dirty="0">
              <a:solidFill>
                <a:srgbClr val="FF0000"/>
              </a:solidFill>
              <a:latin typeface="Verdana" panose="020B0604030504040204" pitchFamily="34" charset="0"/>
              <a:ea typeface="黑体" panose="02010609060101010101" charset="-122"/>
            </a:endParaRPr>
          </a:p>
        </p:txBody>
      </p:sp>
      <p:sp>
        <p:nvSpPr>
          <p:cNvPr id="230412" name="文本框 230411"/>
          <p:cNvSpPr txBox="1"/>
          <p:nvPr/>
        </p:nvSpPr>
        <p:spPr>
          <a:xfrm>
            <a:off x="6192441" y="2085975"/>
            <a:ext cx="59412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charset="-122"/>
              </a:rPr>
              <a:t>×</a:t>
            </a:r>
          </a:p>
        </p:txBody>
      </p:sp>
      <p:sp>
        <p:nvSpPr>
          <p:cNvPr id="230413" name="文本框 230412"/>
          <p:cNvSpPr txBox="1"/>
          <p:nvPr/>
        </p:nvSpPr>
        <p:spPr>
          <a:xfrm>
            <a:off x="7649528" y="3144917"/>
            <a:ext cx="59412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charset="-122"/>
              </a:rPr>
              <a:t>×</a:t>
            </a:r>
          </a:p>
        </p:txBody>
      </p:sp>
      <p:sp>
        <p:nvSpPr>
          <p:cNvPr id="230414" name="文本框 230413"/>
          <p:cNvSpPr txBox="1"/>
          <p:nvPr/>
        </p:nvSpPr>
        <p:spPr>
          <a:xfrm>
            <a:off x="7055644" y="3549253"/>
            <a:ext cx="594122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rgbClr val="FF0000"/>
                </a:solidFill>
                <a:latin typeface="Verdana" panose="020B0604030504040204" pitchFamily="34" charset="0"/>
                <a:ea typeface="黑体" panose="02010609060101010101" charset="-122"/>
              </a:rPr>
              <a:t>√</a:t>
            </a:r>
          </a:p>
        </p:txBody>
      </p:sp>
      <p:sp>
        <p:nvSpPr>
          <p:cNvPr id="230416" name="文本框 230415"/>
          <p:cNvSpPr txBox="1"/>
          <p:nvPr/>
        </p:nvSpPr>
        <p:spPr>
          <a:xfrm>
            <a:off x="278765" y="441325"/>
            <a:ext cx="298704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 dirty="0">
                <a:solidFill>
                  <a:srgbClr val="0000CC"/>
                </a:solidFill>
                <a:latin typeface="Times New Roman" panose="02020603050405020304" charset="0"/>
                <a:ea typeface="黑体" panose="02010609060101010101" charset="-122"/>
              </a:rPr>
              <a:t>判断对错二：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0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0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/>
      <p:bldP spid="230405" grpId="0"/>
      <p:bldP spid="230408" grpId="0"/>
      <p:bldP spid="230410" grpId="0"/>
      <p:bldP spid="230412" grpId="0"/>
      <p:bldP spid="230413" grpId="0"/>
      <p:bldP spid="2304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94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189685"/>
            <a:ext cx="2052638" cy="97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椭圆 19471"/>
          <p:cNvSpPr>
            <a:spLocks noChangeArrowheads="1"/>
          </p:cNvSpPr>
          <p:nvPr/>
        </p:nvSpPr>
        <p:spPr bwMode="auto">
          <a:xfrm>
            <a:off x="1807369" y="3351610"/>
            <a:ext cx="216694" cy="21669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350"/>
          </a:p>
        </p:txBody>
      </p:sp>
      <p:pic>
        <p:nvPicPr>
          <p:cNvPr id="11267" name="图片 194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60" y="3296841"/>
            <a:ext cx="2159794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椭圆 19478"/>
          <p:cNvSpPr>
            <a:spLocks noChangeArrowheads="1"/>
          </p:cNvSpPr>
          <p:nvPr/>
        </p:nvSpPr>
        <p:spPr bwMode="auto">
          <a:xfrm>
            <a:off x="4020741" y="3351610"/>
            <a:ext cx="216694" cy="21669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350"/>
          </a:p>
        </p:txBody>
      </p:sp>
      <p:pic>
        <p:nvPicPr>
          <p:cNvPr id="11269" name="图片 19480"/>
          <p:cNvPicPr>
            <a:picLocks noChangeAspect="1" noChangeArrowheads="1"/>
          </p:cNvPicPr>
          <p:nvPr/>
        </p:nvPicPr>
        <p:blipFill>
          <a:blip r:embed="rId5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7254"/>
            <a:ext cx="972741" cy="168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椭圆 19482"/>
          <p:cNvSpPr>
            <a:spLocks noChangeArrowheads="1"/>
          </p:cNvSpPr>
          <p:nvPr/>
        </p:nvSpPr>
        <p:spPr bwMode="auto">
          <a:xfrm>
            <a:off x="6451997" y="3890963"/>
            <a:ext cx="134540" cy="13454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350"/>
          </a:p>
        </p:txBody>
      </p:sp>
      <p:pic>
        <p:nvPicPr>
          <p:cNvPr id="11271" name="图片 19483" descr="M74 拷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7"/>
          <a:stretch>
            <a:fillRect/>
          </a:stretch>
        </p:blipFill>
        <p:spPr bwMode="auto">
          <a:xfrm>
            <a:off x="1709738" y="1383506"/>
            <a:ext cx="1357313" cy="124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椭圆 19484"/>
          <p:cNvSpPr>
            <a:spLocks noChangeArrowheads="1"/>
          </p:cNvSpPr>
          <p:nvPr/>
        </p:nvSpPr>
        <p:spPr bwMode="auto">
          <a:xfrm>
            <a:off x="2303860" y="1006079"/>
            <a:ext cx="388144" cy="4024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350"/>
          </a:p>
        </p:txBody>
      </p:sp>
      <p:pic>
        <p:nvPicPr>
          <p:cNvPr id="11273" name="图片 19485" descr="M74 拷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7"/>
          <a:stretch>
            <a:fillRect/>
          </a:stretch>
        </p:blipFill>
        <p:spPr bwMode="auto">
          <a:xfrm>
            <a:off x="3762375" y="951310"/>
            <a:ext cx="1357313" cy="124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椭圆 19486"/>
          <p:cNvSpPr>
            <a:spLocks noChangeArrowheads="1"/>
          </p:cNvSpPr>
          <p:nvPr/>
        </p:nvSpPr>
        <p:spPr bwMode="auto">
          <a:xfrm>
            <a:off x="4193381" y="2139554"/>
            <a:ext cx="388144" cy="4024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1276" name="文本框 19488"/>
          <p:cNvSpPr txBox="1">
            <a:spLocks noChangeArrowheads="1"/>
          </p:cNvSpPr>
          <p:nvPr/>
        </p:nvSpPr>
        <p:spPr bwMode="auto">
          <a:xfrm>
            <a:off x="2393315" y="370205"/>
            <a:ext cx="66520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下图中的小球做的是简谐运动吗</a:t>
            </a:r>
            <a:r>
              <a:rPr lang="zh-CN" altLang="en-US" sz="2400" b="1" dirty="0" smtClean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？（不计阻力）</a:t>
            </a:r>
            <a:endParaRPr lang="zh-CN" altLang="en-US" sz="2400" b="1" dirty="0">
              <a:solidFill>
                <a:srgbClr val="99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91" name="文本框 19490"/>
          <p:cNvSpPr txBox="1">
            <a:spLocks noChangeArrowheads="1"/>
          </p:cNvSpPr>
          <p:nvPr/>
        </p:nvSpPr>
        <p:spPr bwMode="auto">
          <a:xfrm>
            <a:off x="2951560" y="1815704"/>
            <a:ext cx="647700" cy="7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5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9492" name="文本框 19491"/>
          <p:cNvSpPr txBox="1">
            <a:spLocks noChangeArrowheads="1"/>
          </p:cNvSpPr>
          <p:nvPr/>
        </p:nvSpPr>
        <p:spPr bwMode="auto">
          <a:xfrm>
            <a:off x="4842272" y="1815704"/>
            <a:ext cx="647700" cy="7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5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9493" name="文本框 19492"/>
          <p:cNvSpPr txBox="1">
            <a:spLocks noChangeArrowheads="1"/>
          </p:cNvSpPr>
          <p:nvPr/>
        </p:nvSpPr>
        <p:spPr bwMode="auto">
          <a:xfrm>
            <a:off x="2141935" y="3975497"/>
            <a:ext cx="647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50" b="1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9494" name="文本框 19493"/>
          <p:cNvSpPr txBox="1">
            <a:spLocks noChangeArrowheads="1"/>
          </p:cNvSpPr>
          <p:nvPr/>
        </p:nvSpPr>
        <p:spPr bwMode="auto">
          <a:xfrm>
            <a:off x="4518422" y="4030266"/>
            <a:ext cx="647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50" b="1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9495" name="文本框 19494"/>
          <p:cNvSpPr txBox="1">
            <a:spLocks noChangeArrowheads="1"/>
          </p:cNvSpPr>
          <p:nvPr/>
        </p:nvSpPr>
        <p:spPr bwMode="auto">
          <a:xfrm>
            <a:off x="7218760" y="3003947"/>
            <a:ext cx="647700" cy="7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5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0055" y="347345"/>
            <a:ext cx="225171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685800" hangingPunct="1">
              <a:spcBef>
                <a:spcPct val="50000"/>
              </a:spcBef>
            </a:pPr>
            <a:r>
              <a:rPr lang="zh-CN" altLang="en-US" sz="2700" b="1" kern="1200" dirty="0">
                <a:solidFill>
                  <a:srgbClr val="0000CC"/>
                </a:solidFill>
                <a:latin typeface="Times New Roman" panose="02020603050405020304" charset="0"/>
                <a:ea typeface="黑体" panose="02010609060101010101" charset="-122"/>
                <a:cs typeface="+mn-cs"/>
                <a:sym typeface="+mn-ea"/>
              </a:rPr>
              <a:t>判断对错三：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1" grpId="0"/>
      <p:bldP spid="19492" grpId="0"/>
      <p:bldP spid="19493" grpId="0"/>
      <p:bldP spid="19494" grpId="0"/>
      <p:bldP spid="194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矩形 15364"/>
          <p:cNvSpPr/>
          <p:nvPr/>
        </p:nvSpPr>
        <p:spPr>
          <a:xfrm>
            <a:off x="3763010" y="261620"/>
            <a:ext cx="41960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（一）什么是简谐运动？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3505" y="97790"/>
            <a:ext cx="3937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二、重点知识回顾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0820" y="841375"/>
            <a:ext cx="9312165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、定义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：如果物体所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受的力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与它偏离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平衡位置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的位移大小成正比，</a:t>
            </a:r>
          </a:p>
          <a:p>
            <a:pPr lvl="0" algn="l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，并且总指向平衡位置，则物体所做的运动叫做简谐运动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0491" name="文本框 20490"/>
          <p:cNvSpPr txBox="1">
            <a:spLocks noChangeArrowheads="1"/>
          </p:cNvSpPr>
          <p:nvPr/>
        </p:nvSpPr>
        <p:spPr bwMode="auto">
          <a:xfrm>
            <a:off x="3845560" y="2240456"/>
            <a:ext cx="15773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charset="0"/>
              </a:rPr>
              <a:t>F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</a:rPr>
              <a:t>= -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charset="0"/>
              </a:rPr>
              <a:t>k x</a:t>
            </a:r>
          </a:p>
        </p:txBody>
      </p:sp>
      <p:sp>
        <p:nvSpPr>
          <p:cNvPr id="20497" name="圆角矩形标注 20496"/>
          <p:cNvSpPr>
            <a:spLocks noChangeArrowheads="1"/>
          </p:cNvSpPr>
          <p:nvPr/>
        </p:nvSpPr>
        <p:spPr bwMode="auto">
          <a:xfrm>
            <a:off x="4802505" y="2828466"/>
            <a:ext cx="1155065" cy="432435"/>
          </a:xfrm>
          <a:prstGeom prst="wedgeRoundRectCallout">
            <a:avLst>
              <a:gd name="adj1" fmla="val -61214"/>
              <a:gd name="adj2" fmla="val -109765"/>
              <a:gd name="adj3" fmla="val 16667"/>
            </a:avLst>
          </a:prstGeom>
          <a:solidFill>
            <a:srgbClr val="00FFFF"/>
          </a:solidFill>
          <a:ln w="9525">
            <a:solidFill>
              <a:srgbClr val="FF00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b="1">
                <a:solidFill>
                  <a:srgbClr val="FF0000"/>
                </a:solidFill>
              </a:rPr>
              <a:t>比例系数</a:t>
            </a:r>
          </a:p>
        </p:txBody>
      </p:sp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4270375" y="1808021"/>
            <a:ext cx="916305" cy="432435"/>
          </a:xfrm>
          <a:prstGeom prst="wedgeRoundRectCallout">
            <a:avLst>
              <a:gd name="adj1" fmla="val -65315"/>
              <a:gd name="adj2" fmla="val 83186"/>
              <a:gd name="adj3" fmla="val 16667"/>
            </a:avLst>
          </a:prstGeom>
          <a:solidFill>
            <a:srgbClr val="00FFFF"/>
          </a:solidFill>
          <a:ln w="9525">
            <a:solidFill>
              <a:srgbClr val="FF00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回复力</a:t>
            </a:r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6174899" y="2187831"/>
            <a:ext cx="2807494" cy="432197"/>
          </a:xfrm>
          <a:prstGeom prst="wedgeRoundRectCallout">
            <a:avLst>
              <a:gd name="adj1" fmla="val -91419"/>
              <a:gd name="adj2" fmla="val 27851"/>
              <a:gd name="adj3" fmla="val 16667"/>
            </a:avLst>
          </a:prstGeom>
          <a:solidFill>
            <a:srgbClr val="00FFFF"/>
          </a:solidFill>
          <a:ln w="9525">
            <a:solidFill>
              <a:srgbClr val="FF00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b="1">
                <a:solidFill>
                  <a:srgbClr val="FF0000"/>
                </a:solidFill>
              </a:rPr>
              <a:t>判断简谐运动的依据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0820" y="1944423"/>
            <a:ext cx="2936875" cy="902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 fontAlgn="base" hangingPunct="1">
              <a:lnSpc>
                <a:spcPct val="110000"/>
              </a:lnSpc>
            </a:pPr>
            <a:r>
              <a:rPr lang="en-US" altLang="zh-CN" sz="2400" b="1" kern="1200" dirty="0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400" b="1" kern="1200" dirty="0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、简谐运动的特征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 fontAlgn="base" hangingPunct="1">
              <a:lnSpc>
                <a:spcPct val="110000"/>
              </a:lnSpc>
            </a:pPr>
            <a:r>
              <a:rPr lang="zh-CN" altLang="en-US" sz="2400" b="1" kern="12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pitchFamily="18" charset="2"/>
              </a:rPr>
              <a:t>     </a:t>
            </a:r>
            <a:r>
              <a:rPr lang="en-US" altLang="zh-CN" sz="2400" b="1" kern="12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pitchFamily="18" charset="2"/>
              </a:rPr>
              <a:t> </a:t>
            </a:r>
            <a:r>
              <a:rPr lang="zh-CN" altLang="en-US" sz="2400" b="1" kern="12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pitchFamily="18" charset="2"/>
              </a:rPr>
              <a:t>受力特征：</a:t>
            </a:r>
            <a:r>
              <a:rPr lang="en-US" altLang="zh-CN" sz="2400" b="1" kern="12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pitchFamily="18" charset="2"/>
              </a:rPr>
              <a:t>   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10540" y="2847393"/>
            <a:ext cx="21380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kern="12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pitchFamily="18" charset="2"/>
              </a:rPr>
              <a:t>  </a:t>
            </a:r>
            <a:r>
              <a:rPr lang="zh-CN" altLang="en-US" sz="2400" b="1" kern="12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pitchFamily="18" charset="2"/>
              </a:rPr>
              <a:t>运动特征：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749500" y="2847393"/>
            <a:ext cx="1389380" cy="4972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fontAlgn="base" hangingPunct="1">
              <a:lnSpc>
                <a:spcPct val="110000"/>
              </a:lnSpc>
            </a:pPr>
            <a:r>
              <a:rPr lang="en-US" altLang="zh-CN" sz="2400" b="1" i="1" kern="12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+mn-ea"/>
                <a:sym typeface="Wingdings 2" panose="05020102010507070707" pitchFamily="18" charset="2"/>
              </a:rPr>
              <a:t>a </a:t>
            </a:r>
            <a:r>
              <a:rPr lang="en-US" altLang="zh-CN" sz="2400" b="1" kern="12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+mn-ea"/>
                <a:sym typeface="Wingdings 2" panose="05020102010507070707" pitchFamily="18" charset="2"/>
              </a:rPr>
              <a:t>=</a:t>
            </a:r>
            <a:r>
              <a:rPr lang="en-US" altLang="zh-CN" sz="2400" b="1" i="1" kern="12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+mn-ea"/>
                <a:sym typeface="Wingdings 2" panose="05020102010507070707" pitchFamily="18" charset="2"/>
              </a:rPr>
              <a:t> -</a:t>
            </a:r>
            <a:r>
              <a:rPr lang="en-US" altLang="zh-CN" sz="2400" b="1" i="1" kern="1200" dirty="0" err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+mn-ea"/>
                <a:sym typeface="Wingdings 2" panose="05020102010507070707" pitchFamily="18" charset="2"/>
              </a:rPr>
              <a:t>kx</a:t>
            </a:r>
            <a:r>
              <a:rPr lang="en-US" altLang="zh-CN" sz="2400" b="1" i="1" kern="12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+mn-ea"/>
                <a:sym typeface="Wingdings 2" panose="05020102010507070707" pitchFamily="18" charset="2"/>
              </a:rPr>
              <a:t>/m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6283" y="3353488"/>
            <a:ext cx="8742680" cy="171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fontAlgn="base" hangingPunct="1">
              <a:lnSpc>
                <a:spcPct val="110000"/>
              </a:lnSpc>
            </a:pPr>
            <a:r>
              <a:rPr lang="en-US" altLang="zh-CN" sz="2400" b="1" kern="1200" dirty="0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pitchFamily="18" charset="2"/>
              </a:rPr>
              <a:t>3</a:t>
            </a:r>
            <a:r>
              <a:rPr lang="zh-CN" altLang="en-US" sz="2400" b="1" kern="1200" dirty="0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pitchFamily="18" charset="2"/>
              </a:rPr>
              <a:t>、运动规律</a:t>
            </a:r>
            <a:r>
              <a:rPr lang="zh-CN" altLang="en-US" sz="2400" b="1" kern="12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pitchFamily="18" charset="2"/>
              </a:rPr>
              <a:t> ：简谐运动是一种周期性的</a:t>
            </a:r>
            <a:r>
              <a:rPr lang="zh-CN" altLang="en-US" sz="2400" b="1" kern="12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pitchFamily="18" charset="2"/>
              </a:rPr>
              <a:t>变加速</a:t>
            </a:r>
            <a:r>
              <a:rPr lang="zh-CN" altLang="en-US" sz="2400" b="1" kern="12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pitchFamily="18" charset="2"/>
              </a:rPr>
              <a:t>运动，一切运动量（速度、位移、加速度、动量等）及回复力的大小、方向都随时间作正弦（或余弦）式的</a:t>
            </a:r>
            <a:r>
              <a:rPr lang="zh-CN" altLang="en-US" sz="2400" b="1" kern="1200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pitchFamily="18" charset="2"/>
              </a:rPr>
              <a:t>周期性</a:t>
            </a:r>
            <a:r>
              <a:rPr lang="zh-CN" altLang="en-US" sz="2400" b="1" kern="120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pitchFamily="18" charset="2"/>
              </a:rPr>
              <a:t>变化</a:t>
            </a:r>
            <a:r>
              <a:rPr lang="zh-CN" altLang="en-US" sz="2400" b="1" kern="12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pitchFamily="18" charset="2"/>
              </a:rPr>
              <a:t>，变化</a:t>
            </a:r>
            <a:r>
              <a:rPr lang="zh-CN" altLang="en-US" sz="2400" b="1" kern="120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pitchFamily="18" charset="2"/>
              </a:rPr>
              <a:t>周期都为</a:t>
            </a:r>
            <a:r>
              <a:rPr lang="zh-CN" altLang="en-US" sz="2400" b="1" kern="12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pitchFamily="18" charset="2"/>
              </a:rPr>
              <a:t>振动周期</a:t>
            </a:r>
            <a:r>
              <a:rPr lang="en-US" altLang="zh-CN" sz="2400" b="1" i="1" kern="12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pitchFamily="18" charset="2"/>
              </a:rPr>
              <a:t>T</a:t>
            </a:r>
            <a:r>
              <a:rPr lang="zh-CN" altLang="en-US" sz="2400" b="1" kern="12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pitchFamily="18" charset="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5" grpId="0"/>
      <p:bldP spid="20491" grpId="0"/>
      <p:bldP spid="20497" grpId="0" bldLvl="0" animBg="1"/>
      <p:bldP spid="6" grpId="0" bldLvl="0" animBg="1"/>
      <p:bldP spid="7" grpId="0" bldLvl="0" animBg="1"/>
      <p:bldP spid="8" grpId="0"/>
      <p:bldP spid="9" grpId="0"/>
      <p:bldP spid="9" grpId="1"/>
      <p:bldP spid="12" grpId="0"/>
      <p:bldP spid="12" grpId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2edcec2-c754-433d-9dfc-dc64b19bc3f7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0acd397-4d16-4aac-94fd-2bdd4feb303e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2005</Words>
  <Application>Microsoft Office PowerPoint</Application>
  <PresentationFormat>全屏显示(16:9)</PresentationFormat>
  <Paragraphs>297</Paragraphs>
  <Slides>25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汉仪旗黑-85S</vt:lpstr>
      <vt:lpstr>黑体</vt:lpstr>
      <vt:lpstr>华文新魏</vt:lpstr>
      <vt:lpstr>楷体</vt:lpstr>
      <vt:lpstr>楷体_GB2312</vt:lpstr>
      <vt:lpstr>宋体</vt:lpstr>
      <vt:lpstr>微软雅黑</vt:lpstr>
      <vt:lpstr>Arial</vt:lpstr>
      <vt:lpstr>Calibri</vt:lpstr>
      <vt:lpstr>Times New Roman</vt:lpstr>
      <vt:lpstr>Verdana</vt:lpstr>
      <vt:lpstr>Wingdings 2</vt:lpstr>
      <vt:lpstr>1_Office 主题​​</vt:lpstr>
      <vt:lpstr>Equation.DSMT4</vt:lpstr>
      <vt:lpstr>公式</vt:lpstr>
      <vt:lpstr>Equation.KSEE3</vt:lpstr>
      <vt:lpstr>Microsoft 公式 3.0</vt:lpstr>
      <vt:lpstr>Bitmap Image</vt:lpstr>
      <vt:lpstr>机械振动和机械波</vt:lpstr>
      <vt:lpstr>PowerPoint 演示文稿</vt:lpstr>
      <vt:lpstr>PowerPoint 演示文稿</vt:lpstr>
      <vt:lpstr>PowerPoint 演示文稿</vt:lpstr>
      <vt:lpstr>第一单元：机械振动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例3、做简谐运动的物体，当位移为负值时，以下说法正确的是 （   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zhao bingxun</cp:lastModifiedBy>
  <cp:revision>81</cp:revision>
  <dcterms:created xsi:type="dcterms:W3CDTF">2020-02-01T11:21:00Z</dcterms:created>
  <dcterms:modified xsi:type="dcterms:W3CDTF">2020-02-05T06:14:51Z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