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heme/theme5.xml" ContentType="application/vnd.openxmlformats-officedocument.theme+xml"/>
  <Override PartName="/ppt/tags/tag302.xml" ContentType="application/vnd.openxmlformats-officedocument.presentationml.tags+xml"/>
  <Override PartName="/ppt/notesSlides/notesSlide1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93" r:id="rId4"/>
  </p:sldMasterIdLst>
  <p:notesMasterIdLst>
    <p:notesMasterId r:id="rId21"/>
  </p:notesMasterIdLst>
  <p:sldIdLst>
    <p:sldId id="377" r:id="rId5"/>
    <p:sldId id="394" r:id="rId6"/>
    <p:sldId id="397" r:id="rId7"/>
    <p:sldId id="381" r:id="rId8"/>
    <p:sldId id="398" r:id="rId9"/>
    <p:sldId id="399" r:id="rId10"/>
    <p:sldId id="385" r:id="rId11"/>
    <p:sldId id="400" r:id="rId12"/>
    <p:sldId id="297" r:id="rId13"/>
    <p:sldId id="384" r:id="rId14"/>
    <p:sldId id="407" r:id="rId15"/>
    <p:sldId id="403" r:id="rId16"/>
    <p:sldId id="404" r:id="rId17"/>
    <p:sldId id="392" r:id="rId18"/>
    <p:sldId id="393" r:id="rId19"/>
    <p:sldId id="405" r:id="rId20"/>
  </p:sldIdLst>
  <p:sldSz cx="9144000" cy="5143500" type="screen16x9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079D"/>
    <a:srgbClr val="0000FF"/>
    <a:srgbClr val="E727D9"/>
    <a:srgbClr val="FF9966"/>
    <a:srgbClr val="FF9933"/>
    <a:srgbClr val="BA08AD"/>
    <a:srgbClr val="BC2906"/>
    <a:srgbClr val="BA0826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>
        <p:scale>
          <a:sx n="81" d="100"/>
          <a:sy n="81" d="100"/>
        </p:scale>
        <p:origin x="-1478" y="-6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7.wmf"/><Relationship Id="rId1" Type="http://schemas.openxmlformats.org/officeDocument/2006/relationships/image" Target="../media/image1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13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2" Type="http://schemas.openxmlformats.org/officeDocument/2006/relationships/image" Target="../media/image54.wmf"/><Relationship Id="rId1" Type="http://schemas.openxmlformats.org/officeDocument/2006/relationships/image" Target="../media/image13.wmf"/><Relationship Id="rId6" Type="http://schemas.openxmlformats.org/officeDocument/2006/relationships/image" Target="../media/image58.emf"/><Relationship Id="rId11" Type="http://schemas.openxmlformats.org/officeDocument/2006/relationships/image" Target="../media/image63.wmf"/><Relationship Id="rId5" Type="http://schemas.openxmlformats.org/officeDocument/2006/relationships/image" Target="../media/image57.e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12" Type="http://schemas.openxmlformats.org/officeDocument/2006/relationships/image" Target="../media/image61.wmf"/><Relationship Id="rId2" Type="http://schemas.openxmlformats.org/officeDocument/2006/relationships/image" Target="../media/image34.wmf"/><Relationship Id="rId1" Type="http://schemas.openxmlformats.org/officeDocument/2006/relationships/image" Target="../media/image64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0.wmf"/><Relationship Id="rId10" Type="http://schemas.openxmlformats.org/officeDocument/2006/relationships/image" Target="../media/image71.wmf"/><Relationship Id="rId4" Type="http://schemas.openxmlformats.org/officeDocument/2006/relationships/image" Target="../media/image66.wmf"/><Relationship Id="rId9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78.wmf"/><Relationship Id="rId3" Type="http://schemas.openxmlformats.org/officeDocument/2006/relationships/image" Target="../media/image65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34.wmf"/><Relationship Id="rId1" Type="http://schemas.openxmlformats.org/officeDocument/2006/relationships/image" Target="../media/image73.wmf"/><Relationship Id="rId6" Type="http://schemas.openxmlformats.org/officeDocument/2006/relationships/image" Target="../media/image67.wmf"/><Relationship Id="rId11" Type="http://schemas.openxmlformats.org/officeDocument/2006/relationships/image" Target="../media/image76.wmf"/><Relationship Id="rId5" Type="http://schemas.openxmlformats.org/officeDocument/2006/relationships/image" Target="../media/image60.wmf"/><Relationship Id="rId10" Type="http://schemas.openxmlformats.org/officeDocument/2006/relationships/image" Target="../media/image75.wmf"/><Relationship Id="rId4" Type="http://schemas.openxmlformats.org/officeDocument/2006/relationships/image" Target="../media/image66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197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5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>
                <a:latin typeface="Calibri" panose="020F0502020204030204"/>
              </a:rPr>
              <a:t>1</a:t>
            </a:fld>
            <a:endParaRPr lang="zh-CN" altLang="en-US"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3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4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4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4.png"/><Relationship Id="rId4" Type="http://schemas.openxmlformats.org/officeDocument/2006/relationships/tags" Target="../tags/tag5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4.png"/><Relationship Id="rId5" Type="http://schemas.openxmlformats.org/officeDocument/2006/relationships/tags" Target="../tags/tag7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3.png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7.xml"/><Relationship Id="rId10" Type="http://schemas.openxmlformats.org/officeDocument/2006/relationships/image" Target="../media/image3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3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3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2.xml"/><Relationship Id="rId16" Type="http://schemas.openxmlformats.org/officeDocument/2006/relationships/image" Target="../media/image4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8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3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4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9.xml"/><Relationship Id="rId10" Type="http://schemas.openxmlformats.org/officeDocument/2006/relationships/image" Target="../media/image3.png"/><Relationship Id="rId4" Type="http://schemas.openxmlformats.org/officeDocument/2006/relationships/tags" Target="../tags/tag168.xml"/><Relationship Id="rId9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5.xml"/><Relationship Id="rId7" Type="http://schemas.openxmlformats.org/officeDocument/2006/relationships/image" Target="../media/image5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4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3.png"/><Relationship Id="rId5" Type="http://schemas.openxmlformats.org/officeDocument/2006/relationships/tags" Target="../tags/tag18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3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8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image" Target="../media/image4.png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2.xml"/><Relationship Id="rId10" Type="http://schemas.openxmlformats.org/officeDocument/2006/relationships/image" Target="../media/image4.png"/><Relationship Id="rId4" Type="http://schemas.openxmlformats.org/officeDocument/2006/relationships/tags" Target="../tags/tag20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4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3.png"/><Relationship Id="rId5" Type="http://schemas.openxmlformats.org/officeDocument/2006/relationships/tags" Target="../tags/tag21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4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20.xml"/><Relationship Id="rId10" Type="http://schemas.openxmlformats.org/officeDocument/2006/relationships/image" Target="../media/image3.png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image" Target="../media/image4.png"/><Relationship Id="rId5" Type="http://schemas.openxmlformats.org/officeDocument/2006/relationships/tags" Target="../tags/tag22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7.xml"/><Relationship Id="rId9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4.png"/><Relationship Id="rId5" Type="http://schemas.openxmlformats.org/officeDocument/2006/relationships/tags" Target="../tags/tag24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40.xml"/><Relationship Id="rId9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image" Target="../media/image4.pn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image" Target="../media/image3.png"/><Relationship Id="rId5" Type="http://schemas.openxmlformats.org/officeDocument/2006/relationships/tags" Target="../tags/tag24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7.xml"/><Relationship Id="rId10" Type="http://schemas.openxmlformats.org/officeDocument/2006/relationships/image" Target="../media/image3.png"/><Relationship Id="rId4" Type="http://schemas.openxmlformats.org/officeDocument/2006/relationships/tags" Target="../tags/tag256.xml"/><Relationship Id="rId9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3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6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image" Target="../media/image3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7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2.xml"/><Relationship Id="rId16" Type="http://schemas.openxmlformats.org/officeDocument/2006/relationships/image" Target="../media/image4.png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5" Type="http://schemas.openxmlformats.org/officeDocument/2006/relationships/tags" Target="../tags/tag28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png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3.png"/><Relationship Id="rId5" Type="http://schemas.openxmlformats.org/officeDocument/2006/relationships/tags" Target="../tags/tag29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446"/>
            <a:ext cx="7772400" cy="11029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773"/>
            <a:ext cx="6400800" cy="1314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59"/>
            <a:ext cx="2057400" cy="43903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59"/>
            <a:ext cx="6019800" cy="439033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97"/>
            <a:ext cx="6858000" cy="179139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578"/>
            <a:ext cx="6858000" cy="12422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27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806"/>
            <a:ext cx="7886700" cy="214037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425"/>
            <a:ext cx="7886700" cy="11255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754"/>
            <a:ext cx="3886200" cy="3264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754"/>
            <a:ext cx="3886200" cy="3264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52"/>
            <a:ext cx="7886700" cy="99455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359"/>
            <a:ext cx="3868340" cy="6181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27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533"/>
            <a:ext cx="3868340" cy="27645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59"/>
            <a:ext cx="3887391" cy="6181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27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533"/>
            <a:ext cx="3887391" cy="27645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3032"/>
            <a:ext cx="2949178" cy="12006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62"/>
            <a:ext cx="4629150" cy="36566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647"/>
            <a:ext cx="2949178" cy="28597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25"/>
            </a:lvl2pPr>
            <a:lvl3pPr marL="685165" indent="0">
              <a:buNone/>
              <a:defRPr sz="90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3032"/>
            <a:ext cx="2949178" cy="12006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62"/>
            <a:ext cx="4629150" cy="365662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647"/>
            <a:ext cx="2949178" cy="28597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25"/>
            </a:lvl2pPr>
            <a:lvl3pPr marL="685165" indent="0">
              <a:buNone/>
              <a:defRPr sz="90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956"/>
            <a:ext cx="1971675" cy="436055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56"/>
            <a:ext cx="5800725" cy="436055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90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7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20" y="1510405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6"/>
            <a:ext cx="8139178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5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5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6"/>
            <a:ext cx="3962432" cy="4043737"/>
          </a:xfrm>
        </p:spPr>
        <p:txBody>
          <a:bodyPr wrap="square" lIns="120205" tIns="62642" rIns="120205" bIns="62642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05" tIns="62642" rIns="120205" bIns="62642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8"/>
            <a:ext cx="3962400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5" y="714744"/>
            <a:ext cx="3962432" cy="285898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5" y="1055438"/>
            <a:ext cx="3962432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61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7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449"/>
            <a:ext cx="7772400" cy="1021950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875"/>
            <a:ext cx="7772400" cy="1125574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lIns="120205" tIns="62642" rIns="120205" bIns="62642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6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6"/>
            <a:ext cx="713238" cy="4043737"/>
          </a:xfrm>
        </p:spPr>
        <p:txBody>
          <a:bodyPr vert="eaVert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6" y="714740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6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3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1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95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8" y="227976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85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33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3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5" y="0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5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81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50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8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41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55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7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4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7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13"/>
            <a:ext cx="4038600" cy="339578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613"/>
            <a:ext cx="4038600" cy="339578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8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7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7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7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8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5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2069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8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6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84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1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157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10405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6"/>
            <a:ext cx="8139178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4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5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6"/>
            <a:ext cx="3962432" cy="4043737"/>
          </a:xfrm>
        </p:spPr>
        <p:txBody>
          <a:bodyPr wrap="square" lIns="120221" tIns="62650" rIns="120221" bIns="6265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21" tIns="62650" rIns="120221" bIns="6265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2"/>
            <a:ext cx="3962400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744"/>
            <a:ext cx="3962432" cy="285898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432"/>
            <a:ext cx="3962432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59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7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778"/>
            <a:ext cx="4040188" cy="4800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25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575" b="1"/>
            </a:lvl4pPr>
            <a:lvl5pPr marL="1829435" indent="0">
              <a:buNone/>
              <a:defRPr sz="1575" b="1"/>
            </a:lvl5pPr>
            <a:lvl6pPr marL="2286000" indent="0">
              <a:buNone/>
              <a:defRPr sz="1575" b="1"/>
            </a:lvl6pPr>
            <a:lvl7pPr marL="2743835" indent="0">
              <a:buNone/>
              <a:defRPr sz="1575" b="1"/>
            </a:lvl7pPr>
            <a:lvl8pPr marL="3199765" indent="0">
              <a:buNone/>
              <a:defRPr sz="1575" b="1"/>
            </a:lvl8pPr>
            <a:lvl9pPr marL="3657600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785"/>
            <a:ext cx="4040188" cy="296460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9" y="1151778"/>
            <a:ext cx="4041775" cy="4800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25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575" b="1"/>
            </a:lvl4pPr>
            <a:lvl5pPr marL="1829435" indent="0">
              <a:buNone/>
              <a:defRPr sz="1575" b="1"/>
            </a:lvl5pPr>
            <a:lvl6pPr marL="2286000" indent="0">
              <a:buNone/>
              <a:defRPr sz="1575" b="1"/>
            </a:lvl6pPr>
            <a:lvl7pPr marL="2743835" indent="0">
              <a:buNone/>
              <a:defRPr sz="1575" b="1"/>
            </a:lvl7pPr>
            <a:lvl8pPr marL="3199765" indent="0">
              <a:buNone/>
              <a:defRPr sz="1575" b="1"/>
            </a:lvl8pPr>
            <a:lvl9pPr marL="3657600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9" y="1631785"/>
            <a:ext cx="4041775" cy="296460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lIns="120221" tIns="62650" rIns="120221" bIns="6265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6"/>
            <a:ext cx="713238" cy="4043737"/>
          </a:xfrm>
        </p:spPr>
        <p:txBody>
          <a:bodyPr vert="eaVert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740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6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2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89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975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79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27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2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5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75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49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8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35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49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7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3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7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7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6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6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8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4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" y="4152069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2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6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866"/>
            <a:ext cx="3008313" cy="87187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78"/>
            <a:ext cx="5111750" cy="4391526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743"/>
            <a:ext cx="3008313" cy="3519653"/>
          </a:xfrm>
        </p:spPr>
        <p:txBody>
          <a:bodyPr/>
          <a:lstStyle>
            <a:lvl1pPr marL="0" indent="0">
              <a:buNone/>
              <a:defRPr sz="1425"/>
            </a:lvl1pPr>
            <a:lvl2pPr marL="457200" indent="0">
              <a:buNone/>
              <a:defRPr sz="1200"/>
            </a:lvl2pPr>
            <a:lvl3pPr marL="914400" indent="0">
              <a:buNone/>
              <a:defRPr sz="975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835" indent="0">
              <a:buNone/>
              <a:defRPr sz="900"/>
            </a:lvl7pPr>
            <a:lvl8pPr marL="319976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838"/>
            <a:ext cx="5486400" cy="42521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58"/>
            <a:ext cx="5486400" cy="3087289"/>
          </a:xfrm>
        </p:spPr>
        <p:txBody>
          <a:bodyPr/>
          <a:lstStyle>
            <a:lvl1pPr marL="0" indent="0">
              <a:buNone/>
              <a:defRPr sz="3225"/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9435" indent="0">
              <a:buNone/>
              <a:defRPr sz="2025"/>
            </a:lvl5pPr>
            <a:lvl6pPr marL="2286000" indent="0">
              <a:buNone/>
              <a:defRPr sz="2025"/>
            </a:lvl6pPr>
            <a:lvl7pPr marL="2743835" indent="0">
              <a:buNone/>
              <a:defRPr sz="2025"/>
            </a:lvl7pPr>
            <a:lvl8pPr marL="3199765" indent="0">
              <a:buNone/>
              <a:defRPr sz="2025"/>
            </a:lvl8pPr>
            <a:lvl9pPr marL="3657600" indent="0">
              <a:buNone/>
              <a:defRPr sz="20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066"/>
            <a:ext cx="5486400" cy="603880"/>
          </a:xfrm>
        </p:spPr>
        <p:txBody>
          <a:bodyPr/>
          <a:lstStyle>
            <a:lvl1pPr marL="0" indent="0">
              <a:buNone/>
              <a:defRPr sz="1425"/>
            </a:lvl1pPr>
            <a:lvl2pPr marL="457200" indent="0">
              <a:buNone/>
              <a:defRPr sz="1200"/>
            </a:lvl2pPr>
            <a:lvl3pPr marL="914400" indent="0">
              <a:buNone/>
              <a:defRPr sz="975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835" indent="0">
              <a:buNone/>
              <a:defRPr sz="900"/>
            </a:lvl7pPr>
            <a:lvl8pPr marL="319976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15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15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15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15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15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57"/>
            <a:ext cx="8229600" cy="857580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613"/>
            <a:ext cx="8229600" cy="3395780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9101"/>
            <a:ext cx="2133600" cy="273949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9101"/>
            <a:ext cx="2895600" cy="273949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9101"/>
            <a:ext cx="2133600" cy="273949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52"/>
            <a:ext cx="7886700" cy="994555"/>
          </a:xfrm>
          <a:prstGeom prst="rect">
            <a:avLst/>
          </a:prstGeom>
        </p:spPr>
        <p:txBody>
          <a:bodyPr vert="horz" lIns="116973" tIns="58487" rIns="116973" bIns="584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754"/>
            <a:ext cx="7886700" cy="3264760"/>
          </a:xfrm>
          <a:prstGeom prst="rect">
            <a:avLst/>
          </a:prstGeom>
        </p:spPr>
        <p:txBody>
          <a:bodyPr vert="horz" lIns="116973" tIns="58487" rIns="116973" bIns="584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100"/>
            <a:ext cx="2057400" cy="273949"/>
          </a:xfrm>
          <a:prstGeom prst="rect">
            <a:avLst/>
          </a:prstGeom>
        </p:spPr>
        <p:txBody>
          <a:bodyPr vert="horz" lIns="116973" tIns="58487" rIns="116973" bIns="584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/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100"/>
            <a:ext cx="3086100" cy="273949"/>
          </a:xfrm>
          <a:prstGeom prst="rect">
            <a:avLst/>
          </a:prstGeom>
        </p:spPr>
        <p:txBody>
          <a:bodyPr vert="horz" lIns="116973" tIns="58487" rIns="116973" bIns="584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9100"/>
            <a:ext cx="2057400" cy="273949"/>
          </a:xfrm>
          <a:prstGeom prst="rect">
            <a:avLst/>
          </a:prstGeom>
        </p:spPr>
        <p:txBody>
          <a:bodyPr vert="horz" lIns="116973" tIns="58487" rIns="116973" bIns="584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/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5165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05" tIns="62642" rIns="120205" bIns="62642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417"/>
            <a:ext cx="8139178" cy="4043737"/>
          </a:xfrm>
          <a:prstGeom prst="rect">
            <a:avLst/>
          </a:prstGeom>
        </p:spPr>
        <p:txBody>
          <a:bodyPr vert="horz" wrap="square" lIns="120205" tIns="62642" rIns="120205" bIns="6264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806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2020/2/5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806"/>
            <a:ext cx="2970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806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21" tIns="62650" rIns="120221" bIns="6265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417"/>
            <a:ext cx="8139178" cy="4043737"/>
          </a:xfrm>
          <a:prstGeom prst="rect">
            <a:avLst/>
          </a:prstGeom>
        </p:spPr>
        <p:txBody>
          <a:bodyPr vert="horz" wrap="square" lIns="120221" tIns="62650" rIns="120221" bIns="6265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2020/2/5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800"/>
            <a:ext cx="2970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30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8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0.wmf"/><Relationship Id="rId2" Type="http://schemas.openxmlformats.org/officeDocument/2006/relationships/tags" Target="../tags/tag310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7.wmf"/><Relationship Id="rId5" Type="http://schemas.openxmlformats.org/officeDocument/2006/relationships/image" Target="../media/image13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7.e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3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9.emf"/><Relationship Id="rId25" Type="http://schemas.openxmlformats.org/officeDocument/2006/relationships/oleObject" Target="../embeddings/oleObject42.bin"/><Relationship Id="rId2" Type="http://schemas.openxmlformats.org/officeDocument/2006/relationships/tags" Target="../tags/tag31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13.wmf"/><Relationship Id="rId15" Type="http://schemas.openxmlformats.org/officeDocument/2006/relationships/image" Target="../media/image58.e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4.bin"/><Relationship Id="rId26" Type="http://schemas.openxmlformats.org/officeDocument/2006/relationships/image" Target="../media/image72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8.wmf"/><Relationship Id="rId25" Type="http://schemas.openxmlformats.org/officeDocument/2006/relationships/oleObject" Target="../embeddings/oleObject58.bin"/><Relationship Id="rId2" Type="http://schemas.openxmlformats.org/officeDocument/2006/relationships/tags" Target="../tags/tag312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69.wmf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6.wmf"/><Relationship Id="rId24" Type="http://schemas.openxmlformats.org/officeDocument/2006/relationships/image" Target="../media/image71.wmf"/><Relationship Id="rId5" Type="http://schemas.openxmlformats.org/officeDocument/2006/relationships/image" Target="../media/image64.w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57.bin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0.bin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59.bin"/><Relationship Id="rId30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69.bin"/><Relationship Id="rId26" Type="http://schemas.openxmlformats.org/officeDocument/2006/relationships/image" Target="../media/image76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71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72.wmf"/><Relationship Id="rId25" Type="http://schemas.openxmlformats.org/officeDocument/2006/relationships/oleObject" Target="../embeddings/oleObject73.bin"/><Relationship Id="rId2" Type="http://schemas.openxmlformats.org/officeDocument/2006/relationships/tags" Target="../tags/tag313.xml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6.wmf"/><Relationship Id="rId24" Type="http://schemas.openxmlformats.org/officeDocument/2006/relationships/image" Target="../media/image75.wmf"/><Relationship Id="rId32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7.wmf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9.e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w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tags" Target="../tags/tag305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24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image" Target="../media/image25.emf"/><Relationship Id="rId19" Type="http://schemas.openxmlformats.org/officeDocument/2006/relationships/image" Target="../media/image15.w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0.bin"/><Relationship Id="rId2" Type="http://schemas.openxmlformats.org/officeDocument/2006/relationships/tags" Target="../tags/tag30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5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2" Type="http://schemas.openxmlformats.org/officeDocument/2006/relationships/tags" Target="../tags/tag30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3.wmf"/><Relationship Id="rId2" Type="http://schemas.openxmlformats.org/officeDocument/2006/relationships/tags" Target="../tags/tag309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0.wmf"/><Relationship Id="rId5" Type="http://schemas.openxmlformats.org/officeDocument/2006/relationships/image" Target="../media/image13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1007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73828" y="2204817"/>
            <a:ext cx="5412105" cy="5837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匀变速直线运动的研究</a:t>
            </a:r>
            <a:r>
              <a:rPr lang="en-US" altLang="zh-CN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b="1" spc="384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复习课</a:t>
            </a:r>
            <a:r>
              <a:rPr lang="zh-CN" altLang="en-US" b="1" spc="384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7"/>
            <a:ext cx="3601720" cy="55816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1219200" hangingPunct="0">
              <a:lnSpc>
                <a:spcPct val="150000"/>
              </a:lnSpc>
            </a:pPr>
            <a:r>
              <a:rPr lang="en-US" altLang="zh-CN" sz="1800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25" kern="0" spc="301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582"/>
            <a:ext cx="4093845" cy="45910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1219200" hangingPunct="0"/>
            <a:r>
              <a:rPr lang="zh-CN" altLang="en-US" sz="2025" b="1" kern="0" spc="301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2400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kern="0" spc="301" dirty="0">
              <a:solidFill>
                <a:srgbClr val="002060"/>
              </a:solidFill>
              <a:latin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5574" y="3429646"/>
            <a:ext cx="5571377" cy="102616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1219200" hangingPunct="0">
              <a:lnSpc>
                <a:spcPct val="150000"/>
              </a:lnSpc>
            </a:pPr>
            <a:r>
              <a:rPr lang="zh-CN" altLang="en-US" sz="2025" spc="289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</a:t>
            </a:r>
            <a:r>
              <a:rPr lang="zh-CN" altLang="en-US" sz="2025" kern="0" spc="301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en-US" altLang="zh-CN" sz="2025" kern="0" spc="301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  <a:p>
            <a:pPr algn="ctr" defTabSz="1219200" hangingPunct="0">
              <a:lnSpc>
                <a:spcPct val="150000"/>
              </a:lnSpc>
            </a:pPr>
            <a:r>
              <a:rPr lang="zh-CN" altLang="en-US" sz="2025" kern="0" spc="301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陈晓陆</a:t>
            </a:r>
            <a:endParaRPr lang="zh-CN" altLang="en-US" sz="2025" kern="0" spc="301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27"/>
    </mc:Choice>
    <mc:Fallback xmlns="">
      <p:transition advTm="11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-1" y="-31421"/>
            <a:ext cx="4972051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任务二：公式一证明</a:t>
            </a:r>
            <a:r>
              <a:rPr lang="zh-CN" altLang="en-US" sz="27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（另）</a:t>
            </a:r>
            <a:r>
              <a:rPr lang="en-US" altLang="zh-CN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714500" y="538825"/>
          <a:ext cx="18288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3" name="公式" r:id="rId4" imgW="914400" imgH="558800" progId="Equation.3">
                  <p:embed/>
                </p:oleObj>
              </mc:Choice>
              <mc:Fallback>
                <p:oleObj name="公式" r:id="rId4" imgW="914400" imgH="558800" progId="Equation.3">
                  <p:embed/>
                  <p:pic>
                    <p:nvPicPr>
                      <p:cNvPr id="0" name="图片 23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38825"/>
                        <a:ext cx="1828800" cy="971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4972050" y="659078"/>
          <a:ext cx="2127647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4" name="公式" r:id="rId6" imgW="12801600" imgH="4876800" progId="Equation.3">
                  <p:embed/>
                </p:oleObj>
              </mc:Choice>
              <mc:Fallback>
                <p:oleObj name="公式" r:id="rId6" imgW="12801600" imgH="4876800" progId="Equation.3">
                  <p:embed/>
                  <p:pic>
                    <p:nvPicPr>
                      <p:cNvPr id="0" name="图片 23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659078"/>
                        <a:ext cx="2127647" cy="7310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3782616" y="842435"/>
            <a:ext cx="1017984" cy="3643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1457324" y="2751007"/>
          <a:ext cx="1714500" cy="39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5" name="公式" r:id="rId8" imgW="812165" imgH="215900" progId="Equation.3">
                  <p:embed/>
                </p:oleObj>
              </mc:Choice>
              <mc:Fallback>
                <p:oleObj name="公式" r:id="rId8" imgW="812165" imgH="215900" progId="Equation.3">
                  <p:embed/>
                  <p:pic>
                    <p:nvPicPr>
                      <p:cNvPr id="0" name="图片 23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4" y="2751007"/>
                        <a:ext cx="1714500" cy="39647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/>
        </p:nvGraphicFramePr>
        <p:xfrm>
          <a:off x="5151834" y="2770057"/>
          <a:ext cx="2269331" cy="39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6" name="公式" r:id="rId10" imgW="1066165" imgH="215900" progId="Equation.3">
                  <p:embed/>
                </p:oleObj>
              </mc:Choice>
              <mc:Fallback>
                <p:oleObj name="公式" r:id="rId10" imgW="1066165" imgH="215900" progId="Equation.3">
                  <p:embed/>
                  <p:pic>
                    <p:nvPicPr>
                      <p:cNvPr id="0" name="图片 23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834" y="2770057"/>
                        <a:ext cx="2269331" cy="39885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8"/>
          <p:cNvGraphicFramePr>
            <a:graphicFrameLocks noChangeAspect="1"/>
          </p:cNvGraphicFramePr>
          <p:nvPr/>
        </p:nvGraphicFramePr>
        <p:xfrm>
          <a:off x="3257549" y="2770057"/>
          <a:ext cx="1771650" cy="38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7" name="公式" r:id="rId12" imgW="1167765" imgH="215900" progId="Equation.3">
                  <p:embed/>
                </p:oleObj>
              </mc:Choice>
              <mc:Fallback>
                <p:oleObj name="公式" r:id="rId12" imgW="1167765" imgH="215900" progId="Equation.3">
                  <p:embed/>
                  <p:pic>
                    <p:nvPicPr>
                      <p:cNvPr id="0" name="图片 23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49" y="2770057"/>
                        <a:ext cx="1771650" cy="38933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2064542" y="3324670"/>
          <a:ext cx="491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8" name="公式" r:id="rId14" imgW="48768000" imgH="8534400" progId="Equation.3">
                  <p:embed/>
                </p:oleObj>
              </mc:Choice>
              <mc:Fallback>
                <p:oleObj name="公式" r:id="rId14" imgW="48768000" imgH="8534400" progId="Equation.3">
                  <p:embed/>
                  <p:pic>
                    <p:nvPicPr>
                      <p:cNvPr id="0" name="图片 23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542" y="3324670"/>
                        <a:ext cx="4914900" cy="647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0"/>
          <p:cNvGraphicFramePr>
            <a:graphicFrameLocks noChangeAspect="1"/>
          </p:cNvGraphicFramePr>
          <p:nvPr/>
        </p:nvGraphicFramePr>
        <p:xfrm>
          <a:off x="2132408" y="3935538"/>
          <a:ext cx="782241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9" name="公式" r:id="rId16" imgW="8534400" imgH="4876800" progId="Equation.3">
                  <p:embed/>
                </p:oleObj>
              </mc:Choice>
              <mc:Fallback>
                <p:oleObj name="公式" r:id="rId16" imgW="8534400" imgH="4876800" progId="Equation.3">
                  <p:embed/>
                  <p:pic>
                    <p:nvPicPr>
                      <p:cNvPr id="0" name="图片 23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408" y="3935538"/>
                        <a:ext cx="782241" cy="428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BA08A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2696966" y="1756834"/>
            <a:ext cx="46753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2327097" y="2318809"/>
            <a:ext cx="487380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14"/>
          <p:cNvSpPr/>
          <p:nvPr/>
        </p:nvSpPr>
        <p:spPr bwMode="auto">
          <a:xfrm>
            <a:off x="2327097" y="1756834"/>
            <a:ext cx="369869" cy="561975"/>
          </a:xfrm>
          <a:custGeom>
            <a:avLst/>
            <a:gdLst>
              <a:gd name="T0" fmla="*/ 2147483647 w 208"/>
              <a:gd name="T1" fmla="*/ 0 h 384"/>
              <a:gd name="T2" fmla="*/ 2147483647 w 208"/>
              <a:gd name="T3" fmla="*/ 2147483647 h 384"/>
              <a:gd name="T4" fmla="*/ 2147483647 w 208"/>
              <a:gd name="T5" fmla="*/ 2147483647 h 384"/>
              <a:gd name="T6" fmla="*/ 2147483647 w 208"/>
              <a:gd name="T7" fmla="*/ 2147483647 h 384"/>
              <a:gd name="T8" fmla="*/ 2147483647 w 208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384"/>
              <a:gd name="T17" fmla="*/ 208 w 20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384">
                <a:moveTo>
                  <a:pt x="208" y="0"/>
                </a:moveTo>
                <a:cubicBezTo>
                  <a:pt x="144" y="32"/>
                  <a:pt x="80" y="64"/>
                  <a:pt x="64" y="96"/>
                </a:cubicBezTo>
                <a:cubicBezTo>
                  <a:pt x="48" y="128"/>
                  <a:pt x="120" y="160"/>
                  <a:pt x="112" y="192"/>
                </a:cubicBezTo>
                <a:cubicBezTo>
                  <a:pt x="104" y="224"/>
                  <a:pt x="32" y="256"/>
                  <a:pt x="16" y="288"/>
                </a:cubicBezTo>
                <a:cubicBezTo>
                  <a:pt x="0" y="320"/>
                  <a:pt x="8" y="352"/>
                  <a:pt x="16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15"/>
          <p:cNvSpPr/>
          <p:nvPr/>
        </p:nvSpPr>
        <p:spPr bwMode="auto">
          <a:xfrm>
            <a:off x="7143750" y="1756834"/>
            <a:ext cx="342900" cy="571500"/>
          </a:xfrm>
          <a:custGeom>
            <a:avLst/>
            <a:gdLst>
              <a:gd name="T0" fmla="*/ 2147483647 w 288"/>
              <a:gd name="T1" fmla="*/ 0 h 392"/>
              <a:gd name="T2" fmla="*/ 2147483647 w 288"/>
              <a:gd name="T3" fmla="*/ 2147483647 h 392"/>
              <a:gd name="T4" fmla="*/ 2147483647 w 288"/>
              <a:gd name="T5" fmla="*/ 2147483647 h 392"/>
              <a:gd name="T6" fmla="*/ 2147483647 w 288"/>
              <a:gd name="T7" fmla="*/ 2147483647 h 392"/>
              <a:gd name="T8" fmla="*/ 2147483647 w 288"/>
              <a:gd name="T9" fmla="*/ 2147483647 h 392"/>
              <a:gd name="T10" fmla="*/ 2147483647 w 288"/>
              <a:gd name="T11" fmla="*/ 2147483647 h 392"/>
              <a:gd name="T12" fmla="*/ 0 w 288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392"/>
              <a:gd name="T23" fmla="*/ 288 w 288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392">
                <a:moveTo>
                  <a:pt x="192" y="0"/>
                </a:moveTo>
                <a:cubicBezTo>
                  <a:pt x="216" y="32"/>
                  <a:pt x="240" y="64"/>
                  <a:pt x="240" y="96"/>
                </a:cubicBezTo>
                <a:cubicBezTo>
                  <a:pt x="240" y="128"/>
                  <a:pt x="184" y="168"/>
                  <a:pt x="192" y="192"/>
                </a:cubicBezTo>
                <a:cubicBezTo>
                  <a:pt x="200" y="216"/>
                  <a:pt x="288" y="216"/>
                  <a:pt x="288" y="240"/>
                </a:cubicBezTo>
                <a:cubicBezTo>
                  <a:pt x="288" y="264"/>
                  <a:pt x="216" y="312"/>
                  <a:pt x="192" y="336"/>
                </a:cubicBezTo>
                <a:cubicBezTo>
                  <a:pt x="168" y="360"/>
                  <a:pt x="176" y="376"/>
                  <a:pt x="144" y="384"/>
                </a:cubicBezTo>
                <a:cubicBezTo>
                  <a:pt x="112" y="392"/>
                  <a:pt x="56" y="38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 flipV="1">
            <a:off x="302895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 flipV="1">
            <a:off x="400050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2971800" y="1710400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886200" y="1699685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029200" y="1710400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 flipV="1">
            <a:off x="680085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4036219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3050381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3200400" y="2453351"/>
            <a:ext cx="5715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>
            <a:off x="5167313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4514850" y="2453351"/>
            <a:ext cx="4572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 flipV="1">
            <a:off x="5143500" y="2065207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6686550" y="1722307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Line 40"/>
          <p:cNvSpPr>
            <a:spLocks noChangeShapeType="1"/>
          </p:cNvSpPr>
          <p:nvPr/>
        </p:nvSpPr>
        <p:spPr bwMode="auto">
          <a:xfrm>
            <a:off x="3028950" y="2465257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>
            <a:off x="4057650" y="246525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3429000" y="2030679"/>
            <a:ext cx="3429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4572000" y="2030679"/>
            <a:ext cx="3429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6824663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Line 45"/>
          <p:cNvSpPr>
            <a:spLocks noChangeShapeType="1"/>
          </p:cNvSpPr>
          <p:nvPr/>
        </p:nvSpPr>
        <p:spPr bwMode="auto">
          <a:xfrm>
            <a:off x="5188744" y="2475972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5829300" y="2442635"/>
            <a:ext cx="4572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15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5886450" y="2042585"/>
            <a:ext cx="34290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86150" y="4101476"/>
            <a:ext cx="4942459" cy="10604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00" b="1" smtClean="0">
                <a:solidFill>
                  <a:srgbClr val="FF0000"/>
                </a:solidFill>
              </a:rPr>
              <a:t>强调</a:t>
            </a:r>
            <a:endParaRPr lang="en-US" altLang="zh-CN" sz="21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sz="2100" b="1" smtClean="0">
                <a:solidFill>
                  <a:srgbClr val="FF0000"/>
                </a:solidFill>
              </a:rPr>
              <a:t>（</a:t>
            </a:r>
            <a:r>
              <a:rPr lang="en-US" altLang="zh-CN" sz="2100" b="1" smtClean="0">
                <a:solidFill>
                  <a:srgbClr val="FF0000"/>
                </a:solidFill>
              </a:rPr>
              <a:t>1</a:t>
            </a:r>
            <a:r>
              <a:rPr lang="zh-CN" altLang="en-US" sz="2100" b="1" smtClean="0">
                <a:solidFill>
                  <a:srgbClr val="FF0000"/>
                </a:solidFill>
              </a:rPr>
              <a:t>）△</a:t>
            </a:r>
            <a:r>
              <a:rPr lang="en-US" altLang="zh-CN" sz="21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smtClean="0">
                <a:solidFill>
                  <a:srgbClr val="FF0000"/>
                </a:solidFill>
              </a:rPr>
              <a:t>的含义</a:t>
            </a:r>
            <a:endParaRPr lang="en-US" altLang="zh-CN" sz="21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sz="2100" b="1" smtClean="0">
                <a:solidFill>
                  <a:srgbClr val="FF0000"/>
                </a:solidFill>
              </a:rPr>
              <a:t>（</a:t>
            </a:r>
            <a:r>
              <a:rPr lang="en-US" altLang="zh-CN" sz="2100" b="1" smtClean="0">
                <a:solidFill>
                  <a:srgbClr val="FF0000"/>
                </a:solidFill>
              </a:rPr>
              <a:t>2</a:t>
            </a:r>
            <a:r>
              <a:rPr lang="zh-CN" altLang="en-US" sz="2100" b="1" smtClean="0">
                <a:solidFill>
                  <a:srgbClr val="FF0000"/>
                </a:solidFill>
              </a:rPr>
              <a:t>）公式适用条件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147637" y="4420427"/>
          <a:ext cx="3109913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0" name="公式" r:id="rId18" imgW="35356800" imgH="4572000" progId="Equation.3">
                  <p:embed/>
                </p:oleObj>
              </mc:Choice>
              <mc:Fallback>
                <p:oleObj name="公式" r:id="rId18" imgW="35356800" imgH="4572000" progId="Equation.3">
                  <p:embed/>
                  <p:pic>
                    <p:nvPicPr>
                      <p:cNvPr id="0" name="图片 236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" y="4420427"/>
                        <a:ext cx="3109913" cy="3500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884421" y="4740966"/>
          <a:ext cx="912019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1" name="公式" r:id="rId20" imgW="10363200" imgH="4876800" progId="Equation.3">
                  <p:embed/>
                </p:oleObj>
              </mc:Choice>
              <mc:Fallback>
                <p:oleObj name="公式" r:id="rId20" imgW="10363200" imgH="4876800" progId="Equation.3">
                  <p:embed/>
                  <p:pic>
                    <p:nvPicPr>
                      <p:cNvPr id="0" name="图片 23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21" y="4740966"/>
                        <a:ext cx="912019" cy="37385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/>
          <p:cNvGraphicFramePr>
            <a:graphicFrameLocks noChangeAspect="1"/>
          </p:cNvGraphicFramePr>
          <p:nvPr/>
        </p:nvGraphicFramePr>
        <p:xfrm>
          <a:off x="5679876" y="4349986"/>
          <a:ext cx="2332435" cy="42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2" name="公式" r:id="rId22" imgW="26517600" imgH="5486400" progId="Equation.3">
                  <p:embed/>
                </p:oleObj>
              </mc:Choice>
              <mc:Fallback>
                <p:oleObj name="公式" r:id="rId22" imgW="26517600" imgH="5486400" progId="Equation.3">
                  <p:embed/>
                  <p:pic>
                    <p:nvPicPr>
                      <p:cNvPr id="0" name="图片 23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876" y="4349986"/>
                        <a:ext cx="2332435" cy="42029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851"/>
    </mc:Choice>
    <mc:Fallback xmlns="">
      <p:transition advTm="107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57350" y="463486"/>
          <a:ext cx="18288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公式" r:id="rId4" imgW="914400" imgH="558800" progId="Equation.3">
                  <p:embed/>
                </p:oleObj>
              </mc:Choice>
              <mc:Fallback>
                <p:oleObj name="公式" r:id="rId4" imgW="914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63486"/>
                        <a:ext cx="1828800" cy="971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AutoShape 4"/>
          <p:cNvSpPr>
            <a:spLocks noChangeArrowheads="1"/>
          </p:cNvSpPr>
          <p:nvPr/>
        </p:nvSpPr>
        <p:spPr bwMode="auto">
          <a:xfrm>
            <a:off x="3782616" y="863548"/>
            <a:ext cx="1017984" cy="3643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400696" y="2722318"/>
          <a:ext cx="1960880" cy="82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公式" r:id="rId6" imgW="15849600" imgH="7620000" progId="Equation.3">
                  <p:embed/>
                </p:oleObj>
              </mc:Choice>
              <mc:Fallback>
                <p:oleObj name="公式" r:id="rId6" imgW="15849600" imgH="762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696" y="2722318"/>
                        <a:ext cx="1960880" cy="82122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1828800" y="1777936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>
            <a:off x="1600200" y="2339911"/>
            <a:ext cx="560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59" name="Freeform 13"/>
          <p:cNvSpPr/>
          <p:nvPr/>
        </p:nvSpPr>
        <p:spPr bwMode="auto">
          <a:xfrm>
            <a:off x="1581150" y="1777936"/>
            <a:ext cx="247650" cy="561975"/>
          </a:xfrm>
          <a:custGeom>
            <a:avLst/>
            <a:gdLst>
              <a:gd name="T0" fmla="*/ 2147483647 w 208"/>
              <a:gd name="T1" fmla="*/ 0 h 384"/>
              <a:gd name="T2" fmla="*/ 2147483647 w 208"/>
              <a:gd name="T3" fmla="*/ 2147483647 h 384"/>
              <a:gd name="T4" fmla="*/ 2147483647 w 208"/>
              <a:gd name="T5" fmla="*/ 2147483647 h 384"/>
              <a:gd name="T6" fmla="*/ 2147483647 w 208"/>
              <a:gd name="T7" fmla="*/ 2147483647 h 384"/>
              <a:gd name="T8" fmla="*/ 2147483647 w 208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384"/>
              <a:gd name="T17" fmla="*/ 208 w 20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384">
                <a:moveTo>
                  <a:pt x="208" y="0"/>
                </a:moveTo>
                <a:cubicBezTo>
                  <a:pt x="144" y="32"/>
                  <a:pt x="80" y="64"/>
                  <a:pt x="64" y="96"/>
                </a:cubicBezTo>
                <a:cubicBezTo>
                  <a:pt x="48" y="128"/>
                  <a:pt x="120" y="160"/>
                  <a:pt x="112" y="192"/>
                </a:cubicBezTo>
                <a:cubicBezTo>
                  <a:pt x="104" y="224"/>
                  <a:pt x="32" y="256"/>
                  <a:pt x="16" y="288"/>
                </a:cubicBezTo>
                <a:cubicBezTo>
                  <a:pt x="0" y="320"/>
                  <a:pt x="8" y="352"/>
                  <a:pt x="16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sp>
        <p:nvSpPr>
          <p:cNvPr id="6160" name="Freeform 14"/>
          <p:cNvSpPr/>
          <p:nvPr/>
        </p:nvSpPr>
        <p:spPr bwMode="auto">
          <a:xfrm>
            <a:off x="7143750" y="1777936"/>
            <a:ext cx="342900" cy="571500"/>
          </a:xfrm>
          <a:custGeom>
            <a:avLst/>
            <a:gdLst>
              <a:gd name="T0" fmla="*/ 2147483647 w 288"/>
              <a:gd name="T1" fmla="*/ 0 h 392"/>
              <a:gd name="T2" fmla="*/ 2147483647 w 288"/>
              <a:gd name="T3" fmla="*/ 2147483647 h 392"/>
              <a:gd name="T4" fmla="*/ 2147483647 w 288"/>
              <a:gd name="T5" fmla="*/ 2147483647 h 392"/>
              <a:gd name="T6" fmla="*/ 2147483647 w 288"/>
              <a:gd name="T7" fmla="*/ 2147483647 h 392"/>
              <a:gd name="T8" fmla="*/ 2147483647 w 288"/>
              <a:gd name="T9" fmla="*/ 2147483647 h 392"/>
              <a:gd name="T10" fmla="*/ 2147483647 w 288"/>
              <a:gd name="T11" fmla="*/ 2147483647 h 392"/>
              <a:gd name="T12" fmla="*/ 0 w 288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392"/>
              <a:gd name="T23" fmla="*/ 288 w 288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392">
                <a:moveTo>
                  <a:pt x="192" y="0"/>
                </a:moveTo>
                <a:cubicBezTo>
                  <a:pt x="216" y="32"/>
                  <a:pt x="240" y="64"/>
                  <a:pt x="240" y="96"/>
                </a:cubicBezTo>
                <a:cubicBezTo>
                  <a:pt x="240" y="128"/>
                  <a:pt x="184" y="168"/>
                  <a:pt x="192" y="192"/>
                </a:cubicBezTo>
                <a:cubicBezTo>
                  <a:pt x="200" y="216"/>
                  <a:pt x="288" y="216"/>
                  <a:pt x="288" y="240"/>
                </a:cubicBezTo>
                <a:cubicBezTo>
                  <a:pt x="288" y="264"/>
                  <a:pt x="216" y="312"/>
                  <a:pt x="192" y="336"/>
                </a:cubicBezTo>
                <a:cubicBezTo>
                  <a:pt x="168" y="360"/>
                  <a:pt x="176" y="376"/>
                  <a:pt x="144" y="384"/>
                </a:cubicBezTo>
                <a:cubicBezTo>
                  <a:pt x="112" y="392"/>
                  <a:pt x="56" y="38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sp>
        <p:nvSpPr>
          <p:cNvPr id="6161" name="Oval 15"/>
          <p:cNvSpPr>
            <a:spLocks noChangeArrowheads="1"/>
          </p:cNvSpPr>
          <p:nvPr/>
        </p:nvSpPr>
        <p:spPr bwMode="auto">
          <a:xfrm>
            <a:off x="2286000" y="2054161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/>
          </a:p>
        </p:txBody>
      </p:sp>
      <p:sp>
        <p:nvSpPr>
          <p:cNvPr id="6162" name="Oval 16"/>
          <p:cNvSpPr>
            <a:spLocks noChangeArrowheads="1"/>
          </p:cNvSpPr>
          <p:nvPr/>
        </p:nvSpPr>
        <p:spPr bwMode="auto">
          <a:xfrm flipV="1">
            <a:off x="3028950" y="2054161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/>
          </a:p>
        </p:txBody>
      </p:sp>
      <p:sp>
        <p:nvSpPr>
          <p:cNvPr id="6163" name="Oval 17"/>
          <p:cNvSpPr>
            <a:spLocks noChangeArrowheads="1"/>
          </p:cNvSpPr>
          <p:nvPr/>
        </p:nvSpPr>
        <p:spPr bwMode="auto">
          <a:xfrm flipV="1">
            <a:off x="4000500" y="2054161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2914650" y="1731502"/>
            <a:ext cx="45720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800" baseline="-25000"/>
              <a:t>0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029200" y="1663647"/>
            <a:ext cx="285750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 flipV="1">
            <a:off x="6800850" y="2054161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36219" y="217798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050381" y="217798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5167313" y="217798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 flipV="1">
            <a:off x="5143500" y="208630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/>
          </a:p>
        </p:txBody>
      </p:sp>
      <p:sp>
        <p:nvSpPr>
          <p:cNvPr id="6171" name="Line 30"/>
          <p:cNvSpPr>
            <a:spLocks noChangeShapeType="1"/>
          </p:cNvSpPr>
          <p:nvPr/>
        </p:nvSpPr>
        <p:spPr bwMode="auto">
          <a:xfrm>
            <a:off x="3028950" y="2486359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72" name="Line 31"/>
          <p:cNvSpPr>
            <a:spLocks noChangeShapeType="1"/>
          </p:cNvSpPr>
          <p:nvPr/>
        </p:nvSpPr>
        <p:spPr bwMode="auto">
          <a:xfrm>
            <a:off x="4057650" y="2486359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/>
          </a:p>
        </p:txBody>
      </p:sp>
      <p:sp>
        <p:nvSpPr>
          <p:cNvPr id="6173" name="Text Box 32"/>
          <p:cNvSpPr txBox="1">
            <a:spLocks noChangeArrowheads="1"/>
          </p:cNvSpPr>
          <p:nvPr/>
        </p:nvSpPr>
        <p:spPr bwMode="auto">
          <a:xfrm>
            <a:off x="3461749" y="2451830"/>
            <a:ext cx="3429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4572000" y="2451831"/>
            <a:ext cx="3429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55337" name="Object 41"/>
          <p:cNvGraphicFramePr>
            <a:graphicFrameLocks noChangeAspect="1"/>
          </p:cNvGraphicFramePr>
          <p:nvPr/>
        </p:nvGraphicFramePr>
        <p:xfrm>
          <a:off x="1524000" y="3538502"/>
          <a:ext cx="1847850" cy="42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公式" r:id="rId8" imgW="876300" imgH="228600" progId="Equation.3">
                  <p:embed/>
                </p:oleObj>
              </mc:Choice>
              <mc:Fallback>
                <p:oleObj name="公式" r:id="rId8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38502"/>
                        <a:ext cx="1847850" cy="4202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91628"/>
              </p:ext>
            </p:extLst>
          </p:nvPr>
        </p:nvGraphicFramePr>
        <p:xfrm>
          <a:off x="4203586" y="3061421"/>
          <a:ext cx="2839641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公式" r:id="rId10" imgW="32308800" imgH="8534400" progId="Equation.3">
                  <p:embed/>
                </p:oleObj>
              </mc:Choice>
              <mc:Fallback>
                <p:oleObj name="公式" r:id="rId10" imgW="323088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586" y="3061421"/>
                        <a:ext cx="2839641" cy="65365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9" name="AutoShape 43"/>
          <p:cNvSpPr/>
          <p:nvPr/>
        </p:nvSpPr>
        <p:spPr bwMode="auto">
          <a:xfrm>
            <a:off x="3371850" y="2920935"/>
            <a:ext cx="400050" cy="934627"/>
          </a:xfrm>
          <a:prstGeom prst="rightBrace">
            <a:avLst>
              <a:gd name="adj1" fmla="val 21667"/>
              <a:gd name="adj2" fmla="val 50000"/>
            </a:avLst>
          </a:prstGeom>
          <a:noFill/>
          <a:ln w="28575">
            <a:solidFill>
              <a:srgbClr val="BB079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graphicFrame>
        <p:nvGraphicFramePr>
          <p:cNvPr id="55340" name="Object 44"/>
          <p:cNvGraphicFramePr>
            <a:graphicFrameLocks noChangeAspect="1"/>
          </p:cNvGraphicFramePr>
          <p:nvPr/>
        </p:nvGraphicFramePr>
        <p:xfrm>
          <a:off x="1410891" y="4233679"/>
          <a:ext cx="1259681" cy="74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公式" r:id="rId12" imgW="514350" imgH="351155" progId="Equation.3">
                  <p:embed/>
                </p:oleObj>
              </mc:Choice>
              <mc:Fallback>
                <p:oleObj name="公式" r:id="rId12" imgW="514350" imgH="35115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91" y="4233679"/>
                        <a:ext cx="1259681" cy="74533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1" name="Object 45"/>
          <p:cNvGraphicFramePr>
            <a:graphicFrameLocks noChangeAspect="1"/>
          </p:cNvGraphicFramePr>
          <p:nvPr/>
        </p:nvGraphicFramePr>
        <p:xfrm>
          <a:off x="5297090" y="4392522"/>
          <a:ext cx="1216819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公式" r:id="rId14" imgW="489585" imgH="196215" progId="Equation.3">
                  <p:embed/>
                </p:oleObj>
              </mc:Choice>
              <mc:Fallback>
                <p:oleObj name="公式" r:id="rId14" imgW="489585" imgH="1962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090" y="4392522"/>
                        <a:ext cx="1216819" cy="42267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2" name="Object 46"/>
          <p:cNvGraphicFramePr>
            <a:graphicFrameLocks noChangeAspect="1"/>
          </p:cNvGraphicFramePr>
          <p:nvPr/>
        </p:nvGraphicFramePr>
        <p:xfrm>
          <a:off x="2761059" y="3941287"/>
          <a:ext cx="2478881" cy="1031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公式" r:id="rId16" imgW="1020445" imgH="489585" progId="Equation.3">
                  <p:embed/>
                </p:oleObj>
              </mc:Choice>
              <mc:Fallback>
                <p:oleObj name="公式" r:id="rId16" imgW="1020445" imgH="4895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59" y="3941287"/>
                        <a:ext cx="2478881" cy="103108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-31421"/>
            <a:ext cx="4171951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任务二：公式二证明</a:t>
            </a:r>
            <a:r>
              <a:rPr lang="en-US" altLang="zh-CN" sz="2700" smtClean="0"/>
              <a:t>】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846909" y="1771984"/>
            <a:ext cx="364331" cy="406003"/>
            <a:chOff x="9586913" y="3328988"/>
            <a:chExt cx="485775" cy="541337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9861550" y="3421063"/>
            <a:ext cx="179388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公式" r:id="rId18" imgW="114300" imgH="316865" progId="Equation.3">
                    <p:embed/>
                  </p:oleObj>
                </mc:Choice>
                <mc:Fallback>
                  <p:oleObj name="公式" r:id="rId18" imgW="114300" imgH="3168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1550" y="3421063"/>
                          <a:ext cx="179388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9586913" y="3328988"/>
            <a:ext cx="485775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6" name="公式" r:id="rId20" imgW="114300" imgH="127000" progId="Equation.3">
                    <p:embed/>
                  </p:oleObj>
                </mc:Choice>
                <mc:Fallback>
                  <p:oleObj name="公式" r:id="rId20" imgW="114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6913" y="3328988"/>
                          <a:ext cx="485775" cy="48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5088919" y="625756"/>
            <a:ext cx="1543050" cy="839913"/>
            <a:chOff x="10114052" y="1150054"/>
            <a:chExt cx="2057400" cy="1119884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10644277" y="1179985"/>
            <a:ext cx="1149350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7" name="公式" r:id="rId22" imgW="5181600" imgH="4876800" progId="Equation.3">
                    <p:embed/>
                  </p:oleObj>
                </mc:Choice>
                <mc:Fallback>
                  <p:oleObj name="公式" r:id="rId22" imgW="5181600" imgH="487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4277" y="1179985"/>
                          <a:ext cx="1149350" cy="9747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组合 40"/>
            <p:cNvGrpSpPr/>
            <p:nvPr/>
          </p:nvGrpSpPr>
          <p:grpSpPr>
            <a:xfrm>
              <a:off x="10230761" y="1477460"/>
              <a:ext cx="485775" cy="541337"/>
              <a:chOff x="9586913" y="3328988"/>
              <a:chExt cx="485775" cy="541337"/>
            </a:xfrm>
          </p:grpSpPr>
          <p:graphicFrame>
            <p:nvGraphicFramePr>
              <p:cNvPr id="42" name="对象 41"/>
              <p:cNvGraphicFramePr>
                <a:graphicFrameLocks noChangeAspect="1"/>
              </p:cNvGraphicFramePr>
              <p:nvPr/>
            </p:nvGraphicFramePr>
            <p:xfrm>
              <a:off x="9861550" y="3421063"/>
              <a:ext cx="179388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8" name="公式" r:id="rId24" imgW="114300" imgH="316865" progId="Equation.3">
                      <p:embed/>
                    </p:oleObj>
                  </mc:Choice>
                  <mc:Fallback>
                    <p:oleObj name="公式" r:id="rId24" imgW="114300" imgH="31686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61550" y="3421063"/>
                            <a:ext cx="179388" cy="449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对象 42"/>
              <p:cNvGraphicFramePr>
                <a:graphicFrameLocks noChangeAspect="1"/>
              </p:cNvGraphicFramePr>
              <p:nvPr/>
            </p:nvGraphicFramePr>
            <p:xfrm>
              <a:off x="9586913" y="3328988"/>
              <a:ext cx="485775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9" name="公式" r:id="rId25" imgW="114300" imgH="127000" progId="Equation.3">
                      <p:embed/>
                    </p:oleObj>
                  </mc:Choice>
                  <mc:Fallback>
                    <p:oleObj name="公式" r:id="rId25" imgW="1143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86913" y="3328988"/>
                            <a:ext cx="485775" cy="484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矩形 43"/>
            <p:cNvSpPr/>
            <p:nvPr/>
          </p:nvSpPr>
          <p:spPr>
            <a:xfrm>
              <a:off x="10114052" y="1150054"/>
              <a:ext cx="2057400" cy="1119884"/>
            </a:xfrm>
            <a:prstGeom prst="rect">
              <a:avLst/>
            </a:prstGeom>
            <a:noFill/>
            <a:ln w="28575">
              <a:solidFill>
                <a:srgbClr val="BC2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25563" y="3206317"/>
            <a:ext cx="364331" cy="406003"/>
            <a:chOff x="9586913" y="3328988"/>
            <a:chExt cx="485775" cy="541337"/>
          </a:xfrm>
        </p:grpSpPr>
        <p:graphicFrame>
          <p:nvGraphicFramePr>
            <p:cNvPr id="50" name="对象 49"/>
            <p:cNvGraphicFramePr>
              <a:graphicFrameLocks noChangeAspect="1"/>
            </p:cNvGraphicFramePr>
            <p:nvPr/>
          </p:nvGraphicFramePr>
          <p:xfrm>
            <a:off x="9861550" y="3421063"/>
            <a:ext cx="179388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0" name="公式" r:id="rId26" imgW="114300" imgH="316865" progId="Equation.3">
                    <p:embed/>
                  </p:oleObj>
                </mc:Choice>
                <mc:Fallback>
                  <p:oleObj name="公式" r:id="rId26" imgW="114300" imgH="3168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1550" y="3421063"/>
                          <a:ext cx="179388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/>
            <p:cNvGraphicFramePr>
              <a:graphicFrameLocks noChangeAspect="1"/>
            </p:cNvGraphicFramePr>
            <p:nvPr/>
          </p:nvGraphicFramePr>
          <p:xfrm>
            <a:off x="9586913" y="3328988"/>
            <a:ext cx="485775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公式" r:id="rId27" imgW="114300" imgH="127000" progId="Equation.3">
                    <p:embed/>
                  </p:oleObj>
                </mc:Choice>
                <mc:Fallback>
                  <p:oleObj name="公式" r:id="rId27" imgW="114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6913" y="3328988"/>
                          <a:ext cx="485775" cy="48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6528933" y="4354681"/>
            <a:ext cx="732330" cy="523983"/>
            <a:chOff x="8705242" y="5804898"/>
            <a:chExt cx="976440" cy="698644"/>
          </a:xfrm>
        </p:grpSpPr>
        <p:grpSp>
          <p:nvGrpSpPr>
            <p:cNvPr id="54" name="组合 53"/>
            <p:cNvGrpSpPr/>
            <p:nvPr/>
          </p:nvGrpSpPr>
          <p:grpSpPr>
            <a:xfrm>
              <a:off x="8705242" y="5979556"/>
              <a:ext cx="953323" cy="484908"/>
              <a:chOff x="9087615" y="3385417"/>
              <a:chExt cx="953323" cy="484908"/>
            </a:xfrm>
          </p:grpSpPr>
          <p:graphicFrame>
            <p:nvGraphicFramePr>
              <p:cNvPr id="56" name="对象 55"/>
              <p:cNvGraphicFramePr>
                <a:graphicFrameLocks noChangeAspect="1"/>
              </p:cNvGraphicFramePr>
              <p:nvPr/>
            </p:nvGraphicFramePr>
            <p:xfrm>
              <a:off x="9861550" y="3421063"/>
              <a:ext cx="179388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2" name="公式" r:id="rId28" imgW="114300" imgH="316865" progId="Equation.3">
                      <p:embed/>
                    </p:oleObj>
                  </mc:Choice>
                  <mc:Fallback>
                    <p:oleObj name="公式" r:id="rId28" imgW="114300" imgH="31686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61550" y="3421063"/>
                            <a:ext cx="179388" cy="449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对象 56"/>
              <p:cNvGraphicFramePr>
                <a:graphicFrameLocks noChangeAspect="1"/>
              </p:cNvGraphicFramePr>
              <p:nvPr/>
            </p:nvGraphicFramePr>
            <p:xfrm>
              <a:off x="9087615" y="3385417"/>
              <a:ext cx="917575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3" name="公式" r:id="rId29" imgW="5181600" imgH="3048000" progId="Equation.3">
                      <p:embed/>
                    </p:oleObj>
                  </mc:Choice>
                  <mc:Fallback>
                    <p:oleObj name="公式" r:id="rId29" imgW="5181600" imgH="3048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87615" y="3385417"/>
                            <a:ext cx="917575" cy="484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矩形 54"/>
            <p:cNvSpPr/>
            <p:nvPr/>
          </p:nvSpPr>
          <p:spPr>
            <a:xfrm>
              <a:off x="8744165" y="5804898"/>
              <a:ext cx="937517" cy="698644"/>
            </a:xfrm>
            <a:prstGeom prst="rect">
              <a:avLst/>
            </a:prstGeom>
            <a:noFill/>
            <a:ln w="28575">
              <a:solidFill>
                <a:srgbClr val="BB0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2824260" y="1973244"/>
            <a:ext cx="285750" cy="31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1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3776368" y="1971957"/>
            <a:ext cx="285750" cy="31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4919368" y="1973244"/>
            <a:ext cx="285750" cy="31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1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6866839" y="2499176"/>
            <a:ext cx="2519887" cy="8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=  Q</a:t>
            </a:r>
            <a:endParaRPr lang="en-US" altLang="zh-CN" sz="4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7532609" y="2461978"/>
            <a:ext cx="608617" cy="8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4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下弧形箭头 11"/>
          <p:cNvSpPr/>
          <p:nvPr/>
        </p:nvSpPr>
        <p:spPr>
          <a:xfrm>
            <a:off x="7143750" y="3250892"/>
            <a:ext cx="1444069" cy="349108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下弧形箭头 60"/>
          <p:cNvSpPr/>
          <p:nvPr/>
        </p:nvSpPr>
        <p:spPr>
          <a:xfrm rot="10800000">
            <a:off x="7143749" y="2287424"/>
            <a:ext cx="1444069" cy="349108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42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7176"/>
    </mc:Choice>
    <mc:Fallback xmlns="">
      <p:transition advTm="97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bldLvl="0" animBg="1"/>
      <p:bldP spid="52" grpId="0"/>
      <p:bldP spid="53" grpId="0"/>
      <p:bldP spid="58" grpId="0"/>
      <p:bldP spid="59" grpId="0"/>
      <p:bldP spid="60" grpId="0"/>
      <p:bldP spid="12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17129"/>
              </p:ext>
            </p:extLst>
          </p:nvPr>
        </p:nvGraphicFramePr>
        <p:xfrm>
          <a:off x="4130539" y="3402035"/>
          <a:ext cx="1768500" cy="7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公式" r:id="rId4" imgW="17373600" imgH="8534400" progId="Equation.3">
                  <p:embed/>
                </p:oleObj>
              </mc:Choice>
              <mc:Fallback>
                <p:oleObj name="公式" r:id="rId4" imgW="173736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539" y="3402035"/>
                        <a:ext cx="1768500" cy="7573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-31421"/>
            <a:ext cx="6919646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任务三：</a:t>
            </a:r>
            <a:r>
              <a:rPr lang="zh-CN" altLang="zh-CN" sz="2700" smtClean="0"/>
              <a:t>运动学公式</a:t>
            </a:r>
            <a:r>
              <a:rPr lang="zh-CN" altLang="en-US" sz="2700" smtClean="0"/>
              <a:t>推导</a:t>
            </a:r>
            <a:r>
              <a:rPr lang="en-US" altLang="zh-CN" sz="2700" smtClean="0"/>
              <a:t>】</a:t>
            </a:r>
          </a:p>
        </p:txBody>
      </p:sp>
      <p:grpSp>
        <p:nvGrpSpPr>
          <p:cNvPr id="5" name="组合 16"/>
          <p:cNvGrpSpPr/>
          <p:nvPr/>
        </p:nvGrpSpPr>
        <p:grpSpPr bwMode="auto">
          <a:xfrm>
            <a:off x="389333" y="859048"/>
            <a:ext cx="2099072" cy="1701404"/>
            <a:chOff x="627406" y="5800386"/>
            <a:chExt cx="2798023" cy="2268235"/>
          </a:xfrm>
        </p:grpSpPr>
        <p:sp>
          <p:nvSpPr>
            <p:cNvPr id="6" name="直角三角形 5"/>
            <p:cNvSpPr/>
            <p:nvPr/>
          </p:nvSpPr>
          <p:spPr>
            <a:xfrm rot="16200000">
              <a:off x="1332773" y="5095020"/>
              <a:ext cx="1387289" cy="2798022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7406" y="7187676"/>
              <a:ext cx="2798022" cy="880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</p:grpSp>
      <p:cxnSp>
        <p:nvCxnSpPr>
          <p:cNvPr id="8" name="直接箭头连接符 7"/>
          <p:cNvCxnSpPr/>
          <p:nvPr/>
        </p:nvCxnSpPr>
        <p:spPr>
          <a:xfrm>
            <a:off x="389333" y="2603521"/>
            <a:ext cx="2349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89333" y="621131"/>
            <a:ext cx="0" cy="1997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38437" y="2246929"/>
            <a:ext cx="66616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t/s</a:t>
            </a:r>
            <a:endParaRPr kumimoji="0" lang="zh-CN" altLang="en-US" sz="3000" i="1">
              <a:solidFill>
                <a:srgbClr val="000000"/>
              </a:solidFill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76388" y="296649"/>
            <a:ext cx="184925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v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（</a:t>
            </a:r>
            <a:r>
              <a:rPr kumimoji="0" lang="en-US" altLang="zh-CN" sz="1800" smtClean="0">
                <a:solidFill>
                  <a:srgbClr val="000000"/>
                </a:solidFill>
              </a:rPr>
              <a:t>m/s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）</a:t>
            </a:r>
            <a:endParaRPr kumimoji="0" lang="zh-CN" altLang="en-US" sz="1800" i="1">
              <a:solidFill>
                <a:srgbClr val="000000"/>
              </a:solidFill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46446" y="2558278"/>
            <a:ext cx="43219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000000"/>
                </a:solidFill>
              </a:rPr>
              <a:t>O</a:t>
            </a:r>
            <a:endParaRPr kumimoji="0" lang="zh-CN" altLang="en-US" sz="2400" i="1">
              <a:solidFill>
                <a:srgbClr val="00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89333" y="700903"/>
            <a:ext cx="2461022" cy="1241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88406" y="902119"/>
            <a:ext cx="0" cy="167401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2337744" y="2504681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t</a:t>
            </a:r>
            <a:endParaRPr kumimoji="0"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46165" y="1669711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v</a:t>
            </a:r>
            <a:r>
              <a:rPr kumimoji="0" lang="en-US" altLang="zh-CN" sz="2400" baseline="-25000">
                <a:solidFill>
                  <a:srgbClr val="FF0000"/>
                </a:solidFill>
              </a:rPr>
              <a:t>0</a:t>
            </a:r>
            <a:endParaRPr kumimoji="0" lang="zh-CN" altLang="en-US" sz="2400" baseline="-2500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389333" y="845872"/>
            <a:ext cx="2099072" cy="562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90553" y="621131"/>
            <a:ext cx="351234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>
                <a:solidFill>
                  <a:srgbClr val="FF0000"/>
                </a:solidFill>
              </a:rPr>
              <a:t>v</a:t>
            </a:r>
            <a:endParaRPr kumimoji="0" lang="zh-CN" altLang="en-US" sz="3000" i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27937" y="607679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公式一：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24" name="Rectangle 4" descr="白色大理石"/>
          <p:cNvSpPr>
            <a:spLocks noChangeArrowheads="1"/>
          </p:cNvSpPr>
          <p:nvPr/>
        </p:nvSpPr>
        <p:spPr bwMode="auto">
          <a:xfrm>
            <a:off x="7060889" y="543190"/>
            <a:ext cx="1849822" cy="598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1425" b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 rot="16200000">
            <a:off x="6597245" y="620968"/>
            <a:ext cx="226220" cy="476162"/>
          </a:xfrm>
          <a:prstGeom prst="downArrow">
            <a:avLst>
              <a:gd name="adj1" fmla="val 50000"/>
              <a:gd name="adj2" fmla="val 33317"/>
            </a:avLst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en-US" sz="1425" b="1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686656" y="665187"/>
            <a:ext cx="230505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直线斜率记为</a:t>
            </a:r>
            <a:r>
              <a:rPr lang="zh-CN" altLang="zh-CN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19661" y="1307066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公式二：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93169" y="1701472"/>
            <a:ext cx="0" cy="87466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76391" y="1953138"/>
            <a:ext cx="416779" cy="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227221" y="1491845"/>
            <a:ext cx="0" cy="1127155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93169" y="1706887"/>
            <a:ext cx="416779" cy="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1227221" y="1497589"/>
            <a:ext cx="416779" cy="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643999" y="1325209"/>
            <a:ext cx="0" cy="127831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643999" y="1329706"/>
            <a:ext cx="416779" cy="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060778" y="1099971"/>
            <a:ext cx="0" cy="1476167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2488406" y="902119"/>
            <a:ext cx="0" cy="1674019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2028002" y="1099971"/>
            <a:ext cx="460404" cy="613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7060889" y="1296576"/>
            <a:ext cx="1849822" cy="589676"/>
            <a:chOff x="4859339" y="5270501"/>
            <a:chExt cx="2055169" cy="606423"/>
          </a:xfrm>
        </p:grpSpPr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4859339" y="5270501"/>
              <a:ext cx="2055169" cy="606423"/>
            </a:xfrm>
            <a:prstGeom prst="rect">
              <a:avLst/>
            </a:prstGeom>
            <a:solidFill>
              <a:srgbClr val="CCECFF"/>
            </a:solidFill>
            <a:ln w="28575" cmpd="thinThick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71" name="Object 15"/>
            <p:cNvGraphicFramePr>
              <a:graphicFrameLocks noChangeAspect="1"/>
            </p:cNvGraphicFramePr>
            <p:nvPr/>
          </p:nvGraphicFramePr>
          <p:xfrm>
            <a:off x="5028120" y="5273993"/>
            <a:ext cx="1579418" cy="54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5" name="公式" r:id="rId6" imgW="18897600" imgH="8534400" progId="Equation.3">
                    <p:embed/>
                  </p:oleObj>
                </mc:Choice>
                <mc:Fallback>
                  <p:oleObj name="公式" r:id="rId6" imgW="18897600" imgH="853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120" y="5273993"/>
                          <a:ext cx="1579418" cy="548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4650820" y="1262372"/>
            <a:ext cx="937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i="1" smtClean="0">
                <a:solidFill>
                  <a:srgbClr val="E727D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smtClean="0">
                <a:latin typeface="+mn-ea"/>
              </a:rPr>
              <a:t>=S</a:t>
            </a:r>
            <a:r>
              <a:rPr lang="zh-CN" altLang="en-US" sz="1100" b="1" smtClean="0">
                <a:latin typeface="+mn-ea"/>
              </a:rPr>
              <a:t>梯</a:t>
            </a:r>
            <a:endParaRPr lang="zh-CN" altLang="en-US" sz="1100" b="1">
              <a:latin typeface="+mn-ea"/>
            </a:endParaRPr>
          </a:p>
        </p:txBody>
      </p:sp>
      <p:sp>
        <p:nvSpPr>
          <p:cNvPr id="74" name="AutoShape 13"/>
          <p:cNvSpPr>
            <a:spLocks noChangeArrowheads="1"/>
          </p:cNvSpPr>
          <p:nvPr/>
        </p:nvSpPr>
        <p:spPr bwMode="auto">
          <a:xfrm rot="16200000">
            <a:off x="6626962" y="1385545"/>
            <a:ext cx="226220" cy="476162"/>
          </a:xfrm>
          <a:prstGeom prst="downArrow">
            <a:avLst>
              <a:gd name="adj1" fmla="val 50000"/>
              <a:gd name="adj2" fmla="val 33317"/>
            </a:avLst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en-US" sz="1425" b="1"/>
          </a:p>
        </p:txBody>
      </p:sp>
      <p:sp>
        <p:nvSpPr>
          <p:cNvPr id="75" name="矩形 74"/>
          <p:cNvSpPr/>
          <p:nvPr/>
        </p:nvSpPr>
        <p:spPr>
          <a:xfrm>
            <a:off x="3234547" y="2207769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公式三：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 bwMode="auto">
          <a:xfrm>
            <a:off x="4768088" y="1813796"/>
            <a:ext cx="2424221" cy="746521"/>
            <a:chOff x="2029" y="3070"/>
            <a:chExt cx="1571" cy="627"/>
          </a:xfrm>
        </p:grpSpPr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2446" y="3309"/>
              <a:ext cx="40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0"/>
            <p:cNvSpPr>
              <a:spLocks noChangeArrowheads="1"/>
            </p:cNvSpPr>
            <p:nvPr/>
          </p:nvSpPr>
          <p:spPr bwMode="auto">
            <a:xfrm>
              <a:off x="2029" y="3154"/>
              <a:ext cx="157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zh-CN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——</a:t>
              </a:r>
              <a:r>
                <a:rPr lang="zh-CN" altLang="zh-CN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r>
                <a:rPr lang="en-US" altLang="zh-CN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zh-CN" altLang="zh-CN" sz="15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1"/>
            <p:cNvSpPr>
              <a:spLocks noChangeArrowheads="1"/>
            </p:cNvSpPr>
            <p:nvPr/>
          </p:nvSpPr>
          <p:spPr bwMode="auto">
            <a:xfrm>
              <a:off x="2290" y="3070"/>
              <a:ext cx="9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lang="zh-CN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zh-CN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80" name="AutoShape 13"/>
          <p:cNvSpPr>
            <a:spLocks noChangeArrowheads="1"/>
          </p:cNvSpPr>
          <p:nvPr/>
        </p:nvSpPr>
        <p:spPr bwMode="auto">
          <a:xfrm rot="16200000">
            <a:off x="6477436" y="2220598"/>
            <a:ext cx="357566" cy="670974"/>
          </a:xfrm>
          <a:prstGeom prst="downArrow">
            <a:avLst>
              <a:gd name="adj1" fmla="val 50000"/>
              <a:gd name="adj2" fmla="val 33317"/>
            </a:avLst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en-US" sz="1425" b="1"/>
          </a:p>
        </p:txBody>
      </p:sp>
      <p:grpSp>
        <p:nvGrpSpPr>
          <p:cNvPr id="81" name="Group 9"/>
          <p:cNvGrpSpPr/>
          <p:nvPr/>
        </p:nvGrpSpPr>
        <p:grpSpPr bwMode="auto">
          <a:xfrm>
            <a:off x="7014099" y="2223783"/>
            <a:ext cx="2106215" cy="647700"/>
            <a:chOff x="1610" y="2387"/>
            <a:chExt cx="1769" cy="544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1610" y="2387"/>
              <a:ext cx="1769" cy="544"/>
            </a:xfrm>
            <a:prstGeom prst="rect">
              <a:avLst/>
            </a:prstGeom>
            <a:solidFill>
              <a:srgbClr val="CCECFF"/>
            </a:solidFill>
            <a:ln w="28575" cmpd="thickThin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83" name="Object 13"/>
            <p:cNvGraphicFramePr>
              <a:graphicFrameLocks noChangeAspect="1"/>
            </p:cNvGraphicFramePr>
            <p:nvPr/>
          </p:nvGraphicFramePr>
          <p:xfrm>
            <a:off x="1746" y="2432"/>
            <a:ext cx="1543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" name="公式" r:id="rId8" imgW="838200" imgH="241300" progId="Equation.3">
                    <p:embed/>
                  </p:oleObj>
                </mc:Choice>
                <mc:Fallback>
                  <p:oleObj name="公式" r:id="rId8" imgW="83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2432"/>
                          <a:ext cx="1543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组合 16"/>
          <p:cNvGrpSpPr/>
          <p:nvPr/>
        </p:nvGrpSpPr>
        <p:grpSpPr bwMode="auto">
          <a:xfrm>
            <a:off x="514349" y="3183470"/>
            <a:ext cx="2099072" cy="1681451"/>
            <a:chOff x="627406" y="5826987"/>
            <a:chExt cx="2798024" cy="2241634"/>
          </a:xfrm>
        </p:grpSpPr>
        <p:sp>
          <p:nvSpPr>
            <p:cNvPr id="85" name="直角三角形 84"/>
            <p:cNvSpPr/>
            <p:nvPr/>
          </p:nvSpPr>
          <p:spPr>
            <a:xfrm rot="16200000">
              <a:off x="1332775" y="5121620"/>
              <a:ext cx="1387288" cy="2798022"/>
            </a:xfrm>
            <a:prstGeom prst="rtTriangle">
              <a:avLst/>
            </a:prstGeom>
            <a:solidFill>
              <a:srgbClr val="E7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27406" y="7187676"/>
              <a:ext cx="2798022" cy="880945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</p:grpSp>
      <p:cxnSp>
        <p:nvCxnSpPr>
          <p:cNvPr id="87" name="直接箭头连接符 86"/>
          <p:cNvCxnSpPr/>
          <p:nvPr/>
        </p:nvCxnSpPr>
        <p:spPr>
          <a:xfrm>
            <a:off x="514349" y="4871184"/>
            <a:ext cx="2349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V="1">
            <a:off x="514349" y="2888794"/>
            <a:ext cx="0" cy="1997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1"/>
          <p:cNvSpPr txBox="1">
            <a:spLocks noChangeArrowheads="1"/>
          </p:cNvSpPr>
          <p:nvPr/>
        </p:nvSpPr>
        <p:spPr bwMode="auto">
          <a:xfrm>
            <a:off x="2863452" y="4514592"/>
            <a:ext cx="66616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t/s</a:t>
            </a:r>
            <a:endParaRPr kumimoji="0" lang="zh-CN" altLang="en-US" sz="3000" i="1">
              <a:solidFill>
                <a:srgbClr val="000000"/>
              </a:solidFill>
            </a:endParaRPr>
          </a:p>
        </p:txBody>
      </p:sp>
      <p:sp>
        <p:nvSpPr>
          <p:cNvPr id="90" name="TextBox 23"/>
          <p:cNvSpPr txBox="1">
            <a:spLocks noChangeArrowheads="1"/>
          </p:cNvSpPr>
          <p:nvPr/>
        </p:nvSpPr>
        <p:spPr bwMode="auto">
          <a:xfrm>
            <a:off x="271461" y="4787413"/>
            <a:ext cx="43219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000000"/>
                </a:solidFill>
              </a:rPr>
              <a:t>O</a:t>
            </a:r>
            <a:endParaRPr kumimoji="0" lang="zh-CN" altLang="en-US" sz="2400" i="1">
              <a:solidFill>
                <a:srgbClr val="000000"/>
              </a:solidFill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514349" y="2968565"/>
            <a:ext cx="2461022" cy="1241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2613421" y="3169781"/>
            <a:ext cx="0" cy="167401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6"/>
          <p:cNvSpPr txBox="1">
            <a:spLocks noChangeArrowheads="1"/>
          </p:cNvSpPr>
          <p:nvPr/>
        </p:nvSpPr>
        <p:spPr bwMode="auto">
          <a:xfrm>
            <a:off x="2462759" y="4733816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t</a:t>
            </a:r>
            <a:endParaRPr kumimoji="0"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94" name="TextBox 27"/>
          <p:cNvSpPr txBox="1">
            <a:spLocks noChangeArrowheads="1"/>
          </p:cNvSpPr>
          <p:nvPr/>
        </p:nvSpPr>
        <p:spPr bwMode="auto">
          <a:xfrm>
            <a:off x="171180" y="3937374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v</a:t>
            </a:r>
            <a:r>
              <a:rPr kumimoji="0" lang="en-US" altLang="zh-CN" sz="2400" baseline="-25000">
                <a:solidFill>
                  <a:srgbClr val="FF0000"/>
                </a:solidFill>
              </a:rPr>
              <a:t>0</a:t>
            </a:r>
            <a:endParaRPr kumimoji="0" lang="zh-CN" altLang="en-US" sz="2400" baseline="-25000">
              <a:solidFill>
                <a:srgbClr val="FF0000"/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514349" y="3136651"/>
            <a:ext cx="2099072" cy="562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22"/>
          <p:cNvSpPr txBox="1">
            <a:spLocks noChangeArrowheads="1"/>
          </p:cNvSpPr>
          <p:nvPr/>
        </p:nvSpPr>
        <p:spPr bwMode="auto">
          <a:xfrm>
            <a:off x="215569" y="2888794"/>
            <a:ext cx="351234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>
                <a:solidFill>
                  <a:srgbClr val="FF0000"/>
                </a:solidFill>
              </a:rPr>
              <a:t>v</a:t>
            </a:r>
            <a:endParaRPr kumimoji="0" lang="zh-CN" altLang="en-US" sz="3000" i="1">
              <a:solidFill>
                <a:srgbClr val="FF0000"/>
              </a:solidFill>
            </a:endParaRPr>
          </a:p>
        </p:txBody>
      </p:sp>
      <p:sp>
        <p:nvSpPr>
          <p:cNvPr id="107" name="TextBox 22"/>
          <p:cNvSpPr txBox="1">
            <a:spLocks noChangeArrowheads="1"/>
          </p:cNvSpPr>
          <p:nvPr/>
        </p:nvSpPr>
        <p:spPr bwMode="auto">
          <a:xfrm>
            <a:off x="576565" y="2630076"/>
            <a:ext cx="184925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v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（</a:t>
            </a:r>
            <a:r>
              <a:rPr kumimoji="0" lang="en-US" altLang="zh-CN" sz="1800" smtClean="0">
                <a:solidFill>
                  <a:srgbClr val="000000"/>
                </a:solidFill>
              </a:rPr>
              <a:t>m/s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）</a:t>
            </a:r>
            <a:endParaRPr kumimoji="0" lang="zh-CN" altLang="en-US" sz="1800" i="1">
              <a:solidFill>
                <a:srgbClr val="000000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501193" y="3693247"/>
            <a:ext cx="0" cy="115858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459110" y="4886662"/>
          <a:ext cx="104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公式" r:id="rId10" imgW="3352800" imgH="8534400" progId="Equation.3">
                  <p:embed/>
                </p:oleObj>
              </mc:Choice>
              <mc:Fallback>
                <p:oleObj name="公式" r:id="rId10" imgW="3352800" imgH="853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9110" y="4886662"/>
                        <a:ext cx="10477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61756" y="3457149"/>
            <a:ext cx="364331" cy="406004"/>
            <a:chOff x="6212128" y="4180858"/>
            <a:chExt cx="485775" cy="541338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486766" y="4272933"/>
            <a:ext cx="1793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8" name="公式" r:id="rId12" imgW="114300" imgH="316865" progId="Equation.3">
                    <p:embed/>
                  </p:oleObj>
                </mc:Choice>
                <mc:Fallback>
                  <p:oleObj name="公式" r:id="rId12" imgW="114300" imgH="3168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766" y="4272933"/>
                          <a:ext cx="179387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6212128" y="4180858"/>
            <a:ext cx="48577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9" name="公式" r:id="rId14" imgW="114300" imgH="127000" progId="Equation.3">
                    <p:embed/>
                  </p:oleObj>
                </mc:Choice>
                <mc:Fallback>
                  <p:oleObj name="公式" r:id="rId14" imgW="114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2128" y="4180858"/>
                          <a:ext cx="485775" cy="484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矩形 96"/>
          <p:cNvSpPr/>
          <p:nvPr/>
        </p:nvSpPr>
        <p:spPr>
          <a:xfrm>
            <a:off x="3227937" y="3082746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</a:t>
            </a:r>
            <a:r>
              <a:rPr lang="zh-CN" altLang="en-US" sz="2700" b="1">
                <a:solidFill>
                  <a:srgbClr val="FF0000"/>
                </a:solidFill>
              </a:rPr>
              <a:t>四</a:t>
            </a:r>
            <a:r>
              <a:rPr lang="zh-CN" altLang="en-US" sz="2700" b="1" smtClean="0">
                <a:solidFill>
                  <a:srgbClr val="FF0000"/>
                </a:solidFill>
              </a:rPr>
              <a:t>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996411" y="3658882"/>
            <a:ext cx="869609" cy="424664"/>
            <a:chOff x="6377974" y="4531939"/>
            <a:chExt cx="1159478" cy="566218"/>
          </a:xfrm>
        </p:grpSpPr>
        <p:graphicFrame>
          <p:nvGraphicFramePr>
            <p:cNvPr id="98" name="对象 97"/>
            <p:cNvGraphicFramePr>
              <a:graphicFrameLocks noChangeAspect="1"/>
            </p:cNvGraphicFramePr>
            <p:nvPr/>
          </p:nvGraphicFramePr>
          <p:xfrm>
            <a:off x="7199821" y="4531939"/>
            <a:ext cx="337631" cy="50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0" name="公式" r:id="rId16" imgW="2133600" imgH="3657600" progId="Equation.3">
                    <p:embed/>
                  </p:oleObj>
                </mc:Choice>
                <mc:Fallback>
                  <p:oleObj name="公式" r:id="rId16" imgW="2133600" imgH="3657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9821" y="4531939"/>
                          <a:ext cx="337631" cy="505371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9" name="组合 98"/>
            <p:cNvGrpSpPr/>
            <p:nvPr/>
          </p:nvGrpSpPr>
          <p:grpSpPr>
            <a:xfrm>
              <a:off x="6377974" y="4556819"/>
              <a:ext cx="917575" cy="541338"/>
              <a:chOff x="5753340" y="4180858"/>
              <a:chExt cx="917575" cy="541338"/>
            </a:xfrm>
          </p:grpSpPr>
          <p:graphicFrame>
            <p:nvGraphicFramePr>
              <p:cNvPr id="100" name="对象 99"/>
              <p:cNvGraphicFramePr>
                <a:graphicFrameLocks noChangeAspect="1"/>
              </p:cNvGraphicFramePr>
              <p:nvPr/>
            </p:nvGraphicFramePr>
            <p:xfrm>
              <a:off x="6486766" y="4272933"/>
              <a:ext cx="179387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01" name="公式" r:id="rId18" imgW="114300" imgH="316865" progId="Equation.3">
                      <p:embed/>
                    </p:oleObj>
                  </mc:Choice>
                  <mc:Fallback>
                    <p:oleObj name="公式" r:id="rId18" imgW="114300" imgH="31686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86766" y="4272933"/>
                            <a:ext cx="179387" cy="449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" name="对象 100"/>
              <p:cNvGraphicFramePr>
                <a:graphicFrameLocks noChangeAspect="1"/>
              </p:cNvGraphicFramePr>
              <p:nvPr/>
            </p:nvGraphicFramePr>
            <p:xfrm>
              <a:off x="5753340" y="4180858"/>
              <a:ext cx="917575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02" name="公式" r:id="rId19" imgW="5181600" imgH="3048000" progId="Equation.3">
                      <p:embed/>
                    </p:oleObj>
                  </mc:Choice>
                  <mc:Fallback>
                    <p:oleObj name="公式" r:id="rId19" imgW="5181600" imgH="3048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53340" y="4180858"/>
                            <a:ext cx="917575" cy="484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46016"/>
              </p:ext>
            </p:extLst>
          </p:nvPr>
        </p:nvGraphicFramePr>
        <p:xfrm>
          <a:off x="3648359" y="4239477"/>
          <a:ext cx="818453" cy="73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公式" r:id="rId21" imgW="8534400" imgH="8534400" progId="Equation.3">
                  <p:embed/>
                </p:oleObj>
              </mc:Choice>
              <mc:Fallback>
                <p:oleObj name="公式" r:id="rId21" imgW="85344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359" y="4239477"/>
                        <a:ext cx="818453" cy="738051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13606"/>
              </p:ext>
            </p:extLst>
          </p:nvPr>
        </p:nvGraphicFramePr>
        <p:xfrm>
          <a:off x="4467301" y="4225973"/>
          <a:ext cx="1944698" cy="9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公式" r:id="rId23" imgW="17678400" imgH="10058400" progId="Equation.3">
                  <p:embed/>
                </p:oleObj>
              </mc:Choice>
              <mc:Fallback>
                <p:oleObj name="公式" r:id="rId23" imgW="17678400" imgH="1005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301" y="4225973"/>
                        <a:ext cx="1944698" cy="9641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AutoShape 13"/>
          <p:cNvSpPr>
            <a:spLocks noChangeArrowheads="1"/>
          </p:cNvSpPr>
          <p:nvPr/>
        </p:nvSpPr>
        <p:spPr bwMode="auto">
          <a:xfrm>
            <a:off x="4173254" y="3937374"/>
            <a:ext cx="210207" cy="389479"/>
          </a:xfrm>
          <a:prstGeom prst="downArrow">
            <a:avLst>
              <a:gd name="adj1" fmla="val 50000"/>
              <a:gd name="adj2" fmla="val 33317"/>
            </a:avLst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en-US" sz="1425" b="1"/>
          </a:p>
        </p:txBody>
      </p:sp>
      <p:grpSp>
        <p:nvGrpSpPr>
          <p:cNvPr id="36" name="组合 35"/>
          <p:cNvGrpSpPr/>
          <p:nvPr/>
        </p:nvGrpSpPr>
        <p:grpSpPr>
          <a:xfrm>
            <a:off x="6991706" y="3240028"/>
            <a:ext cx="2106215" cy="647700"/>
            <a:chOff x="9226193" y="4384889"/>
            <a:chExt cx="2808287" cy="863600"/>
          </a:xfrm>
        </p:grpSpPr>
        <p:grpSp>
          <p:nvGrpSpPr>
            <p:cNvPr id="111" name="Group 9"/>
            <p:cNvGrpSpPr/>
            <p:nvPr/>
          </p:nvGrpSpPr>
          <p:grpSpPr bwMode="auto">
            <a:xfrm>
              <a:off x="9226193" y="4384889"/>
              <a:ext cx="2808287" cy="863600"/>
              <a:chOff x="1610" y="2387"/>
              <a:chExt cx="1769" cy="544"/>
            </a:xfrm>
          </p:grpSpPr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610" y="2387"/>
                <a:ext cx="1769" cy="544"/>
              </a:xfrm>
              <a:prstGeom prst="rect">
                <a:avLst/>
              </a:prstGeom>
              <a:solidFill>
                <a:srgbClr val="CCECFF"/>
              </a:solidFill>
              <a:ln w="28575" cmpd="thickThin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25"/>
              </a:p>
            </p:txBody>
          </p:sp>
          <p:graphicFrame>
            <p:nvGraphicFramePr>
              <p:cNvPr id="113" name="Object 13"/>
              <p:cNvGraphicFramePr>
                <a:graphicFrameLocks noChangeAspect="1"/>
              </p:cNvGraphicFramePr>
              <p:nvPr/>
            </p:nvGraphicFramePr>
            <p:xfrm>
              <a:off x="1861" y="2388"/>
              <a:ext cx="671" cy="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05" name="公式" r:id="rId25" imgW="6705600" imgH="5181600" progId="Equation.3">
                      <p:embed/>
                    </p:oleObj>
                  </mc:Choice>
                  <mc:Fallback>
                    <p:oleObj name="公式" r:id="rId25" imgW="6705600" imgH="518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1" y="2388"/>
                            <a:ext cx="671" cy="5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4" name="组合 103"/>
            <p:cNvGrpSpPr/>
            <p:nvPr/>
          </p:nvGrpSpPr>
          <p:grpSpPr>
            <a:xfrm>
              <a:off x="10647733" y="4603689"/>
              <a:ext cx="755650" cy="638593"/>
              <a:chOff x="9586913" y="3328988"/>
              <a:chExt cx="485775" cy="541337"/>
            </a:xfrm>
          </p:grpSpPr>
          <p:graphicFrame>
            <p:nvGraphicFramePr>
              <p:cNvPr id="105" name="对象 104"/>
              <p:cNvGraphicFramePr>
                <a:graphicFrameLocks noChangeAspect="1"/>
              </p:cNvGraphicFramePr>
              <p:nvPr/>
            </p:nvGraphicFramePr>
            <p:xfrm>
              <a:off x="9861550" y="3421063"/>
              <a:ext cx="179388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06" name="公式" r:id="rId27" imgW="114300" imgH="316865" progId="Equation.3">
                      <p:embed/>
                    </p:oleObj>
                  </mc:Choice>
                  <mc:Fallback>
                    <p:oleObj name="公式" r:id="rId27" imgW="114300" imgH="31686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61550" y="3421063"/>
                            <a:ext cx="179388" cy="449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对象 105"/>
              <p:cNvGraphicFramePr>
                <a:graphicFrameLocks noChangeAspect="1"/>
              </p:cNvGraphicFramePr>
              <p:nvPr/>
            </p:nvGraphicFramePr>
            <p:xfrm>
              <a:off x="9586913" y="3328988"/>
              <a:ext cx="485775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07" name="公式" r:id="rId28" imgW="114300" imgH="127000" progId="Equation.3">
                      <p:embed/>
                    </p:oleObj>
                  </mc:Choice>
                  <mc:Fallback>
                    <p:oleObj name="公式" r:id="rId28" imgW="1143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86913" y="3328988"/>
                            <a:ext cx="485775" cy="484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103" name="直接连接符 102"/>
          <p:cNvCxnSpPr/>
          <p:nvPr/>
        </p:nvCxnSpPr>
        <p:spPr>
          <a:xfrm>
            <a:off x="535980" y="4225402"/>
            <a:ext cx="2125861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6"/>
          <p:cNvSpPr>
            <a:spLocks noChangeArrowheads="1"/>
          </p:cNvSpPr>
          <p:nvPr/>
        </p:nvSpPr>
        <p:spPr bwMode="auto">
          <a:xfrm>
            <a:off x="5383752" y="1204558"/>
            <a:ext cx="20745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300" b="1" smtClean="0">
                <a:latin typeface="+mn-ea"/>
              </a:rPr>
              <a:t>=</a:t>
            </a:r>
            <a:r>
              <a:rPr lang="en-US" altLang="zh-CN" sz="2400" b="1" smtClean="0">
                <a:latin typeface="+mn-ea"/>
              </a:rPr>
              <a:t>S</a:t>
            </a:r>
            <a:r>
              <a:rPr lang="zh-CN" altLang="en-US" sz="1400" b="1" smtClean="0">
                <a:latin typeface="+mn-ea"/>
              </a:rPr>
              <a:t>矩</a:t>
            </a:r>
            <a:r>
              <a:rPr lang="en-US" altLang="zh-CN" sz="2100" b="1" smtClean="0">
                <a:latin typeface="+mn-ea"/>
              </a:rPr>
              <a:t>+</a:t>
            </a:r>
            <a:r>
              <a:rPr lang="en-US" altLang="zh-CN" sz="2400" b="1" smtClean="0">
                <a:latin typeface="+mn-ea"/>
              </a:rPr>
              <a:t>S</a:t>
            </a:r>
            <a:r>
              <a:rPr lang="zh-CN" altLang="en-US" sz="1400" b="1" smtClean="0">
                <a:latin typeface="+mn-ea"/>
              </a:rPr>
              <a:t>△</a:t>
            </a:r>
            <a:endParaRPr lang="zh-CN" altLang="en-US" sz="1400" b="1">
              <a:latin typeface="+mn-ea"/>
            </a:endParaRPr>
          </a:p>
        </p:txBody>
      </p:sp>
      <p:sp>
        <p:nvSpPr>
          <p:cNvPr id="116" name="直角三角形 115"/>
          <p:cNvSpPr/>
          <p:nvPr/>
        </p:nvSpPr>
        <p:spPr bwMode="auto">
          <a:xfrm rot="16200000">
            <a:off x="1012125" y="2669955"/>
            <a:ext cx="1073552" cy="210475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 b="0">
              <a:solidFill>
                <a:prstClr val="white"/>
              </a:solidFill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495265" y="3697414"/>
            <a:ext cx="212586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35980" y="3703773"/>
            <a:ext cx="2065299" cy="11400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7" name="对象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35503"/>
              </p:ext>
            </p:extLst>
          </p:nvPr>
        </p:nvGraphicFramePr>
        <p:xfrm>
          <a:off x="4827674" y="2513640"/>
          <a:ext cx="1337456" cy="57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公式" r:id="rId30" imgW="17373600" imgH="8534400" progId="Equation.3">
                  <p:embed/>
                </p:oleObj>
              </mc:Choice>
              <mc:Fallback>
                <p:oleObj name="公式" r:id="rId30" imgW="173736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74" y="2513640"/>
                        <a:ext cx="1337456" cy="57274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直角上箭头 37"/>
          <p:cNvSpPr/>
          <p:nvPr/>
        </p:nvSpPr>
        <p:spPr>
          <a:xfrm>
            <a:off x="6656219" y="3994692"/>
            <a:ext cx="1417960" cy="796442"/>
          </a:xfrm>
          <a:prstGeom prst="bentUpArrow">
            <a:avLst/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en-US" sz="1425" b="1">
              <a:solidFill>
                <a:schemeClr val="tx1"/>
              </a:solidFill>
            </a:endParaRPr>
          </a:p>
        </p:txBody>
      </p:sp>
      <p:sp>
        <p:nvSpPr>
          <p:cNvPr id="118" name="椭圆 26677"/>
          <p:cNvSpPr>
            <a:spLocks noChangeArrowheads="1"/>
          </p:cNvSpPr>
          <p:nvPr/>
        </p:nvSpPr>
        <p:spPr bwMode="auto">
          <a:xfrm>
            <a:off x="455150" y="1830967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19" name="椭圆 26677"/>
          <p:cNvSpPr>
            <a:spLocks noChangeArrowheads="1"/>
          </p:cNvSpPr>
          <p:nvPr/>
        </p:nvSpPr>
        <p:spPr bwMode="auto">
          <a:xfrm>
            <a:off x="691570" y="1662928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0" name="椭圆 26677"/>
          <p:cNvSpPr>
            <a:spLocks noChangeArrowheads="1"/>
          </p:cNvSpPr>
          <p:nvPr/>
        </p:nvSpPr>
        <p:spPr bwMode="auto">
          <a:xfrm>
            <a:off x="1250216" y="1453745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1" name="椭圆 26677"/>
          <p:cNvSpPr>
            <a:spLocks noChangeArrowheads="1"/>
          </p:cNvSpPr>
          <p:nvPr/>
        </p:nvSpPr>
        <p:spPr bwMode="auto">
          <a:xfrm>
            <a:off x="1644000" y="1152313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2" name="椭圆 26677"/>
          <p:cNvSpPr>
            <a:spLocks noChangeArrowheads="1"/>
          </p:cNvSpPr>
          <p:nvPr/>
        </p:nvSpPr>
        <p:spPr bwMode="auto">
          <a:xfrm>
            <a:off x="2207404" y="958081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3" name="椭圆 26677"/>
          <p:cNvSpPr>
            <a:spLocks noChangeArrowheads="1"/>
          </p:cNvSpPr>
          <p:nvPr/>
        </p:nvSpPr>
        <p:spPr bwMode="auto">
          <a:xfrm>
            <a:off x="2709020" y="742679"/>
            <a:ext cx="101600" cy="76200"/>
          </a:xfrm>
          <a:prstGeom prst="ellipse">
            <a:avLst/>
          </a:prstGeom>
          <a:solidFill>
            <a:srgbClr val="E727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华文楷体" pitchFamily="2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0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5882"/>
    </mc:Choice>
    <mc:Fallback xmlns="">
      <p:transition advTm="18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8" grpId="0"/>
      <p:bldP spid="30" grpId="0" bldLvl="0" animBg="1"/>
      <p:bldP spid="73" grpId="0"/>
      <p:bldP spid="74" grpId="0" animBg="1"/>
      <p:bldP spid="75" grpId="0" animBg="1"/>
      <p:bldP spid="80" grpId="0" animBg="1"/>
      <p:bldP spid="89" grpId="0"/>
      <p:bldP spid="90" grpId="0"/>
      <p:bldP spid="93" grpId="0"/>
      <p:bldP spid="94" grpId="0"/>
      <p:bldP spid="96" grpId="0"/>
      <p:bldP spid="107" grpId="0"/>
      <p:bldP spid="97" grpId="0" animBg="1"/>
      <p:bldP spid="102" grpId="0" animBg="1"/>
      <p:bldP spid="109" grpId="0"/>
      <p:bldP spid="11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7014098" y="4253037"/>
            <a:ext cx="2106215" cy="647700"/>
          </a:xfrm>
          <a:prstGeom prst="rect">
            <a:avLst/>
          </a:prstGeom>
          <a:solidFill>
            <a:srgbClr val="CCECFF"/>
          </a:solidFill>
          <a:ln w="28575" cmpd="thickThin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 sz="1425"/>
          </a:p>
        </p:txBody>
      </p:sp>
      <p:graphicFrame>
        <p:nvGraphicFramePr>
          <p:cNvPr id="127" name="对象 126"/>
          <p:cNvGraphicFramePr>
            <a:graphicFrameLocks noChangeAspect="1"/>
          </p:cNvGraphicFramePr>
          <p:nvPr/>
        </p:nvGraphicFramePr>
        <p:xfrm>
          <a:off x="7124669" y="4301299"/>
          <a:ext cx="1932445" cy="61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公式" r:id="rId4" imgW="23469600" imgH="8534400" progId="Equation.3">
                  <p:embed/>
                </p:oleObj>
              </mc:Choice>
              <mc:Fallback>
                <p:oleObj name="公式" r:id="rId4" imgW="234696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669" y="4301299"/>
                        <a:ext cx="1932445" cy="61142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-31421"/>
            <a:ext cx="6919646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任务三：</a:t>
            </a:r>
            <a:r>
              <a:rPr lang="zh-CN" altLang="zh-CN" sz="2700" smtClean="0"/>
              <a:t>运动学公式</a:t>
            </a:r>
            <a:r>
              <a:rPr lang="zh-CN" altLang="en-US" sz="2700" smtClean="0"/>
              <a:t>推导</a:t>
            </a:r>
            <a:r>
              <a:rPr lang="en-US" altLang="zh-CN" sz="2700" smtClean="0"/>
              <a:t>】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2337744" y="2504681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t</a:t>
            </a:r>
            <a:endParaRPr kumimoji="0"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54341" y="621361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公式一：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24" name="Rectangle 4" descr="白色大理石"/>
          <p:cNvSpPr>
            <a:spLocks noChangeArrowheads="1"/>
          </p:cNvSpPr>
          <p:nvPr/>
        </p:nvSpPr>
        <p:spPr bwMode="auto">
          <a:xfrm>
            <a:off x="7060889" y="543190"/>
            <a:ext cx="1849822" cy="598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1425" b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30" name="矩形 29"/>
          <p:cNvSpPr/>
          <p:nvPr/>
        </p:nvSpPr>
        <p:spPr>
          <a:xfrm>
            <a:off x="5138930" y="1416574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公式二：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7060889" y="1296576"/>
            <a:ext cx="1849822" cy="589676"/>
            <a:chOff x="4859339" y="5270501"/>
            <a:chExt cx="2055169" cy="606423"/>
          </a:xfrm>
        </p:grpSpPr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4859339" y="5270501"/>
              <a:ext cx="2055169" cy="606423"/>
            </a:xfrm>
            <a:prstGeom prst="rect">
              <a:avLst/>
            </a:prstGeom>
            <a:solidFill>
              <a:srgbClr val="CCECFF"/>
            </a:solidFill>
            <a:ln w="28575" cmpd="thinThick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71" name="Object 15"/>
            <p:cNvGraphicFramePr>
              <a:graphicFrameLocks noChangeAspect="1"/>
            </p:cNvGraphicFramePr>
            <p:nvPr/>
          </p:nvGraphicFramePr>
          <p:xfrm>
            <a:off x="5028120" y="5273993"/>
            <a:ext cx="1579418" cy="54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9" name="公式" r:id="rId6" imgW="18897600" imgH="8534400" progId="Equation.3">
                    <p:embed/>
                  </p:oleObj>
                </mc:Choice>
                <mc:Fallback>
                  <p:oleObj name="公式" r:id="rId6" imgW="18897600" imgH="853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120" y="5273993"/>
                          <a:ext cx="1579418" cy="548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矩形 74"/>
          <p:cNvSpPr/>
          <p:nvPr/>
        </p:nvSpPr>
        <p:spPr>
          <a:xfrm>
            <a:off x="5169752" y="2145328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公式三：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81" name="Group 9"/>
          <p:cNvGrpSpPr/>
          <p:nvPr/>
        </p:nvGrpSpPr>
        <p:grpSpPr bwMode="auto">
          <a:xfrm>
            <a:off x="7014099" y="2034935"/>
            <a:ext cx="2106215" cy="647700"/>
            <a:chOff x="1610" y="2387"/>
            <a:chExt cx="1769" cy="544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1610" y="2387"/>
              <a:ext cx="1769" cy="544"/>
            </a:xfrm>
            <a:prstGeom prst="rect">
              <a:avLst/>
            </a:prstGeom>
            <a:solidFill>
              <a:srgbClr val="CCECFF"/>
            </a:solidFill>
            <a:ln w="28575" cmpd="thickThin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83" name="Object 13"/>
            <p:cNvGraphicFramePr>
              <a:graphicFrameLocks noChangeAspect="1"/>
            </p:cNvGraphicFramePr>
            <p:nvPr/>
          </p:nvGraphicFramePr>
          <p:xfrm>
            <a:off x="1746" y="2432"/>
            <a:ext cx="1543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0" name="公式" r:id="rId8" imgW="838200" imgH="241300" progId="Equation.3">
                    <p:embed/>
                  </p:oleObj>
                </mc:Choice>
                <mc:Fallback>
                  <p:oleObj name="公式" r:id="rId8" imgW="83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2432"/>
                          <a:ext cx="1543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组合 16"/>
          <p:cNvGrpSpPr/>
          <p:nvPr/>
        </p:nvGrpSpPr>
        <p:grpSpPr bwMode="auto">
          <a:xfrm>
            <a:off x="858857" y="1350257"/>
            <a:ext cx="2099072" cy="1701405"/>
            <a:chOff x="627406" y="5800385"/>
            <a:chExt cx="2798023" cy="2268236"/>
          </a:xfrm>
        </p:grpSpPr>
        <p:sp>
          <p:nvSpPr>
            <p:cNvPr id="85" name="直角三角形 84"/>
            <p:cNvSpPr/>
            <p:nvPr/>
          </p:nvSpPr>
          <p:spPr>
            <a:xfrm rot="16200000">
              <a:off x="1332773" y="5095019"/>
              <a:ext cx="1387289" cy="2798022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27406" y="7187676"/>
              <a:ext cx="2798022" cy="880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350" b="0">
                <a:solidFill>
                  <a:prstClr val="white"/>
                </a:solidFill>
              </a:endParaRPr>
            </a:p>
          </p:txBody>
        </p:sp>
      </p:grpSp>
      <p:cxnSp>
        <p:nvCxnSpPr>
          <p:cNvPr id="87" name="直接箭头连接符 86"/>
          <p:cNvCxnSpPr/>
          <p:nvPr/>
        </p:nvCxnSpPr>
        <p:spPr>
          <a:xfrm>
            <a:off x="858857" y="3048498"/>
            <a:ext cx="2349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V="1">
            <a:off x="858857" y="1066108"/>
            <a:ext cx="0" cy="1997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1"/>
          <p:cNvSpPr txBox="1">
            <a:spLocks noChangeArrowheads="1"/>
          </p:cNvSpPr>
          <p:nvPr/>
        </p:nvSpPr>
        <p:spPr bwMode="auto">
          <a:xfrm>
            <a:off x="3207961" y="2691906"/>
            <a:ext cx="66616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t/s</a:t>
            </a:r>
            <a:endParaRPr kumimoji="0" lang="zh-CN" altLang="en-US" sz="3000" i="1">
              <a:solidFill>
                <a:srgbClr val="000000"/>
              </a:solidFill>
            </a:endParaRPr>
          </a:p>
        </p:txBody>
      </p:sp>
      <p:sp>
        <p:nvSpPr>
          <p:cNvPr id="90" name="TextBox 23"/>
          <p:cNvSpPr txBox="1">
            <a:spLocks noChangeArrowheads="1"/>
          </p:cNvSpPr>
          <p:nvPr/>
        </p:nvSpPr>
        <p:spPr bwMode="auto">
          <a:xfrm>
            <a:off x="615970" y="2964727"/>
            <a:ext cx="43219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000000"/>
                </a:solidFill>
              </a:rPr>
              <a:t>O</a:t>
            </a:r>
            <a:endParaRPr kumimoji="0" lang="zh-CN" altLang="en-US" sz="2400" i="1">
              <a:solidFill>
                <a:srgbClr val="000000"/>
              </a:solidFill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2957930" y="1347095"/>
            <a:ext cx="0" cy="167401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27"/>
          <p:cNvSpPr txBox="1">
            <a:spLocks noChangeArrowheads="1"/>
          </p:cNvSpPr>
          <p:nvPr/>
        </p:nvSpPr>
        <p:spPr bwMode="auto">
          <a:xfrm>
            <a:off x="515689" y="2114688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v</a:t>
            </a:r>
            <a:r>
              <a:rPr kumimoji="0" lang="en-US" altLang="zh-CN" sz="2400" baseline="-25000">
                <a:solidFill>
                  <a:srgbClr val="FF0000"/>
                </a:solidFill>
              </a:rPr>
              <a:t>0</a:t>
            </a:r>
            <a:endParaRPr kumimoji="0" lang="zh-CN" altLang="en-US" sz="2400" baseline="-25000">
              <a:solidFill>
                <a:srgbClr val="FF0000"/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872784" y="1313965"/>
            <a:ext cx="2046618" cy="1705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22"/>
          <p:cNvSpPr txBox="1">
            <a:spLocks noChangeArrowheads="1"/>
          </p:cNvSpPr>
          <p:nvPr/>
        </p:nvSpPr>
        <p:spPr bwMode="auto">
          <a:xfrm>
            <a:off x="560078" y="1066108"/>
            <a:ext cx="351234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>
                <a:solidFill>
                  <a:srgbClr val="FF0000"/>
                </a:solidFill>
              </a:rPr>
              <a:t>v</a:t>
            </a:r>
            <a:endParaRPr kumimoji="0" lang="zh-CN" altLang="en-US" sz="3000" i="1">
              <a:solidFill>
                <a:srgbClr val="FF0000"/>
              </a:solidFill>
            </a:endParaRPr>
          </a:p>
        </p:txBody>
      </p:sp>
      <p:sp>
        <p:nvSpPr>
          <p:cNvPr id="107" name="TextBox 22"/>
          <p:cNvSpPr txBox="1">
            <a:spLocks noChangeArrowheads="1"/>
          </p:cNvSpPr>
          <p:nvPr/>
        </p:nvSpPr>
        <p:spPr bwMode="auto">
          <a:xfrm>
            <a:off x="921073" y="807390"/>
            <a:ext cx="184925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3000" i="1" smtClean="0">
                <a:solidFill>
                  <a:srgbClr val="000000"/>
                </a:solidFill>
              </a:rPr>
              <a:t>v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（</a:t>
            </a:r>
            <a:r>
              <a:rPr kumimoji="0" lang="en-US" altLang="zh-CN" sz="1800" smtClean="0">
                <a:solidFill>
                  <a:srgbClr val="000000"/>
                </a:solidFill>
              </a:rPr>
              <a:t>m/s</a:t>
            </a:r>
            <a:r>
              <a:rPr kumimoji="0" lang="zh-CN" altLang="en-US" sz="1800" smtClean="0">
                <a:solidFill>
                  <a:srgbClr val="000000"/>
                </a:solidFill>
              </a:rPr>
              <a:t>）</a:t>
            </a:r>
            <a:endParaRPr kumimoji="0" lang="zh-CN" altLang="en-US" sz="1800" i="1">
              <a:solidFill>
                <a:srgbClr val="000000"/>
              </a:solidFill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839774" y="1874728"/>
            <a:ext cx="2125861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直角三角形 109"/>
          <p:cNvSpPr/>
          <p:nvPr/>
        </p:nvSpPr>
        <p:spPr bwMode="auto">
          <a:xfrm rot="16200000">
            <a:off x="2145365" y="1088228"/>
            <a:ext cx="523466" cy="104953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 b="0">
              <a:solidFill>
                <a:prstClr val="white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845701" y="1870561"/>
            <a:ext cx="0" cy="115858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803619" y="3063976"/>
          <a:ext cx="104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公式" r:id="rId10" imgW="3352800" imgH="8534400" progId="Equation.3">
                  <p:embed/>
                </p:oleObj>
              </mc:Choice>
              <mc:Fallback>
                <p:oleObj name="公式" r:id="rId10" imgW="3352800" imgH="853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03619" y="3063976"/>
                        <a:ext cx="10477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506264" y="1634463"/>
            <a:ext cx="364331" cy="406004"/>
            <a:chOff x="6212128" y="4180858"/>
            <a:chExt cx="485775" cy="541338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486766" y="4272933"/>
            <a:ext cx="1793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2" name="公式" r:id="rId12" imgW="114300" imgH="316865" progId="Equation.3">
                    <p:embed/>
                  </p:oleObj>
                </mc:Choice>
                <mc:Fallback>
                  <p:oleObj name="公式" r:id="rId12" imgW="114300" imgH="3168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766" y="4272933"/>
                          <a:ext cx="179387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6212128" y="4180858"/>
            <a:ext cx="48577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3" name="公式" r:id="rId14" imgW="114300" imgH="127000" progId="Equation.3">
                    <p:embed/>
                  </p:oleObj>
                </mc:Choice>
                <mc:Fallback>
                  <p:oleObj name="公式" r:id="rId14" imgW="114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2128" y="4180858"/>
                          <a:ext cx="485775" cy="484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矩形 96"/>
          <p:cNvSpPr/>
          <p:nvPr/>
        </p:nvSpPr>
        <p:spPr>
          <a:xfrm>
            <a:off x="5188107" y="2911130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</a:t>
            </a:r>
            <a:r>
              <a:rPr lang="zh-CN" altLang="en-US" sz="2700" b="1">
                <a:solidFill>
                  <a:srgbClr val="FF0000"/>
                </a:solidFill>
              </a:rPr>
              <a:t>四</a:t>
            </a:r>
            <a:r>
              <a:rPr lang="zh-CN" altLang="en-US" sz="2700" b="1" smtClean="0">
                <a:solidFill>
                  <a:srgbClr val="FF0000"/>
                </a:solidFill>
              </a:rPr>
              <a:t>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037785" y="2777948"/>
            <a:ext cx="2106215" cy="647700"/>
            <a:chOff x="9226193" y="4384889"/>
            <a:chExt cx="2808287" cy="863600"/>
          </a:xfrm>
        </p:grpSpPr>
        <p:grpSp>
          <p:nvGrpSpPr>
            <p:cNvPr id="111" name="Group 9"/>
            <p:cNvGrpSpPr/>
            <p:nvPr/>
          </p:nvGrpSpPr>
          <p:grpSpPr bwMode="auto">
            <a:xfrm>
              <a:off x="9226193" y="4384889"/>
              <a:ext cx="2808287" cy="863600"/>
              <a:chOff x="1610" y="2387"/>
              <a:chExt cx="1769" cy="544"/>
            </a:xfrm>
          </p:grpSpPr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610" y="2387"/>
                <a:ext cx="1769" cy="544"/>
              </a:xfrm>
              <a:prstGeom prst="rect">
                <a:avLst/>
              </a:prstGeom>
              <a:solidFill>
                <a:srgbClr val="CCECFF"/>
              </a:solidFill>
              <a:ln w="28575" cmpd="thickThin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25"/>
              </a:p>
            </p:txBody>
          </p:sp>
          <p:graphicFrame>
            <p:nvGraphicFramePr>
              <p:cNvPr id="113" name="Object 13"/>
              <p:cNvGraphicFramePr>
                <a:graphicFrameLocks noChangeAspect="1"/>
              </p:cNvGraphicFramePr>
              <p:nvPr/>
            </p:nvGraphicFramePr>
            <p:xfrm>
              <a:off x="1861" y="2388"/>
              <a:ext cx="671" cy="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24" name="公式" r:id="rId16" imgW="6705600" imgH="5181600" progId="Equation.3">
                      <p:embed/>
                    </p:oleObj>
                  </mc:Choice>
                  <mc:Fallback>
                    <p:oleObj name="公式" r:id="rId16" imgW="6705600" imgH="518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1" y="2388"/>
                            <a:ext cx="671" cy="5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4" name="组合 103"/>
            <p:cNvGrpSpPr/>
            <p:nvPr/>
          </p:nvGrpSpPr>
          <p:grpSpPr>
            <a:xfrm>
              <a:off x="10647733" y="4603689"/>
              <a:ext cx="755650" cy="638593"/>
              <a:chOff x="9586913" y="3328988"/>
              <a:chExt cx="485775" cy="541337"/>
            </a:xfrm>
          </p:grpSpPr>
          <p:graphicFrame>
            <p:nvGraphicFramePr>
              <p:cNvPr id="105" name="对象 104"/>
              <p:cNvGraphicFramePr>
                <a:graphicFrameLocks noChangeAspect="1"/>
              </p:cNvGraphicFramePr>
              <p:nvPr/>
            </p:nvGraphicFramePr>
            <p:xfrm>
              <a:off x="9861550" y="3421063"/>
              <a:ext cx="179388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25" name="公式" r:id="rId18" imgW="114300" imgH="316865" progId="Equation.3">
                      <p:embed/>
                    </p:oleObj>
                  </mc:Choice>
                  <mc:Fallback>
                    <p:oleObj name="公式" r:id="rId18" imgW="114300" imgH="31686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61550" y="3421063"/>
                            <a:ext cx="179388" cy="449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对象 105"/>
              <p:cNvGraphicFramePr>
                <a:graphicFrameLocks noChangeAspect="1"/>
              </p:cNvGraphicFramePr>
              <p:nvPr/>
            </p:nvGraphicFramePr>
            <p:xfrm>
              <a:off x="9586913" y="3328988"/>
              <a:ext cx="485775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26" name="公式" r:id="rId19" imgW="114300" imgH="127000" progId="Equation.3">
                      <p:embed/>
                    </p:oleObj>
                  </mc:Choice>
                  <mc:Fallback>
                    <p:oleObj name="公式" r:id="rId19" imgW="1143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86913" y="3328988"/>
                            <a:ext cx="485775" cy="484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椭圆 1"/>
          <p:cNvSpPr/>
          <p:nvPr/>
        </p:nvSpPr>
        <p:spPr>
          <a:xfrm>
            <a:off x="1178960" y="2292705"/>
            <a:ext cx="454631" cy="520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103" name="椭圆 102"/>
          <p:cNvSpPr/>
          <p:nvPr/>
        </p:nvSpPr>
        <p:spPr>
          <a:xfrm>
            <a:off x="2213938" y="2028445"/>
            <a:ext cx="454631" cy="610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109" name="矩形 108"/>
          <p:cNvSpPr/>
          <p:nvPr/>
        </p:nvSpPr>
        <p:spPr>
          <a:xfrm>
            <a:off x="5194052" y="3649816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</a:t>
            </a:r>
            <a:r>
              <a:rPr lang="zh-CN" altLang="en-US" sz="2700" b="1">
                <a:solidFill>
                  <a:srgbClr val="FF0000"/>
                </a:solidFill>
              </a:rPr>
              <a:t>五</a:t>
            </a:r>
            <a:r>
              <a:rPr lang="zh-CN" altLang="en-US" sz="2700" b="1" smtClean="0">
                <a:solidFill>
                  <a:srgbClr val="FF0000"/>
                </a:solidFill>
              </a:rPr>
              <a:t>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116" name="Group 9"/>
          <p:cNvGrpSpPr/>
          <p:nvPr/>
        </p:nvGrpSpPr>
        <p:grpSpPr bwMode="auto">
          <a:xfrm>
            <a:off x="7014099" y="3502276"/>
            <a:ext cx="2106215" cy="647700"/>
            <a:chOff x="1610" y="2387"/>
            <a:chExt cx="1769" cy="544"/>
          </a:xfrm>
        </p:grpSpPr>
        <p:sp>
          <p:nvSpPr>
            <p:cNvPr id="120" name="Rectangle 11"/>
            <p:cNvSpPr>
              <a:spLocks noChangeArrowheads="1"/>
            </p:cNvSpPr>
            <p:nvPr/>
          </p:nvSpPr>
          <p:spPr bwMode="auto">
            <a:xfrm>
              <a:off x="1610" y="2387"/>
              <a:ext cx="1769" cy="544"/>
            </a:xfrm>
            <a:prstGeom prst="rect">
              <a:avLst/>
            </a:prstGeom>
            <a:solidFill>
              <a:srgbClr val="CCECFF"/>
            </a:solidFill>
            <a:ln w="28575" cmpd="thickThin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121" name="Object 13"/>
            <p:cNvGraphicFramePr>
              <a:graphicFrameLocks noChangeAspect="1"/>
            </p:cNvGraphicFramePr>
            <p:nvPr/>
          </p:nvGraphicFramePr>
          <p:xfrm>
            <a:off x="1786" y="2415"/>
            <a:ext cx="1281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7" name="公式" r:id="rId21" imgW="12801600" imgH="4876800" progId="Equation.3">
                    <p:embed/>
                  </p:oleObj>
                </mc:Choice>
                <mc:Fallback>
                  <p:oleObj name="公式" r:id="rId21" imgW="12801600" imgH="487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6" y="2415"/>
                          <a:ext cx="1281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" name="Object 13"/>
          <p:cNvGraphicFramePr>
            <a:graphicFrameLocks noChangeAspect="1"/>
          </p:cNvGraphicFramePr>
          <p:nvPr/>
        </p:nvGraphicFramePr>
        <p:xfrm>
          <a:off x="711542" y="3502276"/>
          <a:ext cx="152519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公式" r:id="rId23" imgW="12801600" imgH="4572000" progId="Equation.3">
                  <p:embed/>
                </p:oleObj>
              </mc:Choice>
              <mc:Fallback>
                <p:oleObj name="公式" r:id="rId23" imgW="12801600" imgH="457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42" y="3502276"/>
                        <a:ext cx="152519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3"/>
          <p:cNvGraphicFramePr>
            <a:graphicFrameLocks noChangeAspect="1"/>
          </p:cNvGraphicFramePr>
          <p:nvPr/>
        </p:nvGraphicFramePr>
        <p:xfrm>
          <a:off x="2112485" y="3222820"/>
          <a:ext cx="2325290" cy="101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公式" r:id="rId25" imgW="19507200" imgH="8534400" progId="Equation.3">
                  <p:embed/>
                </p:oleObj>
              </mc:Choice>
              <mc:Fallback>
                <p:oleObj name="公式" r:id="rId25" imgW="195072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485" y="3222820"/>
                        <a:ext cx="2325290" cy="1013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矩形 123"/>
          <p:cNvSpPr/>
          <p:nvPr/>
        </p:nvSpPr>
        <p:spPr>
          <a:xfrm>
            <a:off x="5194052" y="4395820"/>
            <a:ext cx="1431159" cy="5067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0000"/>
                </a:solidFill>
              </a:rPr>
              <a:t>公式六：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82099" y="1318466"/>
            <a:ext cx="2053565" cy="171112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858857" y="1145879"/>
            <a:ext cx="2461022" cy="1241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直角三角形 124"/>
          <p:cNvSpPr/>
          <p:nvPr/>
        </p:nvSpPr>
        <p:spPr bwMode="auto">
          <a:xfrm rot="5400000">
            <a:off x="1395853" y="795961"/>
            <a:ext cx="1062209" cy="208971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 b="0">
              <a:solidFill>
                <a:prstClr val="white"/>
              </a:solidFill>
            </a:endParaRPr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1002328" y="3226167"/>
          <a:ext cx="20621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公式" r:id="rId27" imgW="23469600" imgH="8534400" progId="Equation.3">
                  <p:embed/>
                </p:oleObj>
              </mc:Choice>
              <mc:Fallback>
                <p:oleObj name="公式" r:id="rId27" imgW="234696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28" y="3226167"/>
                        <a:ext cx="2062163" cy="6524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对象 125"/>
          <p:cNvGraphicFramePr>
            <a:graphicFrameLocks noChangeAspect="1"/>
          </p:cNvGraphicFramePr>
          <p:nvPr/>
        </p:nvGraphicFramePr>
        <p:xfrm>
          <a:off x="776062" y="3892190"/>
          <a:ext cx="262532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公式" r:id="rId29" imgW="29870400" imgH="8534400" progId="Equation.3">
                  <p:embed/>
                </p:oleObj>
              </mc:Choice>
              <mc:Fallback>
                <p:oleObj name="公式" r:id="rId29" imgW="298704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62" y="3892190"/>
                        <a:ext cx="2625328" cy="6524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对象 130"/>
          <p:cNvGraphicFramePr>
            <a:graphicFrameLocks noChangeAspect="1"/>
          </p:cNvGraphicFramePr>
          <p:nvPr/>
        </p:nvGraphicFramePr>
        <p:xfrm>
          <a:off x="882098" y="4326240"/>
          <a:ext cx="2161401" cy="81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公式" r:id="rId31" imgW="17068800" imgH="8534400" progId="Equation.3">
                  <p:embed/>
                </p:oleObj>
              </mc:Choice>
              <mc:Fallback>
                <p:oleObj name="公式" r:id="rId31" imgW="17068800" imgH="853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98" y="4326240"/>
                        <a:ext cx="2161401" cy="818267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26"/>
          <p:cNvSpPr txBox="1">
            <a:spLocks noChangeArrowheads="1"/>
          </p:cNvSpPr>
          <p:nvPr/>
        </p:nvSpPr>
        <p:spPr bwMode="auto">
          <a:xfrm>
            <a:off x="2807268" y="2911130"/>
            <a:ext cx="5941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en-US" altLang="zh-CN" sz="2400" i="1">
                <a:solidFill>
                  <a:srgbClr val="FF0000"/>
                </a:solidFill>
              </a:rPr>
              <a:t>t</a:t>
            </a:r>
            <a:endParaRPr kumimoji="0"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60" name="直角三角形 59"/>
          <p:cNvSpPr/>
          <p:nvPr/>
        </p:nvSpPr>
        <p:spPr bwMode="auto">
          <a:xfrm rot="5400000">
            <a:off x="1140746" y="1620561"/>
            <a:ext cx="523466" cy="104953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 b="0">
              <a:solidFill>
                <a:prstClr val="white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53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1414"/>
    </mc:Choice>
    <mc:Fallback xmlns="">
      <p:transition advTm="111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ldLvl="0" animBg="1"/>
      <p:bldP spid="110" grpId="0" bldLvl="0" animBg="1"/>
      <p:bldP spid="110" grpId="1" bldLvl="0" animBg="1"/>
      <p:bldP spid="2" grpId="0" bldLvl="0" animBg="1"/>
      <p:bldP spid="2" grpId="1" bldLvl="0" animBg="1"/>
      <p:bldP spid="103" grpId="0" bldLvl="0" animBg="1"/>
      <p:bldP spid="103" grpId="1" bldLvl="0" animBg="1"/>
      <p:bldP spid="124" grpId="0" bldLvl="0" animBg="1"/>
      <p:bldP spid="37" grpId="0" bldLvl="0" animBg="1"/>
      <p:bldP spid="125" grpId="0" bldLvl="0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-31421"/>
            <a:ext cx="6919646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总结提升</a:t>
            </a:r>
            <a:r>
              <a:rPr lang="en-US" altLang="zh-CN" sz="2700" smtClean="0"/>
              <a:t>】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2517" y="1080167"/>
            <a:ext cx="7413446" cy="2584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700" smtClean="0"/>
              <a:t>      本节课我们复习了匀变速直线运动的研究，对本章的公式进行了梳理和证明，需要明确的是所有的推论都源于两个基本公式：速度时间关系以及位移时间关系，同学们要在理解的基础上记住这些公式。本章的重点是对运动规律以及运动图像的理解和应用。</a:t>
            </a:r>
            <a:endParaRPr lang="zh-CN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544">
        <p14:prism/>
      </p:transition>
    </mc:Choice>
    <mc:Fallback xmlns="">
      <p:transition spd="slow" advTm="24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-31421"/>
            <a:ext cx="6919646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课外延伸</a:t>
            </a:r>
            <a:r>
              <a:rPr lang="en-US" altLang="zh-CN" sz="2700" smtClean="0"/>
              <a:t>】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8577" y="1326747"/>
            <a:ext cx="7413446" cy="17532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700" smtClean="0"/>
              <a:t>    请大家在</a:t>
            </a:r>
            <a:r>
              <a:rPr lang="en-US" altLang="zh-CN" sz="2700" smtClean="0"/>
              <a:t>20</a:t>
            </a:r>
            <a:r>
              <a:rPr lang="zh-CN" altLang="en-US" sz="2700" smtClean="0"/>
              <a:t>分钟内完成</a:t>
            </a:r>
            <a:r>
              <a:rPr lang="en-US" altLang="zh-CN" sz="2700" smtClean="0"/>
              <a:t>10</a:t>
            </a:r>
            <a:r>
              <a:rPr lang="zh-CN" altLang="en-US" sz="2700" smtClean="0"/>
              <a:t>道选择题；利用</a:t>
            </a:r>
            <a:r>
              <a:rPr lang="en-US" altLang="zh-CN" sz="2700" smtClean="0"/>
              <a:t>15</a:t>
            </a:r>
            <a:r>
              <a:rPr lang="zh-CN" altLang="en-US" sz="2700" smtClean="0"/>
              <a:t>分钟完成拓展提升的两道作业题。完成后校对答案，有不清楚的地方可以请教自己的任课老师。</a:t>
            </a:r>
            <a:endParaRPr lang="en-US" altLang="zh-CN" sz="2700" smtClean="0"/>
          </a:p>
          <a:p>
            <a:endParaRPr lang="zh-CN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715"/>
    </mc:Choice>
    <mc:Fallback xmlns="">
      <p:transition advTm="177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840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1302"/>
            <a:ext cx="4658995" cy="92075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1219200" hangingPunct="0"/>
            <a:r>
              <a:rPr lang="zh-CN" altLang="en-US" sz="5400" b="1" kern="0" spc="400" dirty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9010"/>
            <a:ext cx="4346575" cy="5054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1219200" hangingPunct="0">
              <a:lnSpc>
                <a:spcPct val="150000"/>
              </a:lnSpc>
            </a:pPr>
            <a:r>
              <a:rPr lang="zh-CN" altLang="en-US" sz="18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4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64"/>
    </mc:Choice>
    <mc:Fallback xmlns="">
      <p:transition advTm="6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1" y="-31421"/>
            <a:ext cx="1726059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smtClean="0"/>
              <a:t>教学任务</a:t>
            </a:r>
            <a:endParaRPr lang="en-US" altLang="zh-CN" sz="270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43138"/>
            <a:ext cx="264160" cy="2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425"/>
          </a:p>
        </p:txBody>
      </p:sp>
      <p:sp>
        <p:nvSpPr>
          <p:cNvPr id="22" name="矩形 21"/>
          <p:cNvSpPr/>
          <p:nvPr/>
        </p:nvSpPr>
        <p:spPr>
          <a:xfrm>
            <a:off x="182700" y="1058771"/>
            <a:ext cx="880241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4200"/>
              </a:lnSpc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任务一：</a:t>
            </a:r>
            <a:endParaRPr lang="en-US" altLang="zh-CN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对本章的知识脉络进行梳理；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任务二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：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回顾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处理纸带问题的常用的两个公式并证明之；</a:t>
            </a:r>
            <a:endParaRPr lang="en-US" altLang="zh-CN" sz="32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任务三：</a:t>
            </a:r>
            <a:endParaRPr lang="en-US" altLang="zh-CN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通过</a:t>
            </a:r>
            <a:r>
              <a:rPr lang="en-US" altLang="zh-CN" sz="32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en-US" altLang="zh-CN" sz="32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图像导出匀变速直线运动的相关公式。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2079" y="986851"/>
            <a:ext cx="8940001" cy="3924196"/>
          </a:xfrm>
          <a:prstGeom prst="rect">
            <a:avLst/>
          </a:prstGeom>
          <a:noFill/>
          <a:ln w="47625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132">
        <p14:prism/>
      </p:transition>
    </mc:Choice>
    <mc:Fallback xmlns="">
      <p:transition spd="slow" advTm="30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1" y="-31421"/>
            <a:ext cx="4076272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任务一：知识梳理</a:t>
            </a:r>
            <a:r>
              <a:rPr lang="en-US" altLang="zh-CN" sz="2700" smtClean="0"/>
              <a:t>】</a:t>
            </a:r>
          </a:p>
        </p:txBody>
      </p:sp>
      <p:sp>
        <p:nvSpPr>
          <p:cNvPr id="6" name="矩形 5"/>
          <p:cNvSpPr/>
          <p:nvPr/>
        </p:nvSpPr>
        <p:spPr>
          <a:xfrm>
            <a:off x="5031014" y="1453981"/>
            <a:ext cx="361801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0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   </a:t>
            </a:r>
            <a:r>
              <a:rPr lang="zh-CN" altLang="en-US" sz="2400" b="1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等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43138"/>
            <a:ext cx="264160" cy="2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425"/>
          </a:p>
        </p:txBody>
      </p:sp>
      <p:grpSp>
        <p:nvGrpSpPr>
          <p:cNvPr id="7" name="组合 6"/>
          <p:cNvGrpSpPr/>
          <p:nvPr/>
        </p:nvGrpSpPr>
        <p:grpSpPr>
          <a:xfrm>
            <a:off x="93458" y="545074"/>
            <a:ext cx="4760090" cy="4339241"/>
            <a:chOff x="124611" y="725422"/>
            <a:chExt cx="6346786" cy="5785655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1" y="725422"/>
              <a:ext cx="6346786" cy="5785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879" y="2193461"/>
              <a:ext cx="13144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77" y="1780020"/>
            <a:ext cx="725080" cy="3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4626858" y="743823"/>
            <a:ext cx="4492376" cy="6451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问题：</a:t>
            </a:r>
            <a:endParaRPr lang="en-US" altLang="zh-CN" sz="18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）描述运动的物理量主要有哪几个？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5114" y="1993389"/>
            <a:ext cx="4492376" cy="6451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）对匀变速直线运动而言，只要知道其中的几个物理量就可以计算剩下的物理量？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2688" y="2714092"/>
            <a:ext cx="2787884" cy="4603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只要已知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任意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6659" y="453324"/>
            <a:ext cx="1176150" cy="1685698"/>
          </a:xfrm>
          <a:prstGeom prst="rect">
            <a:avLst/>
          </a:prstGeom>
          <a:noFill/>
          <a:ln w="57150">
            <a:solidFill>
              <a:srgbClr val="BA0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3" name="矩形 22"/>
          <p:cNvSpPr/>
          <p:nvPr/>
        </p:nvSpPr>
        <p:spPr>
          <a:xfrm>
            <a:off x="4661535" y="4095750"/>
            <a:ext cx="4476115" cy="3683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）速度时间图像能反映物体的出发点吗？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53144" y="428352"/>
            <a:ext cx="1564856" cy="53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</a:pPr>
            <a:r>
              <a:rPr lang="en-US" altLang="zh-CN" sz="1800" b="1" smtClean="0">
                <a:solidFill>
                  <a:srgbClr val="E72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800" b="1" smtClean="0">
                <a:solidFill>
                  <a:srgbClr val="E72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基本公式）</a:t>
            </a:r>
            <a:endParaRPr lang="zh-CN" altLang="en-US" sz="1800" b="1" dirty="0">
              <a:solidFill>
                <a:srgbClr val="E72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57187" y="1340967"/>
            <a:ext cx="1564856" cy="53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</a:pPr>
            <a:r>
              <a:rPr lang="en-US" altLang="zh-CN" sz="1800" b="1" smtClean="0">
                <a:solidFill>
                  <a:srgbClr val="E72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800" b="1" smtClean="0">
                <a:solidFill>
                  <a:srgbClr val="E72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推论）</a:t>
            </a:r>
            <a:endParaRPr lang="zh-CN" altLang="en-US" sz="1800" b="1" dirty="0">
              <a:solidFill>
                <a:srgbClr val="E72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47363" y="1530849"/>
            <a:ext cx="1226740" cy="345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9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1743"/>
    </mc:Choice>
    <mc:Fallback xmlns="">
      <p:transition advTm="18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ldLvl="0" animBg="1"/>
      <p:bldP spid="5" grpId="0" bldLvl="0" animBg="1"/>
      <p:bldP spid="12" grpId="0"/>
      <p:bldP spid="10" grpId="0" bldLvl="0" animBg="1"/>
      <p:bldP spid="23" grpId="0" bldLvl="0" animBg="1"/>
      <p:bldP spid="22" grpId="0"/>
      <p:bldP spid="24" grpId="0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-31421"/>
            <a:ext cx="3821987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smtClean="0"/>
              <a:t>两个特殊的匀变速运动</a:t>
            </a:r>
            <a:endParaRPr lang="en-US" altLang="zh-CN" sz="270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80460" y="587808"/>
            <a:ext cx="1245394" cy="3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24" tIns="37962" rIns="75924" bIns="3796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>
                <a:cs typeface="Times New Roman" panose="02020603050405020304" pitchFamily="18" charset="0"/>
              </a:rPr>
              <a:t>1.</a:t>
            </a:r>
            <a:r>
              <a:rPr lang="zh-CN" altLang="en-US" sz="1800">
                <a:cs typeface="Times New Roman" panose="02020603050405020304" pitchFamily="18" charset="0"/>
              </a:rPr>
              <a:t>特点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80460" y="1730782"/>
            <a:ext cx="1225153" cy="3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24" tIns="37962" rIns="75924" bIns="3796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>
                <a:cs typeface="Times New Roman" panose="02020603050405020304" pitchFamily="18" charset="0"/>
              </a:rPr>
              <a:t>2.</a:t>
            </a:r>
            <a:r>
              <a:rPr lang="zh-CN" altLang="en-US" sz="1800">
                <a:cs typeface="Times New Roman" panose="02020603050405020304" pitchFamily="18" charset="0"/>
              </a:rPr>
              <a:t>规律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96" y="1379573"/>
            <a:ext cx="264319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87" y="1310517"/>
            <a:ext cx="1164431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31" y="1602220"/>
            <a:ext cx="1488281" cy="6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56" y="2117761"/>
            <a:ext cx="775097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7" y="1193836"/>
            <a:ext cx="1171575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1" y="475889"/>
            <a:ext cx="406004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87" y="379448"/>
            <a:ext cx="1077515" cy="3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18" y="830695"/>
            <a:ext cx="242054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618587" y="2865473"/>
            <a:ext cx="1225154" cy="3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24" tIns="37962" rIns="75924" bIns="3796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>
                <a:cs typeface="Times New Roman" panose="02020603050405020304" pitchFamily="18" charset="0"/>
              </a:rPr>
              <a:t>3.</a:t>
            </a:r>
            <a:r>
              <a:rPr lang="zh-CN" altLang="en-US" sz="1800">
                <a:cs typeface="Times New Roman" panose="02020603050405020304" pitchFamily="18" charset="0"/>
              </a:rPr>
              <a:t>图像</a:t>
            </a:r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987135" y="4636113"/>
            <a:ext cx="1172766" cy="35179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24" tIns="37962" rIns="75924" bIns="3796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1800" i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kumimoji="1" lang="zh-CN" altLang="en-US" sz="1800" baseline="-25000">
                <a:solidFill>
                  <a:schemeClr val="bg1"/>
                </a:solidFill>
                <a:cs typeface="Times New Roman" panose="02020603050405020304" pitchFamily="18" charset="0"/>
              </a:rPr>
              <a:t>上</a:t>
            </a:r>
            <a:r>
              <a:rPr kumimoji="1" lang="en-US" altLang="zh-CN" sz="1800">
                <a:solidFill>
                  <a:schemeClr val="bg1"/>
                </a:solidFill>
                <a:cs typeface="Times New Roman" panose="02020603050405020304" pitchFamily="18" charset="0"/>
              </a:rPr>
              <a:t>=</a:t>
            </a:r>
            <a:r>
              <a:rPr kumimoji="1" lang="en-US" altLang="zh-CN" sz="1800" i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kumimoji="1" lang="zh-CN" altLang="en-US" sz="1800" baseline="-25000">
                <a:solidFill>
                  <a:schemeClr val="bg1"/>
                </a:solidFill>
                <a:cs typeface="Times New Roman" panose="02020603050405020304" pitchFamily="18" charset="0"/>
              </a:rPr>
              <a:t>下</a:t>
            </a:r>
            <a:r>
              <a:rPr kumimoji="1" lang="en-US" altLang="zh-CN" sz="1800">
                <a:solidFill>
                  <a:schemeClr val="bg1"/>
                </a:solidFill>
                <a:cs typeface="Times New Roman" panose="02020603050405020304" pitchFamily="18" charset="0"/>
              </a:rPr>
              <a:t>=-g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83" y="2232061"/>
            <a:ext cx="1426369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2469" y="674754"/>
            <a:ext cx="4696298" cy="2885495"/>
            <a:chOff x="156864" y="1519108"/>
            <a:chExt cx="6261731" cy="3847326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13" y="1519108"/>
              <a:ext cx="6241182" cy="384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56864" y="2115811"/>
              <a:ext cx="482885" cy="231563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5924" tIns="37962" rIns="75924" bIns="3796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1800" smtClean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自由落体运动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959764" y="1215118"/>
            <a:ext cx="379640" cy="1736725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24" tIns="37962" rIns="75924" bIns="3796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竖直</a:t>
            </a: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上抛运动</a:t>
            </a:r>
          </a:p>
        </p:txBody>
      </p:sp>
      <p:sp>
        <p:nvSpPr>
          <p:cNvPr id="46" name="自选图形 2530"/>
          <p:cNvSpPr/>
          <p:nvPr/>
        </p:nvSpPr>
        <p:spPr bwMode="auto">
          <a:xfrm>
            <a:off x="5339403" y="750277"/>
            <a:ext cx="295770" cy="2438465"/>
          </a:xfrm>
          <a:prstGeom prst="leftBrace">
            <a:avLst>
              <a:gd name="adj1" fmla="val 115556"/>
              <a:gd name="adj2" fmla="val 50000"/>
            </a:avLst>
          </a:prstGeom>
          <a:noFill/>
          <a:ln w="9525" cmpd="sng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zh-CN" altLang="en-US" sz="1425"/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184454" y="4652257"/>
            <a:ext cx="1446834" cy="34417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800" baseline="-25000" smtClean="0">
                <a:solidFill>
                  <a:srgbClr val="FF3300"/>
                </a:solidFill>
              </a:rPr>
              <a:t>0 </a:t>
            </a:r>
            <a:r>
              <a:rPr lang="en-US" altLang="zh-CN" sz="1800">
                <a:solidFill>
                  <a:srgbClr val="FF3300"/>
                </a:solidFill>
              </a:rPr>
              <a:t>= </a:t>
            </a:r>
            <a:r>
              <a:rPr lang="en-US" altLang="zh-CN" sz="1800" smtClean="0">
                <a:solidFill>
                  <a:srgbClr val="FF3300"/>
                </a:solidFill>
              </a:rPr>
              <a:t>0,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smtClean="0">
                <a:solidFill>
                  <a:srgbClr val="FF3300"/>
                </a:solidFill>
              </a:rPr>
              <a:t> </a:t>
            </a:r>
            <a:r>
              <a:rPr lang="en-US" altLang="zh-CN" sz="1800">
                <a:solidFill>
                  <a:srgbClr val="FF3300"/>
                </a:solidFill>
              </a:rPr>
              <a:t>= </a:t>
            </a:r>
            <a:r>
              <a:rPr lang="en-US" altLang="zh-CN" sz="18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aphicFrame>
        <p:nvGraphicFramePr>
          <p:cNvPr id="81" name="Object 6"/>
          <p:cNvGraphicFramePr>
            <a:graphicFrameLocks noChangeAspect="1"/>
          </p:cNvGraphicFramePr>
          <p:nvPr/>
        </p:nvGraphicFramePr>
        <p:xfrm>
          <a:off x="264014" y="3770209"/>
          <a:ext cx="1298272" cy="68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公式" r:id="rId14" imgW="914400" imgH="558800" progId="Equation.3">
                  <p:embed/>
                </p:oleObj>
              </mc:Choice>
              <mc:Fallback>
                <p:oleObj name="公式" r:id="rId14" imgW="914400" imgH="558800" progId="Equation.3">
                  <p:embed/>
                  <p:pic>
                    <p:nvPicPr>
                      <p:cNvPr id="0" name="图片 22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14" y="3770209"/>
                        <a:ext cx="1298272" cy="68970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9"/>
          <p:cNvGraphicFramePr>
            <a:graphicFrameLocks noChangeAspect="1"/>
          </p:cNvGraphicFramePr>
          <p:nvPr/>
        </p:nvGraphicFramePr>
        <p:xfrm>
          <a:off x="1955193" y="3683770"/>
          <a:ext cx="1019175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公式" r:id="rId16" imgW="12801600" imgH="12496800" progId="Equation.3">
                  <p:embed/>
                </p:oleObj>
              </mc:Choice>
              <mc:Fallback>
                <p:oleObj name="公式" r:id="rId16" imgW="12801600" imgH="12496800" progId="Equation.3">
                  <p:embed/>
                  <p:pic>
                    <p:nvPicPr>
                      <p:cNvPr id="0" name="图片 22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193" y="3683770"/>
                        <a:ext cx="1019175" cy="80367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4292333" y="4864561"/>
            <a:ext cx="857250" cy="3441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>
                <a:solidFill>
                  <a:srgbClr val="FF3300"/>
                </a:solidFill>
              </a:rPr>
              <a:t>推论</a:t>
            </a:r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2078912" y="4557319"/>
            <a:ext cx="742950" cy="6159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100">
                <a:solidFill>
                  <a:srgbClr val="FF3300"/>
                </a:solidFill>
              </a:rPr>
              <a:t>基本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100">
                <a:solidFill>
                  <a:srgbClr val="FF3300"/>
                </a:solidFill>
              </a:rPr>
              <a:t>公式</a:t>
            </a:r>
          </a:p>
        </p:txBody>
      </p:sp>
      <p:graphicFrame>
        <p:nvGraphicFramePr>
          <p:cNvPr id="86" name="Object 13"/>
          <p:cNvGraphicFramePr>
            <a:graphicFrameLocks noChangeAspect="1"/>
          </p:cNvGraphicFramePr>
          <p:nvPr/>
        </p:nvGraphicFramePr>
        <p:xfrm>
          <a:off x="4189928" y="3276924"/>
          <a:ext cx="1149475" cy="46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公式" r:id="rId18" imgW="12192000" imgH="5486400" progId="Equation.3">
                  <p:embed/>
                </p:oleObj>
              </mc:Choice>
              <mc:Fallback>
                <p:oleObj name="公式" r:id="rId18" imgW="12192000" imgH="5486400" progId="Equation.3">
                  <p:embed/>
                  <p:pic>
                    <p:nvPicPr>
                      <p:cNvPr id="0" name="图片 22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928" y="3276924"/>
                        <a:ext cx="1149475" cy="46068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4"/>
          <p:cNvGraphicFramePr>
            <a:graphicFrameLocks noChangeAspect="1"/>
          </p:cNvGraphicFramePr>
          <p:nvPr/>
        </p:nvGraphicFramePr>
        <p:xfrm>
          <a:off x="4216814" y="3629314"/>
          <a:ext cx="742950" cy="62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公式" r:id="rId20" imgW="393065" imgH="405765" progId="Equation.3">
                  <p:embed/>
                </p:oleObj>
              </mc:Choice>
              <mc:Fallback>
                <p:oleObj name="公式" r:id="rId20" imgW="393065" imgH="405765" progId="Equation.3">
                  <p:embed/>
                  <p:pic>
                    <p:nvPicPr>
                      <p:cNvPr id="0" name="图片 22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814" y="3629314"/>
                        <a:ext cx="742950" cy="62808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5"/>
          <p:cNvGraphicFramePr>
            <a:graphicFrameLocks noChangeAspect="1"/>
          </p:cNvGraphicFramePr>
          <p:nvPr/>
        </p:nvGraphicFramePr>
        <p:xfrm>
          <a:off x="4180939" y="4214501"/>
          <a:ext cx="1270143" cy="3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" name="公式" r:id="rId22" imgW="13106400" imgH="5486400" progId="Equation.3">
                  <p:embed/>
                </p:oleObj>
              </mc:Choice>
              <mc:Fallback>
                <p:oleObj name="公式" r:id="rId22" imgW="13106400" imgH="5486400" progId="Equation.3">
                  <p:embed/>
                  <p:pic>
                    <p:nvPicPr>
                      <p:cNvPr id="0" name="图片 22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939" y="4214501"/>
                        <a:ext cx="1270143" cy="3778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AutoShape 16"/>
          <p:cNvSpPr>
            <a:spLocks noChangeArrowheads="1"/>
          </p:cNvSpPr>
          <p:nvPr/>
        </p:nvSpPr>
        <p:spPr bwMode="auto">
          <a:xfrm rot="16200000">
            <a:off x="1661028" y="3935116"/>
            <a:ext cx="233331" cy="371474"/>
          </a:xfrm>
          <a:prstGeom prst="downArrow">
            <a:avLst>
              <a:gd name="adj1" fmla="val 50000"/>
              <a:gd name="adj2" fmla="val 509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sp>
        <p:nvSpPr>
          <p:cNvPr id="90" name="AutoShape 17"/>
          <p:cNvSpPr/>
          <p:nvPr/>
        </p:nvSpPr>
        <p:spPr bwMode="auto">
          <a:xfrm>
            <a:off x="3888768" y="3503345"/>
            <a:ext cx="301160" cy="1205794"/>
          </a:xfrm>
          <a:prstGeom prst="leftBrace">
            <a:avLst>
              <a:gd name="adj1" fmla="val 32576"/>
              <a:gd name="adj2" fmla="val 50000"/>
            </a:avLst>
          </a:prstGeom>
          <a:noFill/>
          <a:ln w="38100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graphicFrame>
        <p:nvGraphicFramePr>
          <p:cNvPr id="91" name="Object 19"/>
          <p:cNvGraphicFramePr>
            <a:graphicFrameLocks noChangeAspect="1"/>
          </p:cNvGraphicFramePr>
          <p:nvPr/>
        </p:nvGraphicFramePr>
        <p:xfrm>
          <a:off x="4257210" y="4613616"/>
          <a:ext cx="892373" cy="30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公式" r:id="rId24" imgW="11277600" imgH="4876800" progId="Equation.3">
                  <p:embed/>
                </p:oleObj>
              </mc:Choice>
              <mc:Fallback>
                <p:oleObj name="公式" r:id="rId24" imgW="11277600" imgH="4876800" progId="Equation.3">
                  <p:embed/>
                  <p:pic>
                    <p:nvPicPr>
                      <p:cNvPr id="0" name="图片 22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210" y="4613616"/>
                        <a:ext cx="892373" cy="30097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AutoShape 18"/>
          <p:cNvSpPr>
            <a:spLocks noChangeArrowheads="1"/>
          </p:cNvSpPr>
          <p:nvPr/>
        </p:nvSpPr>
        <p:spPr bwMode="auto">
          <a:xfrm>
            <a:off x="2982394" y="4004188"/>
            <a:ext cx="906375" cy="17867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622806" y="865074"/>
            <a:ext cx="857250" cy="3441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smtClean="0">
                <a:solidFill>
                  <a:srgbClr val="FF3300"/>
                </a:solidFill>
              </a:rPr>
              <a:t>-</a:t>
            </a:r>
            <a:endParaRPr lang="zh-CN" altLang="en-US" sz="1800">
              <a:solidFill>
                <a:srgbClr val="FF3300"/>
              </a:solidFill>
            </a:endParaRPr>
          </a:p>
        </p:txBody>
      </p: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6446930" y="2659879"/>
            <a:ext cx="2159003" cy="2406651"/>
            <a:chOff x="1187" y="2827"/>
            <a:chExt cx="1187" cy="1437"/>
          </a:xfrm>
        </p:grpSpPr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1396" y="2827"/>
              <a:ext cx="2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200" i="1"/>
                <a:t>v</a:t>
              </a:r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1397" y="3509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V="1">
              <a:off x="1396" y="2933"/>
              <a:ext cx="0" cy="10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2138" y="3464"/>
              <a:ext cx="2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200" i="1"/>
                <a:t>t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1204" y="3403"/>
              <a:ext cx="2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200" i="1"/>
                <a:t>O</a:t>
              </a:r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1396" y="3116"/>
              <a:ext cx="663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 flipV="1">
              <a:off x="2069" y="3509"/>
              <a:ext cx="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1196" y="2976"/>
              <a:ext cx="30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200" i="1"/>
                <a:t>v</a:t>
              </a:r>
              <a:r>
                <a:rPr kumimoji="1" lang="en-US" altLang="zh-CN" sz="2200" baseline="-25000"/>
                <a:t>0</a:t>
              </a:r>
              <a:endParaRPr kumimoji="1" lang="en-US" altLang="zh-CN" sz="2200"/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1187" y="3769"/>
              <a:ext cx="30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200" i="1"/>
                <a:t>v</a:t>
              </a:r>
              <a:r>
                <a:rPr kumimoji="1" lang="en-US" altLang="zh-CN" sz="2200" baseline="-25000"/>
                <a:t>t</a:t>
              </a:r>
              <a:endParaRPr kumimoji="1" lang="en-US" altLang="zh-CN" sz="2200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1387" y="3953"/>
              <a:ext cx="6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1484" y="4007"/>
              <a:ext cx="48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kumimoji="1" lang="zh-CN" altLang="zh-CN" sz="2200"/>
            </a:p>
          </p:txBody>
        </p:sp>
      </p:grpSp>
      <p:grpSp>
        <p:nvGrpSpPr>
          <p:cNvPr id="62" name="Group 58"/>
          <p:cNvGrpSpPr>
            <a:grpSpLocks/>
          </p:cNvGrpSpPr>
          <p:nvPr/>
        </p:nvGrpSpPr>
        <p:grpSpPr bwMode="auto">
          <a:xfrm>
            <a:off x="6831301" y="2554267"/>
            <a:ext cx="1722237" cy="1243022"/>
            <a:chOff x="1391" y="2751"/>
            <a:chExt cx="947" cy="742"/>
          </a:xfrm>
        </p:grpSpPr>
        <p:sp>
          <p:nvSpPr>
            <p:cNvPr id="79" name="AutoShape 59" descr="浅色上对角线"/>
            <p:cNvSpPr>
              <a:spLocks noChangeArrowheads="1"/>
            </p:cNvSpPr>
            <p:nvPr/>
          </p:nvSpPr>
          <p:spPr bwMode="auto">
            <a:xfrm>
              <a:off x="1391" y="3106"/>
              <a:ext cx="317" cy="387"/>
            </a:xfrm>
            <a:prstGeom prst="rtTriangle">
              <a:avLst/>
            </a:prstGeom>
            <a:pattFill prst="ltUpDiag">
              <a:fgClr>
                <a:srgbClr val="FF3300"/>
              </a:fgClr>
              <a:bgClr>
                <a:srgbClr val="FFFFFF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endParaRPr lang="zh-CN" alt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flipV="1">
              <a:off x="1484" y="3037"/>
              <a:ext cx="253" cy="27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93" name="图片 9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2751"/>
              <a:ext cx="61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5" name="直接连接符 94"/>
          <p:cNvCxnSpPr/>
          <p:nvPr/>
        </p:nvCxnSpPr>
        <p:spPr>
          <a:xfrm>
            <a:off x="1933171" y="1466146"/>
            <a:ext cx="603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094301" y="1466146"/>
            <a:ext cx="603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7886131" y="1273121"/>
            <a:ext cx="1226740" cy="455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98" name="矩形 97"/>
          <p:cNvSpPr/>
          <p:nvPr/>
        </p:nvSpPr>
        <p:spPr>
          <a:xfrm>
            <a:off x="8176679" y="2151348"/>
            <a:ext cx="927373" cy="521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pic>
        <p:nvPicPr>
          <p:cNvPr id="22664" name="Picture 13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" y="529844"/>
            <a:ext cx="5241289" cy="45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矩形 62"/>
          <p:cNvSpPr/>
          <p:nvPr/>
        </p:nvSpPr>
        <p:spPr>
          <a:xfrm>
            <a:off x="1564506" y="957251"/>
            <a:ext cx="2190700" cy="335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2331"/>
    </mc:Choice>
    <mc:Fallback xmlns="">
      <p:transition advTm="22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0" grpId="0" bldLvl="0" animBg="1"/>
      <p:bldP spid="45" grpId="0" bldLvl="0" animBg="1"/>
      <p:bldP spid="46" grpId="0" bldLvl="0" animBg="1"/>
      <p:bldP spid="80" grpId="0" bldLvl="0" animBg="1"/>
      <p:bldP spid="84" grpId="0"/>
      <p:bldP spid="85" grpId="0"/>
      <p:bldP spid="89" grpId="0" bldLvl="0" animBg="1"/>
      <p:bldP spid="90" grpId="0" bldLvl="0" animBg="1"/>
      <p:bldP spid="92" grpId="0" bldLvl="0" animBg="1"/>
      <p:bldP spid="49" grpId="0"/>
      <p:bldP spid="97" grpId="0" bldLvl="0" animBg="1"/>
      <p:bldP spid="98" grpId="0" bldLvl="0" animBg="1"/>
      <p:bldP spid="63" grpId="0" bldLvl="0" animBg="1"/>
      <p:bldP spid="6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143010" y="2459922"/>
            <a:ext cx="26289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5" tIns="34288" rIns="68565" bIns="34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0075" y="949810"/>
            <a:ext cx="4114800" cy="1590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图线的</a:t>
            </a:r>
            <a:r>
              <a:rPr lang="zh-CN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斜率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＝△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／△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表示速度，斜率越大，速度越大，斜率的正负表示速度的方向：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表示物体沿规定正方向运动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表示物体沿负方向运动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57225" y="2678606"/>
            <a:ext cx="5943600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图线的</a:t>
            </a:r>
            <a:r>
              <a:rPr lang="zh-CN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形状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：若是直线，表示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物体做匀速直线运动或静止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；若是曲线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：表示物体做变速直线运动；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43636" y="3407269"/>
            <a:ext cx="5762625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两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交点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表示两物体相遇，其交点横坐标表示相遇的时刻，纵坐标表示位移．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9614" y="4107356"/>
            <a:ext cx="5886450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截距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：在横坐标上的截距表示位移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对应的时刻；在纵坐标上的截距表示开始时刻的位移．</a:t>
            </a:r>
          </a:p>
        </p:txBody>
      </p:sp>
      <p:grpSp>
        <p:nvGrpSpPr>
          <p:cNvPr id="14344" name="Group 9"/>
          <p:cNvGrpSpPr/>
          <p:nvPr/>
        </p:nvGrpSpPr>
        <p:grpSpPr bwMode="auto">
          <a:xfrm>
            <a:off x="6610353" y="933980"/>
            <a:ext cx="1990726" cy="1725215"/>
            <a:chOff x="3991" y="432"/>
            <a:chExt cx="1672" cy="1449"/>
          </a:xfrm>
        </p:grpSpPr>
        <p:sp>
          <p:nvSpPr>
            <p:cNvPr id="14345" name="Line 10"/>
            <p:cNvSpPr>
              <a:spLocks noChangeAspect="1" noChangeShapeType="1"/>
            </p:cNvSpPr>
            <p:nvPr/>
          </p:nvSpPr>
          <p:spPr bwMode="auto">
            <a:xfrm>
              <a:off x="4172" y="1303"/>
              <a:ext cx="13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6" name="Line 11"/>
            <p:cNvSpPr>
              <a:spLocks noChangeAspect="1" noChangeShapeType="1"/>
            </p:cNvSpPr>
            <p:nvPr/>
          </p:nvSpPr>
          <p:spPr bwMode="auto">
            <a:xfrm flipV="1">
              <a:off x="4173" y="519"/>
              <a:ext cx="0" cy="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7" name="Line 12"/>
            <p:cNvSpPr>
              <a:spLocks noChangeAspect="1" noChangeShapeType="1"/>
            </p:cNvSpPr>
            <p:nvPr/>
          </p:nvSpPr>
          <p:spPr bwMode="auto">
            <a:xfrm flipV="1">
              <a:off x="4173" y="674"/>
              <a:ext cx="993" cy="10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Line 13"/>
            <p:cNvSpPr>
              <a:spLocks noChangeAspect="1" noChangeShapeType="1"/>
            </p:cNvSpPr>
            <p:nvPr/>
          </p:nvSpPr>
          <p:spPr bwMode="auto">
            <a:xfrm rot="5171723" flipV="1">
              <a:off x="4230" y="685"/>
              <a:ext cx="993" cy="10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4224" y="432"/>
              <a:ext cx="336" cy="3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5307" y="1025"/>
              <a:ext cx="336" cy="3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5040" y="672"/>
              <a:ext cx="623" cy="3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zh-CN" sz="1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＞０</a:t>
              </a: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4345" y="672"/>
              <a:ext cx="623" cy="3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zh-CN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＜０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991" y="1194"/>
              <a:ext cx="336" cy="3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i="1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2100" i="1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-31421"/>
            <a:ext cx="3113070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smtClean="0"/>
              <a:t>由</a:t>
            </a:r>
            <a:r>
              <a:rPr lang="en-US" altLang="zh-CN" sz="27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-t</a:t>
            </a: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图象获取</a:t>
            </a:r>
            <a:r>
              <a:rPr lang="zh-CN" altLang="en-US" sz="2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信息</a:t>
            </a:r>
            <a:endParaRPr lang="en-US" altLang="zh-CN" sz="2700" smtClean="0"/>
          </a:p>
        </p:txBody>
      </p:sp>
    </p:spTree>
    <p:extLst>
      <p:ext uri="{BB962C8B-B14F-4D97-AF65-F5344CB8AC3E}">
        <p14:creationId xmlns:p14="http://schemas.microsoft.com/office/powerpoint/2010/main" val="38840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641"/>
    </mc:Choice>
    <mc:Fallback xmlns="">
      <p:transition advTm="606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98495" y="562553"/>
            <a:ext cx="4629150" cy="1590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斜率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＝△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／△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表示加速度，斜率越大，加速度越大，斜率的正负表示加速度的方向：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表示与规定的正方向相同；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表示与规定的正方向相反．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80316" y="2162030"/>
            <a:ext cx="5838825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图线的</a:t>
            </a:r>
            <a:r>
              <a:rPr lang="zh-CN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形状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：若是直线，表示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物体做匀变速直线运动或匀速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；若是曲线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：表示物体做变加速运动；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80316" y="2840677"/>
            <a:ext cx="6453188" cy="4267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两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图线的</a:t>
            </a: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相交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：表示两物体在交点时刻的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速度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相同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18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90700" y="4029191"/>
            <a:ext cx="6048375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与横轴所围的</a:t>
            </a: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面积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：表示物体的位移，时间轴上的面积表示正向位移，下方的面积表示负向位移．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7198" y="3329114"/>
            <a:ext cx="6511411" cy="678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65" tIns="34288" rIns="68565" bIns="34288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图线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截距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：在横坐标上的截距表示速度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对应的时刻；在纵坐标上的截距表示开始时刻的</a:t>
            </a:r>
            <a:r>
              <a:rPr lang="zh-CN" altLang="en-US" sz="18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速度（初速度）．</a:t>
            </a:r>
            <a:endParaRPr lang="zh-CN" altLang="en-US" sz="18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368" name="Group 9"/>
          <p:cNvGrpSpPr/>
          <p:nvPr/>
        </p:nvGrpSpPr>
        <p:grpSpPr bwMode="auto">
          <a:xfrm>
            <a:off x="6678590" y="624736"/>
            <a:ext cx="1862439" cy="1757027"/>
            <a:chOff x="4321" y="512"/>
            <a:chExt cx="1381" cy="1168"/>
          </a:xfrm>
        </p:grpSpPr>
        <p:grpSp>
          <p:nvGrpSpPr>
            <p:cNvPr id="15369" name="Group 10"/>
            <p:cNvGrpSpPr/>
            <p:nvPr/>
          </p:nvGrpSpPr>
          <p:grpSpPr bwMode="auto">
            <a:xfrm>
              <a:off x="4321" y="512"/>
              <a:ext cx="1381" cy="1168"/>
              <a:chOff x="4321" y="512"/>
              <a:chExt cx="1381" cy="1168"/>
            </a:xfrm>
          </p:grpSpPr>
          <p:sp>
            <p:nvSpPr>
              <p:cNvPr id="15370" name="AutoShape 11" descr="浅色下对角线"/>
              <p:cNvSpPr>
                <a:spLocks noChangeAspect="1" noChangeArrowheads="1"/>
              </p:cNvSpPr>
              <p:nvPr/>
            </p:nvSpPr>
            <p:spPr bwMode="auto">
              <a:xfrm>
                <a:off x="4483" y="822"/>
                <a:ext cx="500" cy="414"/>
              </a:xfrm>
              <a:prstGeom prst="rtTriangle">
                <a:avLst/>
              </a:prstGeom>
              <a:pattFill prst="lt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pattFill prst="dkDnDiag">
                  <a:fgClr>
                    <a:schemeClr val="hlink"/>
                  </a:fgClr>
                  <a:bgClr>
                    <a:srgbClr val="FFFFFF"/>
                  </a:bgClr>
                </a:patt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1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4476" y="728"/>
                <a:ext cx="768" cy="7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2" name="Line 13"/>
              <p:cNvSpPr>
                <a:spLocks noChangeAspect="1" noChangeShapeType="1"/>
              </p:cNvSpPr>
              <p:nvPr/>
            </p:nvSpPr>
            <p:spPr bwMode="auto">
              <a:xfrm>
                <a:off x="4476" y="1233"/>
                <a:ext cx="10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3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477" y="627"/>
                <a:ext cx="0" cy="105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4" name="Line 15"/>
              <p:cNvSpPr>
                <a:spLocks noChangeAspect="1" noChangeShapeType="1"/>
              </p:cNvSpPr>
              <p:nvPr/>
            </p:nvSpPr>
            <p:spPr bwMode="auto">
              <a:xfrm rot="5171723" flipV="1">
                <a:off x="4520" y="767"/>
                <a:ext cx="881" cy="91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5" name="AutoShape 16" descr="浅色下对角线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976" y="1239"/>
                <a:ext cx="290" cy="232"/>
              </a:xfrm>
              <a:prstGeom prst="rtTriangle">
                <a:avLst/>
              </a:prstGeom>
              <a:pattFill prst="lt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pattFill prst="dkDnDiag">
                  <a:fgClr>
                    <a:schemeClr val="hlink"/>
                  </a:fgClr>
                  <a:bgClr>
                    <a:srgbClr val="FFFFFF"/>
                  </a:bgClr>
                </a:patt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4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4321" y="1125"/>
                <a:ext cx="336" cy="2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 i="1" noProof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zh-CN" sz="1800" b="1" i="1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42" name="Text Box 18"/>
              <p:cNvSpPr txBox="1">
                <a:spLocks noChangeArrowheads="1"/>
              </p:cNvSpPr>
              <p:nvPr/>
            </p:nvSpPr>
            <p:spPr bwMode="auto">
              <a:xfrm>
                <a:off x="4470" y="512"/>
                <a:ext cx="336" cy="2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 i="1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5366" y="1015"/>
                <a:ext cx="336" cy="2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 i="1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5136" y="782"/>
              <a:ext cx="491" cy="2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zh-CN" sz="15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zh-CN" altLang="en-US" sz="15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＞０</a:t>
              </a: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4513" y="686"/>
              <a:ext cx="491" cy="2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zh-CN" sz="15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zh-CN" altLang="en-US" sz="15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＜０</a:t>
              </a: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-31421"/>
            <a:ext cx="3113070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smtClean="0"/>
              <a:t>由</a:t>
            </a:r>
            <a:r>
              <a:rPr lang="en-US" altLang="zh-CN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-t</a:t>
            </a: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图象获取</a:t>
            </a:r>
            <a:r>
              <a:rPr lang="zh-CN" altLang="en-US" sz="2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信息</a:t>
            </a:r>
            <a:endParaRPr lang="en-US" altLang="zh-CN" sz="27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05"/>
    </mc:Choice>
    <mc:Fallback xmlns="">
      <p:transition advTm="10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63373" y="2207826"/>
            <a:ext cx="3943350" cy="389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 anchor="ctr">
            <a:spAutoFit/>
          </a:bodyPr>
          <a:lstStyle/>
          <a:p>
            <a:pPr>
              <a:buFontTx/>
              <a:buNone/>
              <a:defRPr/>
            </a:pP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图象是一条倾斜的直线：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440121" y="716035"/>
            <a:ext cx="4151710" cy="389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 anchor="ctr">
            <a:spAutoFit/>
          </a:bodyPr>
          <a:lstStyle/>
          <a:p>
            <a:pPr>
              <a:buFontTx/>
              <a:buNone/>
              <a:defRPr/>
            </a:pP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图象是一条抛物线：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42" y="2071793"/>
            <a:ext cx="171450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40" y="3660193"/>
            <a:ext cx="177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 bwMode="auto">
          <a:xfrm>
            <a:off x="6083692" y="2224183"/>
            <a:ext cx="628650" cy="742950"/>
            <a:chOff x="4080" y="1712"/>
            <a:chExt cx="528" cy="624"/>
          </a:xfrm>
        </p:grpSpPr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4608" y="1712"/>
              <a:ext cx="0" cy="62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4080" y="2112"/>
              <a:ext cx="96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4128" y="2016"/>
              <a:ext cx="144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4200" y="1968"/>
              <a:ext cx="168" cy="3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4272" y="1920"/>
              <a:ext cx="192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4336" y="1880"/>
              <a:ext cx="224" cy="4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4400" y="1848"/>
              <a:ext cx="208" cy="3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>
              <a:off x="4456" y="1808"/>
              <a:ext cx="152" cy="2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>
              <a:off x="4512" y="1776"/>
              <a:ext cx="96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1340994" y="3760921"/>
            <a:ext cx="4972050" cy="389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 anchor="ctr">
            <a:spAutoFit/>
          </a:bodyPr>
          <a:lstStyle/>
          <a:p>
            <a:pPr>
              <a:buFontTx/>
              <a:buNone/>
              <a:defRPr/>
            </a:pP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1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100" i="1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图象是平行于时间轴的直线：</a:t>
            </a:r>
          </a:p>
        </p:txBody>
      </p:sp>
      <p:sp>
        <p:nvSpPr>
          <p:cNvPr id="49175" name="Rectangle 23" descr="宽下对角线"/>
          <p:cNvSpPr>
            <a:spLocks noChangeArrowheads="1"/>
          </p:cNvSpPr>
          <p:nvPr/>
        </p:nvSpPr>
        <p:spPr bwMode="auto">
          <a:xfrm>
            <a:off x="6104989" y="4155493"/>
            <a:ext cx="571500" cy="28575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6112267" y="4460293"/>
            <a:ext cx="1657350" cy="344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速度改变量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-1" y="-31421"/>
            <a:ext cx="5600701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匀变速直线运动</a:t>
            </a:r>
            <a:r>
              <a:rPr lang="zh-CN" altLang="en-US" sz="270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的三种图象对比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68950" y="-2229797"/>
            <a:ext cx="2787360" cy="4155227"/>
            <a:chOff x="8475520" y="-2605073"/>
            <a:chExt cx="3716480" cy="5540302"/>
          </a:xfrm>
        </p:grpSpPr>
        <p:cxnSp>
          <p:nvCxnSpPr>
            <p:cNvPr id="28" name="直接箭头连接符 27"/>
            <p:cNvCxnSpPr/>
            <p:nvPr/>
          </p:nvCxnSpPr>
          <p:spPr>
            <a:xfrm flipV="1">
              <a:off x="10708739" y="1483937"/>
              <a:ext cx="0" cy="1133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1723688" y="2184713"/>
              <a:ext cx="468312" cy="49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0" i="1"/>
                <a:t>t</a:t>
              </a:r>
              <a:endParaRPr lang="zh-CN" altLang="en-US" sz="1800" b="0" i="1"/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10387956" y="1253104"/>
              <a:ext cx="466725" cy="49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0" i="1"/>
                <a:t>x</a:t>
              </a:r>
              <a:endParaRPr lang="zh-CN" altLang="en-US" sz="1800" b="0" i="1"/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0384889" y="2536449"/>
              <a:ext cx="576263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50" b="0" i="1"/>
                <a:t>O</a:t>
              </a:r>
              <a:endParaRPr lang="zh-CN" altLang="en-US" sz="1350" b="0" i="1"/>
            </a:p>
          </p:txBody>
        </p:sp>
        <p:sp>
          <p:nvSpPr>
            <p:cNvPr id="32" name="弧形 31"/>
            <p:cNvSpPr/>
            <p:nvPr/>
          </p:nvSpPr>
          <p:spPr>
            <a:xfrm rot="16200000" flipH="1" flipV="1">
              <a:off x="7505557" y="-1635110"/>
              <a:ext cx="5251450" cy="3311525"/>
            </a:xfrm>
            <a:prstGeom prst="arc">
              <a:avLst>
                <a:gd name="adj1" fmla="val 19597922"/>
                <a:gd name="adj2" fmla="val 2079201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425"/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10702887" y="2617412"/>
              <a:ext cx="1245690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0" y="610235"/>
            <a:ext cx="1372235" cy="3830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个图像能否反映物体的</a:t>
            </a:r>
            <a:r>
              <a:rPr lang="zh-CN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初始位置</a:t>
            </a: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初速度</a:t>
            </a: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、以及物体的</a:t>
            </a:r>
            <a:r>
              <a:rPr lang="zh-CN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95164"/>
              </p:ext>
            </p:extLst>
          </p:nvPr>
        </p:nvGraphicFramePr>
        <p:xfrm>
          <a:off x="2066240" y="1202458"/>
          <a:ext cx="289917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" name="公式" r:id="rId6" imgW="21031200" imgH="4876800" progId="Equation.3">
                  <p:embed/>
                </p:oleObj>
              </mc:Choice>
              <mc:Fallback>
                <p:oleObj name="公式" r:id="rId6" imgW="21031200" imgH="487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240" y="1202458"/>
                        <a:ext cx="2899172" cy="5381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2297222" y="2717816"/>
          <a:ext cx="1765697" cy="43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公式" r:id="rId8" imgW="12801600" imgH="3962400" progId="Equation.3">
                  <p:embed/>
                </p:oleObj>
              </mc:Choice>
              <mc:Fallback>
                <p:oleObj name="公式" r:id="rId8" imgW="12801600" imgH="3962400" progId="Equation.3">
                  <p:embed/>
                  <p:pic>
                    <p:nvPicPr>
                      <p:cNvPr id="0" name="图片 26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222" y="2717816"/>
                        <a:ext cx="1765697" cy="43695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2577018" y="4169188"/>
          <a:ext cx="1219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" name="公式" r:id="rId10" imgW="8839200" imgH="4572000" progId="Equation.3">
                  <p:embed/>
                </p:oleObj>
              </mc:Choice>
              <mc:Fallback>
                <p:oleObj name="公式" r:id="rId10" imgW="8839200" imgH="4572000" progId="Equation.3">
                  <p:embed/>
                  <p:pic>
                    <p:nvPicPr>
                      <p:cNvPr id="0" name="图片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018" y="4169188"/>
                        <a:ext cx="1219200" cy="504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166534" y="1831036"/>
            <a:ext cx="2859266" cy="34417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i="1" baseline="-25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</a:t>
            </a:r>
            <a:r>
              <a:rPr lang="en-US" altLang="zh-CN" sz="1800" baseline="-25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endParaRPr lang="en-US" altLang="zh-CN" sz="18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076304" y="3338753"/>
            <a:ext cx="3672539" cy="34417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800" baseline="-25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8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zh-CN" altLang="en-US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不能反映初始位置</a:t>
            </a:r>
            <a:endParaRPr lang="en-US" altLang="zh-CN" sz="1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919291" y="4762524"/>
            <a:ext cx="3672539" cy="34417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不能反映初始位置和初速度</a:t>
            </a:r>
            <a:endParaRPr lang="en-US" altLang="zh-CN" sz="1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73790" y="3303393"/>
            <a:ext cx="1209996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问题（</a:t>
            </a:r>
            <a:r>
              <a:rPr lang="en-US" altLang="zh-CN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）速度时间图像能反映物体的出发点吗？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72235" y="390946"/>
            <a:ext cx="2700338" cy="438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65" tIns="34288" rIns="68565" bIns="34288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en-US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t,</a:t>
            </a:r>
            <a:r>
              <a:rPr lang="en-US" altLang="zh-CN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a-t</a:t>
            </a:r>
            <a:r>
              <a:rPr lang="zh-CN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图像</a:t>
            </a:r>
            <a:endParaRPr lang="zh-CN" alt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Rectangle 4" descr="白色大理石"/>
          <p:cNvSpPr>
            <a:spLocks noChangeArrowheads="1"/>
          </p:cNvSpPr>
          <p:nvPr/>
        </p:nvSpPr>
        <p:spPr bwMode="auto">
          <a:xfrm>
            <a:off x="7157983" y="2206620"/>
            <a:ext cx="1849822" cy="598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1425" b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zh-CN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188309" y="1109699"/>
            <a:ext cx="1849822" cy="589676"/>
            <a:chOff x="4859339" y="5270501"/>
            <a:chExt cx="2055169" cy="606423"/>
          </a:xfrm>
        </p:grpSpPr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4859339" y="5270501"/>
              <a:ext cx="2055169" cy="606423"/>
            </a:xfrm>
            <a:prstGeom prst="rect">
              <a:avLst/>
            </a:prstGeom>
            <a:solidFill>
              <a:srgbClr val="CCECFF"/>
            </a:solidFill>
            <a:ln w="28575" cmpd="thinThick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25"/>
            </a:p>
          </p:txBody>
        </p:sp>
        <p:graphicFrame>
          <p:nvGraphicFramePr>
            <p:cNvPr id="48" name="Object 15"/>
            <p:cNvGraphicFramePr>
              <a:graphicFrameLocks noChangeAspect="1"/>
            </p:cNvGraphicFramePr>
            <p:nvPr/>
          </p:nvGraphicFramePr>
          <p:xfrm>
            <a:off x="5028120" y="5273993"/>
            <a:ext cx="1579418" cy="54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2" name="公式" r:id="rId12" imgW="18897600" imgH="8534400" progId="Equation.3">
                    <p:embed/>
                  </p:oleObj>
                </mc:Choice>
                <mc:Fallback>
                  <p:oleObj name="公式" r:id="rId12" imgW="18897600" imgH="853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120" y="5273993"/>
                          <a:ext cx="1579418" cy="548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5176"/>
    </mc:Choice>
    <mc:Fallback xmlns="">
      <p:transition advTm="135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ldLvl="0" animBg="1"/>
      <p:bldP spid="49160" grpId="0" bldLvl="0" animBg="1"/>
      <p:bldP spid="49174" grpId="0" bldLvl="0" animBg="1"/>
      <p:bldP spid="49175" grpId="0" bldLvl="0" animBg="1"/>
      <p:bldP spid="49176" grpId="0" bldLvl="0" animBg="1"/>
      <p:bldP spid="38" grpId="0" bldLvl="0" animBg="1"/>
      <p:bldP spid="42" grpId="0" bldLvl="0" animBg="1"/>
      <p:bldP spid="43" grpId="0" bldLvl="0" animBg="1"/>
      <p:bldP spid="44" grpId="0" bldLvl="0" animBg="1"/>
      <p:bldP spid="34" grpId="0" animBg="1"/>
      <p:bldP spid="35" grpId="0" bldLvl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193726" y="989188"/>
          <a:ext cx="2127647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公式" r:id="rId4" imgW="12801600" imgH="4876800" progId="Equation.3">
                  <p:embed/>
                </p:oleObj>
              </mc:Choice>
              <mc:Fallback>
                <p:oleObj name="公式" r:id="rId4" imgW="12801600" imgH="487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726" y="989188"/>
                        <a:ext cx="2127647" cy="7310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0" y="-31421"/>
            <a:ext cx="6033500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任务二：处理纸带问题的两个公式</a:t>
            </a:r>
            <a:r>
              <a:rPr lang="en-US" altLang="zh-CN" sz="2700" smtClean="0"/>
              <a:t>】</a:t>
            </a:r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210643" y="2111197"/>
          <a:ext cx="2481263" cy="150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公式" r:id="rId6" imgW="14935200" imgH="10058400" progId="Equation.3">
                  <p:embed/>
                </p:oleObj>
              </mc:Choice>
              <mc:Fallback>
                <p:oleObj name="公式" r:id="rId6" imgW="14935200" imgH="1005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643" y="2111197"/>
                        <a:ext cx="2481263" cy="150733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556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219">
        <p14:prism/>
      </p:transition>
    </mc:Choice>
    <mc:Fallback xmlns="">
      <p:transition spd="slow" advTm="38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828800" y="538836"/>
          <a:ext cx="18288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" name="公式" r:id="rId4" imgW="914400" imgH="558800" progId="Equation.3">
                  <p:embed/>
                </p:oleObj>
              </mc:Choice>
              <mc:Fallback>
                <p:oleObj name="公式" r:id="rId4" imgW="9144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8836"/>
                        <a:ext cx="1828800" cy="971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22626" y="619318"/>
          <a:ext cx="2127647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" name="公式" r:id="rId6" imgW="12801600" imgH="4876800" progId="Equation.3">
                  <p:embed/>
                </p:oleObj>
              </mc:Choice>
              <mc:Fallback>
                <p:oleObj name="公式" r:id="rId6" imgW="12801600" imgH="487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626" y="619318"/>
                        <a:ext cx="2127647" cy="73104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AutoShape 4"/>
          <p:cNvSpPr>
            <a:spLocks noChangeArrowheads="1"/>
          </p:cNvSpPr>
          <p:nvPr/>
        </p:nvSpPr>
        <p:spPr bwMode="auto">
          <a:xfrm>
            <a:off x="3762669" y="879730"/>
            <a:ext cx="1017984" cy="3643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971800" y="4378936"/>
          <a:ext cx="26955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" name="公式" r:id="rId8" imgW="23774400" imgH="4876800" progId="Equation.3">
                  <p:embed/>
                </p:oleObj>
              </mc:Choice>
              <mc:Fallback>
                <p:oleObj name="公式" r:id="rId8" imgW="23774400" imgH="487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78936"/>
                        <a:ext cx="2695575" cy="481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666780" y="4445773"/>
          <a:ext cx="782241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" name="公式" r:id="rId10" imgW="8534400" imgH="4876800" progId="Equation.3">
                  <p:embed/>
                </p:oleObj>
              </mc:Choice>
              <mc:Fallback>
                <p:oleObj name="公式" r:id="rId10" imgW="8534400" imgH="4876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780" y="4445773"/>
                        <a:ext cx="782241" cy="428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BA08A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1828800" y="1756834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1600200" y="2318809"/>
            <a:ext cx="560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Freeform 14"/>
          <p:cNvSpPr/>
          <p:nvPr/>
        </p:nvSpPr>
        <p:spPr bwMode="auto">
          <a:xfrm>
            <a:off x="1581150" y="1756834"/>
            <a:ext cx="247650" cy="561975"/>
          </a:xfrm>
          <a:custGeom>
            <a:avLst/>
            <a:gdLst>
              <a:gd name="T0" fmla="*/ 2147483647 w 208"/>
              <a:gd name="T1" fmla="*/ 0 h 384"/>
              <a:gd name="T2" fmla="*/ 2147483647 w 208"/>
              <a:gd name="T3" fmla="*/ 2147483647 h 384"/>
              <a:gd name="T4" fmla="*/ 2147483647 w 208"/>
              <a:gd name="T5" fmla="*/ 2147483647 h 384"/>
              <a:gd name="T6" fmla="*/ 2147483647 w 208"/>
              <a:gd name="T7" fmla="*/ 2147483647 h 384"/>
              <a:gd name="T8" fmla="*/ 2147483647 w 208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384"/>
              <a:gd name="T17" fmla="*/ 208 w 20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384">
                <a:moveTo>
                  <a:pt x="208" y="0"/>
                </a:moveTo>
                <a:cubicBezTo>
                  <a:pt x="144" y="32"/>
                  <a:pt x="80" y="64"/>
                  <a:pt x="64" y="96"/>
                </a:cubicBezTo>
                <a:cubicBezTo>
                  <a:pt x="48" y="128"/>
                  <a:pt x="120" y="160"/>
                  <a:pt x="112" y="192"/>
                </a:cubicBezTo>
                <a:cubicBezTo>
                  <a:pt x="104" y="224"/>
                  <a:pt x="32" y="256"/>
                  <a:pt x="16" y="288"/>
                </a:cubicBezTo>
                <a:cubicBezTo>
                  <a:pt x="0" y="320"/>
                  <a:pt x="8" y="352"/>
                  <a:pt x="16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Freeform 15"/>
          <p:cNvSpPr/>
          <p:nvPr/>
        </p:nvSpPr>
        <p:spPr bwMode="auto">
          <a:xfrm>
            <a:off x="7143750" y="1756834"/>
            <a:ext cx="342900" cy="571500"/>
          </a:xfrm>
          <a:custGeom>
            <a:avLst/>
            <a:gdLst>
              <a:gd name="T0" fmla="*/ 2147483647 w 288"/>
              <a:gd name="T1" fmla="*/ 0 h 392"/>
              <a:gd name="T2" fmla="*/ 2147483647 w 288"/>
              <a:gd name="T3" fmla="*/ 2147483647 h 392"/>
              <a:gd name="T4" fmla="*/ 2147483647 w 288"/>
              <a:gd name="T5" fmla="*/ 2147483647 h 392"/>
              <a:gd name="T6" fmla="*/ 2147483647 w 288"/>
              <a:gd name="T7" fmla="*/ 2147483647 h 392"/>
              <a:gd name="T8" fmla="*/ 2147483647 w 288"/>
              <a:gd name="T9" fmla="*/ 2147483647 h 392"/>
              <a:gd name="T10" fmla="*/ 2147483647 w 288"/>
              <a:gd name="T11" fmla="*/ 2147483647 h 392"/>
              <a:gd name="T12" fmla="*/ 0 w 288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392"/>
              <a:gd name="T23" fmla="*/ 288 w 288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392">
                <a:moveTo>
                  <a:pt x="192" y="0"/>
                </a:moveTo>
                <a:cubicBezTo>
                  <a:pt x="216" y="32"/>
                  <a:pt x="240" y="64"/>
                  <a:pt x="240" y="96"/>
                </a:cubicBezTo>
                <a:cubicBezTo>
                  <a:pt x="240" y="128"/>
                  <a:pt x="184" y="168"/>
                  <a:pt x="192" y="192"/>
                </a:cubicBezTo>
                <a:cubicBezTo>
                  <a:pt x="200" y="216"/>
                  <a:pt x="288" y="216"/>
                  <a:pt x="288" y="240"/>
                </a:cubicBezTo>
                <a:cubicBezTo>
                  <a:pt x="288" y="264"/>
                  <a:pt x="216" y="312"/>
                  <a:pt x="192" y="336"/>
                </a:cubicBezTo>
                <a:cubicBezTo>
                  <a:pt x="168" y="360"/>
                  <a:pt x="176" y="376"/>
                  <a:pt x="144" y="384"/>
                </a:cubicBezTo>
                <a:cubicBezTo>
                  <a:pt x="112" y="392"/>
                  <a:pt x="56" y="38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5" tIns="34288" rIns="68565" bIns="34288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1831690" y="2065207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 flipV="1">
            <a:off x="302895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Oval 20"/>
          <p:cNvSpPr>
            <a:spLocks noChangeArrowheads="1"/>
          </p:cNvSpPr>
          <p:nvPr/>
        </p:nvSpPr>
        <p:spPr bwMode="auto">
          <a:xfrm flipV="1">
            <a:off x="400050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1728091" y="1776670"/>
            <a:ext cx="44821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2971800" y="1710409"/>
            <a:ext cx="28575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3886200" y="1699695"/>
            <a:ext cx="28575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5029200" y="1710409"/>
            <a:ext cx="28575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14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2" name="Oval 27"/>
          <p:cNvSpPr>
            <a:spLocks noChangeArrowheads="1"/>
          </p:cNvSpPr>
          <p:nvPr/>
        </p:nvSpPr>
        <p:spPr bwMode="auto">
          <a:xfrm flipV="1">
            <a:off x="6800850" y="2033059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Line 30"/>
          <p:cNvSpPr>
            <a:spLocks noChangeShapeType="1"/>
          </p:cNvSpPr>
          <p:nvPr/>
        </p:nvSpPr>
        <p:spPr bwMode="auto">
          <a:xfrm>
            <a:off x="4036219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Line 31"/>
          <p:cNvSpPr>
            <a:spLocks noChangeShapeType="1"/>
          </p:cNvSpPr>
          <p:nvPr/>
        </p:nvSpPr>
        <p:spPr bwMode="auto">
          <a:xfrm>
            <a:off x="3050381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5" name="Text Box 33"/>
          <p:cNvSpPr txBox="1">
            <a:spLocks noChangeArrowheads="1"/>
          </p:cNvSpPr>
          <p:nvPr/>
        </p:nvSpPr>
        <p:spPr bwMode="auto">
          <a:xfrm>
            <a:off x="2209451" y="1861813"/>
            <a:ext cx="5715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Line 34"/>
          <p:cNvSpPr>
            <a:spLocks noChangeShapeType="1"/>
          </p:cNvSpPr>
          <p:nvPr/>
        </p:nvSpPr>
        <p:spPr bwMode="auto">
          <a:xfrm>
            <a:off x="5167313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 Box 37"/>
          <p:cNvSpPr txBox="1">
            <a:spLocks noChangeArrowheads="1"/>
          </p:cNvSpPr>
          <p:nvPr/>
        </p:nvSpPr>
        <p:spPr bwMode="auto">
          <a:xfrm>
            <a:off x="4514850" y="2453352"/>
            <a:ext cx="4572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en-US" altLang="zh-CN" sz="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8" name="Oval 38"/>
          <p:cNvSpPr>
            <a:spLocks noChangeArrowheads="1"/>
          </p:cNvSpPr>
          <p:nvPr/>
        </p:nvSpPr>
        <p:spPr bwMode="auto">
          <a:xfrm flipV="1">
            <a:off x="5143500" y="2065207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rot="10800000"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 Box 39"/>
          <p:cNvSpPr txBox="1">
            <a:spLocks noChangeArrowheads="1"/>
          </p:cNvSpPr>
          <p:nvPr/>
        </p:nvSpPr>
        <p:spPr bwMode="auto">
          <a:xfrm>
            <a:off x="6686550" y="1722316"/>
            <a:ext cx="28575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2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endParaRPr lang="en-US" altLang="zh-CN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1" name="Line 41"/>
          <p:cNvSpPr>
            <a:spLocks noChangeShapeType="1"/>
          </p:cNvSpPr>
          <p:nvPr/>
        </p:nvSpPr>
        <p:spPr bwMode="auto">
          <a:xfrm>
            <a:off x="4057650" y="246525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 Box 42"/>
          <p:cNvSpPr txBox="1">
            <a:spLocks noChangeArrowheads="1"/>
          </p:cNvSpPr>
          <p:nvPr/>
        </p:nvSpPr>
        <p:spPr bwMode="auto">
          <a:xfrm>
            <a:off x="3429000" y="2030679"/>
            <a:ext cx="3429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3" name="Text Box 43"/>
          <p:cNvSpPr txBox="1">
            <a:spLocks noChangeArrowheads="1"/>
          </p:cNvSpPr>
          <p:nvPr/>
        </p:nvSpPr>
        <p:spPr bwMode="auto">
          <a:xfrm>
            <a:off x="4572000" y="2030679"/>
            <a:ext cx="3429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4" name="Line 44"/>
          <p:cNvSpPr>
            <a:spLocks noChangeShapeType="1"/>
          </p:cNvSpPr>
          <p:nvPr/>
        </p:nvSpPr>
        <p:spPr bwMode="auto">
          <a:xfrm>
            <a:off x="6824663" y="21568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5" name="Line 45"/>
          <p:cNvSpPr>
            <a:spLocks noChangeShapeType="1"/>
          </p:cNvSpPr>
          <p:nvPr/>
        </p:nvSpPr>
        <p:spPr bwMode="auto">
          <a:xfrm>
            <a:off x="5188744" y="2475972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46"/>
          <p:cNvSpPr txBox="1">
            <a:spLocks noChangeArrowheads="1"/>
          </p:cNvSpPr>
          <p:nvPr/>
        </p:nvSpPr>
        <p:spPr bwMode="auto">
          <a:xfrm>
            <a:off x="5829300" y="2442636"/>
            <a:ext cx="4572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sz="15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 Box 47"/>
          <p:cNvSpPr txBox="1">
            <a:spLocks noChangeArrowheads="1"/>
          </p:cNvSpPr>
          <p:nvPr/>
        </p:nvSpPr>
        <p:spPr bwMode="auto">
          <a:xfrm>
            <a:off x="5886450" y="2042586"/>
            <a:ext cx="3429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-1" y="-31421"/>
            <a:ext cx="4171951" cy="482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68565" tIns="34288" rIns="68565" bIns="34288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smtClean="0"/>
              <a:t>【</a:t>
            </a:r>
            <a:r>
              <a:rPr lang="zh-CN" altLang="en-US" sz="2700" smtClean="0"/>
              <a:t>任务二：公式一证明</a:t>
            </a:r>
            <a:r>
              <a:rPr lang="en-US" altLang="zh-CN" sz="2700" smtClean="0"/>
              <a:t>】</a:t>
            </a:r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278752" y="2961396"/>
          <a:ext cx="2037159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" name="公式" r:id="rId12" imgW="23164800" imgH="8534400" progId="Equation.3">
                  <p:embed/>
                </p:oleObj>
              </mc:Choice>
              <mc:Fallback>
                <p:oleObj name="公式" r:id="rId12" imgW="23164800" imgH="8534400" progId="Equation.3">
                  <p:embed/>
                  <p:pic>
                    <p:nvPicPr>
                      <p:cNvPr id="0" name="图片 5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" y="2961396"/>
                        <a:ext cx="2037159" cy="6536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243" y="2715049"/>
            <a:ext cx="5880564" cy="3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假设小车 拉着纸带做匀加速直线运动，初速度为</a:t>
            </a:r>
            <a:r>
              <a:rPr lang="en-US" altLang="zh-CN" sz="1425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425" b="1" baseline="-25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1425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，加速度为</a:t>
            </a:r>
            <a:r>
              <a:rPr lang="en-US" altLang="zh-CN" sz="1425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425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371850" y="2385484"/>
            <a:ext cx="4572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500" baseline="-25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</a:t>
            </a:r>
            <a:endParaRPr lang="en-US" altLang="zh-CN" sz="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028950" y="2461057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5" tIns="34288" rIns="68565" bIns="34288"/>
          <a:lstStyle/>
          <a:p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1952195" y="2065207"/>
            <a:ext cx="1076755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8" rIns="68565" bIns="3428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5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5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zh-CN" altLang="en-US" sz="15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500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15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240424" y="3628616"/>
          <a:ext cx="2412206" cy="4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6" name="公式" r:id="rId14" imgW="27432000" imgH="5486400" progId="Equation.3">
                  <p:embed/>
                </p:oleObj>
              </mc:Choice>
              <mc:Fallback>
                <p:oleObj name="公式" r:id="rId14" imgW="27432000" imgH="5486400" progId="Equation.3">
                  <p:embed/>
                  <p:pic>
                    <p:nvPicPr>
                      <p:cNvPr id="0" name="图片 5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24" y="3628616"/>
                        <a:ext cx="2412206" cy="42029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2382440" y="3320245"/>
            <a:ext cx="1017984" cy="3643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65" tIns="34288" rIns="68565" bIns="3428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3458170" y="3175583"/>
          <a:ext cx="3484960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" name="公式" r:id="rId16" imgW="39624000" imgH="8534400" progId="Equation.3">
                  <p:embed/>
                </p:oleObj>
              </mc:Choice>
              <mc:Fallback>
                <p:oleObj name="公式" r:id="rId16" imgW="39624000" imgH="8534400" progId="Equation.3">
                  <p:embed/>
                  <p:pic>
                    <p:nvPicPr>
                      <p:cNvPr id="0" name="图片 5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170" y="3175583"/>
                        <a:ext cx="3484960" cy="6536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2891432" y="3684576"/>
          <a:ext cx="4181475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" name="公式" r:id="rId18" imgW="47548800" imgH="8534400" progId="Equation.3">
                  <p:embed/>
                </p:oleObj>
              </mc:Choice>
              <mc:Fallback>
                <p:oleObj name="公式" r:id="rId18" imgW="47548800" imgH="8534400" progId="Equation.3">
                  <p:embed/>
                  <p:pic>
                    <p:nvPicPr>
                      <p:cNvPr id="0" name="图片 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432" y="3684576"/>
                        <a:ext cx="4181475" cy="65365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6493" y="3655603"/>
            <a:ext cx="168988" cy="38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502696" y="799571"/>
            <a:ext cx="1372235" cy="21698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7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zh-CN" altLang="en-US" sz="2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连续相等时间</a:t>
            </a:r>
            <a:r>
              <a:rPr lang="zh-CN" altLang="en-US" sz="27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的位移之差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043"/>
    </mc:Choice>
    <mc:Fallback xmlns="">
      <p:transition advTm="10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0|26.5|10.4|5.7|17.9|15.9|9.9|35.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0.1|4.8|19.6|18.9|26.2|32.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9|5.4|7.5|3.7|8.8|5.5|1.9|1.9|3.7|2.6|12.1|12.8|19.1|2.8|7.1|13.1|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7.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5|11.9|6.8|8.8|15|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8.1|5.9|16.6|8.6|4.7|22|14.3|4.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6|19.2|6.3|4.4|9.2|6.3|8.3|1.4|13.7|5.9|6.8|4.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.7|0.7|6.8|12.6|43.9|5.4|1.1|8.4|1.8|8|4.3|4.3|6.1|11|3.5|7.5|1.5|2.2|2|8.2|2.8|1.5|13.8|2.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9.6|6.1|5.1|6|3.4|6.8|4.2|2.5|2.3|5|10.8|7.7|19.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921</Words>
  <Application>Microsoft Office PowerPoint</Application>
  <PresentationFormat>全屏显示(16:9)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1_Office 主题</vt:lpstr>
      <vt:lpstr>Office 主题</vt:lpstr>
      <vt:lpstr>1_Office 主题​​</vt:lpstr>
      <vt:lpstr>3_Office 主题​​</vt:lpstr>
      <vt:lpstr>公式</vt:lpstr>
      <vt:lpstr>匀变速直线运动的研究 （复习课）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user</cp:lastModifiedBy>
  <cp:revision>173</cp:revision>
  <dcterms:created xsi:type="dcterms:W3CDTF">2019-01-12T04:39:00Z</dcterms:created>
  <dcterms:modified xsi:type="dcterms:W3CDTF">2020-02-05T12:06:27Z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