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264" r:id="rId5"/>
    <p:sldId id="265" r:id="rId6"/>
    <p:sldId id="266" r:id="rId7"/>
    <p:sldId id="267" r:id="rId8"/>
    <p:sldId id="268" r:id="rId9"/>
    <p:sldId id="274" r:id="rId10"/>
    <p:sldId id="275" r:id="rId11"/>
    <p:sldId id="276" r:id="rId12"/>
    <p:sldId id="270" r:id="rId13"/>
    <p:sldId id="273" r:id="rId14"/>
    <p:sldId id="269" r:id="rId15"/>
    <p:sldId id="279" r:id="rId16"/>
    <p:sldId id="281" r:id="rId17"/>
    <p:sldId id="289" r:id="rId18"/>
    <p:sldId id="284" r:id="rId19"/>
    <p:sldId id="285" r:id="rId20"/>
    <p:sldId id="283" r:id="rId21"/>
    <p:sldId id="282" r:id="rId22"/>
    <p:sldId id="286" r:id="rId23"/>
    <p:sldId id="287" r:id="rId24"/>
    <p:sldId id="288" r:id="rId25"/>
    <p:sldId id="263" r:id="rId26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876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Relationship Id="rId4" Type="http://schemas.openxmlformats.org/officeDocument/2006/relationships/image" Target="../media/image32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image" Target="../media/image33.emf"/><Relationship Id="rId4" Type="http://schemas.openxmlformats.org/officeDocument/2006/relationships/image" Target="../media/image3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2.wmf"/><Relationship Id="rId1" Type="http://schemas.openxmlformats.org/officeDocument/2006/relationships/image" Target="../media/image11.emf"/><Relationship Id="rId6" Type="http://schemas.openxmlformats.org/officeDocument/2006/relationships/image" Target="../media/image16.emf"/><Relationship Id="rId5" Type="http://schemas.openxmlformats.org/officeDocument/2006/relationships/image" Target="../media/image15.wmf"/><Relationship Id="rId4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20.emf"/><Relationship Id="rId1" Type="http://schemas.openxmlformats.org/officeDocument/2006/relationships/image" Target="../media/image19.emf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1CA9C4-C1C0-4B54-AE1E-FF5AF7F7D7D5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B43A6B-5E24-46C2-B84D-73EA273B03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8122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9F5D-F491-4EC7-8943-AB0AEBAABE7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9CB2-E021-4044-B881-12BBE430EA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8983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9F5D-F491-4EC7-8943-AB0AEBAABE7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9CB2-E021-4044-B881-12BBE430EA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1885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9F5D-F491-4EC7-8943-AB0AEBAABE7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9CB2-E021-4044-B881-12BBE430EA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6895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6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3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2079305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9F5D-F491-4EC7-8943-AB0AEBAABE7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9CB2-E021-4044-B881-12BBE430EA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3387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9F5D-F491-4EC7-8943-AB0AEBAABE7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9CB2-E021-4044-B881-12BBE430EA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954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9F5D-F491-4EC7-8943-AB0AEBAABE7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9CB2-E021-4044-B881-12BBE430EA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236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9F5D-F491-4EC7-8943-AB0AEBAABE7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9CB2-E021-4044-B881-12BBE430EA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0012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9F5D-F491-4EC7-8943-AB0AEBAABE7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9CB2-E021-4044-B881-12BBE430EA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6384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9F5D-F491-4EC7-8943-AB0AEBAABE7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9CB2-E021-4044-B881-12BBE430EA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1906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9F5D-F491-4EC7-8943-AB0AEBAABE7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9CB2-E021-4044-B881-12BBE430EA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5083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9F5D-F491-4EC7-8943-AB0AEBAABE7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9CB2-E021-4044-B881-12BBE430EA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0748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59F5D-F491-4EC7-8943-AB0AEBAABE7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E9CB2-E021-4044-B881-12BBE430EA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8993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package" Target="../embeddings/Microsoft_Word___19.docx"/><Relationship Id="rId3" Type="http://schemas.openxmlformats.org/officeDocument/2006/relationships/package" Target="../embeddings/Microsoft_Word___15.docx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0.emf"/><Relationship Id="rId11" Type="http://schemas.openxmlformats.org/officeDocument/2006/relationships/package" Target="../embeddings/Microsoft_Word___18.docx"/><Relationship Id="rId5" Type="http://schemas.openxmlformats.org/officeDocument/2006/relationships/package" Target="../embeddings/Microsoft_Word___16.docx"/><Relationship Id="rId10" Type="http://schemas.openxmlformats.org/officeDocument/2006/relationships/image" Target="../media/image13.emf"/><Relationship Id="rId4" Type="http://schemas.openxmlformats.org/officeDocument/2006/relationships/image" Target="../media/image19.emf"/><Relationship Id="rId9" Type="http://schemas.openxmlformats.org/officeDocument/2006/relationships/package" Target="../embeddings/Microsoft_Word___17.docx"/><Relationship Id="rId1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0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4.emf"/><Relationship Id="rId5" Type="http://schemas.openxmlformats.org/officeDocument/2006/relationships/package" Target="../embeddings/Microsoft_Word___21.docx"/><Relationship Id="rId4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5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package" Target="../embeddings/Microsoft_Word___23.docx"/><Relationship Id="rId7" Type="http://schemas.openxmlformats.org/officeDocument/2006/relationships/package" Target="../embeddings/Microsoft_Word___2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7.emf"/><Relationship Id="rId5" Type="http://schemas.openxmlformats.org/officeDocument/2006/relationships/package" Target="../embeddings/Microsoft_Word___24.docx"/><Relationship Id="rId4" Type="http://schemas.openxmlformats.org/officeDocument/2006/relationships/image" Target="../media/image26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package" Target="../embeddings/Microsoft_Word___26.docx"/><Relationship Id="rId7" Type="http://schemas.openxmlformats.org/officeDocument/2006/relationships/package" Target="../embeddings/Microsoft_Word___28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0.emf"/><Relationship Id="rId5" Type="http://schemas.openxmlformats.org/officeDocument/2006/relationships/package" Target="../embeddings/Microsoft_Word___27.docx"/><Relationship Id="rId10" Type="http://schemas.openxmlformats.org/officeDocument/2006/relationships/image" Target="../media/image32.emf"/><Relationship Id="rId4" Type="http://schemas.openxmlformats.org/officeDocument/2006/relationships/image" Target="../media/image29.emf"/><Relationship Id="rId9" Type="http://schemas.openxmlformats.org/officeDocument/2006/relationships/package" Target="../embeddings/Microsoft_Word___29.docx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package" Target="../embeddings/Microsoft_Word___30.docx"/><Relationship Id="rId7" Type="http://schemas.openxmlformats.org/officeDocument/2006/relationships/package" Target="../embeddings/Microsoft_Word___3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4.emf"/><Relationship Id="rId5" Type="http://schemas.openxmlformats.org/officeDocument/2006/relationships/package" Target="../embeddings/Microsoft_Word___31.docx"/><Relationship Id="rId10" Type="http://schemas.openxmlformats.org/officeDocument/2006/relationships/image" Target="../media/image36.emf"/><Relationship Id="rId4" Type="http://schemas.openxmlformats.org/officeDocument/2006/relationships/image" Target="../media/image33.emf"/><Relationship Id="rId9" Type="http://schemas.openxmlformats.org/officeDocument/2006/relationships/package" Target="../embeddings/Microsoft_Word___33.doc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9.emf"/><Relationship Id="rId5" Type="http://schemas.openxmlformats.org/officeDocument/2006/relationships/package" Target="../embeddings/Microsoft_Word___36.docx"/><Relationship Id="rId4" Type="http://schemas.openxmlformats.org/officeDocument/2006/relationships/image" Target="../media/image3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7.docx"/><Relationship Id="rId7" Type="http://schemas.openxmlformats.org/officeDocument/2006/relationships/hyperlink" Target="2&#39064;.ggb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1.emf"/><Relationship Id="rId5" Type="http://schemas.openxmlformats.org/officeDocument/2006/relationships/package" Target="../embeddings/Microsoft_Word___38.docx"/><Relationship Id="rId4" Type="http://schemas.openxmlformats.org/officeDocument/2006/relationships/image" Target="../media/image40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9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3.emf"/><Relationship Id="rId5" Type="http://schemas.openxmlformats.org/officeDocument/2006/relationships/package" Target="../embeddings/Microsoft_Word___40.docx"/><Relationship Id="rId4" Type="http://schemas.openxmlformats.org/officeDocument/2006/relationships/image" Target="../media/image4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5.emf"/><Relationship Id="rId5" Type="http://schemas.openxmlformats.org/officeDocument/2006/relationships/package" Target="../embeddings/Microsoft_Word___42.docx"/><Relationship Id="rId4" Type="http://schemas.openxmlformats.org/officeDocument/2006/relationships/image" Target="../media/image4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4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4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9.emf"/><Relationship Id="rId5" Type="http://schemas.openxmlformats.org/officeDocument/2006/relationships/package" Target="../embeddings/Microsoft_Word___46.docx"/><Relationship Id="rId4" Type="http://schemas.openxmlformats.org/officeDocument/2006/relationships/image" Target="../media/image4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emf"/><Relationship Id="rId5" Type="http://schemas.openxmlformats.org/officeDocument/2006/relationships/package" Target="../embeddings/Microsoft_Word___4.docx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emf"/><Relationship Id="rId5" Type="http://schemas.openxmlformats.org/officeDocument/2006/relationships/package" Target="../embeddings/Microsoft_Word___6.docx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7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emf"/><Relationship Id="rId5" Type="http://schemas.openxmlformats.org/officeDocument/2006/relationships/package" Target="../embeddings/Microsoft_Word___8.docx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package" Target="../embeddings/Microsoft_Word___12.docx"/><Relationship Id="rId3" Type="http://schemas.openxmlformats.org/officeDocument/2006/relationships/package" Target="../embeddings/Microsoft_Word___9.docx"/><Relationship Id="rId7" Type="http://schemas.openxmlformats.org/officeDocument/2006/relationships/package" Target="../embeddings/Microsoft_Word___10.docx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.e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15" Type="http://schemas.openxmlformats.org/officeDocument/2006/relationships/package" Target="../embeddings/Microsoft_Word___13.docx"/><Relationship Id="rId10" Type="http://schemas.openxmlformats.org/officeDocument/2006/relationships/image" Target="../media/image14.emf"/><Relationship Id="rId4" Type="http://schemas.openxmlformats.org/officeDocument/2006/relationships/image" Target="../media/image11.emf"/><Relationship Id="rId9" Type="http://schemas.openxmlformats.org/officeDocument/2006/relationships/package" Target="../embeddings/Microsoft_Word___11.docx"/><Relationship Id="rId1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07408" y="2086621"/>
            <a:ext cx="5412105" cy="72834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解析几何中的</a:t>
            </a:r>
            <a:r>
              <a:rPr lang="zh-CN" altLang="en-US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定</a:t>
            </a:r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</a:t>
            </a:r>
            <a:r>
              <a:rPr lang="zh-CN" altLang="en-US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问题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4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高三年级数学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北京市朝阳</a:t>
            </a: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区八十中学     潘荣杰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325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1278968"/>
              </p:ext>
            </p:extLst>
          </p:nvPr>
        </p:nvGraphicFramePr>
        <p:xfrm>
          <a:off x="831850" y="628650"/>
          <a:ext cx="6305550" cy="2601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文档" r:id="rId3" imgW="3350045" imgH="1388932" progId="Word.Document.12">
                  <p:embed/>
                </p:oleObj>
              </mc:Choice>
              <mc:Fallback>
                <p:oleObj name="文档" r:id="rId3" imgW="3350045" imgH="138893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1850" y="628650"/>
                        <a:ext cx="6305550" cy="2601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657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7517220"/>
              </p:ext>
            </p:extLst>
          </p:nvPr>
        </p:nvGraphicFramePr>
        <p:xfrm>
          <a:off x="683569" y="0"/>
          <a:ext cx="6264696" cy="702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4" name="文档" r:id="rId3" imgW="3176568" imgH="396992" progId="Word.Document.12">
                  <p:embed/>
                </p:oleObj>
              </mc:Choice>
              <mc:Fallback>
                <p:oleObj name="文档" r:id="rId3" imgW="3176568" imgH="3969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569" y="0"/>
                        <a:ext cx="6264696" cy="7020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6525326"/>
              </p:ext>
            </p:extLst>
          </p:nvPr>
        </p:nvGraphicFramePr>
        <p:xfrm>
          <a:off x="827584" y="542925"/>
          <a:ext cx="6840760" cy="756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5" name="文档" r:id="rId5" imgW="3492210" imgH="396992" progId="Word.Document.12">
                  <p:embed/>
                </p:oleObj>
              </mc:Choice>
              <mc:Fallback>
                <p:oleObj name="文档" r:id="rId5" imgW="3492210" imgH="3969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7584" y="542925"/>
                        <a:ext cx="6840760" cy="7560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" name="对象 6" descr="学科网(www.zxxk.com)--教育资源门户，提供试卷、教案、课件、论文、素材及各类教学资源下载，还有大量而丰富的教学相关资讯！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8550774"/>
              </p:ext>
            </p:extLst>
          </p:nvPr>
        </p:nvGraphicFramePr>
        <p:xfrm>
          <a:off x="827584" y="1182300"/>
          <a:ext cx="4032448" cy="525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6" name="Equation" r:id="rId7" imgW="2032000" imgH="266700" progId="Equation.DSMT4">
                  <p:embed/>
                </p:oleObj>
              </mc:Choice>
              <mc:Fallback>
                <p:oleObj name="Equation" r:id="rId7" imgW="20320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182300"/>
                        <a:ext cx="4032448" cy="5253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3582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9191594"/>
              </p:ext>
            </p:extLst>
          </p:nvPr>
        </p:nvGraphicFramePr>
        <p:xfrm>
          <a:off x="827584" y="1599642"/>
          <a:ext cx="5112568" cy="1585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7" name="文档" r:id="rId9" imgW="2491659" imgH="793624" progId="Word.Document.12">
                  <p:embed/>
                </p:oleObj>
              </mc:Choice>
              <mc:Fallback>
                <p:oleObj name="文档" r:id="rId9" imgW="2491659" imgH="7936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27584" y="1599642"/>
                        <a:ext cx="5112568" cy="15856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8602618"/>
              </p:ext>
            </p:extLst>
          </p:nvPr>
        </p:nvGraphicFramePr>
        <p:xfrm>
          <a:off x="831850" y="3005138"/>
          <a:ext cx="7694613" cy="150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8" name="文档" r:id="rId11" imgW="3531080" imgH="692302" progId="Word.Document.12">
                  <p:embed/>
                </p:oleObj>
              </mc:Choice>
              <mc:Fallback>
                <p:oleObj name="文档" r:id="rId11" imgW="3531080" imgH="69230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31850" y="3005138"/>
                        <a:ext cx="7694613" cy="1508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3664436"/>
              </p:ext>
            </p:extLst>
          </p:nvPr>
        </p:nvGraphicFramePr>
        <p:xfrm>
          <a:off x="831850" y="3705225"/>
          <a:ext cx="6589713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9" name="文档" r:id="rId13" imgW="3208600" imgH="892782" progId="Word.Document.12">
                  <p:embed/>
                </p:oleObj>
              </mc:Choice>
              <mc:Fallback>
                <p:oleObj name="文档" r:id="rId13" imgW="3208600" imgH="8927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31850" y="3705225"/>
                        <a:ext cx="6589713" cy="182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391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2020697"/>
              </p:ext>
            </p:extLst>
          </p:nvPr>
        </p:nvGraphicFramePr>
        <p:xfrm>
          <a:off x="1259632" y="303498"/>
          <a:ext cx="5904656" cy="2646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4" name="文档" r:id="rId3" imgW="2733519" imgH="1289774" progId="Word.Document.12">
                  <p:embed/>
                </p:oleObj>
              </mc:Choice>
              <mc:Fallback>
                <p:oleObj name="文档" r:id="rId3" imgW="2733519" imgH="12897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9632" y="303498"/>
                        <a:ext cx="5904656" cy="26462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544759"/>
              </p:ext>
            </p:extLst>
          </p:nvPr>
        </p:nvGraphicFramePr>
        <p:xfrm>
          <a:off x="1331640" y="3147814"/>
          <a:ext cx="5976664" cy="1811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5" name="文档" r:id="rId5" imgW="3075074" imgH="946507" progId="Word.Document.12">
                  <p:embed/>
                </p:oleObj>
              </mc:Choice>
              <mc:Fallback>
                <p:oleObj name="文档" r:id="rId5" imgW="3075074" imgH="94650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31640" y="3147814"/>
                        <a:ext cx="5976664" cy="18113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235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5832499"/>
              </p:ext>
            </p:extLst>
          </p:nvPr>
        </p:nvGraphicFramePr>
        <p:xfrm>
          <a:off x="899592" y="250825"/>
          <a:ext cx="7670800" cy="489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7" name="文档" r:id="rId3" imgW="4303088" imgH="2755147" progId="Word.Document.12">
                  <p:embed/>
                </p:oleObj>
              </mc:Choice>
              <mc:Fallback>
                <p:oleObj name="文档" r:id="rId3" imgW="4303088" imgH="275514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9592" y="250825"/>
                        <a:ext cx="7670800" cy="4892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11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6279630"/>
              </p:ext>
            </p:extLst>
          </p:nvPr>
        </p:nvGraphicFramePr>
        <p:xfrm>
          <a:off x="395536" y="0"/>
          <a:ext cx="5195352" cy="1512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8" name="文档" r:id="rId3" imgW="2084960" imgH="607928" progId="Word.Document.12">
                  <p:embed/>
                </p:oleObj>
              </mc:Choice>
              <mc:Fallback>
                <p:oleObj name="文档" r:id="rId3" imgW="2084960" imgH="60792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0"/>
                        <a:ext cx="5195352" cy="1512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6482460"/>
              </p:ext>
            </p:extLst>
          </p:nvPr>
        </p:nvGraphicFramePr>
        <p:xfrm>
          <a:off x="467545" y="1286673"/>
          <a:ext cx="7416824" cy="2005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9" name="文档" r:id="rId5" imgW="3651650" imgH="992300" progId="Word.Document.12">
                  <p:embed/>
                </p:oleObj>
              </mc:Choice>
              <mc:Fallback>
                <p:oleObj name="文档" r:id="rId5" imgW="3651650" imgH="992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7545" y="1286673"/>
                        <a:ext cx="7416824" cy="20051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8434185"/>
              </p:ext>
            </p:extLst>
          </p:nvPr>
        </p:nvGraphicFramePr>
        <p:xfrm>
          <a:off x="440319" y="3296419"/>
          <a:ext cx="8020113" cy="1651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0" name="文档" r:id="rId7" imgW="3806051" imgH="793624" progId="Word.Document.12">
                  <p:embed/>
                </p:oleObj>
              </mc:Choice>
              <mc:Fallback>
                <p:oleObj name="文档" r:id="rId7" imgW="3806051" imgH="7936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0319" y="3296419"/>
                        <a:ext cx="8020113" cy="16515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963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4643796"/>
              </p:ext>
            </p:extLst>
          </p:nvPr>
        </p:nvGraphicFramePr>
        <p:xfrm>
          <a:off x="-108520" y="195486"/>
          <a:ext cx="9132303" cy="839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8" name="文档" r:id="rId3" imgW="4269256" imgH="396992" progId="Word.Document.12">
                  <p:embed/>
                </p:oleObj>
              </mc:Choice>
              <mc:Fallback>
                <p:oleObj name="文档" r:id="rId3" imgW="4269256" imgH="3969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08520" y="195486"/>
                        <a:ext cx="9132303" cy="8397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802128"/>
              </p:ext>
            </p:extLst>
          </p:nvPr>
        </p:nvGraphicFramePr>
        <p:xfrm>
          <a:off x="107504" y="987574"/>
          <a:ext cx="7632848" cy="1380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9" name="文档" r:id="rId5" imgW="3877674" imgH="703480" progId="Word.Document.12">
                  <p:embed/>
                </p:oleObj>
              </mc:Choice>
              <mc:Fallback>
                <p:oleObj name="文档" r:id="rId5" imgW="3877674" imgH="703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7504" y="987574"/>
                        <a:ext cx="7632848" cy="13801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516177"/>
              </p:ext>
            </p:extLst>
          </p:nvPr>
        </p:nvGraphicFramePr>
        <p:xfrm>
          <a:off x="107504" y="2355726"/>
          <a:ext cx="7310609" cy="1615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0" name="文档" r:id="rId7" imgW="3604142" imgH="798672" progId="Word.Document.12">
                  <p:embed/>
                </p:oleObj>
              </mc:Choice>
              <mc:Fallback>
                <p:oleObj name="文档" r:id="rId7" imgW="3604142" imgH="79867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7504" y="2355726"/>
                        <a:ext cx="7310609" cy="16156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2852810"/>
              </p:ext>
            </p:extLst>
          </p:nvPr>
        </p:nvGraphicFramePr>
        <p:xfrm>
          <a:off x="106363" y="3723879"/>
          <a:ext cx="8272405" cy="1419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1" name="文档" r:id="rId9" imgW="4019838" imgH="694466" progId="Word.Document.12">
                  <p:embed/>
                </p:oleObj>
              </mc:Choice>
              <mc:Fallback>
                <p:oleObj name="文档" r:id="rId9" imgW="4019838" imgH="69446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6363" y="3723879"/>
                        <a:ext cx="8272405" cy="14196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586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719260"/>
              </p:ext>
            </p:extLst>
          </p:nvPr>
        </p:nvGraphicFramePr>
        <p:xfrm>
          <a:off x="1043608" y="248841"/>
          <a:ext cx="5184576" cy="1513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8" name="文档" r:id="rId3" imgW="2704366" imgH="812374" progId="Word.Document.12">
                  <p:embed/>
                </p:oleObj>
              </mc:Choice>
              <mc:Fallback>
                <p:oleObj name="文档" r:id="rId3" imgW="2704366" imgH="8123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3608" y="248841"/>
                        <a:ext cx="5184576" cy="1513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7382993"/>
              </p:ext>
            </p:extLst>
          </p:nvPr>
        </p:nvGraphicFramePr>
        <p:xfrm>
          <a:off x="1115616" y="1707654"/>
          <a:ext cx="6840760" cy="756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9" name="文档" r:id="rId5" imgW="3792015" imgH="397353" progId="Word.Document.12">
                  <p:embed/>
                </p:oleObj>
              </mc:Choice>
              <mc:Fallback>
                <p:oleObj name="文档" r:id="rId5" imgW="3792015" imgH="39735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15616" y="1707654"/>
                        <a:ext cx="6840760" cy="7560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0692606"/>
              </p:ext>
            </p:extLst>
          </p:nvPr>
        </p:nvGraphicFramePr>
        <p:xfrm>
          <a:off x="1115616" y="2463738"/>
          <a:ext cx="4680520" cy="1620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0" name="文档" r:id="rId7" imgW="2168100" imgH="794345" progId="Word.Document.12">
                  <p:embed/>
                </p:oleObj>
              </mc:Choice>
              <mc:Fallback>
                <p:oleObj name="文档" r:id="rId7" imgW="2168100" imgH="79434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15616" y="2463738"/>
                        <a:ext cx="4680520" cy="16201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5550094"/>
              </p:ext>
            </p:extLst>
          </p:nvPr>
        </p:nvGraphicFramePr>
        <p:xfrm>
          <a:off x="1115616" y="4029914"/>
          <a:ext cx="3951989" cy="858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1" name="文档" r:id="rId9" imgW="1758522" imgH="396992" progId="Word.Document.12">
                  <p:embed/>
                </p:oleObj>
              </mc:Choice>
              <mc:Fallback>
                <p:oleObj name="文档" r:id="rId9" imgW="1758522" imgH="3969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15616" y="4029914"/>
                        <a:ext cx="3951989" cy="8587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205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190178"/>
              </p:ext>
            </p:extLst>
          </p:nvPr>
        </p:nvGraphicFramePr>
        <p:xfrm>
          <a:off x="0" y="195486"/>
          <a:ext cx="9011206" cy="4464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name="文档" r:id="rId3" imgW="4007601" imgH="1991091" progId="Word.Document.12">
                  <p:embed/>
                </p:oleObj>
              </mc:Choice>
              <mc:Fallback>
                <p:oleObj name="文档" r:id="rId3" imgW="4007601" imgH="199109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95486"/>
                        <a:ext cx="9011206" cy="44644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6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7921403"/>
              </p:ext>
            </p:extLst>
          </p:nvPr>
        </p:nvGraphicFramePr>
        <p:xfrm>
          <a:off x="971600" y="195486"/>
          <a:ext cx="7128793" cy="280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2" name="文档" r:id="rId3" imgW="4304167" imgH="1637367" progId="Word.Document.12">
                  <p:embed/>
                </p:oleObj>
              </mc:Choice>
              <mc:Fallback>
                <p:oleObj name="文档" r:id="rId3" imgW="4304167" imgH="163736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600" y="195486"/>
                        <a:ext cx="7128793" cy="2808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1597278"/>
              </p:ext>
            </p:extLst>
          </p:nvPr>
        </p:nvGraphicFramePr>
        <p:xfrm>
          <a:off x="971600" y="2821242"/>
          <a:ext cx="3744416" cy="2322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3" name="文档" r:id="rId5" imgW="2176378" imgH="1224149" progId="Word.Document.12">
                  <p:embed/>
                </p:oleObj>
              </mc:Choice>
              <mc:Fallback>
                <p:oleObj name="文档" r:id="rId5" imgW="2176378" imgH="122414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1600" y="2821242"/>
                        <a:ext cx="3744416" cy="23222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210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074009"/>
              </p:ext>
            </p:extLst>
          </p:nvPr>
        </p:nvGraphicFramePr>
        <p:xfrm>
          <a:off x="1187624" y="303498"/>
          <a:ext cx="6912768" cy="1404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6" name="文档" r:id="rId3" imgW="3626096" imgH="715019" progId="Word.Document.12">
                  <p:embed/>
                </p:oleObj>
              </mc:Choice>
              <mc:Fallback>
                <p:oleObj name="文档" r:id="rId3" imgW="3626096" imgH="71501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7624" y="303498"/>
                        <a:ext cx="6912768" cy="14041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2149815"/>
              </p:ext>
            </p:extLst>
          </p:nvPr>
        </p:nvGraphicFramePr>
        <p:xfrm>
          <a:off x="1187624" y="1761660"/>
          <a:ext cx="6840760" cy="2214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7" name="文档" r:id="rId5" imgW="3689800" imgH="1224149" progId="Word.Document.12">
                  <p:embed/>
                </p:oleObj>
              </mc:Choice>
              <mc:Fallback>
                <p:oleObj name="文档" r:id="rId5" imgW="3689800" imgH="122414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87624" y="1761660"/>
                        <a:ext cx="6840760" cy="22142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椭圆 3">
            <a:hlinkClick r:id="rId7" action="ppaction://hlinkfile"/>
          </p:cNvPr>
          <p:cNvSpPr/>
          <p:nvPr/>
        </p:nvSpPr>
        <p:spPr>
          <a:xfrm>
            <a:off x="7308304" y="4371950"/>
            <a:ext cx="1584176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598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848544" y="1131590"/>
            <a:ext cx="7632848" cy="2554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 kern="12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定点问题一般在运动变化过程中，动直线可能恒过某一个固定不变的点，即</a:t>
            </a:r>
            <a:r>
              <a:rPr lang="zh-CN" altLang="en-US" sz="3200" b="1" kern="12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在</a:t>
            </a:r>
            <a:r>
              <a:rPr lang="zh-CN" altLang="en-US" sz="3200" b="1" kern="12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动直线位置的</a:t>
            </a:r>
            <a:r>
              <a:rPr lang="zh-CN" altLang="en-US" sz="3200" b="1" kern="12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“变”中</a:t>
            </a:r>
            <a:r>
              <a:rPr lang="zh-CN" altLang="en-US" sz="3200" b="1" kern="12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寻找均过定点的这一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“不变性”。定点</a:t>
            </a:r>
            <a:r>
              <a:rPr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问题很好体现了几何问题的本质。 </a:t>
            </a:r>
            <a:endParaRPr lang="zh-CN" altLang="en-US" sz="3200" b="1" kern="12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220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950632"/>
              </p:ext>
            </p:extLst>
          </p:nvPr>
        </p:nvGraphicFramePr>
        <p:xfrm>
          <a:off x="323528" y="-22431"/>
          <a:ext cx="6807898" cy="3960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1" name="文档" r:id="rId3" imgW="3414109" imgH="1991091" progId="Word.Document.12">
                  <p:embed/>
                </p:oleObj>
              </mc:Choice>
              <mc:Fallback>
                <p:oleObj name="文档" r:id="rId3" imgW="3414109" imgH="199109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-22431"/>
                        <a:ext cx="6807898" cy="3960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747037"/>
              </p:ext>
            </p:extLst>
          </p:nvPr>
        </p:nvGraphicFramePr>
        <p:xfrm>
          <a:off x="323528" y="3943350"/>
          <a:ext cx="7152765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2" name="文档" r:id="rId5" imgW="3545116" imgH="595669" progId="Word.Document.12">
                  <p:embed/>
                </p:oleObj>
              </mc:Choice>
              <mc:Fallback>
                <p:oleObj name="文档" r:id="rId5" imgW="3545116" imgH="59566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3528" y="3943350"/>
                        <a:ext cx="7152765" cy="1200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832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8131103"/>
              </p:ext>
            </p:extLst>
          </p:nvPr>
        </p:nvGraphicFramePr>
        <p:xfrm>
          <a:off x="179512" y="16109"/>
          <a:ext cx="7200800" cy="199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1" name="文档" r:id="rId3" imgW="3212199" imgH="894224" progId="Word.Document.12">
                  <p:embed/>
                </p:oleObj>
              </mc:Choice>
              <mc:Fallback>
                <p:oleObj name="文档" r:id="rId3" imgW="3212199" imgH="8942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2" y="16109"/>
                        <a:ext cx="7200800" cy="1999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2910788"/>
              </p:ext>
            </p:extLst>
          </p:nvPr>
        </p:nvGraphicFramePr>
        <p:xfrm>
          <a:off x="320674" y="2136774"/>
          <a:ext cx="7185945" cy="300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2" name="文档" r:id="rId5" imgW="3556994" imgH="1490253" progId="Word.Document.12">
                  <p:embed/>
                </p:oleObj>
              </mc:Choice>
              <mc:Fallback>
                <p:oleObj name="文档" r:id="rId5" imgW="3556994" imgH="149025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0674" y="2136774"/>
                        <a:ext cx="7185945" cy="300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145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8463245"/>
              </p:ext>
            </p:extLst>
          </p:nvPr>
        </p:nvGraphicFramePr>
        <p:xfrm>
          <a:off x="251520" y="267494"/>
          <a:ext cx="8259192" cy="144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1" name="文档" r:id="rId3" imgW="3473854" imgH="607928" progId="Word.Document.12">
                  <p:embed/>
                </p:oleObj>
              </mc:Choice>
              <mc:Fallback>
                <p:oleObj name="文档" r:id="rId3" imgW="3473854" imgH="60792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20" y="267494"/>
                        <a:ext cx="8259192" cy="1440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198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5553574"/>
              </p:ext>
            </p:extLst>
          </p:nvPr>
        </p:nvGraphicFramePr>
        <p:xfrm>
          <a:off x="107504" y="123478"/>
          <a:ext cx="8946916" cy="4104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5" name="文档" r:id="rId3" imgW="3913305" imgH="1800347" progId="Word.Document.12">
                  <p:embed/>
                </p:oleObj>
              </mc:Choice>
              <mc:Fallback>
                <p:oleObj name="文档" r:id="rId3" imgW="3913305" imgH="180034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504" y="123478"/>
                        <a:ext cx="8946916" cy="41044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326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8695794"/>
              </p:ext>
            </p:extLst>
          </p:nvPr>
        </p:nvGraphicFramePr>
        <p:xfrm>
          <a:off x="251519" y="0"/>
          <a:ext cx="7974066" cy="3075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2" name="文档" r:id="rId3" imgW="3853560" imgH="1490253" progId="Word.Document.12">
                  <p:embed/>
                </p:oleObj>
              </mc:Choice>
              <mc:Fallback>
                <p:oleObj name="文档" r:id="rId3" imgW="3853560" imgH="149025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19" y="0"/>
                        <a:ext cx="7974066" cy="30758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3989685"/>
              </p:ext>
            </p:extLst>
          </p:nvPr>
        </p:nvGraphicFramePr>
        <p:xfrm>
          <a:off x="251520" y="3167332"/>
          <a:ext cx="7964635" cy="1782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3" name="文档" r:id="rId5" imgW="3936699" imgH="892782" progId="Word.Document.12">
                  <p:embed/>
                </p:oleObj>
              </mc:Choice>
              <mc:Fallback>
                <p:oleObj name="文档" r:id="rId5" imgW="3936699" imgH="8927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1520" y="3167332"/>
                        <a:ext cx="7964635" cy="17820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079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5856" y="793833"/>
            <a:ext cx="1913364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7" y="2360295"/>
            <a:ext cx="46589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1"/>
            <a:ext cx="420541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51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标题 4097"/>
          <p:cNvSpPr>
            <a:spLocks noGrp="1"/>
          </p:cNvSpPr>
          <p:nvPr>
            <p:ph type="title"/>
          </p:nvPr>
        </p:nvSpPr>
        <p:spPr>
          <a:xfrm>
            <a:off x="395536" y="627534"/>
            <a:ext cx="8139178" cy="331514"/>
          </a:xfrm>
        </p:spPr>
        <p:txBody>
          <a:bodyPr anchor="ctr">
            <a:noAutofit/>
          </a:bodyPr>
          <a:lstStyle/>
          <a:p>
            <a:r>
              <a:rPr lang="zh-CN" altLang="zh-CN" sz="4000" b="1" dirty="0" smtClean="0"/>
              <a:t>【</a:t>
            </a:r>
            <a:r>
              <a:rPr lang="zh-CN" altLang="zh-CN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学习目标</a:t>
            </a:r>
            <a:r>
              <a:rPr lang="zh-CN" altLang="zh-CN" sz="4000" b="1" dirty="0" smtClean="0"/>
              <a:t>】</a:t>
            </a:r>
            <a:r>
              <a:rPr lang="zh-CN" altLang="zh-CN" sz="4000" dirty="0"/>
              <a:t/>
            </a:r>
            <a:br>
              <a:rPr lang="zh-CN" altLang="zh-CN" sz="4000" dirty="0"/>
            </a:br>
            <a:endParaRPr lang="zh-CN" altLang="zh-CN" sz="4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242" name="文本占位符 4098"/>
          <p:cNvSpPr>
            <a:spLocks noGrp="1"/>
          </p:cNvSpPr>
          <p:nvPr>
            <p:ph idx="1"/>
          </p:nvPr>
        </p:nvSpPr>
        <p:spPr>
          <a:xfrm>
            <a:off x="395536" y="897564"/>
            <a:ext cx="8283194" cy="4042179"/>
          </a:xfrm>
        </p:spPr>
        <p:txBody>
          <a:bodyPr anchor="t">
            <a:normAutofit/>
          </a:bodyPr>
          <a:lstStyle/>
          <a:p>
            <a:r>
              <a:rPr lang="en-US" altLang="zh-CN" b="1" dirty="0" smtClean="0"/>
              <a:t>1</a:t>
            </a:r>
            <a:r>
              <a:rPr lang="en-US" altLang="zh-CN" b="1" dirty="0"/>
              <a:t>.</a:t>
            </a:r>
            <a:r>
              <a:rPr lang="zh-CN" altLang="zh-CN" b="1" dirty="0" smtClean="0"/>
              <a:t>学会</a:t>
            </a:r>
            <a:r>
              <a:rPr lang="zh-CN" altLang="zh-CN" b="1" dirty="0"/>
              <a:t>解决动直线过定点问题的两种策略，体会两种策略的共同数学</a:t>
            </a:r>
            <a:r>
              <a:rPr lang="zh-CN" altLang="zh-CN" b="1" dirty="0" smtClean="0"/>
              <a:t>本质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即</a:t>
            </a:r>
            <a:r>
              <a:rPr lang="zh-CN" altLang="zh-CN" b="1" dirty="0" smtClean="0"/>
              <a:t>用</a:t>
            </a:r>
            <a:r>
              <a:rPr lang="zh-CN" altLang="zh-CN" b="1" dirty="0"/>
              <a:t>一个参数表达出动直线的</a:t>
            </a:r>
            <a:r>
              <a:rPr lang="zh-CN" altLang="zh-CN" b="1" dirty="0" smtClean="0"/>
              <a:t>方程</a:t>
            </a:r>
            <a:r>
              <a:rPr lang="en-US" altLang="zh-CN" b="1" dirty="0" smtClean="0"/>
              <a:t>.</a:t>
            </a:r>
            <a:endParaRPr lang="zh-CN" altLang="zh-CN" b="1" dirty="0"/>
          </a:p>
          <a:p>
            <a:r>
              <a:rPr lang="en-US" altLang="zh-CN" b="1" dirty="0" smtClean="0"/>
              <a:t>2</a:t>
            </a:r>
            <a:r>
              <a:rPr lang="en-US" altLang="zh-CN" b="1" dirty="0"/>
              <a:t>.</a:t>
            </a:r>
            <a:r>
              <a:rPr lang="zh-CN" altLang="zh-CN" b="1" dirty="0" smtClean="0"/>
              <a:t>对于</a:t>
            </a:r>
            <a:r>
              <a:rPr lang="zh-CN" altLang="zh-CN" b="1" dirty="0"/>
              <a:t>通法</a:t>
            </a:r>
            <a:r>
              <a:rPr lang="zh-CN" altLang="zh-CN" b="1" dirty="0" smtClean="0"/>
              <a:t>不好</a:t>
            </a:r>
            <a:r>
              <a:rPr lang="zh-CN" altLang="en-US" b="1" dirty="0" smtClean="0"/>
              <a:t>应用</a:t>
            </a:r>
            <a:r>
              <a:rPr lang="zh-CN" altLang="zh-CN" b="1" dirty="0" smtClean="0"/>
              <a:t>的</a:t>
            </a:r>
            <a:r>
              <a:rPr lang="zh-CN" altLang="zh-CN" b="1" dirty="0"/>
              <a:t>问题</a:t>
            </a:r>
            <a:r>
              <a:rPr lang="zh-CN" altLang="zh-CN" b="1" dirty="0" smtClean="0"/>
              <a:t>，</a:t>
            </a:r>
            <a:r>
              <a:rPr lang="zh-CN" altLang="en-US" b="1" dirty="0" smtClean="0"/>
              <a:t>尝试</a:t>
            </a:r>
            <a:r>
              <a:rPr lang="zh-CN" altLang="zh-CN" b="1" dirty="0" smtClean="0"/>
              <a:t>运用</a:t>
            </a:r>
            <a:r>
              <a:rPr lang="zh-CN" altLang="zh-CN" b="1" dirty="0"/>
              <a:t>“先猜后验，转化为定值问题”</a:t>
            </a:r>
            <a:r>
              <a:rPr lang="zh-CN" altLang="zh-CN" b="1" dirty="0" smtClean="0"/>
              <a:t>的</a:t>
            </a:r>
            <a:r>
              <a:rPr lang="zh-CN" altLang="en-US" b="1" dirty="0" smtClean="0"/>
              <a:t>解决</a:t>
            </a:r>
            <a:r>
              <a:rPr lang="zh-CN" altLang="zh-CN" b="1" dirty="0" smtClean="0"/>
              <a:t>策略</a:t>
            </a:r>
            <a:r>
              <a:rPr lang="en-US" altLang="zh-CN" b="1" dirty="0"/>
              <a:t>.</a:t>
            </a:r>
            <a:endParaRPr lang="zh-CN" altLang="zh-CN" b="1" dirty="0"/>
          </a:p>
          <a:p>
            <a:r>
              <a:rPr lang="en-US" altLang="zh-CN" b="1" dirty="0" smtClean="0"/>
              <a:t>3</a:t>
            </a:r>
            <a:r>
              <a:rPr lang="en-US" altLang="zh-CN" b="1" dirty="0"/>
              <a:t>.</a:t>
            </a:r>
            <a:r>
              <a:rPr lang="zh-CN" altLang="zh-CN" b="1" dirty="0" smtClean="0"/>
              <a:t>通过</a:t>
            </a:r>
            <a:r>
              <a:rPr lang="zh-CN" altLang="zh-CN" b="1" dirty="0"/>
              <a:t>对定点问题的研究与解决，感悟解析几何中的方程</a:t>
            </a:r>
            <a:r>
              <a:rPr lang="zh-CN" altLang="zh-CN" b="1" dirty="0" smtClean="0"/>
              <a:t>思想</a:t>
            </a:r>
            <a:r>
              <a:rPr lang="en-US" altLang="zh-CN" b="1" dirty="0"/>
              <a:t>.</a:t>
            </a:r>
            <a:endParaRPr lang="zh-CN" altLang="zh-CN" b="1" dirty="0"/>
          </a:p>
          <a:p>
            <a:endParaRPr lang="zh-CN" altLang="zh-CN" b="1" dirty="0"/>
          </a:p>
        </p:txBody>
      </p:sp>
    </p:spTree>
    <p:extLst>
      <p:ext uri="{BB962C8B-B14F-4D97-AF65-F5344CB8AC3E}">
        <p14:creationId xmlns:p14="http://schemas.microsoft.com/office/powerpoint/2010/main" val="236618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992722" y="465516"/>
            <a:ext cx="3272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000" b="1" dirty="0"/>
              <a:t>【预备知识】</a:t>
            </a:r>
            <a:endParaRPr lang="zh-CN" altLang="zh-CN" sz="4000" dirty="0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6241119"/>
              </p:ext>
            </p:extLst>
          </p:nvPr>
        </p:nvGraphicFramePr>
        <p:xfrm>
          <a:off x="1401763" y="1176338"/>
          <a:ext cx="6899275" cy="393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文档" r:id="rId3" imgW="2963501" imgH="1690372" progId="Word.Document.12">
                  <p:embed/>
                </p:oleObj>
              </mc:Choice>
              <mc:Fallback>
                <p:oleObj name="文档" r:id="rId3" imgW="2963501" imgH="169037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1763" y="1176338"/>
                        <a:ext cx="6899275" cy="3930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748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CN" b="1" dirty="0" smtClean="0"/>
              <a:t>【典型例题】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0063309"/>
              </p:ext>
            </p:extLst>
          </p:nvPr>
        </p:nvGraphicFramePr>
        <p:xfrm>
          <a:off x="1043608" y="915566"/>
          <a:ext cx="7056784" cy="405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文档" r:id="rId3" imgW="3537198" imgH="2149743" progId="Word.Document.12">
                  <p:embed/>
                </p:oleObj>
              </mc:Choice>
              <mc:Fallback>
                <p:oleObj name="文档" r:id="rId3" imgW="3537198" imgH="214974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3608" y="915566"/>
                        <a:ext cx="7056784" cy="4050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116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1933732"/>
              </p:ext>
            </p:extLst>
          </p:nvPr>
        </p:nvGraphicFramePr>
        <p:xfrm>
          <a:off x="1116013" y="415925"/>
          <a:ext cx="7564437" cy="308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文档" r:id="rId3" imgW="4229306" imgH="1737967" progId="Word.Document.12">
                  <p:embed/>
                </p:oleObj>
              </mc:Choice>
              <mc:Fallback>
                <p:oleObj name="文档" r:id="rId3" imgW="4229306" imgH="173796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6013" y="415925"/>
                        <a:ext cx="7564437" cy="3087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374729"/>
              </p:ext>
            </p:extLst>
          </p:nvPr>
        </p:nvGraphicFramePr>
        <p:xfrm>
          <a:off x="1116013" y="2933700"/>
          <a:ext cx="6864350" cy="154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name="文档" r:id="rId5" imgW="3600903" imgH="812374" progId="Word.Document.12">
                  <p:embed/>
                </p:oleObj>
              </mc:Choice>
              <mc:Fallback>
                <p:oleObj name="文档" r:id="rId5" imgW="3600903" imgH="8123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16013" y="2933700"/>
                        <a:ext cx="6864350" cy="1543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674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0979084"/>
              </p:ext>
            </p:extLst>
          </p:nvPr>
        </p:nvGraphicFramePr>
        <p:xfrm>
          <a:off x="611560" y="195486"/>
          <a:ext cx="7776864" cy="3396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6" name="文档" r:id="rId3" imgW="4010121" imgH="1854072" progId="Word.Document.12">
                  <p:embed/>
                </p:oleObj>
              </mc:Choice>
              <mc:Fallback>
                <p:oleObj name="文档" r:id="rId3" imgW="4010121" imgH="185407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560" y="195486"/>
                        <a:ext cx="7776864" cy="33966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9257436"/>
              </p:ext>
            </p:extLst>
          </p:nvPr>
        </p:nvGraphicFramePr>
        <p:xfrm>
          <a:off x="611560" y="3507854"/>
          <a:ext cx="7272808" cy="1512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" name="文档" r:id="rId5" imgW="3253589" imgH="795066" progId="Word.Document.12">
                  <p:embed/>
                </p:oleObj>
              </mc:Choice>
              <mc:Fallback>
                <p:oleObj name="文档" r:id="rId5" imgW="3253589" imgH="79506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1560" y="3507854"/>
                        <a:ext cx="7272808" cy="1512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895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3239607"/>
              </p:ext>
            </p:extLst>
          </p:nvPr>
        </p:nvGraphicFramePr>
        <p:xfrm>
          <a:off x="251520" y="24493"/>
          <a:ext cx="5832648" cy="3412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0" name="文档" r:id="rId3" imgW="2828175" imgH="1891572" progId="Word.Document.12">
                  <p:embed/>
                </p:oleObj>
              </mc:Choice>
              <mc:Fallback>
                <p:oleObj name="文档" r:id="rId3" imgW="2828175" imgH="189157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20" y="24493"/>
                        <a:ext cx="5832648" cy="3412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1726436"/>
              </p:ext>
            </p:extLst>
          </p:nvPr>
        </p:nvGraphicFramePr>
        <p:xfrm>
          <a:off x="179512" y="3209228"/>
          <a:ext cx="5976664" cy="2098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" name="文档" r:id="rId5" imgW="3049160" imgH="1192058" progId="Word.Document.12">
                  <p:embed/>
                </p:oleObj>
              </mc:Choice>
              <mc:Fallback>
                <p:oleObj name="文档" r:id="rId5" imgW="3049160" imgH="119205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9512" y="3209228"/>
                        <a:ext cx="5976664" cy="20988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688767" y="2355726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</a:rPr>
              <a:t>代入法求轨迹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19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1116715"/>
              </p:ext>
            </p:extLst>
          </p:nvPr>
        </p:nvGraphicFramePr>
        <p:xfrm>
          <a:off x="71438" y="0"/>
          <a:ext cx="6804025" cy="142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0" name="文档" r:id="rId3" imgW="3774019" imgH="789297" progId="Word.Document.12">
                  <p:embed/>
                </p:oleObj>
              </mc:Choice>
              <mc:Fallback>
                <p:oleObj name="文档" r:id="rId3" imgW="3774019" imgH="789297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8" y="0"/>
                        <a:ext cx="6804025" cy="1425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 descr="学科网(www.zxxk.com)--教育资源门户，提供试卷、教案、课件、论文、素材及各类教学资源下载，还有大量而丰富的教学相关资讯！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4832346"/>
              </p:ext>
            </p:extLst>
          </p:nvPr>
        </p:nvGraphicFramePr>
        <p:xfrm>
          <a:off x="395536" y="789553"/>
          <a:ext cx="4104456" cy="525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1" name="Equation" r:id="rId5" imgW="2032000" imgH="266700" progId="Equation.DSMT4">
                  <p:embed/>
                </p:oleObj>
              </mc:Choice>
              <mc:Fallback>
                <p:oleObj name="Equation" r:id="rId5" imgW="20320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789553"/>
                        <a:ext cx="4104456" cy="5250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02108"/>
              </p:ext>
            </p:extLst>
          </p:nvPr>
        </p:nvGraphicFramePr>
        <p:xfrm>
          <a:off x="395536" y="1437624"/>
          <a:ext cx="5544616" cy="1584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2" name="文档" r:id="rId7" imgW="2491659" imgH="793624" progId="Word.Document.12">
                  <p:embed/>
                </p:oleObj>
              </mc:Choice>
              <mc:Fallback>
                <p:oleObj name="文档" r:id="rId7" imgW="2491659" imgH="793624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437624"/>
                        <a:ext cx="5544616" cy="15847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6561434"/>
              </p:ext>
            </p:extLst>
          </p:nvPr>
        </p:nvGraphicFramePr>
        <p:xfrm>
          <a:off x="389063" y="3002756"/>
          <a:ext cx="2742777" cy="863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3" name="文档" r:id="rId9" imgW="1179066" imgH="411776" progId="Word.Document.12">
                  <p:embed/>
                </p:oleObj>
              </mc:Choice>
              <mc:Fallback>
                <p:oleObj name="文档" r:id="rId9" imgW="1179066" imgH="411776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063" y="3002756"/>
                        <a:ext cx="2742777" cy="8632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" name="对象 9" descr="学科网(www.zxxk.com)--教育资源门户，提供试卷、教案、课件、论文、素材及各类教学资源下载，还有大量而丰富的教学相关资讯！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3074422"/>
              </p:ext>
            </p:extLst>
          </p:nvPr>
        </p:nvGraphicFramePr>
        <p:xfrm>
          <a:off x="3203848" y="2859782"/>
          <a:ext cx="1584175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4" name="Equation" r:id="rId11" imgW="660113" imgH="393529" progId="Equation.DSMT4">
                  <p:embed/>
                </p:oleObj>
              </mc:Choice>
              <mc:Fallback>
                <p:oleObj name="Equation" r:id="rId11" imgW="660113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2859782"/>
                        <a:ext cx="1584175" cy="8640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45112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344826"/>
              </p:ext>
            </p:extLst>
          </p:nvPr>
        </p:nvGraphicFramePr>
        <p:xfrm>
          <a:off x="412171" y="3588993"/>
          <a:ext cx="3295733" cy="782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5" name="文档" r:id="rId13" imgW="1521701" imgH="396992" progId="Word.Document.12">
                  <p:embed/>
                </p:oleObj>
              </mc:Choice>
              <mc:Fallback>
                <p:oleObj name="文档" r:id="rId13" imgW="1521701" imgH="3969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12171" y="3588993"/>
                        <a:ext cx="3295733" cy="7829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537689"/>
              </p:ext>
            </p:extLst>
          </p:nvPr>
        </p:nvGraphicFramePr>
        <p:xfrm>
          <a:off x="360040" y="4263975"/>
          <a:ext cx="7380312" cy="756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6" name="文档" r:id="rId15" imgW="3886671" imgH="397353" progId="Word.Document.12">
                  <p:embed/>
                </p:oleObj>
              </mc:Choice>
              <mc:Fallback>
                <p:oleObj name="文档" r:id="rId15" imgW="3886671" imgH="39735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60040" y="4263975"/>
                        <a:ext cx="7380312" cy="7560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863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167</Words>
  <Application>Microsoft Office PowerPoint</Application>
  <PresentationFormat>全屏显示(16:9)</PresentationFormat>
  <Paragraphs>15</Paragraphs>
  <Slides>25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25</vt:i4>
      </vt:variant>
    </vt:vector>
  </HeadingPairs>
  <TitlesOfParts>
    <vt:vector size="29" baseType="lpstr">
      <vt:lpstr>Office 主题​​</vt:lpstr>
      <vt:lpstr>文档</vt:lpstr>
      <vt:lpstr>Equation</vt:lpstr>
      <vt:lpstr>Microsoft Word 文档</vt:lpstr>
      <vt:lpstr>解析几何中的定点问题</vt:lpstr>
      <vt:lpstr>PowerPoint 演示文稿</vt:lpstr>
      <vt:lpstr>【学习目标】 </vt:lpstr>
      <vt:lpstr>PowerPoint 演示文稿</vt:lpstr>
      <vt:lpstr>【典型例题】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解析几何中的定点问题</dc:title>
  <dc:creator>DELL</dc:creator>
  <cp:lastModifiedBy>DELL</cp:lastModifiedBy>
  <cp:revision>27</cp:revision>
  <dcterms:created xsi:type="dcterms:W3CDTF">2020-02-04T03:41:03Z</dcterms:created>
  <dcterms:modified xsi:type="dcterms:W3CDTF">2020-02-05T04:12:42Z</dcterms:modified>
</cp:coreProperties>
</file>