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24" r:id="rId2"/>
    <p:sldId id="327" r:id="rId3"/>
    <p:sldId id="321" r:id="rId4"/>
    <p:sldId id="337" r:id="rId5"/>
    <p:sldId id="323" r:id="rId6"/>
    <p:sldId id="305" r:id="rId7"/>
    <p:sldId id="335" r:id="rId8"/>
    <p:sldId id="326" r:id="rId9"/>
    <p:sldId id="331" r:id="rId10"/>
    <p:sldId id="332" r:id="rId11"/>
    <p:sldId id="333" r:id="rId12"/>
    <p:sldId id="329" r:id="rId13"/>
    <p:sldId id="330" r:id="rId14"/>
    <p:sldId id="328" r:id="rId15"/>
    <p:sldId id="336" r:id="rId16"/>
    <p:sldId id="325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9" autoAdjust="0"/>
    <p:restoredTop sz="99092" autoAdjust="0"/>
  </p:normalViewPr>
  <p:slideViewPr>
    <p:cSldViewPr>
      <p:cViewPr>
        <p:scale>
          <a:sx n="60" d="100"/>
          <a:sy n="60" d="100"/>
        </p:scale>
        <p:origin x="-1448" y="-5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93AA8-DAEB-4465-A57F-AEDC69992E98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8B97B-FF68-4047-8F52-F25D06226A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15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8B97B-FF68-4047-8F52-F25D06226A5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059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8B97B-FF68-4047-8F52-F25D06226A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05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2FEE24C2-010A-42DD-9C46-8B6BEE1F7BE4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24C2-010A-42DD-9C46-8B6BEE1F7BE4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676400" cy="4388644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24C2-010A-42DD-9C46-8B6BEE1F7BE4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73806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FEE24C2-010A-42DD-9C46-8B6BEE1F7BE4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2FEE24C2-010A-42DD-9C46-8B6BEE1F7BE4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24C2-010A-42DD-9C46-8B6BEE1F7BE4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24C2-010A-42DD-9C46-8B6BEE1F7BE4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EE24C2-010A-42DD-9C46-8B6BEE1F7BE4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24C2-010A-42DD-9C46-8B6BEE1F7BE4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FEE24C2-010A-42DD-9C46-8B6BEE1F7BE4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EE24C2-010A-42DD-9C46-8B6BEE1F7BE4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FEE24C2-010A-42DD-9C46-8B6BEE1F7BE4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23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&#31435;&#20307;&#20960;&#20309;&#20013;&#30340;&#36712;&#36857;&#38382;&#39064;.ggb" TargetMode="External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w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21.emf"/><Relationship Id="rId7" Type="http://schemas.openxmlformats.org/officeDocument/2006/relationships/image" Target="../media/image17.wmf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6.wmf"/><Relationship Id="rId10" Type="http://schemas.openxmlformats.org/officeDocument/2006/relationships/image" Target="../media/image18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2" y="1918981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立体几何中的轨迹问题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4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人大附中朝阳学校    金鑫  </a:t>
            </a:r>
            <a:endParaRPr lang="zh-CN" altLang="en-US" sz="28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0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-20538"/>
            <a:ext cx="2934599" cy="26760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t="2" r="30185" b="993"/>
          <a:stretch/>
        </p:blipFill>
        <p:spPr>
          <a:xfrm>
            <a:off x="98116" y="1119334"/>
            <a:ext cx="5481996" cy="8043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r="41608" b="-11180"/>
          <a:stretch/>
        </p:blipFill>
        <p:spPr>
          <a:xfrm>
            <a:off x="148590" y="2711254"/>
            <a:ext cx="5431522" cy="105410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187" y="2499742"/>
            <a:ext cx="2899269" cy="26126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/>
          <a:srcRect r="60024" b="-48863"/>
          <a:stretch/>
        </p:blipFill>
        <p:spPr>
          <a:xfrm>
            <a:off x="148590" y="4307047"/>
            <a:ext cx="3605992" cy="5887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/>
          <a:srcRect r="89543" b="74970"/>
          <a:stretch/>
        </p:blipFill>
        <p:spPr>
          <a:xfrm>
            <a:off x="1006406" y="414788"/>
            <a:ext cx="1047179" cy="4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328917"/>
            <a:ext cx="2880320" cy="26126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/>
          <a:srcRect r="89543" b="74970"/>
          <a:stretch/>
        </p:blipFill>
        <p:spPr>
          <a:xfrm>
            <a:off x="1006406" y="267494"/>
            <a:ext cx="1047179" cy="4541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/>
          <a:srcRect t="-1" r="27620" b="-16464"/>
          <a:stretch/>
        </p:blipFill>
        <p:spPr>
          <a:xfrm>
            <a:off x="982981" y="915566"/>
            <a:ext cx="6446870" cy="1300736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6" r="23634" b="46172"/>
          <a:stretch/>
        </p:blipFill>
        <p:spPr bwMode="auto">
          <a:xfrm>
            <a:off x="3131841" y="2293707"/>
            <a:ext cx="5472607" cy="26830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033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-1" r="64208" b="-38617"/>
          <a:stretch/>
        </p:blipFill>
        <p:spPr>
          <a:xfrm>
            <a:off x="148590" y="776384"/>
            <a:ext cx="3703330" cy="5947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4709" t="48766" r="41617" b="-454"/>
          <a:stretch/>
        </p:blipFill>
        <p:spPr>
          <a:xfrm>
            <a:off x="4142004" y="106807"/>
            <a:ext cx="4750476" cy="20869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/>
          <a:srcRect r="54361"/>
          <a:stretch/>
        </p:blipFill>
        <p:spPr>
          <a:xfrm>
            <a:off x="148590" y="1266644"/>
            <a:ext cx="4423410" cy="195194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/>
          <a:srcRect r="76575" b="-41639"/>
          <a:stretch/>
        </p:blipFill>
        <p:spPr>
          <a:xfrm>
            <a:off x="148590" y="3345924"/>
            <a:ext cx="2551202" cy="6697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9" y="2142703"/>
            <a:ext cx="3240359" cy="29493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/>
          <a:srcRect t="1" r="50089" b="-37030"/>
          <a:stretch/>
        </p:blipFill>
        <p:spPr>
          <a:xfrm>
            <a:off x="96850" y="3820972"/>
            <a:ext cx="4907199" cy="643994"/>
          </a:xfrm>
          <a:prstGeom prst="rect">
            <a:avLst/>
          </a:prstGeom>
        </p:spPr>
      </p:pic>
      <p:sp>
        <p:nvSpPr>
          <p:cNvPr id="12" name="TextBox 11">
            <a:hlinkClick r:id="rId8" action="ppaction://hlinkfile"/>
          </p:cNvPr>
          <p:cNvSpPr txBox="1"/>
          <p:nvPr/>
        </p:nvSpPr>
        <p:spPr>
          <a:xfrm>
            <a:off x="542391" y="141481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法二：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8910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256" y="195486"/>
            <a:ext cx="3583928" cy="29493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4799"/>
          <a:stretch/>
        </p:blipFill>
        <p:spPr>
          <a:xfrm>
            <a:off x="246361" y="3219822"/>
            <a:ext cx="8608016" cy="14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31326"/>
            <a:ext cx="3059212" cy="2422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22" y="1843487"/>
            <a:ext cx="3031322" cy="224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/>
          <a:srcRect r="56527" b="-47648"/>
          <a:stretch/>
        </p:blipFill>
        <p:spPr>
          <a:xfrm>
            <a:off x="827584" y="4345398"/>
            <a:ext cx="5600925" cy="79099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7534"/>
            <a:ext cx="6408712" cy="118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878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方法三：极限法</a:t>
            </a:r>
            <a:endParaRPr lang="zh-CN" altLang="en-US" sz="3200" b="1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5868144" y="1275606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46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7494"/>
            <a:ext cx="83529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/>
              <a:t>小结</a:t>
            </a:r>
            <a:endParaRPr lang="en-US" altLang="zh-CN" sz="3600" b="1" dirty="0" smtClean="0"/>
          </a:p>
          <a:p>
            <a:r>
              <a:rPr lang="zh-CN" altLang="en-US" sz="3200" b="1" dirty="0" smtClean="0"/>
              <a:t>方法一：建立空间直角坐标系，通过坐标运算，求解轨迹方程，从而判断轨迹，解决问题。</a:t>
            </a:r>
            <a:endParaRPr lang="en-US" altLang="zh-CN" sz="3200" b="1" dirty="0" smtClean="0"/>
          </a:p>
          <a:p>
            <a:endParaRPr lang="en-US" altLang="zh-CN" sz="3200" b="1" dirty="0" smtClean="0"/>
          </a:p>
          <a:p>
            <a:endParaRPr lang="en-US" altLang="zh-CN" sz="3200" b="1" dirty="0" smtClean="0"/>
          </a:p>
          <a:p>
            <a:r>
              <a:rPr lang="zh-CN" altLang="en-US" sz="3200" b="1" dirty="0" smtClean="0"/>
              <a:t>方法二：通过构造辅助线（比如构造垂线、垂面、平行线、平行面等），利用空间位置关系，直接解决问题。</a:t>
            </a:r>
            <a:endParaRPr lang="zh-CN" altLang="en-US" sz="3200" b="1" dirty="0"/>
          </a:p>
        </p:txBody>
      </p:sp>
      <p:sp>
        <p:nvSpPr>
          <p:cNvPr id="2" name="椭圆 1"/>
          <p:cNvSpPr/>
          <p:nvPr/>
        </p:nvSpPr>
        <p:spPr>
          <a:xfrm>
            <a:off x="3851920" y="1910973"/>
            <a:ext cx="1512168" cy="9488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 smtClean="0">
                <a:solidFill>
                  <a:srgbClr val="FF0000"/>
                </a:solidFill>
              </a:rPr>
              <a:t>数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23928" y="4011910"/>
            <a:ext cx="1512168" cy="9488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</a:rPr>
              <a:t>形</a:t>
            </a:r>
          </a:p>
        </p:txBody>
      </p:sp>
    </p:spTree>
    <p:extLst>
      <p:ext uri="{BB962C8B-B14F-4D97-AF65-F5344CB8AC3E}">
        <p14:creationId xmlns:p14="http://schemas.microsoft.com/office/powerpoint/2010/main" val="39031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7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1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365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7494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方法一：建立空间直角坐标系，通过坐标运算，求解轨迹方程，从而判断轨迹，解决问题。</a:t>
            </a:r>
            <a:endParaRPr lang="en-US" altLang="zh-CN" sz="3600" b="1" dirty="0" smtClean="0"/>
          </a:p>
          <a:p>
            <a:endParaRPr lang="en-US" altLang="zh-CN" sz="3600" b="1" dirty="0" smtClean="0"/>
          </a:p>
          <a:p>
            <a:r>
              <a:rPr lang="zh-CN" altLang="en-US" sz="3600" b="1" dirty="0" smtClean="0"/>
              <a:t>方法二：通过构造辅助线（比如构造垂线、垂面、平行线、平行面等），利用空间位置关系，直接解决问题。</a:t>
            </a:r>
            <a:endParaRPr lang="zh-CN" altLang="en-US" sz="3600" b="1" dirty="0"/>
          </a:p>
        </p:txBody>
      </p:sp>
      <p:sp>
        <p:nvSpPr>
          <p:cNvPr id="2" name="椭圆 1"/>
          <p:cNvSpPr/>
          <p:nvPr/>
        </p:nvSpPr>
        <p:spPr>
          <a:xfrm>
            <a:off x="3707904" y="1491630"/>
            <a:ext cx="1512168" cy="9488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 smtClean="0">
                <a:solidFill>
                  <a:srgbClr val="FF0000"/>
                </a:solidFill>
              </a:rPr>
              <a:t>数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3707904" y="4143221"/>
            <a:ext cx="1512168" cy="9488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</a:rPr>
              <a:t>形</a:t>
            </a:r>
          </a:p>
        </p:txBody>
      </p:sp>
    </p:spTree>
    <p:extLst>
      <p:ext uri="{BB962C8B-B14F-4D97-AF65-F5344CB8AC3E}">
        <p14:creationId xmlns:p14="http://schemas.microsoft.com/office/powerpoint/2010/main" val="413043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469"/>
            <a:ext cx="8496944" cy="19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51494"/>
            <a:ext cx="2952328" cy="22295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655675" y="400390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dirty="0" smtClean="0"/>
              <a:t>(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dirty="0" smtClean="0"/>
              <a:t>,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dirty="0" smtClean="0"/>
              <a:t>,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/>
              <a:t>)</a:t>
            </a:r>
            <a:endParaRPr lang="zh-CN" altLang="en-US" dirty="0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611561" y="3904282"/>
            <a:ext cx="1008111" cy="8277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1619672" y="3868940"/>
            <a:ext cx="2157501" cy="212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1619672" y="2244353"/>
            <a:ext cx="0" cy="16599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691680" y="4185060"/>
            <a:ext cx="72008" cy="428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19672" y="91556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A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2067694"/>
            <a:ext cx="406845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/>
              <a:t>方法一：坐标</a:t>
            </a:r>
            <a:r>
              <a:rPr lang="zh-CN" altLang="en-US" sz="2800" b="1" dirty="0" smtClean="0"/>
              <a:t>运算</a:t>
            </a:r>
            <a:endParaRPr lang="en-US" altLang="zh-CN" sz="2800" b="1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699734"/>
              </p:ext>
            </p:extLst>
          </p:nvPr>
        </p:nvGraphicFramePr>
        <p:xfrm>
          <a:off x="3998261" y="2859782"/>
          <a:ext cx="4561332" cy="15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5" imgW="2120900" imgH="736600" progId="Equation.DSMT4">
                  <p:embed/>
                </p:oleObj>
              </mc:Choice>
              <mc:Fallback>
                <p:oleObj name="Equation" r:id="rId5" imgW="2120900" imgH="736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261" y="2859782"/>
                        <a:ext cx="4561332" cy="15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3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79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469"/>
            <a:ext cx="8496944" cy="19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91556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A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774" y="2301075"/>
            <a:ext cx="3344566" cy="26412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六边形 6"/>
          <p:cNvSpPr/>
          <p:nvPr/>
        </p:nvSpPr>
        <p:spPr>
          <a:xfrm rot="1747372">
            <a:off x="3746838" y="2625282"/>
            <a:ext cx="1238333" cy="2061529"/>
          </a:xfrm>
          <a:prstGeom prst="hexagon">
            <a:avLst>
              <a:gd name="adj" fmla="val 19762"/>
              <a:gd name="vf" fmla="val 115470"/>
            </a:avLst>
          </a:prstGeom>
          <a:solidFill>
            <a:schemeClr val="bg2">
              <a:lumMod val="75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517948" y="3878144"/>
            <a:ext cx="2414092" cy="1213886"/>
          </a:xfrm>
          <a:prstGeom prst="line">
            <a:avLst/>
          </a:prstGeom>
          <a:ln w="635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208646" y="3206103"/>
            <a:ext cx="2405646" cy="94411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15816" y="175478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方法二：作垂面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665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6" y="47737"/>
            <a:ext cx="8191531" cy="203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132961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个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1863864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方法二：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线</a:t>
            </a:r>
            <a:r>
              <a:rPr lang="zh-CN" altLang="en-US" sz="2000" b="1" dirty="0"/>
              <a:t>线</a:t>
            </a:r>
            <a:r>
              <a:rPr lang="zh-CN" altLang="en-US" sz="2000" b="1" dirty="0" smtClean="0"/>
              <a:t>垂直</a:t>
            </a:r>
            <a:r>
              <a:rPr lang="zh-CN" altLang="en-US" sz="2000" b="1" dirty="0" smtClean="0">
                <a:latin typeface="宋体"/>
                <a:ea typeface="宋体"/>
              </a:rPr>
              <a:t>→线面垂直→线线垂直</a:t>
            </a:r>
            <a:endParaRPr lang="zh-CN" alt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049" y="2571750"/>
            <a:ext cx="288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宋体"/>
                <a:ea typeface="宋体"/>
              </a:rPr>
              <a:t>立体问题→平面问题</a:t>
            </a:r>
            <a:endParaRPr lang="zh-CN" altLang="en-US" sz="2000" b="1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7452320" y="1080016"/>
            <a:ext cx="720080" cy="141584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147814"/>
            <a:ext cx="1872207" cy="186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47714"/>
            <a:ext cx="2645858" cy="193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483368"/>
              </p:ext>
            </p:extLst>
          </p:nvPr>
        </p:nvGraphicFramePr>
        <p:xfrm>
          <a:off x="2627785" y="2949792"/>
          <a:ext cx="1877173" cy="1134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6" imgW="914400" imgH="711000" progId="Equation.DSMT4">
                  <p:embed/>
                </p:oleObj>
              </mc:Choice>
              <mc:Fallback>
                <p:oleObj name="Equation" r:id="rId6" imgW="914400" imgH="71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5" y="2949792"/>
                        <a:ext cx="1877173" cy="1134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67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835696" y="2335697"/>
            <a:ext cx="32403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方法一：向量运算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66700" y="7106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7714636" y="1158594"/>
            <a:ext cx="216024" cy="867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7706574" y="1218339"/>
            <a:ext cx="224086" cy="540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72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139"/>
            <a:ext cx="5616624" cy="380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376241"/>
              </p:ext>
            </p:extLst>
          </p:nvPr>
        </p:nvGraphicFramePr>
        <p:xfrm>
          <a:off x="1979712" y="681540"/>
          <a:ext cx="864096" cy="794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7" name="Equation" r:id="rId5" imgW="304668" imgH="380835" progId="Equation.DSMT4">
                  <p:embed/>
                </p:oleObj>
              </mc:Choice>
              <mc:Fallback>
                <p:oleObj name="Equation" r:id="rId5" imgW="304668" imgH="3808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681540"/>
                        <a:ext cx="864096" cy="7946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连接符 4"/>
          <p:cNvCxnSpPr/>
          <p:nvPr/>
        </p:nvCxnSpPr>
        <p:spPr>
          <a:xfrm flipH="1">
            <a:off x="4427984" y="1839423"/>
            <a:ext cx="864096" cy="13083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35197" y="3075806"/>
            <a:ext cx="40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N</a:t>
            </a:r>
            <a:endParaRPr lang="zh-CN" altLang="en-US" sz="2400" b="1" dirty="0"/>
          </a:p>
        </p:txBody>
      </p:sp>
      <p:sp>
        <p:nvSpPr>
          <p:cNvPr id="4" name="Rectangle 5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51"/>
          <p:cNvSpPr>
            <a:spLocks noChangeArrowheads="1"/>
          </p:cNvSpPr>
          <p:nvPr/>
        </p:nvSpPr>
        <p:spPr bwMode="auto">
          <a:xfrm>
            <a:off x="0" y="15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07504" y="3294129"/>
            <a:ext cx="32403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方法一：向量运算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" name="Rectangle 5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544433"/>
              </p:ext>
            </p:extLst>
          </p:nvPr>
        </p:nvGraphicFramePr>
        <p:xfrm>
          <a:off x="395536" y="3865308"/>
          <a:ext cx="3159254" cy="1118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" name="Equation" r:id="rId7" imgW="1586811" imgH="723586" progId="Equation.DSMT4">
                  <p:embed/>
                </p:oleObj>
              </mc:Choice>
              <mc:Fallback>
                <p:oleObj name="Equation" r:id="rId7" imgW="1586811" imgH="723586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865308"/>
                        <a:ext cx="3159254" cy="1118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0" y="3773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909966"/>
              </p:ext>
            </p:extLst>
          </p:nvPr>
        </p:nvGraphicFramePr>
        <p:xfrm>
          <a:off x="4284664" y="3589735"/>
          <a:ext cx="4427537" cy="1534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" name="Equation" r:id="rId9" imgW="2514600" imgH="1117440" progId="Equation.DSMT4">
                  <p:embed/>
                </p:oleObj>
              </mc:Choice>
              <mc:Fallback>
                <p:oleObj name="Equation" r:id="rId9" imgW="2514600" imgH="111744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4" y="3589735"/>
                        <a:ext cx="4427537" cy="15347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57"/>
          <p:cNvSpPr>
            <a:spLocks noChangeArrowheads="1"/>
          </p:cNvSpPr>
          <p:nvPr/>
        </p:nvSpPr>
        <p:spPr bwMode="auto">
          <a:xfrm>
            <a:off x="0" y="6773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007119" y="451143"/>
            <a:ext cx="331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法二：作垂面</a:t>
            </a:r>
            <a:r>
              <a:rPr lang="zh-CN" altLang="en-US" sz="3600" b="1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0" y="497309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线线</a:t>
            </a:r>
            <a:r>
              <a:rPr lang="zh-CN" altLang="en-US" sz="2800" b="1" dirty="0" smtClean="0"/>
              <a:t>垂直</a:t>
            </a:r>
            <a:r>
              <a:rPr lang="zh-CN" altLang="en-US" sz="2800" b="1" dirty="0" smtClean="0">
                <a:latin typeface="宋体"/>
                <a:ea typeface="宋体"/>
              </a:rPr>
              <a:t>→线面垂直</a:t>
            </a:r>
            <a:endParaRPr lang="zh-CN" altLang="en-US" sz="28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7594"/>
            <a:ext cx="5256584" cy="357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2519288" y="3327834"/>
            <a:ext cx="1332633" cy="216024"/>
          </a:xfrm>
          <a:prstGeom prst="line">
            <a:avLst/>
          </a:prstGeom>
          <a:ln w="31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3131355" y="1599642"/>
            <a:ext cx="612068" cy="232225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2519288" y="1599642"/>
            <a:ext cx="3924921" cy="756084"/>
          </a:xfrm>
          <a:prstGeom prst="line">
            <a:avLst/>
          </a:prstGeom>
          <a:ln w="31750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743424" y="1599642"/>
            <a:ext cx="1332633" cy="7560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131356" y="3921900"/>
            <a:ext cx="720565" cy="37804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3851920" y="2355726"/>
            <a:ext cx="1224136" cy="19442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07904" y="4245937"/>
            <a:ext cx="666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N</a:t>
            </a:r>
            <a:endParaRPr lang="zh-CN" altLang="en-US" sz="3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700277" y="3597865"/>
            <a:ext cx="359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Q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9172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/>
      <p:bldP spid="31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7" y="31219"/>
            <a:ext cx="7350175" cy="189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3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098" name="对象 40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074026"/>
              </p:ext>
            </p:extLst>
          </p:nvPr>
        </p:nvGraphicFramePr>
        <p:xfrm>
          <a:off x="5796136" y="951570"/>
          <a:ext cx="6731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0" name="Equation" r:id="rId4" imgW="215640" imgH="203040" progId="Equation.DSMT4">
                  <p:embed/>
                </p:oleObj>
              </mc:Choice>
              <mc:Fallback>
                <p:oleObj name="Equation" r:id="rId4" imgW="215640" imgH="20304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951570"/>
                        <a:ext cx="673100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3"/>
          <p:cNvSpPr>
            <a:spLocks noChangeArrowheads="1"/>
          </p:cNvSpPr>
          <p:nvPr/>
        </p:nvSpPr>
        <p:spPr bwMode="auto">
          <a:xfrm>
            <a:off x="0" y="448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4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275307"/>
              </p:ext>
            </p:extLst>
          </p:nvPr>
        </p:nvGraphicFramePr>
        <p:xfrm>
          <a:off x="4139952" y="1475440"/>
          <a:ext cx="629816" cy="772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1" name="Equation" r:id="rId6" imgW="228600" imgH="381000" progId="Equation.DSMT4">
                  <p:embed/>
                </p:oleObj>
              </mc:Choice>
              <mc:Fallback>
                <p:oleObj name="Equation" r:id="rId6" imgW="228600" imgH="3810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475440"/>
                        <a:ext cx="629816" cy="772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36" name="Picture 1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301720"/>
            <a:ext cx="3168351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39552" y="1922226"/>
            <a:ext cx="32403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方法一：向量运算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Rectangle 14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520147"/>
              </p:ext>
            </p:extLst>
          </p:nvPr>
        </p:nvGraphicFramePr>
        <p:xfrm>
          <a:off x="3972839" y="2355726"/>
          <a:ext cx="5135665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" name="Equation" r:id="rId9" imgW="2400300" imgH="1295400" progId="Equation.DSMT4">
                  <p:embed/>
                </p:oleObj>
              </mc:Choice>
              <mc:Fallback>
                <p:oleObj name="Equation" r:id="rId9" imgW="2400300" imgH="1295400" progId="Equation.DSMT4">
                  <p:embed/>
                  <p:pic>
                    <p:nvPicPr>
                      <p:cNvPr id="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2839" y="2355726"/>
                        <a:ext cx="5135665" cy="2160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678877"/>
              </p:ext>
            </p:extLst>
          </p:nvPr>
        </p:nvGraphicFramePr>
        <p:xfrm>
          <a:off x="2468637" y="3651870"/>
          <a:ext cx="13112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" name="Equation" r:id="rId11" imgW="583920" imgH="203040" progId="Equation.DSMT4">
                  <p:embed/>
                </p:oleObj>
              </mc:Choice>
              <mc:Fallback>
                <p:oleObj name="Equation" r:id="rId11" imgW="583920" imgH="20304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637" y="3651870"/>
                        <a:ext cx="13112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942549"/>
              </p:ext>
            </p:extLst>
          </p:nvPr>
        </p:nvGraphicFramePr>
        <p:xfrm>
          <a:off x="1612107" y="3003798"/>
          <a:ext cx="13112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" name="Equation" r:id="rId13" imgW="583920" imgH="203040" progId="Equation.DSMT4">
                  <p:embed/>
                </p:oleObj>
              </mc:Choice>
              <mc:Fallback>
                <p:oleObj name="Equation" r:id="rId13" imgW="583920" imgH="20304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107" y="3003798"/>
                        <a:ext cx="13112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483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89543" b="74970"/>
          <a:stretch/>
        </p:blipFill>
        <p:spPr>
          <a:xfrm>
            <a:off x="462239" y="483240"/>
            <a:ext cx="1157434" cy="454102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0" t="4653" r="39853"/>
          <a:stretch/>
        </p:blipFill>
        <p:spPr>
          <a:xfrm>
            <a:off x="3596997" y="987738"/>
            <a:ext cx="4143355" cy="32401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t="1" r="81049" b="-27119"/>
          <a:stretch/>
        </p:blipFill>
        <p:spPr>
          <a:xfrm>
            <a:off x="2411760" y="494992"/>
            <a:ext cx="1944216" cy="61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1383</TotalTime>
  <Words>216</Words>
  <Application>Microsoft Office PowerPoint</Application>
  <PresentationFormat>全屏显示(16:9)</PresentationFormat>
  <Paragraphs>40</Paragraphs>
  <Slides>16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凸显</vt:lpstr>
      <vt:lpstr>Equation</vt:lpstr>
      <vt:lpstr>MathType 6.0 Equation</vt:lpstr>
      <vt:lpstr>立体几何中的轨迹问题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最后20天拼什么？</dc:title>
  <dc:creator>jx</dc:creator>
  <cp:lastModifiedBy>user</cp:lastModifiedBy>
  <cp:revision>153</cp:revision>
  <dcterms:created xsi:type="dcterms:W3CDTF">2014-05-14T06:34:26Z</dcterms:created>
  <dcterms:modified xsi:type="dcterms:W3CDTF">2020-02-04T05:22:04Z</dcterms:modified>
</cp:coreProperties>
</file>