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5" r:id="rId2"/>
    <p:sldId id="287" r:id="rId3"/>
    <p:sldId id="286" r:id="rId4"/>
    <p:sldId id="295" r:id="rId5"/>
    <p:sldId id="297" r:id="rId6"/>
    <p:sldId id="296" r:id="rId7"/>
    <p:sldId id="289" r:id="rId8"/>
    <p:sldId id="298" r:id="rId9"/>
    <p:sldId id="299" r:id="rId10"/>
    <p:sldId id="300" r:id="rId11"/>
    <p:sldId id="291" r:id="rId12"/>
    <p:sldId id="302" r:id="rId13"/>
    <p:sldId id="293" r:id="rId14"/>
    <p:sldId id="294" r:id="rId15"/>
    <p:sldId id="301" r:id="rId16"/>
    <p:sldId id="271" r:id="rId1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8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package" Target="../embeddings/Microsoft_Word_Document1.docx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2.docx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Word_Document4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8.docx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9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41231" y="2281409"/>
            <a:ext cx="5584822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从一道综合题看解析几何运算合理性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高二年级数学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 贾应红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376235"/>
              </p:ext>
            </p:extLst>
          </p:nvPr>
        </p:nvGraphicFramePr>
        <p:xfrm>
          <a:off x="674688" y="536575"/>
          <a:ext cx="8058150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Document" r:id="rId3" imgW="3939040" imgH="2205904" progId="Word.Document.12">
                  <p:embed/>
                </p:oleObj>
              </mc:Choice>
              <mc:Fallback>
                <p:oleObj name="Document" r:id="rId3" imgW="3939040" imgH="2205904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536575"/>
                        <a:ext cx="8058150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127C659D-C60F-4CA8-8BD4-4F1F2513AAFF}"/>
              </a:ext>
            </a:extLst>
          </p:cNvPr>
          <p:cNvSpPr/>
          <p:nvPr/>
        </p:nvSpPr>
        <p:spPr>
          <a:xfrm>
            <a:off x="4900474" y="701336"/>
            <a:ext cx="3151573" cy="4882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28E3424-13BB-4D29-BFC2-517B2F60A8E8}"/>
              </a:ext>
            </a:extLst>
          </p:cNvPr>
          <p:cNvSpPr/>
          <p:nvPr/>
        </p:nvSpPr>
        <p:spPr>
          <a:xfrm>
            <a:off x="958788" y="3036163"/>
            <a:ext cx="4895474" cy="1065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87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142142"/>
              </p:ext>
            </p:extLst>
          </p:nvPr>
        </p:nvGraphicFramePr>
        <p:xfrm>
          <a:off x="1252311" y="620158"/>
          <a:ext cx="7041581" cy="423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Document" r:id="rId3" imgW="2713120" imgH="1631937" progId="Word.Document.12">
                  <p:embed/>
                </p:oleObj>
              </mc:Choice>
              <mc:Fallback>
                <p:oleObj name="Document" r:id="rId3" imgW="2713120" imgH="1631937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311" y="620158"/>
                        <a:ext cx="7041581" cy="4238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D542C1E1-8550-456A-B6EC-D1767A193FA9}"/>
              </a:ext>
            </a:extLst>
          </p:cNvPr>
          <p:cNvSpPr/>
          <p:nvPr/>
        </p:nvSpPr>
        <p:spPr>
          <a:xfrm>
            <a:off x="1606858" y="2068497"/>
            <a:ext cx="2467992" cy="6924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80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75745"/>
              </p:ext>
            </p:extLst>
          </p:nvPr>
        </p:nvGraphicFramePr>
        <p:xfrm>
          <a:off x="651641" y="268383"/>
          <a:ext cx="6307432" cy="460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Document" r:id="rId3" imgW="2176487" imgH="1584436" progId="Word.Document.12">
                  <p:embed/>
                </p:oleObj>
              </mc:Choice>
              <mc:Fallback>
                <p:oleObj name="Document" r:id="rId3" imgW="2176487" imgH="1584436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41" y="268383"/>
                        <a:ext cx="6307432" cy="4606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B8135BC5-FDA0-4A1C-BDF3-5104152EBE7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21" y="2193298"/>
            <a:ext cx="3069021" cy="2681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79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E62896A-C187-4D1C-81E5-7C16F61AC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885201"/>
              </p:ext>
            </p:extLst>
          </p:nvPr>
        </p:nvGraphicFramePr>
        <p:xfrm>
          <a:off x="765174" y="0"/>
          <a:ext cx="6728957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Document" r:id="rId3" imgW="3211500" imgH="2446286" progId="Word.Document.8">
                  <p:embed/>
                </p:oleObj>
              </mc:Choice>
              <mc:Fallback>
                <p:oleObj name="Document" r:id="rId3" imgW="3211500" imgH="244628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174" y="0"/>
                        <a:ext cx="6728957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8A278509-41C3-4AAC-B376-C82DBC904428}"/>
              </a:ext>
            </a:extLst>
          </p:cNvPr>
          <p:cNvSpPr/>
          <p:nvPr/>
        </p:nvSpPr>
        <p:spPr>
          <a:xfrm>
            <a:off x="1891862" y="304800"/>
            <a:ext cx="2049517" cy="10300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99328A8-2D34-4BEA-B4EA-2CA15C9D195F}"/>
              </a:ext>
            </a:extLst>
          </p:cNvPr>
          <p:cNvSpPr/>
          <p:nvPr/>
        </p:nvSpPr>
        <p:spPr>
          <a:xfrm>
            <a:off x="1891861" y="1770994"/>
            <a:ext cx="1891863" cy="10300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076389-5ADA-4FEF-B041-213F38327304}"/>
              </a:ext>
            </a:extLst>
          </p:cNvPr>
          <p:cNvSpPr/>
          <p:nvPr/>
        </p:nvSpPr>
        <p:spPr>
          <a:xfrm>
            <a:off x="4193628" y="2921876"/>
            <a:ext cx="2301765" cy="20495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93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100417"/>
              </p:ext>
            </p:extLst>
          </p:nvPr>
        </p:nvGraphicFramePr>
        <p:xfrm>
          <a:off x="1211263" y="206375"/>
          <a:ext cx="6297612" cy="521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Document" r:id="rId3" imgW="2878044" imgH="2376475" progId="Word.Document.12">
                  <p:embed/>
                </p:oleObj>
              </mc:Choice>
              <mc:Fallback>
                <p:oleObj name="Document" r:id="rId3" imgW="2878044" imgH="2376475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206375"/>
                        <a:ext cx="6297612" cy="521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E96065BE-4D33-4939-9033-E4B009F9173A}"/>
              </a:ext>
            </a:extLst>
          </p:cNvPr>
          <p:cNvSpPr/>
          <p:nvPr/>
        </p:nvSpPr>
        <p:spPr>
          <a:xfrm>
            <a:off x="5140171" y="204565"/>
            <a:ext cx="2281561" cy="21036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788E9E5-53DF-4B61-8EC6-CF213E927FFE}"/>
              </a:ext>
            </a:extLst>
          </p:cNvPr>
          <p:cNvSpPr/>
          <p:nvPr/>
        </p:nvSpPr>
        <p:spPr>
          <a:xfrm>
            <a:off x="2618913" y="2571750"/>
            <a:ext cx="1296139" cy="9438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12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237532-8A41-4D86-A172-D627FB78A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7" y="368240"/>
            <a:ext cx="1388532" cy="723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小结：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B342B8-6C2A-45DB-84C5-039BE5C86B7B}"/>
              </a:ext>
            </a:extLst>
          </p:cNvPr>
          <p:cNvSpPr/>
          <p:nvPr/>
        </p:nvSpPr>
        <p:spPr>
          <a:xfrm>
            <a:off x="1966398" y="1704461"/>
            <a:ext cx="918839" cy="194764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图形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条件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结论</a:t>
            </a:r>
            <a:endParaRPr lang="zh-CN" altLang="en-US" sz="2800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9D982942-B332-4736-87E2-073A9EF170F0}"/>
              </a:ext>
            </a:extLst>
          </p:cNvPr>
          <p:cNvSpPr/>
          <p:nvPr/>
        </p:nvSpPr>
        <p:spPr>
          <a:xfrm>
            <a:off x="3187078" y="2548172"/>
            <a:ext cx="2769835" cy="260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DC26683-FFCF-453D-8206-53822FA659CE}"/>
              </a:ext>
            </a:extLst>
          </p:cNvPr>
          <p:cNvSpPr txBox="1"/>
          <p:nvPr/>
        </p:nvSpPr>
        <p:spPr>
          <a:xfrm>
            <a:off x="6152220" y="2388097"/>
            <a:ext cx="1269506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代数化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ECDF62-F825-41A3-91E2-299D1E5919FE}"/>
              </a:ext>
            </a:extLst>
          </p:cNvPr>
          <p:cNvSpPr txBox="1"/>
          <p:nvPr/>
        </p:nvSpPr>
        <p:spPr>
          <a:xfrm>
            <a:off x="4105917" y="2115901"/>
            <a:ext cx="113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结构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ECA87A1-4E59-4693-BBB2-72FE1E88D9B5}"/>
              </a:ext>
            </a:extLst>
          </p:cNvPr>
          <p:cNvSpPr txBox="1"/>
          <p:nvPr/>
        </p:nvSpPr>
        <p:spPr>
          <a:xfrm>
            <a:off x="4105917" y="2779004"/>
            <a:ext cx="102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特征</a:t>
            </a:r>
          </a:p>
        </p:txBody>
      </p:sp>
    </p:spTree>
    <p:extLst>
      <p:ext uri="{BB962C8B-B14F-4D97-AF65-F5344CB8AC3E}">
        <p14:creationId xmlns:p14="http://schemas.microsoft.com/office/powerpoint/2010/main" val="199224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BEBF224E-E719-4F26-8C73-D7AAA49F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581" y="2049840"/>
            <a:ext cx="6166711" cy="5611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en-US" sz="2687" b="1" dirty="0"/>
              <a:t>解析几何的本质特征是几何问题代数化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5B29586-8E02-497C-B832-DDD6EC64E064}"/>
              </a:ext>
            </a:extLst>
          </p:cNvPr>
          <p:cNvSpPr txBox="1"/>
          <p:nvPr/>
        </p:nvSpPr>
        <p:spPr>
          <a:xfrm>
            <a:off x="621000" y="912286"/>
            <a:ext cx="8376160" cy="679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39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从一道综合题看解析几何运算合理性</a:t>
            </a:r>
          </a:p>
        </p:txBody>
      </p:sp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AE870E63-EE6C-4FB1-BBC6-0C3EBD3BE00D}"/>
              </a:ext>
            </a:extLst>
          </p:cNvPr>
          <p:cNvSpPr txBox="1">
            <a:spLocks/>
          </p:cNvSpPr>
          <p:nvPr/>
        </p:nvSpPr>
        <p:spPr>
          <a:xfrm>
            <a:off x="1738199" y="3086481"/>
            <a:ext cx="5315816" cy="561197"/>
          </a:xfrm>
          <a:prstGeom prst="rect">
            <a:avLst/>
          </a:prstGeom>
        </p:spPr>
        <p:txBody>
          <a:bodyPr vert="horz" lIns="87753" tIns="43877" rIns="87753" bIns="43877" rtlCol="0">
            <a:norm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87" b="1" dirty="0"/>
              <a:t>解析几何的基本方法是解析法</a:t>
            </a:r>
          </a:p>
        </p:txBody>
      </p:sp>
      <p:sp>
        <p:nvSpPr>
          <p:cNvPr id="37" name="内容占位符 2">
            <a:extLst>
              <a:ext uri="{FF2B5EF4-FFF2-40B4-BE49-F238E27FC236}">
                <a16:creationId xmlns:a16="http://schemas.microsoft.com/office/drawing/2014/main" id="{E496793E-DC4D-4AC3-992A-0A57F484E5F9}"/>
              </a:ext>
            </a:extLst>
          </p:cNvPr>
          <p:cNvSpPr txBox="1">
            <a:spLocks/>
          </p:cNvSpPr>
          <p:nvPr/>
        </p:nvSpPr>
        <p:spPr>
          <a:xfrm>
            <a:off x="1738198" y="4123121"/>
            <a:ext cx="4531100" cy="561197"/>
          </a:xfrm>
          <a:prstGeom prst="rect">
            <a:avLst/>
          </a:prstGeom>
        </p:spPr>
        <p:txBody>
          <a:bodyPr vert="horz" lIns="87753" tIns="43877" rIns="87753" bIns="43877" rtlCol="0">
            <a:normAutofit/>
          </a:bodyPr>
          <a:lstStyle>
            <a:lvl1pPr marL="178435" indent="-178435" algn="l" defTabSz="714375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1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594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44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5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31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82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532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2219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9700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7205" indent="-178435" algn="l" defTabSz="714375" rtl="0" eaLnBrk="1" latinLnBrk="0" hangingPunct="1">
              <a:lnSpc>
                <a:spcPct val="90000"/>
              </a:lnSpc>
              <a:spcBef>
                <a:spcPts val="390"/>
              </a:spcBef>
              <a:buFont typeface="Arial" panose="020B0604020202020204" pitchFamily="34" charset="0"/>
              <a:buChar char="•"/>
              <a:defRPr sz="14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687" b="1" dirty="0"/>
              <a:t>解析法的核心是代数运算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EE116AC-DDAA-4B2C-8EDD-E09AB4299BBF}"/>
              </a:ext>
            </a:extLst>
          </p:cNvPr>
          <p:cNvSpPr txBox="1"/>
          <p:nvPr/>
        </p:nvSpPr>
        <p:spPr>
          <a:xfrm>
            <a:off x="409211" y="201471"/>
            <a:ext cx="337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高二 数学学科 拓展资源</a:t>
            </a:r>
            <a:r>
              <a:rPr lang="en-US" altLang="zh-CN" dirty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35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58144"/>
              </p:ext>
            </p:extLst>
          </p:nvPr>
        </p:nvGraphicFramePr>
        <p:xfrm>
          <a:off x="492125" y="147915"/>
          <a:ext cx="805815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Document" r:id="rId3" imgW="3939040" imgH="2475435" progId="Word.Document.12">
                  <p:embed/>
                </p:oleObj>
              </mc:Choice>
              <mc:Fallback>
                <p:oleObj name="Document" r:id="rId3" imgW="3939040" imgH="2475435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47915"/>
                        <a:ext cx="805815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1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473276"/>
              </p:ext>
            </p:extLst>
          </p:nvPr>
        </p:nvGraphicFramePr>
        <p:xfrm>
          <a:off x="435822" y="155912"/>
          <a:ext cx="8068415" cy="231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Document" r:id="rId3" imgW="3939040" imgH="1123464" progId="Word.Document.12">
                  <p:embed/>
                </p:oleObj>
              </mc:Choice>
              <mc:Fallback>
                <p:oleObj name="Document" r:id="rId3" imgW="3939040" imgH="1123464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22" y="155912"/>
                        <a:ext cx="8068415" cy="231266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58BCC055-55D8-4D57-92D1-4B636AA9A3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64194"/>
              </p:ext>
            </p:extLst>
          </p:nvPr>
        </p:nvGraphicFramePr>
        <p:xfrm>
          <a:off x="542925" y="2273217"/>
          <a:ext cx="805815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Document" r:id="rId5" imgW="3939040" imgH="594119" progId="Word.Document.12">
                  <p:embed/>
                </p:oleObj>
              </mc:Choice>
              <mc:Fallback>
                <p:oleObj name="Document" r:id="rId5" imgW="3939040" imgH="594119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2273217"/>
                        <a:ext cx="805815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D48708F3-C2FA-466D-A699-9675DA70C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21343"/>
              </p:ext>
            </p:extLst>
          </p:nvPr>
        </p:nvGraphicFramePr>
        <p:xfrm>
          <a:off x="934959" y="3271446"/>
          <a:ext cx="4497845" cy="705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Document" r:id="rId7" imgW="2073274" imgH="396199" progId="Word.Document.12">
                  <p:embed/>
                </p:oleObj>
              </mc:Choice>
              <mc:Fallback>
                <p:oleObj name="Document" r:id="rId7" imgW="2073274" imgH="396199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B43ED55-3CCF-4AFE-9DE5-4823BE92C6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959" y="3271446"/>
                        <a:ext cx="4497845" cy="705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24AE30B1-A88D-46F7-888D-98E17C682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89306"/>
              </p:ext>
            </p:extLst>
          </p:nvPr>
        </p:nvGraphicFramePr>
        <p:xfrm>
          <a:off x="939378" y="3897313"/>
          <a:ext cx="630872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Document" r:id="rId9" imgW="3090604" imgH="600956" progId="Word.Document.12">
                  <p:embed/>
                </p:oleObj>
              </mc:Choice>
              <mc:Fallback>
                <p:oleObj name="Document" r:id="rId9" imgW="3090604" imgH="600956" progId="Word.Document.12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EC0A56A3-AD94-4A7B-9A7E-5B047CB1E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378" y="3897313"/>
                        <a:ext cx="6308725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9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11318"/>
              </p:ext>
            </p:extLst>
          </p:nvPr>
        </p:nvGraphicFramePr>
        <p:xfrm>
          <a:off x="674688" y="160338"/>
          <a:ext cx="8058150" cy="48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Document" r:id="rId3" imgW="3939040" imgH="2376475" progId="Word.Document.12">
                  <p:embed/>
                </p:oleObj>
              </mc:Choice>
              <mc:Fallback>
                <p:oleObj name="Document" r:id="rId3" imgW="3939040" imgH="2376475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160338"/>
                        <a:ext cx="8058150" cy="486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24E90B1B-E441-41D4-94AE-BFDBAC7AD403}"/>
              </a:ext>
            </a:extLst>
          </p:cNvPr>
          <p:cNvSpPr/>
          <p:nvPr/>
        </p:nvSpPr>
        <p:spPr>
          <a:xfrm>
            <a:off x="1500326" y="1491449"/>
            <a:ext cx="1864311" cy="5326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22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64845"/>
              </p:ext>
            </p:extLst>
          </p:nvPr>
        </p:nvGraphicFramePr>
        <p:xfrm>
          <a:off x="543260" y="125413"/>
          <a:ext cx="805815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Document" r:id="rId3" imgW="3939040" imgH="1386157" progId="Word.Document.12">
                  <p:embed/>
                </p:oleObj>
              </mc:Choice>
              <mc:Fallback>
                <p:oleObj name="Document" r:id="rId3" imgW="3939040" imgH="1386157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60" y="125413"/>
                        <a:ext cx="8058150" cy="28352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581AC075-3F3B-4C8E-BA69-5CDD1A9697C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264" y="1804441"/>
            <a:ext cx="3531476" cy="3098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23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02200"/>
              </p:ext>
            </p:extLst>
          </p:nvPr>
        </p:nvGraphicFramePr>
        <p:xfrm>
          <a:off x="835025" y="835025"/>
          <a:ext cx="745172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Document" r:id="rId3" imgW="3645642" imgH="1089278" progId="Word.Document.12">
                  <p:embed/>
                </p:oleObj>
              </mc:Choice>
              <mc:Fallback>
                <p:oleObj name="Document" r:id="rId3" imgW="3645642" imgH="1089278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835025"/>
                        <a:ext cx="7451725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BD2B87E-38D2-40E0-9A94-29B08553F43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76" y="2175173"/>
            <a:ext cx="2643899" cy="23545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CE792EF-884C-45E9-8D8A-E8F81958B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754"/>
              </p:ext>
            </p:extLst>
          </p:nvPr>
        </p:nvGraphicFramePr>
        <p:xfrm>
          <a:off x="2789238" y="3240088"/>
          <a:ext cx="27178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Document" r:id="rId6" imgW="1117655" imgH="304436" progId="Word.Document.12">
                  <p:embed/>
                </p:oleObj>
              </mc:Choice>
              <mc:Fallback>
                <p:oleObj name="Document" r:id="rId6" imgW="1117655" imgH="304436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3240088"/>
                        <a:ext cx="271780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C5233B7D-6A53-4A9C-9B11-78A268FD0F76}"/>
              </a:ext>
            </a:extLst>
          </p:cNvPr>
          <p:cNvSpPr txBox="1"/>
          <p:nvPr/>
        </p:nvSpPr>
        <p:spPr>
          <a:xfrm>
            <a:off x="2785241" y="3239477"/>
            <a:ext cx="2724806" cy="4391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675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1AC075-3F3B-4C8E-BA69-5CDD1A9697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71" y="2884426"/>
            <a:ext cx="2490206" cy="20860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929930"/>
              </p:ext>
            </p:extLst>
          </p:nvPr>
        </p:nvGraphicFramePr>
        <p:xfrm>
          <a:off x="501220" y="125413"/>
          <a:ext cx="8058150" cy="27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Document" r:id="rId4" imgW="3939040" imgH="1386157" progId="Word.Document.12">
                  <p:embed/>
                </p:oleObj>
              </mc:Choice>
              <mc:Fallback>
                <p:oleObj name="Document" r:id="rId4" imgW="3939040" imgH="1386157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20" y="125413"/>
                        <a:ext cx="8058150" cy="2759013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FBA008D2-86DC-4949-A73D-615C022EF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63038"/>
              </p:ext>
            </p:extLst>
          </p:nvPr>
        </p:nvGraphicFramePr>
        <p:xfrm>
          <a:off x="1017588" y="2800350"/>
          <a:ext cx="4765675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Document" r:id="rId6" imgW="2710594" imgH="1250492" progId="Word.Document.8">
                  <p:embed/>
                </p:oleObj>
              </mc:Choice>
              <mc:Fallback>
                <p:oleObj name="Document" r:id="rId6" imgW="2710594" imgH="125049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7588" y="2800350"/>
                        <a:ext cx="4765675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95FBF22-FEDC-4C4A-82F1-3A3AC1AD4A76}"/>
              </a:ext>
            </a:extLst>
          </p:cNvPr>
          <p:cNvSpPr/>
          <p:nvPr/>
        </p:nvSpPr>
        <p:spPr>
          <a:xfrm>
            <a:off x="3346882" y="4332303"/>
            <a:ext cx="1784411" cy="4527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8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44D1DCA5-462E-4C87-BFF8-BFA726655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029853"/>
              </p:ext>
            </p:extLst>
          </p:nvPr>
        </p:nvGraphicFramePr>
        <p:xfrm>
          <a:off x="835025" y="835025"/>
          <a:ext cx="7451725" cy="34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Document" r:id="rId3" imgW="3645642" imgH="1689874" progId="Word.Document.12">
                  <p:embed/>
                </p:oleObj>
              </mc:Choice>
              <mc:Fallback>
                <p:oleObj name="Document" r:id="rId3" imgW="3645642" imgH="1689874" progId="Word.Document.12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44D1DCA5-462E-4C87-BFF8-BFA726655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835025"/>
                        <a:ext cx="7451725" cy="346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9F306C77-8B6B-4BB1-A2DD-97959F53207E}"/>
              </a:ext>
            </a:extLst>
          </p:cNvPr>
          <p:cNvSpPr/>
          <p:nvPr/>
        </p:nvSpPr>
        <p:spPr>
          <a:xfrm>
            <a:off x="3204839" y="2423604"/>
            <a:ext cx="1305017" cy="417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679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84</Words>
  <Application>Microsoft Office PowerPoint</Application>
  <PresentationFormat>全屏显示(16:9)</PresentationFormat>
  <Paragraphs>20</Paragraphs>
  <Slides>16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汉仪旗黑-85S</vt:lpstr>
      <vt:lpstr>楷体</vt:lpstr>
      <vt:lpstr>宋体</vt:lpstr>
      <vt:lpstr>微软雅黑</vt:lpstr>
      <vt:lpstr>Arial</vt:lpstr>
      <vt:lpstr>Calibri</vt:lpstr>
      <vt:lpstr>1_Office 主题​​</vt:lpstr>
      <vt:lpstr>Document</vt:lpstr>
      <vt:lpstr>从一道综合题看解析几何运算合理性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43</cp:revision>
  <dcterms:created xsi:type="dcterms:W3CDTF">2020-02-01T11:21:51Z</dcterms:created>
  <dcterms:modified xsi:type="dcterms:W3CDTF">2020-02-05T08:44:46Z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