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00" r:id="rId2"/>
    <p:sldId id="285" r:id="rId3"/>
    <p:sldId id="286" r:id="rId4"/>
    <p:sldId id="287" r:id="rId5"/>
    <p:sldId id="288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89" r:id="rId16"/>
    <p:sldId id="299" r:id="rId17"/>
    <p:sldId id="303" r:id="rId18"/>
    <p:sldId id="301" r:id="rId19"/>
  </p:sldIdLst>
  <p:sldSz cx="9528175" cy="5359400"/>
  <p:notesSz cx="6858000" cy="9144000"/>
  <p:defaultTextStyle>
    <a:defPPr>
      <a:defRPr lang="zh-CN"/>
    </a:defPPr>
    <a:lvl1pPr marL="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1pPr>
    <a:lvl2pPr marL="34798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2pPr>
    <a:lvl3pPr marL="69596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3pPr>
    <a:lvl4pPr marL="104394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4pPr>
    <a:lvl5pPr marL="139255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5pPr>
    <a:lvl6pPr marL="174053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6pPr>
    <a:lvl7pPr marL="208851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7pPr>
    <a:lvl8pPr marL="243649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8pPr>
    <a:lvl9pPr marL="278447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cher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9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1380" y="-642"/>
      </p:cViewPr>
      <p:guideLst>
        <p:guide orient="horz" pos="1970"/>
        <p:guide orient="horz" pos="1858"/>
        <p:guide pos="3012"/>
        <p:guide pos="18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-277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CE6C-7D12-4367-8E70-794DE029FEE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96440-F0BF-41AB-AD52-E92AAD722A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21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2800" dirty="0"/>
              <a:t>同学们解析几何中有一些问题联系密切，我们先来看一段演示，在此动画中，容易发现直线恒过定点</a:t>
            </a:r>
            <a:r>
              <a:rPr lang="en-US" altLang="zh-CN" sz="2800" dirty="0"/>
              <a:t>D</a:t>
            </a:r>
            <a:r>
              <a:rPr lang="zh-CN" altLang="zh-CN" sz="2800" dirty="0"/>
              <a:t>与角</a:t>
            </a:r>
            <a:r>
              <a:rPr lang="en-US" altLang="zh-CN" sz="2800" dirty="0"/>
              <a:t> </a:t>
            </a:r>
            <a:r>
              <a:rPr lang="zh-CN" altLang="zh-CN" sz="2800" dirty="0"/>
              <a:t>在变化过程中中始终成立，把其中的一个作为条件，另一个为结论，看看能否成立。今天我们就研究这两个问题，体会解析几何问题解决方法</a:t>
            </a:r>
            <a:r>
              <a:rPr lang="en-US" altLang="zh-CN" sz="2800" dirty="0"/>
              <a:t>.</a:t>
            </a:r>
            <a:endParaRPr lang="zh-CN" altLang="zh-CN" sz="2800" dirty="0"/>
          </a:p>
          <a:p>
            <a:r>
              <a:rPr lang="zh-CN" altLang="zh-CN" sz="2800" dirty="0"/>
              <a:t>先来看问题一：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8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讲解：这个问题，思路比较好把握，先看方法</a:t>
            </a:r>
            <a:r>
              <a:rPr lang="en-US" altLang="zh-CN" dirty="0"/>
              <a:t>1</a:t>
            </a:r>
            <a:r>
              <a:rPr lang="zh-CN" altLang="zh-CN" dirty="0"/>
              <a:t>，需要设直线</a:t>
            </a:r>
            <a:r>
              <a:rPr lang="en-US" altLang="zh-CN" dirty="0"/>
              <a:t>AB</a:t>
            </a:r>
            <a:r>
              <a:rPr lang="zh-CN" altLang="zh-CN" dirty="0"/>
              <a:t>方程，用点斜式，要注意对斜率不存在的情况讨论。要证明</a:t>
            </a:r>
            <a:r>
              <a:rPr lang="en-US" altLang="zh-CN" b="1" dirty="0"/>
              <a:t> </a:t>
            </a:r>
            <a:r>
              <a:rPr lang="zh-CN" altLang="zh-CN" b="1" dirty="0"/>
              <a:t>，</a:t>
            </a:r>
            <a:r>
              <a:rPr lang="zh-CN" altLang="zh-CN" dirty="0"/>
              <a:t>需要用向量法数量积等于</a:t>
            </a:r>
            <a:r>
              <a:rPr lang="en-US" altLang="zh-CN" dirty="0"/>
              <a:t>0</a:t>
            </a:r>
            <a:r>
              <a:rPr lang="zh-CN" altLang="zh-CN" dirty="0"/>
              <a:t>，或者用斜率之积等于</a:t>
            </a:r>
            <a:r>
              <a:rPr lang="en-US" altLang="zh-CN" dirty="0"/>
              <a:t>-1</a:t>
            </a:r>
            <a:r>
              <a:rPr lang="zh-CN" altLang="zh-CN" dirty="0"/>
              <a:t>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121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15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022" y="877106"/>
            <a:ext cx="7146131" cy="1865865"/>
          </a:xfrm>
        </p:spPr>
        <p:txBody>
          <a:bodyPr anchor="b"/>
          <a:lstStyle>
            <a:lvl1pPr algn="ctr">
              <a:defRPr sz="46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022" y="2814926"/>
            <a:ext cx="7146131" cy="1293947"/>
          </a:xfrm>
        </p:spPr>
        <p:txBody>
          <a:bodyPr/>
          <a:lstStyle>
            <a:lvl1pPr marL="0" indent="0" algn="ctr">
              <a:buNone/>
              <a:defRPr sz="1875"/>
            </a:lvl1pPr>
            <a:lvl2pPr marL="357505" indent="0" algn="ctr">
              <a:buNone/>
              <a:defRPr sz="1565"/>
            </a:lvl2pPr>
            <a:lvl3pPr marL="714375" indent="0" algn="ctr">
              <a:buNone/>
              <a:defRPr sz="1405"/>
            </a:lvl3pPr>
            <a:lvl4pPr marL="1071880" indent="0" algn="ctr">
              <a:buNone/>
              <a:defRPr sz="1250"/>
            </a:lvl4pPr>
            <a:lvl5pPr marL="1429385" indent="0" algn="ctr">
              <a:buNone/>
              <a:defRPr sz="1250"/>
            </a:lvl5pPr>
            <a:lvl6pPr marL="1786255" indent="0" algn="ctr">
              <a:buNone/>
              <a:defRPr sz="1250"/>
            </a:lvl6pPr>
            <a:lvl7pPr marL="2143760" indent="0" algn="ctr">
              <a:buNone/>
              <a:defRPr sz="1250"/>
            </a:lvl7pPr>
            <a:lvl8pPr marL="2501265" indent="0" algn="ctr">
              <a:buNone/>
              <a:defRPr sz="1250"/>
            </a:lvl8pPr>
            <a:lvl9pPr marL="2858135" indent="0" algn="ctr">
              <a:buNone/>
              <a:defRPr sz="125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8600" y="285338"/>
            <a:ext cx="2054513" cy="45418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062" y="285338"/>
            <a:ext cx="6044436" cy="45418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87528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216697" y="4962890"/>
            <a:ext cx="3094781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729274" y="4962890"/>
            <a:ext cx="2110078" cy="247604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5027111" y="3644762"/>
            <a:ext cx="1493243" cy="319619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67976" marR="0" indent="-267976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42"/>
              </a:spcAft>
              <a:buClrTx/>
              <a:buSzPts val="1600"/>
              <a:buFont typeface="Arial" panose="020B0604020202020204" pitchFamily="34" charset="0"/>
              <a:buNone/>
              <a:defRPr sz="1300" b="0" spc="156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528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2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5027111" y="4015996"/>
            <a:ext cx="1493243" cy="319619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67976" marR="0" indent="-267976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42"/>
              </a:spcAft>
              <a:buClrTx/>
              <a:buSzPts val="1600"/>
              <a:buFont typeface="Arial" panose="020B0604020202020204" pitchFamily="34" charset="0"/>
              <a:buNone/>
              <a:defRPr sz="1300" b="0" spc="156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528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42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5027110" y="2491852"/>
            <a:ext cx="3771569" cy="868528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5280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00" b="0" spc="208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57302" indent="0" algn="ctr">
              <a:buNone/>
            </a:lvl2pPr>
            <a:lvl3pPr marL="714604" indent="0" algn="ctr">
              <a:buNone/>
            </a:lvl3pPr>
            <a:lvl4pPr marL="1071905" indent="0" algn="ctr">
              <a:buNone/>
            </a:lvl4pPr>
            <a:lvl5pPr marL="1429207" indent="0" algn="ctr">
              <a:buNone/>
            </a:lvl5pPr>
            <a:lvl6pPr marL="1786509" indent="0" algn="ctr">
              <a:buNone/>
            </a:lvl6pPr>
            <a:lvl7pPr marL="2143811" indent="0" algn="ctr">
              <a:buNone/>
            </a:lvl7pPr>
            <a:lvl8pPr marL="2501113" indent="0" algn="ctr">
              <a:buNone/>
            </a:lvl8pPr>
            <a:lvl9pPr marL="2858414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5027111" y="1573197"/>
            <a:ext cx="3771073" cy="75884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528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200" b="0" spc="625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63923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99" y="1336129"/>
            <a:ext cx="8218051" cy="2229361"/>
          </a:xfrm>
        </p:spPr>
        <p:txBody>
          <a:bodyPr anchor="b"/>
          <a:lstStyle>
            <a:lvl1pPr>
              <a:defRPr sz="46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99" y="3586581"/>
            <a:ext cx="8218051" cy="1172368"/>
          </a:xfrm>
        </p:spPr>
        <p:txBody>
          <a:bodyPr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35750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2pPr>
            <a:lvl3pPr marL="71437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3pPr>
            <a:lvl4pPr marL="107188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42938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178625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14376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50126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285813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062" y="1426692"/>
            <a:ext cx="4049474" cy="340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639" y="1426692"/>
            <a:ext cx="4049474" cy="340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3" y="285339"/>
            <a:ext cx="8218051" cy="103590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304" y="1313798"/>
            <a:ext cx="4030864" cy="64387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304" y="1957670"/>
            <a:ext cx="4030864" cy="287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639" y="1313798"/>
            <a:ext cx="4050715" cy="64387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639" y="1957670"/>
            <a:ext cx="4050715" cy="287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4" y="357293"/>
            <a:ext cx="3073084" cy="125052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715" y="771655"/>
            <a:ext cx="4823639" cy="3808648"/>
          </a:xfrm>
        </p:spPr>
        <p:txBody>
          <a:bodyPr/>
          <a:lstStyle>
            <a:lvl1pPr>
              <a:defRPr sz="2500"/>
            </a:lvl1pPr>
            <a:lvl2pPr>
              <a:defRPr sz="2190"/>
            </a:lvl2pPr>
            <a:lvl3pPr>
              <a:defRPr sz="1875"/>
            </a:lvl3pPr>
            <a:lvl4pPr>
              <a:defRPr sz="1565"/>
            </a:lvl4pPr>
            <a:lvl5pPr>
              <a:defRPr sz="1565"/>
            </a:lvl5pPr>
            <a:lvl6pPr>
              <a:defRPr sz="1565"/>
            </a:lvl6pPr>
            <a:lvl7pPr>
              <a:defRPr sz="1565"/>
            </a:lvl7pPr>
            <a:lvl8pPr>
              <a:defRPr sz="1565"/>
            </a:lvl8pPr>
            <a:lvl9pPr>
              <a:defRPr sz="15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04" y="1607820"/>
            <a:ext cx="3073084" cy="2978685"/>
          </a:xfrm>
        </p:spPr>
        <p:txBody>
          <a:bodyPr/>
          <a:lstStyle>
            <a:lvl1pPr marL="0" indent="0">
              <a:buNone/>
              <a:defRPr sz="1250"/>
            </a:lvl1pPr>
            <a:lvl2pPr marL="357505" indent="0">
              <a:buNone/>
              <a:defRPr sz="1095"/>
            </a:lvl2pPr>
            <a:lvl3pPr marL="714375" indent="0">
              <a:buNone/>
              <a:defRPr sz="940"/>
            </a:lvl3pPr>
            <a:lvl4pPr marL="1071880" indent="0">
              <a:buNone/>
              <a:defRPr sz="780"/>
            </a:lvl4pPr>
            <a:lvl5pPr marL="1429385" indent="0">
              <a:buNone/>
              <a:defRPr sz="780"/>
            </a:lvl5pPr>
            <a:lvl6pPr marL="1786255" indent="0">
              <a:buNone/>
              <a:defRPr sz="780"/>
            </a:lvl6pPr>
            <a:lvl7pPr marL="2143760" indent="0">
              <a:buNone/>
              <a:defRPr sz="780"/>
            </a:lvl7pPr>
            <a:lvl8pPr marL="2501265" indent="0">
              <a:buNone/>
              <a:defRPr sz="780"/>
            </a:lvl8pPr>
            <a:lvl9pPr marL="2858135" indent="0">
              <a:buNone/>
              <a:defRPr sz="7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4" y="357293"/>
            <a:ext cx="3073084" cy="125052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0715" y="771655"/>
            <a:ext cx="4823639" cy="3808648"/>
          </a:xfrm>
        </p:spPr>
        <p:txBody>
          <a:bodyPr anchor="t"/>
          <a:lstStyle>
            <a:lvl1pPr marL="0" indent="0">
              <a:buNone/>
              <a:defRPr sz="2500"/>
            </a:lvl1pPr>
            <a:lvl2pPr marL="357505" indent="0">
              <a:buNone/>
              <a:defRPr sz="2190"/>
            </a:lvl2pPr>
            <a:lvl3pPr marL="714375" indent="0">
              <a:buNone/>
              <a:defRPr sz="1875"/>
            </a:lvl3pPr>
            <a:lvl4pPr marL="1071880" indent="0">
              <a:buNone/>
              <a:defRPr sz="1565"/>
            </a:lvl4pPr>
            <a:lvl5pPr marL="1429385" indent="0">
              <a:buNone/>
              <a:defRPr sz="1565"/>
            </a:lvl5pPr>
            <a:lvl6pPr marL="1786255" indent="0">
              <a:buNone/>
              <a:defRPr sz="1565"/>
            </a:lvl6pPr>
            <a:lvl7pPr marL="2143760" indent="0">
              <a:buNone/>
              <a:defRPr sz="1565"/>
            </a:lvl7pPr>
            <a:lvl8pPr marL="2501265" indent="0">
              <a:buNone/>
              <a:defRPr sz="1565"/>
            </a:lvl8pPr>
            <a:lvl9pPr marL="2858135" indent="0">
              <a:buNone/>
              <a:defRPr sz="156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04" y="1607820"/>
            <a:ext cx="3073084" cy="2978685"/>
          </a:xfrm>
        </p:spPr>
        <p:txBody>
          <a:bodyPr/>
          <a:lstStyle>
            <a:lvl1pPr marL="0" indent="0">
              <a:buNone/>
              <a:defRPr sz="1250"/>
            </a:lvl1pPr>
            <a:lvl2pPr marL="357505" indent="0">
              <a:buNone/>
              <a:defRPr sz="1095"/>
            </a:lvl2pPr>
            <a:lvl3pPr marL="714375" indent="0">
              <a:buNone/>
              <a:defRPr sz="940"/>
            </a:lvl3pPr>
            <a:lvl4pPr marL="1071880" indent="0">
              <a:buNone/>
              <a:defRPr sz="780"/>
            </a:lvl4pPr>
            <a:lvl5pPr marL="1429385" indent="0">
              <a:buNone/>
              <a:defRPr sz="780"/>
            </a:lvl5pPr>
            <a:lvl6pPr marL="1786255" indent="0">
              <a:buNone/>
              <a:defRPr sz="780"/>
            </a:lvl6pPr>
            <a:lvl7pPr marL="2143760" indent="0">
              <a:buNone/>
              <a:defRPr sz="780"/>
            </a:lvl7pPr>
            <a:lvl8pPr marL="2501265" indent="0">
              <a:buNone/>
              <a:defRPr sz="780"/>
            </a:lvl8pPr>
            <a:lvl9pPr marL="2858135" indent="0">
              <a:buNone/>
              <a:defRPr sz="7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062" y="285339"/>
            <a:ext cx="8218051" cy="1035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62" y="1426692"/>
            <a:ext cx="8218051" cy="340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062" y="4967370"/>
            <a:ext cx="214383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C81A-D027-4A12-8E52-B5DDDC2B93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56208" y="4967370"/>
            <a:ext cx="321575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9274" y="4967370"/>
            <a:ext cx="214383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14375" rtl="0" eaLnBrk="1" latinLnBrk="0" hangingPunct="1">
        <a:lnSpc>
          <a:spcPct val="90000"/>
        </a:lnSpc>
        <a:spcBef>
          <a:spcPct val="0"/>
        </a:spcBef>
        <a:buNone/>
        <a:defRPr sz="34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435" indent="-178435" algn="l" defTabSz="7143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190" kern="1200">
          <a:solidFill>
            <a:schemeClr val="tx1"/>
          </a:solidFill>
          <a:latin typeface="+mn-lt"/>
          <a:ea typeface="+mn-ea"/>
          <a:cs typeface="+mn-cs"/>
        </a:defRPr>
      </a:lvl1pPr>
      <a:lvl2pPr marL="53594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89344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3pPr>
      <a:lvl4pPr marL="125031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60782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96532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32219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67970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303720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3pPr>
      <a:lvl4pPr marL="107188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42938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78625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14376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50126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285813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2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emf"/><Relationship Id="rId9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528175" cy="53594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061029" y="1999530"/>
            <a:ext cx="7222321" cy="758918"/>
          </a:xfrm>
        </p:spPr>
        <p:txBody>
          <a:bodyPr>
            <a:normAutofit/>
          </a:bodyPr>
          <a:lstStyle/>
          <a:p>
            <a:pPr algn="ctr"/>
            <a:r>
              <a:rPr lang="zh-CN" altLang="zh-CN" sz="4400" b="1" dirty="0" smtClean="0">
                <a:solidFill>
                  <a:srgbClr val="FF0000"/>
                </a:solidFill>
              </a:rPr>
              <a:t>解析几何中</a:t>
            </a:r>
            <a:r>
              <a:rPr lang="zh-CN" altLang="zh-CN" sz="4400" b="1" dirty="0">
                <a:solidFill>
                  <a:srgbClr val="FF0000"/>
                </a:solidFill>
              </a:rPr>
              <a:t>恒过定点问题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75738" y="3787971"/>
            <a:ext cx="3753042" cy="576301"/>
          </a:xfrm>
          <a:prstGeom prst="rect">
            <a:avLst/>
          </a:prstGeom>
        </p:spPr>
        <p:txBody>
          <a:bodyPr wrap="square" lIns="95280" tIns="47640" rIns="95280" bIns="4764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3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100" spc="235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37474" y="1244247"/>
            <a:ext cx="4265843" cy="419376"/>
          </a:xfrm>
          <a:prstGeom prst="rect">
            <a:avLst/>
          </a:prstGeom>
          <a:noFill/>
        </p:spPr>
        <p:txBody>
          <a:bodyPr wrap="square" lIns="95280" tIns="47640" rIns="95280" bIns="47640" rtlCol="0">
            <a:spAutoFit/>
          </a:bodyPr>
          <a:lstStyle/>
          <a:p>
            <a:pPr algn="ctr"/>
            <a:r>
              <a:rPr lang="zh-CN" altLang="en-US" sz="2100" b="1" spc="235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100" b="1" spc="235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100" b="1" spc="235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高二数学</a:t>
            </a:r>
            <a:endParaRPr lang="zh-CN" altLang="en-US" sz="2500" b="1" spc="235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63888" y="3854855"/>
            <a:ext cx="5039429" cy="580959"/>
          </a:xfrm>
          <a:prstGeom prst="rect">
            <a:avLst/>
          </a:prstGeom>
          <a:noFill/>
        </p:spPr>
        <p:txBody>
          <a:bodyPr wrap="square" lIns="95280" tIns="47640" rIns="95280" bIns="4764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00" spc="235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北京市和平街第一中学   杨宝新</a:t>
            </a:r>
            <a:endParaRPr lang="zh-CN" altLang="en-US" sz="2100" spc="235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785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158261"/>
              </p:ext>
            </p:extLst>
          </p:nvPr>
        </p:nvGraphicFramePr>
        <p:xfrm>
          <a:off x="0" y="5501822"/>
          <a:ext cx="52736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" name="文档" r:id="rId4" imgW="5273046" imgH="595308" progId="Word.Document.12">
                  <p:embed/>
                </p:oleObj>
              </mc:Choice>
              <mc:Fallback>
                <p:oleObj name="文档" r:id="rId4" imgW="5273046" imgH="595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5501822"/>
                        <a:ext cx="527367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21" name="Picture 1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0" y="457200"/>
            <a:ext cx="4514850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3" name="Picture 10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91" y="471488"/>
            <a:ext cx="47752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9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pic>
        <p:nvPicPr>
          <p:cNvPr id="10277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4" y="471714"/>
            <a:ext cx="9070975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945" y="2470429"/>
            <a:ext cx="3991802" cy="22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9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pic>
        <p:nvPicPr>
          <p:cNvPr id="11320" name="Picture 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25201"/>
            <a:ext cx="8142288" cy="46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28" y="2130878"/>
            <a:ext cx="3512458" cy="1802493"/>
          </a:xfrm>
          <a:prstGeom prst="rect">
            <a:avLst/>
          </a:prstGeom>
        </p:spPr>
      </p:pic>
      <p:graphicFrame>
        <p:nvGraphicFramePr>
          <p:cNvPr id="6" name="内容占位符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542275"/>
              </p:ext>
            </p:extLst>
          </p:nvPr>
        </p:nvGraphicFramePr>
        <p:xfrm>
          <a:off x="7010626" y="2529551"/>
          <a:ext cx="1770518" cy="1403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6" imgW="355320" imgH="228600" progId="Equation.DSMT4">
                  <p:embed/>
                </p:oleObj>
              </mc:Choice>
              <mc:Fallback>
                <p:oleObj name="Equation" r:id="rId6" imgW="355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10626" y="2529551"/>
                        <a:ext cx="1770518" cy="1403820"/>
                      </a:xfrm>
                      <a:prstGeom prst="rect">
                        <a:avLst/>
                      </a:prstGeom>
                      <a:ln w="3492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9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pic>
        <p:nvPicPr>
          <p:cNvPr id="12325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73" y="102510"/>
            <a:ext cx="6400800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090057" y="783770"/>
            <a:ext cx="3759200" cy="123371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84399" y="4125686"/>
            <a:ext cx="5682343" cy="111397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93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pic>
        <p:nvPicPr>
          <p:cNvPr id="13396" name="Picture 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74" y="-33338"/>
            <a:ext cx="4959350" cy="542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内容占位符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565943"/>
              </p:ext>
            </p:extLst>
          </p:nvPr>
        </p:nvGraphicFramePr>
        <p:xfrm>
          <a:off x="4913086" y="325439"/>
          <a:ext cx="1316540" cy="501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1" name="Equation" r:id="rId5" imgW="533160" imgH="203040" progId="Equation.DSMT4">
                  <p:embed/>
                </p:oleObj>
              </mc:Choice>
              <mc:Fallback>
                <p:oleObj name="Equation" r:id="rId5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3086" y="325439"/>
                        <a:ext cx="1316540" cy="501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内容占位符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727425"/>
              </p:ext>
            </p:extLst>
          </p:nvPr>
        </p:nvGraphicFramePr>
        <p:xfrm>
          <a:off x="7231515" y="616630"/>
          <a:ext cx="106521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2" name="Equation" r:id="rId7" imgW="431640" imgH="177480" progId="Equation.DSMT4">
                  <p:embed/>
                </p:oleObj>
              </mc:Choice>
              <mc:Fallback>
                <p:oleObj name="Equation" r:id="rId7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31515" y="616630"/>
                        <a:ext cx="1065213" cy="439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98" name="Picture 8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869" y="1163070"/>
            <a:ext cx="3078162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9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pic>
        <p:nvPicPr>
          <p:cNvPr id="14372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9" y="832303"/>
            <a:ext cx="7788275" cy="31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2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pic>
        <p:nvPicPr>
          <p:cNvPr id="15427" name="Picture 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0" y="310015"/>
            <a:ext cx="4296951" cy="420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29" name="Picture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00" y="64664"/>
            <a:ext cx="3784828" cy="523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0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5062" y="1426692"/>
            <a:ext cx="8218051" cy="1998679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这节课主要提出了两个问题；</a:t>
            </a:r>
            <a:endParaRPr lang="en-US" altLang="zh-CN" sz="2800" dirty="0" smtClean="0"/>
          </a:p>
          <a:p>
            <a:r>
              <a:rPr lang="zh-CN" altLang="en-US" sz="2800" dirty="0" smtClean="0"/>
              <a:t>解决问题过程中用到三种设直线的方法；</a:t>
            </a:r>
            <a:endParaRPr lang="en-US" altLang="zh-CN" sz="2800" dirty="0" smtClean="0"/>
          </a:p>
          <a:p>
            <a:r>
              <a:rPr lang="zh-CN" altLang="en-US" sz="2800" dirty="0" smtClean="0"/>
              <a:t>解决垂直问题用了斜率关系和向量法。</a:t>
            </a:r>
            <a:endParaRPr lang="en-US" altLang="zh-CN" sz="2800" dirty="0" smtClean="0"/>
          </a:p>
          <a:p>
            <a:r>
              <a:rPr lang="zh-CN" altLang="en-US" sz="2800" dirty="0" smtClean="0"/>
              <a:t>学会知一根求另一个根，以及简化计算的方法。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488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0936" y="827154"/>
            <a:ext cx="1286304" cy="127434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476665" y="2459369"/>
            <a:ext cx="4854737" cy="960722"/>
          </a:xfrm>
          <a:prstGeom prst="rect">
            <a:avLst/>
          </a:prstGeom>
        </p:spPr>
        <p:txBody>
          <a:bodyPr wrap="square" lIns="95280" tIns="47640" rIns="95280" bIns="47640">
            <a:spAutoFit/>
          </a:bodyPr>
          <a:lstStyle/>
          <a:p>
            <a:pPr algn="r"/>
            <a:r>
              <a:rPr lang="zh-CN" altLang="en-US" sz="5600" b="1" spc="313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743320" y="3654978"/>
            <a:ext cx="4382098" cy="412451"/>
          </a:xfrm>
          <a:prstGeom prst="rect">
            <a:avLst/>
          </a:prstGeom>
        </p:spPr>
        <p:txBody>
          <a:bodyPr wrap="square" lIns="95280" tIns="47640" rIns="95280" bIns="4764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35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20116" y="0"/>
            <a:ext cx="9528175" cy="53594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676" y="3038203"/>
            <a:ext cx="3048000" cy="185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17" y="866140"/>
            <a:ext cx="3322831" cy="181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677" y="866140"/>
            <a:ext cx="3324365" cy="18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8" y="3038203"/>
            <a:ext cx="3324370" cy="18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4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04" y="2679700"/>
            <a:ext cx="3991802" cy="22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8" y="143809"/>
            <a:ext cx="8912225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2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992918" y="4644568"/>
            <a:ext cx="1451429" cy="4934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2" y="14288"/>
            <a:ext cx="7140575" cy="53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26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70" y="3843852"/>
            <a:ext cx="2484505" cy="151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" name="Picture 1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3" y="0"/>
            <a:ext cx="4614862" cy="496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1" name="Picture 1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687093"/>
            <a:ext cx="297497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3" name="Picture 10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480" y="7153"/>
            <a:ext cx="455612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2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pic>
        <p:nvPicPr>
          <p:cNvPr id="5159" name="Picture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180296"/>
            <a:ext cx="9317038" cy="490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01599" y="1378857"/>
            <a:ext cx="9187543" cy="812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2569" y="2432956"/>
            <a:ext cx="6647543" cy="90532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93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605635"/>
              </p:ext>
            </p:extLst>
          </p:nvPr>
        </p:nvGraphicFramePr>
        <p:xfrm>
          <a:off x="9748" y="5504996"/>
          <a:ext cx="52736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文档" r:id="rId4" imgW="5273046" imgH="793624" progId="Word.Document.12">
                  <p:embed/>
                </p:oleObj>
              </mc:Choice>
              <mc:Fallback>
                <p:oleObj name="文档" r:id="rId4" imgW="5273046" imgH="7936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48" y="5504996"/>
                        <a:ext cx="527367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17" name="Picture 7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45615"/>
            <a:ext cx="9204325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4" y="3152600"/>
            <a:ext cx="3991802" cy="22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9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pic>
        <p:nvPicPr>
          <p:cNvPr id="7241" name="Picture 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5" y="290747"/>
            <a:ext cx="4645025" cy="3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43" name="Picture 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12" y="392587"/>
            <a:ext cx="4533900" cy="288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9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pic>
        <p:nvPicPr>
          <p:cNvPr id="8230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65" y="101600"/>
            <a:ext cx="64008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9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216</Words>
  <Application>Microsoft Office PowerPoint</Application>
  <PresentationFormat>自定义</PresentationFormat>
  <Paragraphs>18</Paragraphs>
  <Slides>18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Office 主题</vt:lpstr>
      <vt:lpstr>文档</vt:lpstr>
      <vt:lpstr>Equation</vt:lpstr>
      <vt:lpstr>解析几何中恒过定点问题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小结：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techer</cp:lastModifiedBy>
  <cp:revision>81</cp:revision>
  <dcterms:created xsi:type="dcterms:W3CDTF">2016-10-06T06:02:00Z</dcterms:created>
  <dcterms:modified xsi:type="dcterms:W3CDTF">2020-02-05T10:37:02Z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