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272" r:id="rId3"/>
    <p:sldId id="273" r:id="rId4"/>
    <p:sldId id="276" r:id="rId5"/>
    <p:sldId id="297" r:id="rId6"/>
    <p:sldId id="275" r:id="rId7"/>
    <p:sldId id="277" r:id="rId8"/>
    <p:sldId id="279" r:id="rId9"/>
    <p:sldId id="281" r:id="rId10"/>
    <p:sldId id="284" r:id="rId11"/>
    <p:sldId id="282" r:id="rId12"/>
    <p:sldId id="285" r:id="rId13"/>
    <p:sldId id="286" r:id="rId14"/>
    <p:sldId id="298" r:id="rId15"/>
    <p:sldId id="288" r:id="rId16"/>
    <p:sldId id="287" r:id="rId17"/>
    <p:sldId id="296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4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0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167595"/>
            <a:ext cx="9144000" cy="397590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571750"/>
            <a:ext cx="9144000" cy="257175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761660"/>
            <a:ext cx="9144000" cy="33818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031816"/>
            <a:ext cx="9144000" cy="311168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4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package" Target="../embeddings/Microsoft_Word___9.docx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package" Target="../embeddings/Microsoft_Word___10.docx"/><Relationship Id="rId7" Type="http://schemas.openxmlformats.org/officeDocument/2006/relationships/package" Target="../embeddings/Microsoft_Word___11.docx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package" Target="../embeddings/Microsoft_Word___13.docx"/><Relationship Id="rId5" Type="http://schemas.openxmlformats.org/officeDocument/2006/relationships/image" Target="../media/image19.png"/><Relationship Id="rId10" Type="http://schemas.openxmlformats.org/officeDocument/2006/relationships/image" Target="../media/image26.emf"/><Relationship Id="rId4" Type="http://schemas.openxmlformats.org/officeDocument/2006/relationships/image" Target="../media/image24.emf"/><Relationship Id="rId9" Type="http://schemas.openxmlformats.org/officeDocument/2006/relationships/package" Target="../embeddings/Microsoft_Word___1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package" Target="../embeddings/Microsoft_Word___15.docx"/><Relationship Id="rId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package" Target="../embeddings/Microsoft_Word___7.docx"/><Relationship Id="rId3" Type="http://schemas.openxmlformats.org/officeDocument/2006/relationships/package" Target="../embeddings/Microsoft_Word___2.docx"/><Relationship Id="rId7" Type="http://schemas.openxmlformats.org/officeDocument/2006/relationships/package" Target="../embeddings/Microsoft_Word___4.docx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package" Target="../embeddings/Microsoft_Word___6.docx"/><Relationship Id="rId5" Type="http://schemas.openxmlformats.org/officeDocument/2006/relationships/package" Target="../embeddings/Microsoft_Word___3.docx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package" Target="../embeddings/Microsoft_Word___5.docx"/><Relationship Id="rId1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066620" y="2026909"/>
            <a:ext cx="4830800" cy="728345"/>
          </a:xfrm>
        </p:spPr>
        <p:txBody>
          <a:bodyPr>
            <a:norm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函数的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奇偶性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第二课时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3113" y="3672378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周明芝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99750" y="327461"/>
            <a:ext cx="8544502" cy="1338810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定义在</a:t>
            </a:r>
            <a:r>
              <a:rPr lang="en-US" altLang="zh-CN" sz="1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上的奇函数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为增函数，偶函数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在区间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[0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，＋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∞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上的图象与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的图象重合，设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，下列不等式中成立的有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___________.(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sz="18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8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；  </a:t>
            </a:r>
            <a:r>
              <a:rPr lang="en-US" altLang="zh-CN" sz="18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8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1483" y="7302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①③⑤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pic>
        <p:nvPicPr>
          <p:cNvPr id="8" name="答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pic>
        <p:nvPicPr>
          <p:cNvPr id="9" name="解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745751"/>
            <a:ext cx="714377" cy="2994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750" y="1894681"/>
            <a:ext cx="7080563" cy="300080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上奇函数，增函数，且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又－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)&lt;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)&lt;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)&gt;0&gt;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∴①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上单调递增，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∴③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∴⑤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387" y="2799400"/>
            <a:ext cx="2337811" cy="24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931" y="160158"/>
            <a:ext cx="8586954" cy="428855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矩形 7"/>
          <p:cNvSpPr/>
          <p:nvPr/>
        </p:nvSpPr>
        <p:spPr>
          <a:xfrm>
            <a:off x="739739" y="951570"/>
            <a:ext cx="7812595" cy="286230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利用函数的奇偶性与单调性比较大小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自变量在同一单调区间上，直接利用函数的单调性比较大小；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自变量不在同一单调区间上，需利用函数的奇偶性把自变量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到同一单调区间上，然后利用单调性比较大小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2309" y="830832"/>
            <a:ext cx="8544502" cy="1393248"/>
            <a:chOff x="323078" y="916532"/>
            <a:chExt cx="11392669" cy="1857664"/>
          </a:xfrm>
        </p:grpSpPr>
        <p:sp>
          <p:nvSpPr>
            <p:cNvPr id="14" name="矩形 13"/>
            <p:cNvSpPr/>
            <p:nvPr/>
          </p:nvSpPr>
          <p:spPr>
            <a:xfrm>
              <a:off x="323078" y="916532"/>
              <a:ext cx="11392669" cy="1354192"/>
            </a:xfrm>
            <a:prstGeom prst="rect">
              <a:avLst/>
            </a:prstGeom>
          </p:spPr>
          <p:txBody>
            <a:bodyPr wrap="square" lIns="91424" tIns="45711" rIns="91424" bIns="45711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sz="2000" b="1" kern="100" dirty="0">
                  <a:solidFill>
                    <a:srgbClr val="0000FF"/>
                  </a:solidFill>
                  <a:latin typeface="+mj-ea"/>
                  <a:ea typeface="+mj-ea"/>
                  <a:cs typeface="Courier New" panose="02070309020205020404" pitchFamily="49" charset="0"/>
                </a:rPr>
                <a:t>例</a:t>
              </a:r>
              <a:r>
                <a:rPr lang="en-US" altLang="zh-CN" sz="2000" b="1" kern="100" dirty="0">
                  <a:solidFill>
                    <a:srgbClr val="0000FF"/>
                  </a:solidFill>
                  <a:latin typeface="+mj-ea"/>
                  <a:ea typeface="+mj-ea"/>
                  <a:cs typeface="Courier New" panose="02070309020205020404" pitchFamily="49" charset="0"/>
                </a:rPr>
                <a:t>4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(1)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已知</a:t>
              </a:r>
              <a:r>
                <a:rPr lang="en-US" altLang="zh-CN" sz="2000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sz="2000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是定义在</a:t>
              </a:r>
              <a:r>
                <a:rPr lang="en-US" altLang="zh-CN" sz="2000" b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R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上的偶函数，且在区间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∞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0)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上是增函数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.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若</a:t>
              </a:r>
              <a:r>
                <a:rPr lang="en-US" altLang="zh-CN" sz="2000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3)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0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0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0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&lt;0</a:t>
              </a:r>
              <a:r>
                <a:rPr lang="zh-CN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的解集为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________________.</a:t>
              </a:r>
              <a:endPara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987378"/>
                </p:ext>
              </p:extLst>
            </p:nvPr>
          </p:nvGraphicFramePr>
          <p:xfrm>
            <a:off x="2466070" y="1471055"/>
            <a:ext cx="1575099" cy="1303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8" name="文档" r:id="rId3" imgW="1330588" imgH="1096867" progId="Word.Document.12">
                    <p:embed/>
                  </p:oleObj>
                </mc:Choice>
                <mc:Fallback>
                  <p:oleObj name="文档" r:id="rId3" imgW="1330588" imgH="109686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66070" y="1471055"/>
                          <a:ext cx="1575099" cy="1303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184791"/>
            <a:ext cx="9142857" cy="4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470" y="210980"/>
            <a:ext cx="6736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4</a:t>
            </a:r>
            <a:r>
              <a:rPr lang="zh-CN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100" b="1" kern="100" dirty="0">
                <a:latin typeface="Times New Roman"/>
                <a:ea typeface="微软雅黑" pitchFamily="34" charset="-122"/>
                <a:cs typeface="Times New Roman"/>
              </a:rPr>
              <a:t>利用函数的奇偶性与单调性解不等式</a:t>
            </a:r>
          </a:p>
        </p:txBody>
      </p:sp>
      <p:sp>
        <p:nvSpPr>
          <p:cNvPr id="3" name="矩形 2"/>
          <p:cNvSpPr/>
          <p:nvPr/>
        </p:nvSpPr>
        <p:spPr>
          <a:xfrm>
            <a:off x="3685490" y="1314319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{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|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3&lt;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&lt;0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&gt;3}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9750" y="2092680"/>
            <a:ext cx="8487061" cy="286230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是定义在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上的偶函数，且在区间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上是增函数，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在区间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上是减函数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时，由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)&lt;0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&gt;3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时，由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&lt;0.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故所求解集为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&gt;3}.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" name="答案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pic>
        <p:nvPicPr>
          <p:cNvPr id="17" name="解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745751"/>
            <a:ext cx="714377" cy="2994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280" y="2626119"/>
            <a:ext cx="2602071" cy="24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43508" y="1815666"/>
            <a:ext cx="8544502" cy="5078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为偶函数，且在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[0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上单调递增，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/>
          </p:nvPr>
        </p:nvGraphicFramePr>
        <p:xfrm>
          <a:off x="251520" y="357504"/>
          <a:ext cx="8658225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文档" r:id="rId3" imgW="11556109" imgH="2329851" progId="Word.Document.12">
                  <p:embed/>
                </p:oleObj>
              </mc:Choice>
              <mc:Fallback>
                <p:oleObj name="文档" r:id="rId3" imgW="11556109" imgH="2329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57504"/>
                        <a:ext cx="8658225" cy="175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答案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pic>
        <p:nvPicPr>
          <p:cNvPr id="7" name="解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745751"/>
            <a:ext cx="714377" cy="299467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62488" y="1059582"/>
            <a:ext cx="5670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/>
            <a:r>
              <a:rPr lang="zh-CN" altLang="en-US" sz="3375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624957"/>
              </p:ext>
            </p:extLst>
          </p:nvPr>
        </p:nvGraphicFramePr>
        <p:xfrm>
          <a:off x="251520" y="2426291"/>
          <a:ext cx="6478053" cy="12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文档" r:id="rId7" imgW="7335687" imgH="1469158" progId="Word.Document.12">
                  <p:embed/>
                </p:oleObj>
              </mc:Choice>
              <mc:Fallback>
                <p:oleObj name="文档" r:id="rId7" imgW="7335687" imgH="1469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2426291"/>
                        <a:ext cx="6478053" cy="12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740"/>
              </p:ext>
            </p:extLst>
          </p:nvPr>
        </p:nvGraphicFramePr>
        <p:xfrm>
          <a:off x="297530" y="3323139"/>
          <a:ext cx="4007342" cy="100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文档" r:id="rId9" imgW="4780386" imgH="1205282" progId="Word.Document.12">
                  <p:embed/>
                </p:oleObj>
              </mc:Choice>
              <mc:Fallback>
                <p:oleObj name="文档" r:id="rId9" imgW="4780386" imgH="12052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530" y="3323139"/>
                        <a:ext cx="4007342" cy="1002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18995"/>
              </p:ext>
            </p:extLst>
          </p:nvPr>
        </p:nvGraphicFramePr>
        <p:xfrm>
          <a:off x="486873" y="4145105"/>
          <a:ext cx="3969807" cy="99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文档" r:id="rId11" imgW="4777809" imgH="1205399" progId="Word.Document.12">
                  <p:embed/>
                </p:oleObj>
              </mc:Choice>
              <mc:Fallback>
                <p:oleObj name="文档" r:id="rId11" imgW="4777809" imgH="1205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873" y="4145105"/>
                        <a:ext cx="3969807" cy="99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7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0491" y="-122102"/>
            <a:ext cx="8326667" cy="2676590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99" kern="100" dirty="0" smtClean="0">
                <a:latin typeface="Times New Roman"/>
                <a:ea typeface="华文细黑"/>
                <a:cs typeface="Courier New"/>
              </a:rPr>
              <a:t>(3)(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2017·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安阳模拟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已知函数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099" b="1" kern="100" dirty="0">
                <a:latin typeface="Times New Roman"/>
                <a:ea typeface="华文细黑"/>
                <a:cs typeface="Courier New"/>
              </a:rPr>
              <a:t>R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上的奇函数，且当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时，</a:t>
            </a:r>
            <a:endParaRPr lang="en-US" altLang="zh-CN" sz="2099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ln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(1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若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(2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，则实数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099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取值范围是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A.(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∞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1)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∪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(2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，＋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∞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  	B.(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∞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2)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∪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(1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，＋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∞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C.(1,2)  				D.(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2,1)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13859"/>
              </p:ext>
            </p:extLst>
          </p:nvPr>
        </p:nvGraphicFramePr>
        <p:xfrm>
          <a:off x="3709756" y="366534"/>
          <a:ext cx="2628292" cy="12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文档" r:id="rId3" imgW="3511245" imgH="1647349" progId="Word.Document.12">
                  <p:embed/>
                </p:oleObj>
              </mc:Choice>
              <mc:Fallback>
                <p:oleObj name="文档" r:id="rId3" imgW="3511245" imgH="1647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756" y="366534"/>
                        <a:ext cx="2628292" cy="12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11164" y="4774168"/>
            <a:ext cx="732836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5730" y="2045775"/>
            <a:ext cx="458945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4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545301" y="2554488"/>
            <a:ext cx="7937045" cy="251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∵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是奇函数，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ln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易知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099" b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R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上是增函数，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，可得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117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42309" y="56738"/>
            <a:ext cx="8544502" cy="101564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50000"/>
              </a:lnSpc>
            </a:pPr>
            <a:r>
              <a:rPr lang="en-US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[-2,2]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的奇函数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在区间</a:t>
            </a:r>
            <a:r>
              <a:rPr lang="en-US" altLang="zh-CN" sz="2000" kern="100" dirty="0">
                <a:solidFill>
                  <a:srgbClr val="000000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[0,2]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上是减函数，若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实数</a:t>
            </a:r>
            <a:r>
              <a:rPr lang="en-US" altLang="zh-CN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的取值</a:t>
            </a:r>
            <a:r>
              <a:rPr lang="zh-CN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</a:t>
            </a:r>
            <a:r>
              <a:rPr lang="zh-CN" altLang="en-US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sz="20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0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906" y="1259142"/>
            <a:ext cx="5406377" cy="101564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是奇函数且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[0,2]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上是减函数，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[-2,2]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是减函数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38215"/>
              </p:ext>
            </p:extLst>
          </p:nvPr>
        </p:nvGraphicFramePr>
        <p:xfrm>
          <a:off x="434072" y="1996029"/>
          <a:ext cx="6090018" cy="157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文档" r:id="rId3" imgW="6327035" imgH="1630399" progId="Word.Document.12">
                  <p:embed/>
                </p:oleObj>
              </mc:Choice>
              <mc:Fallback>
                <p:oleObj name="文档" r:id="rId3" imgW="6327035" imgH="1630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072" y="1996029"/>
                        <a:ext cx="6090018" cy="157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433763"/>
              </p:ext>
            </p:extLst>
          </p:nvPr>
        </p:nvGraphicFramePr>
        <p:xfrm>
          <a:off x="392906" y="3240872"/>
          <a:ext cx="4070451" cy="113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文档" r:id="rId5" imgW="4634925" imgH="1297346" progId="Word.Document.12">
                  <p:embed/>
                </p:oleObj>
              </mc:Choice>
              <mc:Fallback>
                <p:oleObj name="文档" r:id="rId5" imgW="4634925" imgH="1297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906" y="3240872"/>
                        <a:ext cx="4070451" cy="113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86383"/>
              </p:ext>
            </p:extLst>
          </p:nvPr>
        </p:nvGraphicFramePr>
        <p:xfrm>
          <a:off x="392906" y="3909614"/>
          <a:ext cx="4577436" cy="116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文档" r:id="rId7" imgW="5111086" imgH="1297346" progId="Word.Document.12">
                  <p:embed/>
                </p:oleObj>
              </mc:Choice>
              <mc:Fallback>
                <p:oleObj name="文档" r:id="rId7" imgW="5111086" imgH="1297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906" y="3909614"/>
                        <a:ext cx="4577436" cy="116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931" y="204970"/>
            <a:ext cx="8586954" cy="425401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矩形 7"/>
          <p:cNvSpPr/>
          <p:nvPr/>
        </p:nvSpPr>
        <p:spPr>
          <a:xfrm>
            <a:off x="658550" y="1017682"/>
            <a:ext cx="7899824" cy="3323969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利用函数奇偶性与单调性解不等式，一般有两类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图象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解不等式；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简单不等式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求解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①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利用已知条件，结合函数的奇偶性，把已知不等式转化为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的形式；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②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根据奇函数在对称区间上的单调性一致，偶函数在对称区间上的单调性相反，脱掉不等式中的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转化为简单不等式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求解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640" y="204970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50" y="688367"/>
            <a:ext cx="8544502" cy="3970299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知识清单：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利用奇偶性，求函数的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利用奇偶性和单调性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比较大小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解不等式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方法归纳：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函数的奇偶性、单调性画出函数的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，利用图象解不等式和比较大小，体现了数形结合思想和直观想象数学素养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常见误区：解不等式易忽视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函数的定义域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4013" y="100252"/>
            <a:ext cx="2534820" cy="582613"/>
            <a:chOff x="48" y="370"/>
            <a:chExt cx="3525" cy="3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三</a:t>
              </a:r>
              <a:r>
                <a:rPr lang="zh-CN" altLang="zh-CN" sz="2800" dirty="0" smtClean="0"/>
                <a:t>、</a:t>
              </a:r>
              <a:r>
                <a:rPr lang="zh-CN" altLang="en-US" sz="2800" dirty="0" smtClean="0"/>
                <a:t>课堂小结</a:t>
              </a:r>
              <a:endParaRPr lang="zh-CN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1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4013" y="100252"/>
            <a:ext cx="2534820" cy="582613"/>
            <a:chOff x="48" y="370"/>
            <a:chExt cx="3525" cy="3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800" dirty="0"/>
                <a:t>一、知识</a:t>
              </a:r>
              <a:r>
                <a:rPr lang="zh-CN" altLang="zh-CN" sz="2800" dirty="0" smtClean="0"/>
                <a:t>梳理</a:t>
              </a:r>
              <a:r>
                <a:rPr lang="zh-CN" altLang="en-US" sz="2800" b="1" dirty="0" smtClean="0"/>
                <a:t> </a:t>
              </a:r>
              <a:endParaRPr lang="zh-CN" altLang="en-US" sz="2800" b="1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399666" y="692696"/>
            <a:ext cx="11392669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知识点一　用奇偶性求解析式</a:t>
            </a:r>
          </a:p>
        </p:txBody>
      </p:sp>
      <p:sp>
        <p:nvSpPr>
          <p:cNvPr id="16" name="矩形 15"/>
          <p:cNvSpPr/>
          <p:nvPr/>
        </p:nvSpPr>
        <p:spPr>
          <a:xfrm>
            <a:off x="218914" y="1395465"/>
            <a:ext cx="8659274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已知函数的奇偶性和一个区间</a:t>
            </a:r>
            <a:r>
              <a:rPr lang="en-US" altLang="zh-CN" kern="100" dirty="0">
                <a:solidFill>
                  <a:srgbClr val="FF0000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solidFill>
                  <a:srgbClr val="FF0000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上的解析式，想求关于原点的对称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区间</a:t>
            </a:r>
            <a:r>
              <a:rPr lang="en-US" altLang="zh-CN" kern="100" dirty="0" smtClean="0">
                <a:solidFill>
                  <a:srgbClr val="FF0000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，－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solidFill>
                  <a:srgbClr val="FF0000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上的解析式，其解决思路为：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求谁设谁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，即在哪个区间上求解析式，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就应在哪个区间上设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要利用已知区间的解析式进行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的奇偶性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，从而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9667" y="533208"/>
            <a:ext cx="11392669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知识点二　奇偶性与单调性</a:t>
            </a:r>
          </a:p>
        </p:txBody>
      </p:sp>
      <p:sp>
        <p:nvSpPr>
          <p:cNvPr id="7" name="矩形 6"/>
          <p:cNvSpPr/>
          <p:nvPr/>
        </p:nvSpPr>
        <p:spPr>
          <a:xfrm>
            <a:off x="399667" y="1411381"/>
            <a:ext cx="8425356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奇函数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在关于原点对称的两个区间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上具有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的单调性；若函数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偶函数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在关于原点对称的两个区间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上具有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的单调性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2309" y="1121031"/>
            <a:ext cx="8544502" cy="101564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上的奇函数，且当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，求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的解析式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解答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4811" y="2125825"/>
            <a:ext cx="8544502" cy="2345752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000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1).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上的奇函数，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0).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20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40387"/>
              </p:ext>
            </p:extLst>
          </p:nvPr>
        </p:nvGraphicFramePr>
        <p:xfrm>
          <a:off x="384811" y="4227421"/>
          <a:ext cx="5080324" cy="130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文档" r:id="rId4" imgW="5380680" imgH="1384830" progId="Word.Document.12">
                  <p:embed/>
                </p:oleObj>
              </mc:Choice>
              <mc:Fallback>
                <p:oleObj name="文档" r:id="rId4" imgW="5380680" imgH="1384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811" y="4227421"/>
                        <a:ext cx="5080324" cy="130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84811" y="631343"/>
            <a:ext cx="6736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000" b="1" kern="100" dirty="0" smtClean="0">
                <a:latin typeface="Times New Roman"/>
                <a:ea typeface="微软雅黑" pitchFamily="34" charset="-122"/>
                <a:cs typeface="Times New Roman"/>
              </a:rPr>
              <a:t>1</a:t>
            </a:r>
            <a:r>
              <a:rPr lang="zh-CN" altLang="zh-CN" sz="20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000" b="1" dirty="0" smtClean="0"/>
              <a:t>求</a:t>
            </a:r>
            <a:r>
              <a:rPr lang="zh-CN" altLang="zh-CN" sz="2000" b="1" dirty="0"/>
              <a:t>对称区间上的解析式</a:t>
            </a:r>
            <a:endParaRPr lang="zh-CN" altLang="zh-CN" sz="2000" b="1" kern="100" dirty="0">
              <a:latin typeface="Times New Roman"/>
              <a:ea typeface="微软雅黑" pitchFamily="34" charset="-122"/>
              <a:cs typeface="Times New Roman"/>
            </a:endParaRP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25247" y="75091"/>
            <a:ext cx="2534820" cy="582613"/>
            <a:chOff x="48" y="370"/>
            <a:chExt cx="3525" cy="367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/>
                <a:t>二</a:t>
              </a:r>
              <a:r>
                <a:rPr lang="zh-CN" altLang="zh-CN" sz="2400" dirty="0" smtClean="0"/>
                <a:t>、</a:t>
              </a:r>
              <a:r>
                <a:rPr lang="zh-CN" altLang="en-US" sz="2400" dirty="0" smtClean="0"/>
                <a:t>典型例题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22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939319" y="-458806"/>
            <a:ext cx="107543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350" b="1" kern="100" dirty="0">
                <a:solidFill>
                  <a:schemeClr val="bg1"/>
                </a:solidFill>
                <a:latin typeface="+mn-ea"/>
                <a:cs typeface="Times New Roman"/>
              </a:rPr>
              <a:t>多维探究</a:t>
            </a:r>
            <a:endParaRPr lang="zh-CN" altLang="zh-CN" sz="1350" b="1" kern="100" dirty="0">
              <a:solidFill>
                <a:schemeClr val="bg1"/>
              </a:solidFill>
              <a:latin typeface="+mn-ea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4399" y="287281"/>
            <a:ext cx="8535498" cy="996771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99" kern="100" dirty="0" smtClean="0">
                <a:latin typeface="Times New Roman"/>
                <a:ea typeface="华文细黑"/>
                <a:cs typeface="Courier New"/>
              </a:rPr>
              <a:t>(2)(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2017·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全国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Ⅱ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已知函数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是定义在</a:t>
            </a:r>
            <a:r>
              <a:rPr lang="en-US" altLang="zh-CN" sz="2099" b="1" kern="100" dirty="0">
                <a:latin typeface="Times New Roman"/>
                <a:ea typeface="华文细黑"/>
                <a:cs typeface="Courier New"/>
              </a:rPr>
              <a:t>R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上的奇函数，当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∈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∞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0)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_____.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399" y="1284052"/>
            <a:ext cx="8535498" cy="3257967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方法一　令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∵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是定义在</a:t>
            </a:r>
            <a:r>
              <a:rPr lang="en-US" altLang="zh-CN" sz="2099" b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R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上的奇函数，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0).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方法二　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[2×(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2)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2)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]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0201" y="785666"/>
            <a:ext cx="45397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</a:rPr>
              <a:t>12</a:t>
            </a:r>
            <a:endParaRPr lang="zh-CN" altLang="en-US" sz="2099" kern="100" dirty="0">
              <a:solidFill>
                <a:srgbClr val="C00000"/>
              </a:solidFill>
              <a:latin typeface="Times New Roman"/>
              <a:ea typeface="华文细黑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1922" y="4658349"/>
            <a:ext cx="732836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6837" y="4658349"/>
            <a:ext cx="732836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16856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931" y="160159"/>
            <a:ext cx="8586954" cy="367210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矩形 7"/>
          <p:cNvSpPr/>
          <p:nvPr/>
        </p:nvSpPr>
        <p:spPr>
          <a:xfrm>
            <a:off x="1018144" y="996204"/>
            <a:ext cx="7398822" cy="2308306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给定哪个区间的解析式就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设这个区间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上的变量为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，然后把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，此时－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成为了已知区间上的解析式中的变量，通过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应用奇函数或偶函数的定义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，适当推导，即可得所求区间上的解析式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2309" y="118150"/>
            <a:ext cx="8544502" cy="499606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kern="100" dirty="0" smtClean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000" b="1" kern="100" dirty="0">
                <a:latin typeface="+mj-ea"/>
                <a:ea typeface="+mj-ea"/>
                <a:cs typeface="Courier New" panose="02070309020205020404" pitchFamily="49" charset="0"/>
              </a:rPr>
              <a:t>　构造方程组求解析式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47938"/>
              </p:ext>
            </p:extLst>
          </p:nvPr>
        </p:nvGraphicFramePr>
        <p:xfrm>
          <a:off x="320987" y="627692"/>
          <a:ext cx="86725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文档" r:id="rId3" imgW="11575197" imgH="1312293" progId="Word.Document.12">
                  <p:embed/>
                </p:oleObj>
              </mc:Choice>
              <mc:Fallback>
                <p:oleObj name="文档" r:id="rId3" imgW="11575197" imgH="1312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987" y="627692"/>
                        <a:ext cx="8672513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20987" y="1253725"/>
            <a:ext cx="4866317" cy="923312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是偶函数，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是奇函数，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629898"/>
              </p:ext>
            </p:extLst>
          </p:nvPr>
        </p:nvGraphicFramePr>
        <p:xfrm>
          <a:off x="417513" y="2166938"/>
          <a:ext cx="3206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文档" r:id="rId5" imgW="4336378" imgH="1301906" progId="Word.Document.12">
                  <p:embed/>
                </p:oleObj>
              </mc:Choice>
              <mc:Fallback>
                <p:oleObj name="文档" r:id="rId5" imgW="4336378" imgH="1301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513" y="2166938"/>
                        <a:ext cx="32067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20987" y="2772286"/>
            <a:ext cx="4866317" cy="5078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用－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代替</a:t>
            </a:r>
            <a:r>
              <a:rPr lang="en-US" altLang="zh-CN" sz="1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788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734806"/>
              </p:ext>
            </p:extLst>
          </p:nvPr>
        </p:nvGraphicFramePr>
        <p:xfrm>
          <a:off x="1845204" y="2592092"/>
          <a:ext cx="79708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文档" r:id="rId7" imgW="10754159" imgH="1310797" progId="Word.Document.12">
                  <p:embed/>
                </p:oleObj>
              </mc:Choice>
              <mc:Fallback>
                <p:oleObj name="文档" r:id="rId7" imgW="10754159" imgH="1310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5204" y="2592092"/>
                        <a:ext cx="7970837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85317"/>
              </p:ext>
            </p:extLst>
          </p:nvPr>
        </p:nvGraphicFramePr>
        <p:xfrm>
          <a:off x="439738" y="3409950"/>
          <a:ext cx="3308350" cy="79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文档" r:id="rId9" imgW="4473577" imgH="957591" progId="Word.Document.12">
                  <p:embed/>
                </p:oleObj>
              </mc:Choice>
              <mc:Fallback>
                <p:oleObj name="文档" r:id="rId9" imgW="4473577" imgH="957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738" y="3409950"/>
                        <a:ext cx="3308350" cy="79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79979"/>
              </p:ext>
            </p:extLst>
          </p:nvPr>
        </p:nvGraphicFramePr>
        <p:xfrm>
          <a:off x="439738" y="4157662"/>
          <a:ext cx="80581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文档" r:id="rId11" imgW="10755497" imgH="1307621" progId="Word.Document.12">
                  <p:embed/>
                </p:oleObj>
              </mc:Choice>
              <mc:Fallback>
                <p:oleObj name="文档" r:id="rId11" imgW="10755497" imgH="1307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738" y="4157662"/>
                        <a:ext cx="805815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38609"/>
              </p:ext>
            </p:extLst>
          </p:nvPr>
        </p:nvGraphicFramePr>
        <p:xfrm>
          <a:off x="3576122" y="4151373"/>
          <a:ext cx="80581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文档" r:id="rId13" imgW="10755497" imgH="1306183" progId="Word.Document.12">
                  <p:embed/>
                </p:oleObj>
              </mc:Choice>
              <mc:Fallback>
                <p:oleObj name="文档" r:id="rId13" imgW="10755497" imgH="1306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76122" y="4151373"/>
                        <a:ext cx="805815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121" y="160158"/>
            <a:ext cx="8586954" cy="358990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614559" y="797833"/>
            <a:ext cx="8161916" cy="2412750"/>
            <a:chOff x="723520" y="1118573"/>
            <a:chExt cx="10882555" cy="3217000"/>
          </a:xfrm>
        </p:grpSpPr>
        <p:sp>
          <p:nvSpPr>
            <p:cNvPr id="10" name="矩形 9"/>
            <p:cNvSpPr/>
            <p:nvPr/>
          </p:nvSpPr>
          <p:spPr>
            <a:xfrm>
              <a:off x="723520" y="1257832"/>
              <a:ext cx="10882555" cy="3077741"/>
            </a:xfrm>
            <a:prstGeom prst="rect">
              <a:avLst/>
            </a:prstGeom>
          </p:spPr>
          <p:txBody>
            <a:bodyPr wrap="square" lIns="91424" tIns="45711" rIns="91424" bIns="45711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i="1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    f</a:t>
              </a:r>
              <a:r>
                <a:rPr lang="en-US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g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lang="zh-CN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对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定义域内任意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都成立，所以可以</a:t>
              </a:r>
              <a:r>
                <a:rPr lang="zh-CN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对</a:t>
              </a:r>
              <a:r>
                <a:rPr lang="en-US" altLang="zh-CN" i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zh-CN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任意赋值</a:t>
              </a:r>
              <a:r>
                <a:rPr lang="zh-CN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，如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＝－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.</a:t>
              </a:r>
              <a:endParaRPr lang="zh-CN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lang="zh-CN" altLang="zh-CN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利用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g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一奇一偶，把－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的负号或提或消，最终得到关于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g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二元方程组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，从中解出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g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en-US" altLang="zh-CN" i="1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en-US" altLang="zh-CN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).</a:t>
              </a:r>
              <a:endParaRPr lang="zh-CN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518698"/>
                </p:ext>
              </p:extLst>
            </p:nvPr>
          </p:nvGraphicFramePr>
          <p:xfrm>
            <a:off x="3549559" y="1118573"/>
            <a:ext cx="1601217" cy="1489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文档" r:id="rId3" imgW="1235572" imgH="1144823" progId="Word.Document.12">
                    <p:embed/>
                  </p:oleObj>
                </mc:Choice>
                <mc:Fallback>
                  <p:oleObj name="文档" r:id="rId3" imgW="1235572" imgH="114482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49559" y="1118573"/>
                          <a:ext cx="1601217" cy="1489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99781"/>
            <a:ext cx="9142857" cy="4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43" y="122378"/>
            <a:ext cx="74104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3</a:t>
            </a:r>
            <a:r>
              <a:rPr lang="zh-CN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100" b="1" kern="100" dirty="0">
                <a:latin typeface="Times New Roman"/>
                <a:ea typeface="微软雅黑" pitchFamily="34" charset="-122"/>
                <a:cs typeface="Times New Roman"/>
              </a:rPr>
              <a:t>利用函数的奇偶性与单调性比较大小</a:t>
            </a:r>
          </a:p>
        </p:txBody>
      </p:sp>
      <p:sp>
        <p:nvSpPr>
          <p:cNvPr id="6" name="矩形 5"/>
          <p:cNvSpPr/>
          <p:nvPr/>
        </p:nvSpPr>
        <p:spPr>
          <a:xfrm>
            <a:off x="299750" y="584988"/>
            <a:ext cx="8544502" cy="193897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例</a:t>
            </a:r>
            <a:r>
              <a:rPr lang="en-US" altLang="zh-CN" sz="20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设偶函数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的定义域为</a:t>
            </a:r>
            <a:r>
              <a:rPr lang="en-US" altLang="zh-CN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是增函数，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endParaRPr lang="en-US" altLang="zh-CN" sz="20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(π)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的大小关系是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(π)&gt;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		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(π)&gt;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(π)&lt;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		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(π)&lt;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2)&lt;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答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pic>
        <p:nvPicPr>
          <p:cNvPr id="11" name="解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745751"/>
            <a:ext cx="714377" cy="299467"/>
          </a:xfrm>
          <a:prstGeom prst="rect">
            <a:avLst/>
          </a:prstGeom>
        </p:spPr>
      </p:pic>
      <p:sp>
        <p:nvSpPr>
          <p:cNvPr id="12" name="TextBox 19"/>
          <p:cNvSpPr txBox="1"/>
          <p:nvPr/>
        </p:nvSpPr>
        <p:spPr>
          <a:xfrm>
            <a:off x="204658" y="1545636"/>
            <a:ext cx="5670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/>
            <a:r>
              <a:rPr lang="zh-CN" altLang="en-US" sz="3375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299750" y="2765411"/>
            <a:ext cx="5190353" cy="1881266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因为函数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上的偶函数，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又当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[0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是增函数，且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π&gt;3&gt;2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(π)&gt;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(π)&gt;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3)&gt;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2).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957</Words>
  <Application>Microsoft Office PowerPoint</Application>
  <PresentationFormat>全屏显示(16:9)</PresentationFormat>
  <Paragraphs>107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IPAPANNEW</vt:lpstr>
      <vt:lpstr>汉仪旗黑-85S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1_Office 主题​​</vt:lpstr>
      <vt:lpstr>文档</vt:lpstr>
      <vt:lpstr>Microsoft Word 文档</vt:lpstr>
      <vt:lpstr>函数的奇偶性 第二课时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周明芝</cp:lastModifiedBy>
  <cp:revision>35</cp:revision>
  <dcterms:created xsi:type="dcterms:W3CDTF">2020-02-01T11:21:51Z</dcterms:created>
  <dcterms:modified xsi:type="dcterms:W3CDTF">2020-02-05T14:23:47Z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