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65" r:id="rId2"/>
    <p:sldId id="334" r:id="rId3"/>
    <p:sldId id="335" r:id="rId4"/>
    <p:sldId id="337" r:id="rId5"/>
    <p:sldId id="338" r:id="rId6"/>
    <p:sldId id="339" r:id="rId7"/>
    <p:sldId id="327" r:id="rId8"/>
    <p:sldId id="310" r:id="rId9"/>
    <p:sldId id="311" r:id="rId10"/>
    <p:sldId id="312" r:id="rId11"/>
    <p:sldId id="313" r:id="rId12"/>
    <p:sldId id="329" r:id="rId13"/>
    <p:sldId id="314" r:id="rId14"/>
    <p:sldId id="328" r:id="rId15"/>
    <p:sldId id="331" r:id="rId16"/>
    <p:sldId id="333" r:id="rId17"/>
    <p:sldId id="316" r:id="rId18"/>
    <p:sldId id="317" r:id="rId19"/>
    <p:sldId id="318" r:id="rId20"/>
    <p:sldId id="315" r:id="rId21"/>
    <p:sldId id="319" r:id="rId22"/>
    <p:sldId id="320" r:id="rId23"/>
    <p:sldId id="321" r:id="rId24"/>
    <p:sldId id="330" r:id="rId25"/>
    <p:sldId id="271" r:id="rId2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365408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0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3F37086-15D0-443D-AF17-A3F21825C04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93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2031816"/>
            <a:ext cx="9144000" cy="3111685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2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7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1167595"/>
            <a:ext cx="9144000" cy="397590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9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8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2841718"/>
            <a:ext cx="9144000" cy="230178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6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2301782"/>
            <a:ext cx="9144000" cy="284171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7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1491880"/>
            <a:ext cx="9144000" cy="365162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8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1761660"/>
            <a:ext cx="9144000" cy="338184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3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171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1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3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7" r:id="rId27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package" Target="../embeddings/Microsoft_Word___5.docx"/><Relationship Id="rId7" Type="http://schemas.openxmlformats.org/officeDocument/2006/relationships/package" Target="../embeddings/Microsoft_Word___7.docx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Word___6.docx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package" Target="../embeddings/Microsoft_Word___8.docx"/><Relationship Id="rId7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Word___9.docx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Word___13.docx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6.docx"/><Relationship Id="rId3" Type="http://schemas.openxmlformats.org/officeDocument/2006/relationships/image" Target="../media/image15.png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Word___15.docx"/><Relationship Id="rId11" Type="http://schemas.openxmlformats.org/officeDocument/2006/relationships/image" Target="../media/image34.png"/><Relationship Id="rId5" Type="http://schemas.openxmlformats.org/officeDocument/2006/relationships/image" Target="../media/image30.emf"/><Relationship Id="rId10" Type="http://schemas.openxmlformats.org/officeDocument/2006/relationships/image" Target="../media/image33.png"/><Relationship Id="rId4" Type="http://schemas.openxmlformats.org/officeDocument/2006/relationships/package" Target="../embeddings/Microsoft_Word___14.docx"/><Relationship Id="rId9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package" Target="../embeddings/Microsoft_Word___17.docx"/><Relationship Id="rId7" Type="http://schemas.openxmlformats.org/officeDocument/2006/relationships/package" Target="../embeddings/Microsoft_Word___19.docx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emf"/><Relationship Id="rId5" Type="http://schemas.openxmlformats.org/officeDocument/2006/relationships/package" Target="../embeddings/Microsoft_Word___18.docx"/><Relationship Id="rId4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3.docx"/><Relationship Id="rId3" Type="http://schemas.openxmlformats.org/officeDocument/2006/relationships/package" Target="../embeddings/Microsoft_Word___1.docx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__2.docx"/><Relationship Id="rId11" Type="http://schemas.openxmlformats.org/officeDocument/2006/relationships/image" Target="../media/image14.emf"/><Relationship Id="rId5" Type="http://schemas.openxmlformats.org/officeDocument/2006/relationships/image" Target="../media/image15.png"/><Relationship Id="rId10" Type="http://schemas.openxmlformats.org/officeDocument/2006/relationships/package" Target="../embeddings/Microsoft_Word___4.docx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066620" y="2026909"/>
            <a:ext cx="4830800" cy="728345"/>
          </a:xfrm>
        </p:spPr>
        <p:txBody>
          <a:bodyPr>
            <a:normAutofit/>
          </a:bodyPr>
          <a:lstStyle/>
          <a:p>
            <a:r>
              <a:rPr lang="zh-CN" altLang="en-US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函数的</a:t>
            </a:r>
            <a:r>
              <a:rPr lang="zh-CN" altLang="en-US" sz="28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奇偶性</a:t>
            </a:r>
            <a:r>
              <a:rPr lang="en-US" altLang="zh-CN" sz="28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第一课时</a:t>
            </a:r>
            <a:endParaRPr lang="zh-CN" altLang="en-US" sz="28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高二数学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23113" y="3672378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   周明芝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953851"/>
              </p:ext>
            </p:extLst>
          </p:nvPr>
        </p:nvGraphicFramePr>
        <p:xfrm>
          <a:off x="485372" y="247539"/>
          <a:ext cx="6225351" cy="113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0" name="文档" r:id="rId3" imgW="6424540" imgH="1172808" progId="Word.Document.12">
                  <p:embed/>
                </p:oleObj>
              </mc:Choice>
              <mc:Fallback>
                <p:oleObj name="文档" r:id="rId3" imgW="6424540" imgH="11728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5372" y="247539"/>
                        <a:ext cx="6225351" cy="113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505927"/>
              </p:ext>
            </p:extLst>
          </p:nvPr>
        </p:nvGraphicFramePr>
        <p:xfrm>
          <a:off x="392905" y="1284270"/>
          <a:ext cx="6249193" cy="1140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1" name="文档" r:id="rId5" imgW="6424540" imgH="1174610" progId="Word.Document.12">
                  <p:embed/>
                </p:oleObj>
              </mc:Choice>
              <mc:Fallback>
                <p:oleObj name="文档" r:id="rId5" imgW="6424540" imgH="11746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905" y="1284270"/>
                        <a:ext cx="6249193" cy="1140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324280" y="2172214"/>
            <a:ext cx="4313347" cy="496272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∵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定义域不关于原点对称，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418270"/>
              </p:ext>
            </p:extLst>
          </p:nvPr>
        </p:nvGraphicFramePr>
        <p:xfrm>
          <a:off x="485372" y="2951227"/>
          <a:ext cx="5672266" cy="1035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2" name="文档" r:id="rId7" imgW="6424540" imgH="1176052" progId="Word.Document.12">
                  <p:embed/>
                </p:oleObj>
              </mc:Choice>
              <mc:Fallback>
                <p:oleObj name="文档" r:id="rId7" imgW="6424540" imgH="11760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5372" y="2951227"/>
                        <a:ext cx="5672266" cy="1035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06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692524"/>
              </p:ext>
            </p:extLst>
          </p:nvPr>
        </p:nvGraphicFramePr>
        <p:xfrm>
          <a:off x="392906" y="349321"/>
          <a:ext cx="5207952" cy="912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1" name="文档" r:id="rId3" imgW="5605818" imgH="982146" progId="Word.Document.12">
                  <p:embed/>
                </p:oleObj>
              </mc:Choice>
              <mc:Fallback>
                <p:oleObj name="文档" r:id="rId3" imgW="5605818" imgH="9821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906" y="349321"/>
                        <a:ext cx="5207952" cy="912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02158" y="1261598"/>
            <a:ext cx="8027465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kern="100" dirty="0" smtClean="0">
                <a:latin typeface="Times New Roman"/>
                <a:ea typeface="华文细黑"/>
                <a:cs typeface="Times New Roman"/>
              </a:rPr>
              <a:t>解：</a:t>
            </a:r>
            <a:r>
              <a:rPr lang="zh-CN" altLang="zh-CN" kern="100" dirty="0" smtClean="0">
                <a:latin typeface="Times New Roman"/>
                <a:ea typeface="华文细黑"/>
                <a:cs typeface="Times New Roman"/>
              </a:rPr>
              <a:t>定义域</a:t>
            </a:r>
            <a:r>
              <a:rPr lang="zh-CN" altLang="zh-CN" kern="100" dirty="0">
                <a:latin typeface="Times New Roman"/>
                <a:ea typeface="华文细黑"/>
                <a:cs typeface="Times New Roman"/>
              </a:rPr>
              <a:t>为</a:t>
            </a:r>
            <a:r>
              <a:rPr lang="en-US" altLang="zh-CN" kern="100" dirty="0">
                <a:latin typeface="Times New Roman"/>
                <a:ea typeface="华文细黑"/>
              </a:rPr>
              <a:t>{</a:t>
            </a:r>
            <a:r>
              <a:rPr lang="zh-CN" altLang="zh-CN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kern="100" dirty="0">
                <a:latin typeface="Times New Roman"/>
                <a:ea typeface="华文细黑"/>
              </a:rPr>
              <a:t>1,1}</a:t>
            </a:r>
            <a:r>
              <a:rPr lang="zh-CN" altLang="zh-CN" kern="100" dirty="0">
                <a:latin typeface="Times New Roman"/>
                <a:ea typeface="华文细黑"/>
                <a:cs typeface="Times New Roman"/>
              </a:rPr>
              <a:t>，因为对定义域内的每一个</a:t>
            </a:r>
            <a:r>
              <a:rPr lang="en-US" altLang="zh-CN" i="1" kern="100" dirty="0">
                <a:latin typeface="Times New Roman"/>
                <a:ea typeface="华文细黑"/>
              </a:rPr>
              <a:t>x</a:t>
            </a:r>
            <a:r>
              <a:rPr lang="zh-CN" altLang="zh-CN" kern="100" dirty="0">
                <a:latin typeface="Times New Roman"/>
                <a:ea typeface="华文细黑"/>
                <a:cs typeface="Times New Roman"/>
              </a:rPr>
              <a:t>，都有</a:t>
            </a:r>
            <a:r>
              <a:rPr lang="en-US" altLang="zh-CN" i="1" kern="100" dirty="0">
                <a:latin typeface="Times New Roman"/>
                <a:ea typeface="华文细黑"/>
              </a:rPr>
              <a:t>f</a:t>
            </a:r>
            <a:r>
              <a:rPr lang="en-US" altLang="zh-CN" kern="100" dirty="0">
                <a:latin typeface="Times New Roman"/>
                <a:ea typeface="华文细黑"/>
              </a:rPr>
              <a:t>(</a:t>
            </a:r>
            <a:r>
              <a:rPr lang="en-US" altLang="zh-CN" i="1" kern="100" dirty="0">
                <a:latin typeface="Times New Roman"/>
                <a:ea typeface="华文细黑"/>
              </a:rPr>
              <a:t>x</a:t>
            </a:r>
            <a:r>
              <a:rPr lang="en-US" altLang="zh-CN" kern="100" dirty="0">
                <a:latin typeface="Times New Roman"/>
                <a:ea typeface="华文细黑"/>
              </a:rPr>
              <a:t>)</a:t>
            </a:r>
            <a:r>
              <a:rPr lang="zh-CN" altLang="zh-CN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kern="100" dirty="0">
                <a:latin typeface="Times New Roman"/>
                <a:ea typeface="华文细黑"/>
              </a:rPr>
              <a:t>0</a:t>
            </a:r>
            <a:r>
              <a:rPr lang="zh-CN" altLang="zh-CN" kern="100" dirty="0" smtClean="0">
                <a:latin typeface="Times New Roman"/>
                <a:ea typeface="华文细黑"/>
                <a:cs typeface="Times New Roman"/>
              </a:rPr>
              <a:t>，所以</a:t>
            </a:r>
            <a:r>
              <a:rPr lang="en-US" altLang="zh-CN" i="1" kern="100" dirty="0">
                <a:latin typeface="Times New Roman"/>
                <a:ea typeface="华文细黑"/>
              </a:rPr>
              <a:t>f</a:t>
            </a:r>
            <a:r>
              <a:rPr lang="en-US" altLang="zh-CN" kern="100" dirty="0">
                <a:latin typeface="Times New Roman"/>
                <a:ea typeface="华文细黑"/>
              </a:rPr>
              <a:t>(</a:t>
            </a:r>
            <a:r>
              <a:rPr lang="zh-CN" altLang="zh-CN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i="1" kern="100" dirty="0">
                <a:latin typeface="Times New Roman"/>
                <a:ea typeface="华文细黑"/>
              </a:rPr>
              <a:t>x</a:t>
            </a:r>
            <a:r>
              <a:rPr lang="en-US" altLang="zh-CN" kern="100" dirty="0">
                <a:latin typeface="Times New Roman"/>
                <a:ea typeface="华文细黑"/>
              </a:rPr>
              <a:t>)</a:t>
            </a:r>
            <a:r>
              <a:rPr lang="zh-CN" altLang="zh-CN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i="1" kern="100" dirty="0">
                <a:latin typeface="Times New Roman"/>
                <a:ea typeface="华文细黑"/>
              </a:rPr>
              <a:t>f</a:t>
            </a:r>
            <a:r>
              <a:rPr lang="en-US" altLang="zh-CN" kern="100" dirty="0">
                <a:latin typeface="Times New Roman"/>
                <a:ea typeface="华文细黑"/>
              </a:rPr>
              <a:t>(</a:t>
            </a:r>
            <a:r>
              <a:rPr lang="en-US" altLang="zh-CN" i="1" kern="100" dirty="0">
                <a:latin typeface="Times New Roman"/>
                <a:ea typeface="华文细黑"/>
              </a:rPr>
              <a:t>x</a:t>
            </a:r>
            <a:r>
              <a:rPr lang="en-US" altLang="zh-CN" kern="100" dirty="0">
                <a:latin typeface="Times New Roman"/>
                <a:ea typeface="华文细黑"/>
              </a:rPr>
              <a:t>)</a:t>
            </a:r>
            <a:r>
              <a:rPr lang="zh-CN" altLang="zh-CN" kern="100" dirty="0">
                <a:latin typeface="Times New Roman"/>
                <a:ea typeface="华文细黑"/>
                <a:cs typeface="Times New Roman"/>
              </a:rPr>
              <a:t>，</a:t>
            </a:r>
            <a:endParaRPr lang="zh-CN" altLang="zh-CN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373543"/>
              </p:ext>
            </p:extLst>
          </p:nvPr>
        </p:nvGraphicFramePr>
        <p:xfrm>
          <a:off x="503708" y="2671281"/>
          <a:ext cx="8640291" cy="1175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2" name="文档" r:id="rId5" imgW="10067651" imgH="1290309" progId="Word.Document.12">
                  <p:embed/>
                </p:oleObj>
              </mc:Choice>
              <mc:Fallback>
                <p:oleObj name="文档" r:id="rId5" imgW="10067651" imgH="12903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3708" y="2671281"/>
                        <a:ext cx="8640291" cy="1175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402158" y="4138750"/>
            <a:ext cx="8027465" cy="6070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/>
                <a:ea typeface="华文细黑"/>
                <a:cs typeface="Times New Roman"/>
              </a:rPr>
              <a:t>即该函数既是奇函数又是偶函数</a:t>
            </a:r>
            <a:r>
              <a:rPr lang="en-US" altLang="zh-CN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617842"/>
              </p:ext>
            </p:extLst>
          </p:nvPr>
        </p:nvGraphicFramePr>
        <p:xfrm>
          <a:off x="503708" y="3562399"/>
          <a:ext cx="8455357" cy="103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3" name="文档" r:id="rId7" imgW="10632004" imgH="1134824" progId="Word.Document.12">
                  <p:embed/>
                </p:oleObj>
              </mc:Choice>
              <mc:Fallback>
                <p:oleObj name="文档" r:id="rId7" imgW="10632004" imgH="11348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3708" y="3562399"/>
                        <a:ext cx="8455357" cy="103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4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266514"/>
              </p:ext>
            </p:extLst>
          </p:nvPr>
        </p:nvGraphicFramePr>
        <p:xfrm>
          <a:off x="198527" y="381991"/>
          <a:ext cx="4220979" cy="1649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文档" r:id="rId3" imgW="5637795" imgH="2197979" progId="Word.Document.12">
                  <p:embed/>
                </p:oleObj>
              </mc:Choice>
              <mc:Fallback>
                <p:oleObj name="文档" r:id="rId3" imgW="5637795" imgH="219797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27" y="381991"/>
                        <a:ext cx="4220979" cy="1649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271289" y="1221969"/>
            <a:ext cx="8621557" cy="3484183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99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　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显然函数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的定义域为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∞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0)</a:t>
            </a:r>
            <a:r>
              <a:rPr lang="en-US" altLang="zh-CN" sz="2099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∪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(0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，＋</a:t>
            </a:r>
            <a:r>
              <a:rPr lang="en-US" altLang="zh-CN" sz="2099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∞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，关于原点对称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787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99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∵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当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＜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时，－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＞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endParaRPr lang="zh-CN" altLang="zh-CN" sz="787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则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099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zh-CN" altLang="zh-CN" sz="787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当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＞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时，－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＜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endParaRPr lang="zh-CN" altLang="zh-CN" sz="787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则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099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zh-CN" altLang="zh-CN" sz="787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综上可知：对于定义域内的任意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，总有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endParaRPr lang="zh-CN" altLang="zh-CN" sz="787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99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∴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函数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为奇函数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787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21194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7047" y="156279"/>
            <a:ext cx="8586954" cy="4855988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矩形 7"/>
          <p:cNvSpPr/>
          <p:nvPr/>
        </p:nvSpPr>
        <p:spPr>
          <a:xfrm>
            <a:off x="717828" y="917253"/>
            <a:ext cx="7328706" cy="461647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1</a:t>
            </a:r>
            <a:r>
              <a:rPr lang="en-US" altLang="zh-CN" dirty="0"/>
              <a:t>.</a:t>
            </a:r>
            <a:r>
              <a:rPr lang="zh-CN" altLang="zh-CN" dirty="0"/>
              <a:t>用定义判断函数奇偶性的步骤：</a:t>
            </a:r>
          </a:p>
        </p:txBody>
      </p:sp>
      <p:sp>
        <p:nvSpPr>
          <p:cNvPr id="2" name="矩形 1"/>
          <p:cNvSpPr/>
          <p:nvPr/>
        </p:nvSpPr>
        <p:spPr>
          <a:xfrm>
            <a:off x="542640" y="160158"/>
            <a:ext cx="1808508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归纳小结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6626" name="Picture 2" descr="S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15" y="1498320"/>
            <a:ext cx="5884260" cy="317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65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7047" y="156279"/>
            <a:ext cx="8586954" cy="4855988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矩形 2"/>
          <p:cNvSpPr/>
          <p:nvPr/>
        </p:nvSpPr>
        <p:spPr>
          <a:xfrm>
            <a:off x="717828" y="917253"/>
            <a:ext cx="7871368" cy="3046970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2. 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在判断奇偶性的运算中，可以</a:t>
            </a:r>
            <a:r>
              <a:rPr lang="zh-CN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转化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为判断奇偶性的</a:t>
            </a:r>
            <a:r>
              <a:rPr lang="zh-CN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等价关系式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＋</a:t>
            </a:r>
            <a:r>
              <a:rPr lang="en-US" altLang="zh-CN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0(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奇函数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)-</a:t>
            </a:r>
            <a:r>
              <a:rPr lang="en-US" altLang="zh-CN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-x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)=0(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偶函数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是否成立．</a:t>
            </a:r>
          </a:p>
          <a:p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分段函数奇偶性的判断，要注意定义域内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取值的任意性，应</a:t>
            </a:r>
            <a:r>
              <a:rPr lang="zh-CN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分段讨论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，讨论时可依据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的范围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取相应的解析式化简，</a:t>
            </a:r>
            <a:r>
              <a:rPr lang="zh-CN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判断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-x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关系，得出结论，也可以利用图象作判断．</a:t>
            </a:r>
          </a:p>
        </p:txBody>
      </p:sp>
      <p:sp>
        <p:nvSpPr>
          <p:cNvPr id="4" name="矩形 3"/>
          <p:cNvSpPr/>
          <p:nvPr/>
        </p:nvSpPr>
        <p:spPr>
          <a:xfrm>
            <a:off x="542640" y="160158"/>
            <a:ext cx="1808508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归纳小结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6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2520" y="358016"/>
            <a:ext cx="8596057" cy="1545960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99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跟踪训练</a:t>
            </a:r>
            <a:r>
              <a:rPr lang="zh-CN" altLang="zh-CN" sz="2099" b="1" kern="100" dirty="0">
                <a:solidFill>
                  <a:srgbClr val="0000FF"/>
                </a:solidFill>
                <a:latin typeface="宋体"/>
                <a:ea typeface="Times New Roman"/>
                <a:cs typeface="Courier New"/>
              </a:rPr>
              <a:t> 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下列函数中，既不是奇函数，也不是偶函数的是</a:t>
            </a:r>
            <a:endParaRPr lang="zh-CN" altLang="zh-CN" sz="787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99" kern="100" dirty="0" err="1">
                <a:latin typeface="Times New Roman"/>
                <a:ea typeface="华文细黑"/>
                <a:cs typeface="Courier New"/>
              </a:rPr>
              <a:t>A.</a:t>
            </a:r>
            <a:r>
              <a:rPr lang="en-US" altLang="zh-CN" sz="2099" i="1" kern="100" dirty="0" err="1">
                <a:latin typeface="Times New Roman"/>
                <a:ea typeface="华文细黑"/>
                <a:cs typeface="Courier New"/>
              </a:rPr>
              <a:t>y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sin 2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  			</a:t>
            </a:r>
            <a:r>
              <a:rPr lang="en-US" altLang="zh-CN" sz="2099" kern="100" dirty="0" err="1">
                <a:latin typeface="Times New Roman"/>
                <a:ea typeface="华文细黑"/>
                <a:cs typeface="Courier New"/>
              </a:rPr>
              <a:t>B.</a:t>
            </a:r>
            <a:r>
              <a:rPr lang="en-US" altLang="zh-CN" sz="2099" i="1" kern="100" dirty="0" err="1">
                <a:latin typeface="Times New Roman"/>
                <a:ea typeface="华文细黑"/>
                <a:cs typeface="Courier New"/>
              </a:rPr>
              <a:t>y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baseline="30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kern="100" dirty="0" err="1">
                <a:latin typeface="Times New Roman"/>
                <a:ea typeface="华文细黑"/>
                <a:cs typeface="Courier New"/>
              </a:rPr>
              <a:t>cos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endParaRPr lang="zh-CN" altLang="zh-CN" sz="787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99" kern="100" dirty="0" err="1">
                <a:latin typeface="Times New Roman"/>
                <a:ea typeface="华文细黑"/>
                <a:cs typeface="Courier New"/>
              </a:rPr>
              <a:t>C.</a:t>
            </a:r>
            <a:r>
              <a:rPr lang="en-US" altLang="zh-CN" sz="2099" i="1" kern="100" dirty="0" err="1">
                <a:latin typeface="Times New Roman"/>
                <a:ea typeface="华文细黑"/>
                <a:cs typeface="Courier New"/>
              </a:rPr>
              <a:t>y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099" i="1" kern="100" baseline="300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  			</a:t>
            </a:r>
            <a:r>
              <a:rPr lang="en-US" altLang="zh-CN" sz="2099" kern="100" dirty="0" err="1">
                <a:latin typeface="Times New Roman"/>
                <a:ea typeface="华文细黑"/>
                <a:cs typeface="Courier New"/>
              </a:rPr>
              <a:t>D.</a:t>
            </a:r>
            <a:r>
              <a:rPr lang="en-US" altLang="zh-CN" sz="2099" i="1" kern="100" dirty="0" err="1">
                <a:latin typeface="Times New Roman"/>
                <a:ea typeface="华文细黑"/>
                <a:cs typeface="Courier New"/>
              </a:rPr>
              <a:t>y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baseline="30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sin 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endParaRPr lang="zh-CN" altLang="zh-CN" sz="787" kern="100" dirty="0"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/>
          </p:nvPr>
        </p:nvGraphicFramePr>
        <p:xfrm>
          <a:off x="1480367" y="1256296"/>
          <a:ext cx="478520" cy="857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文档" r:id="rId3" imgW="645009" imgH="1142742" progId="Word.Document.12">
                  <p:embed/>
                </p:oleObj>
              </mc:Choice>
              <mc:Fallback>
                <p:oleObj name="文档" r:id="rId3" imgW="645009" imgH="11427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0367" y="1256296"/>
                        <a:ext cx="478520" cy="857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821662" y="1364283"/>
            <a:ext cx="458945" cy="611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74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7" name="矩形 6"/>
          <p:cNvSpPr/>
          <p:nvPr/>
        </p:nvSpPr>
        <p:spPr>
          <a:xfrm>
            <a:off x="340509" y="1903976"/>
            <a:ext cx="7527484" cy="15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99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对于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sin 2(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sin 2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，为奇函数；</a:t>
            </a:r>
            <a:endParaRPr lang="zh-CN" altLang="zh-CN" sz="787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对于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099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cos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cos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，为偶函数；</a:t>
            </a:r>
            <a:endParaRPr lang="zh-CN" altLang="zh-CN" sz="787" kern="100" dirty="0">
              <a:latin typeface="宋体"/>
              <a:cs typeface="Courier New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679090"/>
              </p:ext>
            </p:extLst>
          </p:nvPr>
        </p:nvGraphicFramePr>
        <p:xfrm>
          <a:off x="457734" y="3337109"/>
          <a:ext cx="6727855" cy="1314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文档" r:id="rId5" imgW="8977457" imgH="1752085" progId="Word.Document.12">
                  <p:embed/>
                </p:oleObj>
              </mc:Choice>
              <mc:Fallback>
                <p:oleObj name="文档" r:id="rId5" imgW="8977457" imgH="17520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734" y="3337109"/>
                        <a:ext cx="6727855" cy="1314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40509" y="3859850"/>
            <a:ext cx="7777532" cy="576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对于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y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sin </a:t>
            </a:r>
            <a:r>
              <a:rPr lang="en-US" altLang="zh-CN" sz="2099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既不是偶函数也不是奇函数，故选</a:t>
            </a:r>
            <a:r>
              <a:rPr lang="en-US" altLang="zh-CN" sz="2099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D.</a:t>
            </a:r>
            <a:endParaRPr lang="zh-CN" altLang="zh-CN" sz="787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6043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3330" y="1365328"/>
            <a:ext cx="458945" cy="611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74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7" name="矩形 6"/>
          <p:cNvSpPr/>
          <p:nvPr/>
        </p:nvSpPr>
        <p:spPr>
          <a:xfrm>
            <a:off x="260931" y="-74790"/>
            <a:ext cx="8467085" cy="196974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100" dirty="0" smtClean="0">
                <a:latin typeface="Times New Roman"/>
                <a:ea typeface="华文细黑"/>
                <a:cs typeface="Times New Roman"/>
              </a:rPr>
              <a:t>(2)</a:t>
            </a:r>
            <a:r>
              <a:rPr lang="zh-CN" altLang="zh-CN" sz="2000" kern="100" dirty="0" smtClean="0">
                <a:latin typeface="Times New Roman"/>
                <a:ea typeface="华文细黑"/>
                <a:cs typeface="Times New Roman"/>
              </a:rPr>
              <a:t>设</a:t>
            </a:r>
            <a:r>
              <a:rPr lang="zh-CN" altLang="zh-CN" sz="2000" kern="100" dirty="0">
                <a:latin typeface="Times New Roman"/>
                <a:ea typeface="华文细黑"/>
                <a:cs typeface="Times New Roman"/>
              </a:rPr>
              <a:t>函数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00" kern="100" dirty="0">
                <a:latin typeface="Times New Roman"/>
                <a:ea typeface="华文细黑"/>
                <a:cs typeface="Times New Roman"/>
              </a:rPr>
              <a:t>的定义域都为</a:t>
            </a:r>
            <a:r>
              <a:rPr lang="en-US" altLang="zh-CN" sz="2000" b="1" kern="100" dirty="0">
                <a:latin typeface="Times New Roman"/>
                <a:ea typeface="华文细黑"/>
                <a:cs typeface="Courier New"/>
              </a:rPr>
              <a:t>R</a:t>
            </a:r>
            <a:r>
              <a:rPr lang="zh-CN" altLang="zh-CN" sz="2000" kern="100" dirty="0">
                <a:latin typeface="Times New Roman"/>
                <a:ea typeface="华文细黑"/>
                <a:cs typeface="Times New Roman"/>
              </a:rPr>
              <a:t>，且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00" kern="100" dirty="0">
                <a:latin typeface="Times New Roman"/>
                <a:ea typeface="华文细黑"/>
                <a:cs typeface="Times New Roman"/>
              </a:rPr>
              <a:t>是奇函数，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00" kern="100" dirty="0">
                <a:latin typeface="Times New Roman"/>
                <a:ea typeface="华文细黑"/>
                <a:cs typeface="Times New Roman"/>
              </a:rPr>
              <a:t>是偶函数，则下列结论中正确的</a:t>
            </a:r>
            <a:r>
              <a:rPr lang="zh-CN" altLang="zh-CN" sz="2000" kern="100" dirty="0" smtClean="0">
                <a:latin typeface="Times New Roman"/>
                <a:ea typeface="华文细黑"/>
                <a:cs typeface="Times New Roman"/>
              </a:rPr>
              <a:t>是</a:t>
            </a:r>
            <a:endParaRPr lang="zh-CN" altLang="zh-CN" sz="200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100" dirty="0" err="1">
                <a:latin typeface="Times New Roman"/>
                <a:ea typeface="华文细黑"/>
                <a:cs typeface="Courier New"/>
              </a:rPr>
              <a:t>A.</a:t>
            </a:r>
            <a:r>
              <a:rPr lang="en-US" altLang="zh-CN" sz="2000" i="1" kern="100" dirty="0" err="1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00" kern="100" dirty="0">
                <a:latin typeface="Times New Roman"/>
                <a:ea typeface="华文细黑"/>
                <a:cs typeface="Times New Roman"/>
              </a:rPr>
              <a:t>是</a:t>
            </a:r>
            <a:r>
              <a:rPr lang="zh-CN" altLang="zh-CN" sz="2000" kern="100" dirty="0" smtClean="0">
                <a:latin typeface="Times New Roman"/>
                <a:ea typeface="华文细黑"/>
                <a:cs typeface="Times New Roman"/>
              </a:rPr>
              <a:t>偶函数</a:t>
            </a:r>
            <a:r>
              <a:rPr lang="en-US" altLang="zh-CN" sz="2000" kern="100" dirty="0" smtClean="0">
                <a:latin typeface="Times New Roman"/>
                <a:ea typeface="华文细黑"/>
                <a:cs typeface="Times New Roman"/>
              </a:rPr>
              <a:t>         </a:t>
            </a:r>
            <a:r>
              <a:rPr lang="en-US" altLang="zh-CN" sz="2000" kern="100" dirty="0" err="1" smtClean="0">
                <a:latin typeface="Times New Roman"/>
                <a:ea typeface="华文细黑"/>
                <a:cs typeface="Courier New"/>
              </a:rPr>
              <a:t>B</a:t>
            </a:r>
            <a:r>
              <a:rPr lang="en-US" altLang="zh-CN" sz="2000" kern="100" dirty="0" err="1">
                <a:latin typeface="Times New Roman"/>
                <a:ea typeface="华文细黑"/>
                <a:cs typeface="Courier New"/>
              </a:rPr>
              <a:t>.|</a:t>
            </a:r>
            <a:r>
              <a:rPr lang="en-US" altLang="zh-CN" sz="2000" i="1" kern="100" dirty="0" err="1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)|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00" kern="100" dirty="0">
                <a:latin typeface="Times New Roman"/>
                <a:ea typeface="华文细黑"/>
                <a:cs typeface="Times New Roman"/>
              </a:rPr>
              <a:t>是</a:t>
            </a:r>
            <a:r>
              <a:rPr lang="zh-CN" altLang="zh-CN" sz="2000" kern="100" dirty="0" smtClean="0">
                <a:latin typeface="Times New Roman"/>
                <a:ea typeface="华文细黑"/>
                <a:cs typeface="Times New Roman"/>
              </a:rPr>
              <a:t>奇函数</a:t>
            </a:r>
            <a:endParaRPr lang="zh-CN" altLang="zh-CN" sz="2000" kern="100" dirty="0" smtClean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100" dirty="0" err="1" smtClean="0">
                <a:latin typeface="Times New Roman"/>
                <a:ea typeface="华文细黑"/>
                <a:cs typeface="Courier New"/>
              </a:rPr>
              <a:t>C.</a:t>
            </a:r>
            <a:r>
              <a:rPr lang="en-US" altLang="zh-CN" sz="2000" i="1" kern="100" dirty="0" err="1" smtClean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00" kern="100" dirty="0" smtClean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00" i="1" kern="100" dirty="0" smtClean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00" kern="100" dirty="0" smtClean="0">
                <a:latin typeface="Times New Roman"/>
                <a:ea typeface="华文细黑"/>
                <a:cs typeface="Courier New"/>
              </a:rPr>
              <a:t>)|</a:t>
            </a:r>
            <a:r>
              <a:rPr lang="en-US" altLang="zh-CN" sz="2000" i="1" kern="100" dirty="0" smtClean="0"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2000" kern="100" dirty="0" smtClean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00" i="1" kern="100" dirty="0" smtClean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00" kern="100" dirty="0" smtClean="0">
                <a:latin typeface="Times New Roman"/>
                <a:ea typeface="华文细黑"/>
                <a:cs typeface="Courier New"/>
              </a:rPr>
              <a:t>)|</a:t>
            </a:r>
            <a:r>
              <a:rPr lang="zh-CN" altLang="zh-CN" sz="2000" kern="100" dirty="0" smtClean="0">
                <a:latin typeface="Times New Roman"/>
                <a:ea typeface="华文细黑"/>
                <a:cs typeface="Times New Roman"/>
              </a:rPr>
              <a:t>是奇函数</a:t>
            </a:r>
            <a:r>
              <a:rPr lang="en-US" altLang="zh-CN" sz="2000" kern="100" dirty="0" smtClean="0">
                <a:latin typeface="Times New Roman"/>
                <a:ea typeface="华文细黑"/>
                <a:cs typeface="Times New Roman"/>
              </a:rPr>
              <a:t>       </a:t>
            </a:r>
            <a:r>
              <a:rPr lang="en-US" altLang="zh-CN" sz="2000" kern="100" dirty="0" err="1" smtClean="0">
                <a:latin typeface="Times New Roman"/>
                <a:ea typeface="华文细黑"/>
                <a:cs typeface="Courier New"/>
              </a:rPr>
              <a:t>D.|</a:t>
            </a:r>
            <a:r>
              <a:rPr lang="en-US" altLang="zh-CN" sz="2000" i="1" kern="100" dirty="0" err="1" smtClean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00" kern="100" dirty="0" smtClean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00" i="1" kern="100" dirty="0" smtClean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00" kern="100" dirty="0" smtClean="0"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000" i="1" kern="100" dirty="0" smtClean="0"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2000" kern="100" dirty="0" smtClean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00" i="1" kern="100" dirty="0" smtClean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00" kern="100" dirty="0" smtClean="0">
                <a:latin typeface="Times New Roman"/>
                <a:ea typeface="华文细黑"/>
                <a:cs typeface="Courier New"/>
              </a:rPr>
              <a:t>)|</a:t>
            </a:r>
            <a:r>
              <a:rPr lang="zh-CN" altLang="zh-CN" sz="2000" kern="100" dirty="0" smtClean="0">
                <a:latin typeface="Times New Roman"/>
                <a:ea typeface="华文细黑"/>
                <a:cs typeface="Times New Roman"/>
              </a:rPr>
              <a:t>是奇函数</a:t>
            </a:r>
            <a:endParaRPr lang="zh-CN" altLang="zh-CN" sz="2000" kern="100" dirty="0">
              <a:effectLst/>
              <a:latin typeface="宋体"/>
              <a:cs typeface="Courier New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0931" y="1778551"/>
            <a:ext cx="8712948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：令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h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)·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，则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h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)·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)·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h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1800" kern="100" dirty="0" smtClean="0">
                <a:latin typeface="Times New Roman"/>
                <a:ea typeface="华文细黑"/>
                <a:cs typeface="Times New Roman"/>
              </a:rPr>
              <a:t>，</a:t>
            </a:r>
            <a:endParaRPr lang="en-US" altLang="zh-CN" sz="1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1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en-US" altLang="zh-CN" sz="1800" kern="100" dirty="0" smtClean="0">
                <a:latin typeface="宋体"/>
                <a:ea typeface="华文细黑"/>
                <a:cs typeface="Times New Roman"/>
              </a:rPr>
              <a:t>∴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h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是奇函数，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错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80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：令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h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|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)|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，则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h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|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)|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|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)|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|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)|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h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1800" kern="100" dirty="0" smtClean="0">
                <a:latin typeface="Times New Roman"/>
                <a:ea typeface="华文细黑"/>
                <a:cs typeface="Times New Roman"/>
              </a:rPr>
              <a:t>，</a:t>
            </a:r>
            <a:endParaRPr lang="en-US" altLang="zh-CN" sz="1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1800" kern="100" dirty="0" smtClean="0">
                <a:latin typeface="Times New Roman"/>
                <a:ea typeface="华文细黑"/>
                <a:cs typeface="Times New Roman"/>
              </a:rPr>
              <a:t>  </a:t>
            </a:r>
            <a:r>
              <a:rPr lang="en-US" altLang="zh-CN" sz="1800" kern="100" dirty="0" smtClean="0">
                <a:latin typeface="宋体"/>
                <a:ea typeface="华文细黑"/>
                <a:cs typeface="Times New Roman"/>
              </a:rPr>
              <a:t>∴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h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是偶函数，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错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80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：令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h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)|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)|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，则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h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)·|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)|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)|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)|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h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1800" kern="100" dirty="0" smtClean="0">
                <a:latin typeface="Times New Roman"/>
                <a:ea typeface="华文细黑"/>
                <a:cs typeface="Times New Roman"/>
              </a:rPr>
              <a:t>，</a:t>
            </a:r>
            <a:endParaRPr lang="en-US" altLang="zh-CN" sz="1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1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en-US" altLang="zh-CN" sz="1800" kern="100" dirty="0" smtClean="0">
                <a:latin typeface="宋体"/>
                <a:ea typeface="华文细黑"/>
                <a:cs typeface="Times New Roman"/>
              </a:rPr>
              <a:t>∴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h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是奇函数，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80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：令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h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|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)·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)|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，则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h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|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)·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)|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|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)·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)|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|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)·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)|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h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，</a:t>
            </a:r>
            <a:endParaRPr lang="zh-CN" altLang="zh-CN" sz="180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800" kern="100" dirty="0" smtClean="0">
                <a:latin typeface="宋体"/>
                <a:ea typeface="华文细黑"/>
                <a:cs typeface="Times New Roman"/>
              </a:rPr>
              <a:t>  ∴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h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1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是偶函数，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1800" kern="100" dirty="0">
                <a:latin typeface="Times New Roman"/>
                <a:ea typeface="华文细黑"/>
                <a:cs typeface="Times New Roman"/>
              </a:rPr>
              <a:t>错</a:t>
            </a:r>
            <a:r>
              <a:rPr lang="en-US" altLang="zh-CN" sz="1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80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22442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167775"/>
            <a:ext cx="9142857" cy="4380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61823" y="190372"/>
            <a:ext cx="741042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5">
              <a:defRPr/>
            </a:pPr>
            <a:r>
              <a:rPr lang="en-US" altLang="zh-CN" sz="2100" b="1" kern="100" dirty="0" smtClean="0">
                <a:latin typeface="Times New Roman"/>
                <a:ea typeface="微软雅黑" pitchFamily="34" charset="-122"/>
                <a:cs typeface="Times New Roman"/>
              </a:rPr>
              <a:t>2</a:t>
            </a:r>
            <a:r>
              <a:rPr lang="zh-CN" altLang="zh-CN" sz="2100" b="1" kern="100" dirty="0" smtClean="0">
                <a:latin typeface="Times New Roman"/>
                <a:ea typeface="微软雅黑" pitchFamily="34" charset="-122"/>
                <a:cs typeface="Times New Roman"/>
              </a:rPr>
              <a:t>、</a:t>
            </a:r>
            <a:r>
              <a:rPr lang="zh-CN" altLang="zh-CN" sz="2100" b="1" kern="100" dirty="0">
                <a:latin typeface="Times New Roman"/>
                <a:ea typeface="微软雅黑" pitchFamily="34" charset="-122"/>
                <a:cs typeface="Times New Roman"/>
              </a:rPr>
              <a:t>奇、偶函数图象的应用</a:t>
            </a:r>
          </a:p>
        </p:txBody>
      </p:sp>
      <p:sp>
        <p:nvSpPr>
          <p:cNvPr id="6" name="矩形 5"/>
          <p:cNvSpPr/>
          <p:nvPr/>
        </p:nvSpPr>
        <p:spPr>
          <a:xfrm>
            <a:off x="299750" y="573528"/>
            <a:ext cx="7134569" cy="507813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例</a:t>
            </a:r>
            <a:r>
              <a:rPr lang="en-US" altLang="zh-CN" sz="2000" b="1" kern="100" dirty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2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定义在</a:t>
            </a:r>
            <a:r>
              <a:rPr lang="en-US" altLang="zh-CN" sz="20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上的奇函数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[0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，＋</a:t>
            </a:r>
            <a:r>
              <a:rPr lang="en-US" altLang="zh-CN" sz="20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∞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上的图象如图所示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87404" name="Picture 12" descr="3-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766" y="1113589"/>
            <a:ext cx="2176469" cy="165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解答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3" y="4745751"/>
            <a:ext cx="714377" cy="29946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99750" y="2355726"/>
            <a:ext cx="7134569" cy="507813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画出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0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的图象；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9750" y="2942649"/>
            <a:ext cx="7134569" cy="957936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先描出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(1,1)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(2,0)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关于原点的对称点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1)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2,0)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000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连线可得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0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的图象如图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87405" name="Picture 13" descr="3-6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766" y="3384718"/>
            <a:ext cx="2397362" cy="16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15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7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9750" y="156508"/>
            <a:ext cx="4796232" cy="577063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解不等式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xf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)&gt;0.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" name="解答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3" y="4745751"/>
            <a:ext cx="714377" cy="29946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9750" y="2473635"/>
            <a:ext cx="7026556" cy="1131061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en-US" altLang="zh-CN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xf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)&gt;0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即图象上横坐标、纵坐标同号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结合图象可知，</a:t>
            </a:r>
            <a:r>
              <a:rPr lang="en-US" altLang="zh-CN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xf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)&gt;0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的解集是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2,0)</a:t>
            </a:r>
            <a:r>
              <a:rPr lang="en-US" altLang="zh-CN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∪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(0,2).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" name="Picture 13" descr="3-6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87" y="290072"/>
            <a:ext cx="2720088" cy="188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99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99750" y="138105"/>
            <a:ext cx="8544502" cy="1131061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b="1" kern="100" dirty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延伸探究　</a:t>
            </a:r>
          </a:p>
          <a:p>
            <a:pPr algn="just">
              <a:lnSpc>
                <a:spcPct val="150000"/>
              </a:lnSpc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把本例中的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奇函数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改为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偶函数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，重做该题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1" name="解答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3" y="4745751"/>
            <a:ext cx="714377" cy="29946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99750" y="1617365"/>
            <a:ext cx="5298365" cy="577063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(1)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的图象如图所示：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2754" name="Picture 2" descr="3-6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717" y="2201311"/>
            <a:ext cx="3053901" cy="190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443588" y="4109019"/>
            <a:ext cx="5298365" cy="577063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(2)</a:t>
            </a:r>
            <a:r>
              <a:rPr lang="en-US" altLang="zh-CN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xf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)&gt;0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的解集是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∞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∪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(0,2).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" name="Picture 12" descr="3-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724" y="1510679"/>
            <a:ext cx="2529555" cy="192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51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49559" y="1152586"/>
            <a:ext cx="1349688" cy="646099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399" b="1" kern="1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思考</a:t>
            </a:r>
            <a:r>
              <a:rPr lang="en-US" altLang="zh-CN" sz="2399" b="1" kern="1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r>
              <a:rPr lang="zh-CN" altLang="zh-CN" sz="2099" b="1" kern="100" dirty="0">
                <a:solidFill>
                  <a:srgbClr val="0000FF"/>
                </a:solidFill>
                <a:latin typeface="Times New Roman" pitchFamily="18" charset="0"/>
                <a:ea typeface="华文细黑"/>
                <a:cs typeface="Times New Roman" pitchFamily="18" charset="0"/>
              </a:rPr>
              <a:t>　</a:t>
            </a:r>
            <a:endParaRPr lang="en-US" altLang="zh-CN" sz="2099" b="1" kern="100" dirty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90613" y="1180425"/>
            <a:ext cx="7558250" cy="576849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下列函数图象中，关于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y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轴对称的有哪些？关于原点对称的呢？</a:t>
            </a:r>
            <a:endParaRPr lang="zh-CN" altLang="zh-CN" sz="787" kern="100" dirty="0">
              <a:latin typeface="宋体"/>
              <a:cs typeface="Courier New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24403" y="4053929"/>
            <a:ext cx="7558250" cy="576849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099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099" kern="100" dirty="0">
                <a:latin typeface="宋体"/>
                <a:ea typeface="华文细黑"/>
                <a:cs typeface="Times New Roman"/>
              </a:rPr>
              <a:t>①②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关于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y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轴对称，</a:t>
            </a:r>
            <a:r>
              <a:rPr lang="en-US" altLang="zh-CN" sz="2099" kern="100" dirty="0">
                <a:latin typeface="宋体"/>
                <a:ea typeface="华文细黑"/>
                <a:cs typeface="Times New Roman"/>
              </a:rPr>
              <a:t>③④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关于原点对称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787" kern="100" dirty="0">
              <a:latin typeface="宋体"/>
              <a:cs typeface="Courier New"/>
            </a:endParaRPr>
          </a:p>
        </p:txBody>
      </p:sp>
      <p:pic>
        <p:nvPicPr>
          <p:cNvPr id="185346" name="Picture 2" descr="\\马玉娜\d\2016PPT原文件\步步高 高二下\数学\必修1A版\1-92.T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59"/>
          <a:stretch>
            <a:fillRect/>
          </a:stretch>
        </p:blipFill>
        <p:spPr bwMode="auto">
          <a:xfrm>
            <a:off x="708753" y="1919505"/>
            <a:ext cx="1894970" cy="200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7" name="Picture 3" descr="\\马玉娜\d\2016PPT原文件\步步高 高二下\数学\必修1A版\1-93.TIF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77"/>
          <a:stretch>
            <a:fillRect/>
          </a:stretch>
        </p:blipFill>
        <p:spPr bwMode="auto">
          <a:xfrm>
            <a:off x="4631167" y="2011247"/>
            <a:ext cx="2194270" cy="191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\\马玉娜\d\2016PPT原文件\步步高 高二下\数学\必修1A版\1-92.T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5"/>
          <a:stretch>
            <a:fillRect/>
          </a:stretch>
        </p:blipFill>
        <p:spPr bwMode="auto">
          <a:xfrm>
            <a:off x="2615602" y="1923828"/>
            <a:ext cx="2003686" cy="200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\\马玉娜\d\2016PPT原文件\步步高 高二下\数学\必修1A版\1-93.TIF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9"/>
          <a:stretch>
            <a:fillRect/>
          </a:stretch>
        </p:blipFill>
        <p:spPr bwMode="auto">
          <a:xfrm>
            <a:off x="6832637" y="2011247"/>
            <a:ext cx="2196494" cy="191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232393" y="689330"/>
            <a:ext cx="3137340" cy="609357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400" b="1" kern="100" dirty="0">
                <a:latin typeface="Times New Roman"/>
                <a:ea typeface="华文细黑"/>
              </a:rPr>
              <a:t>1.</a:t>
            </a:r>
            <a:r>
              <a:rPr lang="zh-CN" altLang="zh-CN" sz="2400" b="1" kern="100" dirty="0">
                <a:latin typeface="Times New Roman"/>
                <a:ea typeface="华文细黑"/>
              </a:rPr>
              <a:t>函数的奇偶性</a:t>
            </a:r>
          </a:p>
        </p:txBody>
      </p:sp>
      <p:grpSp>
        <p:nvGrpSpPr>
          <p:cNvPr id="15" name="Group 28"/>
          <p:cNvGrpSpPr>
            <a:grpSpLocks/>
          </p:cNvGrpSpPr>
          <p:nvPr/>
        </p:nvGrpSpPr>
        <p:grpSpPr bwMode="auto">
          <a:xfrm>
            <a:off x="125247" y="117954"/>
            <a:ext cx="2534820" cy="582613"/>
            <a:chOff x="48" y="370"/>
            <a:chExt cx="3525" cy="367"/>
          </a:xfrm>
        </p:grpSpPr>
        <p:grpSp>
          <p:nvGrpSpPr>
            <p:cNvPr id="16" name="Group 3"/>
            <p:cNvGrpSpPr>
              <a:grpSpLocks/>
            </p:cNvGrpSpPr>
            <p:nvPr/>
          </p:nvGrpSpPr>
          <p:grpSpPr bwMode="auto">
            <a:xfrm>
              <a:off x="48" y="370"/>
              <a:ext cx="3380" cy="367"/>
              <a:chOff x="820" y="270"/>
              <a:chExt cx="4270" cy="334"/>
            </a:xfrm>
          </p:grpSpPr>
          <p:sp>
            <p:nvSpPr>
              <p:cNvPr id="18" name="AutoShape 4"/>
              <p:cNvSpPr>
                <a:spLocks noChangeArrowheads="1"/>
              </p:cNvSpPr>
              <p:nvPr/>
            </p:nvSpPr>
            <p:spPr bwMode="auto">
              <a:xfrm>
                <a:off x="996" y="270"/>
                <a:ext cx="4094" cy="330"/>
              </a:xfrm>
              <a:prstGeom prst="roundRect">
                <a:avLst>
                  <a:gd name="adj" fmla="val 17509"/>
                </a:avLst>
              </a:prstGeom>
              <a:solidFill>
                <a:srgbClr val="00E3D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" name="AutoShape 5"/>
              <p:cNvSpPr>
                <a:spLocks noChangeArrowheads="1"/>
              </p:cNvSpPr>
              <p:nvPr/>
            </p:nvSpPr>
            <p:spPr bwMode="auto">
              <a:xfrm>
                <a:off x="820" y="525"/>
                <a:ext cx="4087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" name="AutoShape 6"/>
              <p:cNvSpPr>
                <a:spLocks noChangeArrowheads="1"/>
              </p:cNvSpPr>
              <p:nvPr/>
            </p:nvSpPr>
            <p:spPr bwMode="auto">
              <a:xfrm>
                <a:off x="820" y="299"/>
                <a:ext cx="4087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197" y="381"/>
              <a:ext cx="33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zh-CN" sz="2400" dirty="0"/>
                <a:t>一、知识</a:t>
              </a:r>
              <a:r>
                <a:rPr lang="zh-CN" altLang="zh-CN" sz="2400" dirty="0" smtClean="0"/>
                <a:t>梳理</a:t>
              </a:r>
              <a:r>
                <a:rPr lang="zh-CN" altLang="en-US" sz="2400" b="1" dirty="0" smtClean="0"/>
                <a:t> </a:t>
              </a:r>
              <a:endParaRPr lang="zh-CN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7553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6236" y="256854"/>
            <a:ext cx="8586954" cy="2876763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矩形 7"/>
          <p:cNvSpPr/>
          <p:nvPr/>
        </p:nvSpPr>
        <p:spPr>
          <a:xfrm>
            <a:off x="647272" y="1037776"/>
            <a:ext cx="7844896" cy="1200310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可以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用奇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函数图象关于原点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y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轴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对称这一特性去画图，求值，解不等式等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2640" y="160158"/>
            <a:ext cx="1808508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归纳小结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3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" y="146893"/>
            <a:ext cx="9142857" cy="4380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46287" y="95632"/>
            <a:ext cx="673674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5">
              <a:defRPr/>
            </a:pPr>
            <a:r>
              <a:rPr lang="en-US" altLang="zh-CN" sz="2100" b="1" kern="100" dirty="0" smtClean="0">
                <a:latin typeface="Times New Roman"/>
                <a:ea typeface="微软雅黑" pitchFamily="34" charset="-122"/>
                <a:cs typeface="Times New Roman"/>
              </a:rPr>
              <a:t>3</a:t>
            </a:r>
            <a:r>
              <a:rPr lang="zh-CN" altLang="zh-CN" sz="2100" b="1" kern="100" dirty="0" smtClean="0">
                <a:latin typeface="Times New Roman"/>
                <a:ea typeface="微软雅黑" pitchFamily="34" charset="-122"/>
                <a:cs typeface="Times New Roman"/>
              </a:rPr>
              <a:t>、</a:t>
            </a:r>
            <a:r>
              <a:rPr lang="zh-CN" altLang="zh-CN" sz="2100" b="1" kern="100" dirty="0">
                <a:latin typeface="Times New Roman"/>
                <a:ea typeface="微软雅黑" pitchFamily="34" charset="-122"/>
                <a:cs typeface="Times New Roman"/>
              </a:rPr>
              <a:t>利用函数的奇偶性求参数值</a:t>
            </a:r>
          </a:p>
        </p:txBody>
      </p:sp>
      <p:sp>
        <p:nvSpPr>
          <p:cNvPr id="14" name="矩形 13"/>
          <p:cNvSpPr/>
          <p:nvPr/>
        </p:nvSpPr>
        <p:spPr>
          <a:xfrm>
            <a:off x="299750" y="735546"/>
            <a:ext cx="8544502" cy="1138242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例</a:t>
            </a:r>
            <a:r>
              <a:rPr lang="en-US" altLang="zh-CN" b="1" kern="100" dirty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若函数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ax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是偶函数，定义域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kern="100" dirty="0" smtClean="0">
                <a:latin typeface="IPAPANNEW" panose="02000500070000020004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1,2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>
                <a:latin typeface="IPAPANNEW" panose="02000500070000020004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235923"/>
              </p:ext>
            </p:extLst>
          </p:nvPr>
        </p:nvGraphicFramePr>
        <p:xfrm>
          <a:off x="2785998" y="1185788"/>
          <a:ext cx="922973" cy="860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7" name="文档" r:id="rId4" imgW="978236" imgH="1039535" progId="Word.Document.12">
                  <p:embed/>
                </p:oleObj>
              </mc:Choice>
              <mc:Fallback>
                <p:oleObj name="文档" r:id="rId4" imgW="978236" imgH="10395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85998" y="1185788"/>
                        <a:ext cx="922973" cy="860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094235" y="1435156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9750" y="1949881"/>
            <a:ext cx="6429823" cy="646313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因为偶函数的定义域关于原点对称，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607085"/>
              </p:ext>
            </p:extLst>
          </p:nvPr>
        </p:nvGraphicFramePr>
        <p:xfrm>
          <a:off x="376238" y="2671763"/>
          <a:ext cx="5694362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8" name="文档" r:id="rId6" imgW="5691469" imgH="1134604" progId="Word.Document.12">
                  <p:embed/>
                </p:oleObj>
              </mc:Choice>
              <mc:Fallback>
                <p:oleObj name="文档" r:id="rId6" imgW="5691469" imgH="11346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6238" y="2671763"/>
                        <a:ext cx="5694362" cy="1135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301699"/>
              </p:ext>
            </p:extLst>
          </p:nvPr>
        </p:nvGraphicFramePr>
        <p:xfrm>
          <a:off x="373063" y="3421063"/>
          <a:ext cx="612933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9" name="文档" r:id="rId8" imgW="5695052" imgH="1136240" progId="Word.Document.12">
                  <p:embed/>
                </p:oleObj>
              </mc:Choice>
              <mc:Fallback>
                <p:oleObj name="文档" r:id="rId8" imgW="5695052" imgH="11362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3063" y="3421063"/>
                        <a:ext cx="6129337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375890" y="4233858"/>
            <a:ext cx="6429823" cy="646313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(-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)=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1" name="答案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3" y="4745751"/>
            <a:ext cx="714377" cy="299467"/>
          </a:xfrm>
          <a:prstGeom prst="rect">
            <a:avLst/>
          </a:prstGeom>
        </p:spPr>
      </p:pic>
      <p:pic>
        <p:nvPicPr>
          <p:cNvPr id="22" name="解析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98" y="4745751"/>
            <a:ext cx="714377" cy="2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2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2" grpId="1"/>
      <p:bldP spid="20" grpId="0"/>
      <p:bldP spid="2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65207"/>
              </p:ext>
            </p:extLst>
          </p:nvPr>
        </p:nvGraphicFramePr>
        <p:xfrm>
          <a:off x="439738" y="146049"/>
          <a:ext cx="8901392" cy="1775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文档" r:id="rId3" imgW="11445559" imgH="2087126" progId="Word.Document.12">
                  <p:embed/>
                </p:oleObj>
              </mc:Choice>
              <mc:Fallback>
                <p:oleObj name="文档" r:id="rId3" imgW="11445559" imgH="20871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738" y="146049"/>
                        <a:ext cx="8901392" cy="1775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650384"/>
              </p:ext>
            </p:extLst>
          </p:nvPr>
        </p:nvGraphicFramePr>
        <p:xfrm>
          <a:off x="436259" y="1171805"/>
          <a:ext cx="5937696" cy="1160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文档" r:id="rId5" imgW="7909208" imgH="1409442" progId="Word.Document.12">
                  <p:embed/>
                </p:oleObj>
              </mc:Choice>
              <mc:Fallback>
                <p:oleObj name="文档" r:id="rId5" imgW="7909208" imgH="14094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6259" y="1171805"/>
                        <a:ext cx="5937696" cy="1160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330830" y="3564870"/>
            <a:ext cx="8588347" cy="6070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/>
                <a:ea typeface="华文细黑"/>
                <a:cs typeface="Times New Roman"/>
              </a:rPr>
              <a:t>当</a:t>
            </a:r>
            <a:r>
              <a:rPr lang="en-US" altLang="zh-CN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kern="100" dirty="0"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kern="1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kern="1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kern="100" dirty="0">
                <a:latin typeface="Times New Roman"/>
                <a:ea typeface="华文细黑"/>
                <a:cs typeface="Times New Roman"/>
              </a:rPr>
              <a:t>时，经检验知</a:t>
            </a:r>
            <a:r>
              <a:rPr lang="en-US" altLang="zh-CN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kern="100" dirty="0">
                <a:latin typeface="Times New Roman"/>
                <a:ea typeface="华文细黑"/>
                <a:cs typeface="Times New Roman"/>
              </a:rPr>
              <a:t>为奇函数，故</a:t>
            </a:r>
            <a:r>
              <a:rPr lang="en-US" altLang="zh-CN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kern="100" dirty="0"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kern="100" dirty="0">
                <a:latin typeface="Times New Roman"/>
                <a:ea typeface="华文细黑"/>
                <a:cs typeface="Courier New"/>
              </a:rPr>
              <a:t>0.</a:t>
            </a:r>
            <a:endParaRPr lang="zh-CN" altLang="zh-CN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333342"/>
              </p:ext>
            </p:extLst>
          </p:nvPr>
        </p:nvGraphicFramePr>
        <p:xfrm>
          <a:off x="888322" y="2369345"/>
          <a:ext cx="7122845" cy="1370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文档" r:id="rId7" imgW="9562325" imgH="1617835" progId="Word.Document.12">
                  <p:embed/>
                </p:oleObj>
              </mc:Choice>
              <mc:Fallback>
                <p:oleObj name="文档" r:id="rId7" imgW="9562325" imgH="16178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8322" y="2369345"/>
                        <a:ext cx="7122845" cy="1370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275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3012" y="274845"/>
            <a:ext cx="8586954" cy="4315146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矩形 6"/>
          <p:cNvSpPr/>
          <p:nvPr/>
        </p:nvSpPr>
        <p:spPr>
          <a:xfrm>
            <a:off x="542640" y="415192"/>
            <a:ext cx="1808508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归纳小结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2136" y="1390277"/>
            <a:ext cx="7328706" cy="2862304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利用奇偶性求参数的常见类型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(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定义域含参数：奇偶函数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的定义域为</a:t>
            </a:r>
            <a:r>
              <a:rPr lang="en-US" altLang="zh-CN" kern="100" dirty="0">
                <a:latin typeface="IPAPANNEW" panose="02000500070000020004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>
                <a:latin typeface="IPAPANNEW" panose="02000500070000020004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，根据定义域关于原点对称，利用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求参数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(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解析式含参数：根据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列式，比较系数利用待定系数法求解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4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0183" y="554517"/>
            <a:ext cx="8544502" cy="4247298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知识清单：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000" kern="100" dirty="0" smtClean="0">
                <a:latin typeface="Times New Roman"/>
                <a:ea typeface="华文细黑"/>
                <a:cs typeface="Courier New"/>
              </a:rPr>
              <a:t>1)</a:t>
            </a:r>
            <a:r>
              <a:rPr lang="zh-CN" altLang="zh-CN" sz="2000" kern="100" dirty="0" smtClean="0">
                <a:solidFill>
                  <a:srgbClr val="FF0000"/>
                </a:solidFill>
                <a:latin typeface="Times New Roman"/>
                <a:ea typeface="华文细黑"/>
                <a:cs typeface="Times New Roman"/>
              </a:rPr>
              <a:t>两</a:t>
            </a:r>
            <a:r>
              <a:rPr lang="zh-CN" altLang="zh-CN" sz="2000" kern="100" dirty="0">
                <a:solidFill>
                  <a:srgbClr val="FF0000"/>
                </a:solidFill>
                <a:latin typeface="Times New Roman"/>
                <a:ea typeface="华文细黑"/>
                <a:cs typeface="Times New Roman"/>
              </a:rPr>
              <a:t>个定义</a:t>
            </a:r>
            <a:r>
              <a:rPr lang="zh-CN" altLang="zh-CN" sz="2000" kern="100" dirty="0">
                <a:latin typeface="Times New Roman"/>
                <a:ea typeface="华文细黑"/>
                <a:cs typeface="Times New Roman"/>
              </a:rPr>
              <a:t>：对于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00" kern="100" dirty="0">
                <a:latin typeface="Times New Roman"/>
                <a:ea typeface="华文细黑"/>
                <a:cs typeface="Times New Roman"/>
              </a:rPr>
              <a:t>定义域内的任意一个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00" kern="100" dirty="0">
                <a:latin typeface="Times New Roman"/>
                <a:ea typeface="华文细黑"/>
                <a:cs typeface="Times New Roman"/>
              </a:rPr>
              <a:t>，如果都有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00" kern="100" dirty="0"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00" kern="100" dirty="0" smtClean="0"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000" kern="100" dirty="0" smtClean="0">
                <a:latin typeface="Cambria Math"/>
                <a:ea typeface="华文细黑"/>
                <a:cs typeface="Cambria Math"/>
              </a:rPr>
              <a:t>⇔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00" kern="100" dirty="0"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0</a:t>
            </a:r>
            <a:r>
              <a:rPr lang="en-US" altLang="zh-CN" sz="2000" kern="100" dirty="0">
                <a:latin typeface="Cambria Math"/>
                <a:ea typeface="华文细黑"/>
                <a:cs typeface="Cambria Math"/>
              </a:rPr>
              <a:t>⇔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00" kern="100" dirty="0">
                <a:latin typeface="Times New Roman"/>
                <a:ea typeface="华文细黑"/>
                <a:cs typeface="Times New Roman"/>
              </a:rPr>
              <a:t>为奇函数；如果都有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000" kern="100" dirty="0">
                <a:latin typeface="Cambria Math"/>
                <a:ea typeface="华文细黑"/>
                <a:cs typeface="Cambria Math"/>
              </a:rPr>
              <a:t>⇔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0</a:t>
            </a:r>
            <a:r>
              <a:rPr lang="en-US" altLang="zh-CN" sz="2000" kern="100" dirty="0">
                <a:latin typeface="Cambria Math"/>
                <a:ea typeface="华文细黑"/>
                <a:cs typeface="Cambria Math"/>
              </a:rPr>
              <a:t>⇔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00" kern="100" dirty="0">
                <a:latin typeface="Times New Roman"/>
                <a:ea typeface="华文细黑"/>
                <a:cs typeface="Times New Roman"/>
              </a:rPr>
              <a:t>为偶函数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00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kern="100" dirty="0" smtClean="0">
                <a:latin typeface="Times New Roman"/>
                <a:ea typeface="华文细黑"/>
                <a:cs typeface="Courier New"/>
              </a:rPr>
              <a:t>    (2)</a:t>
            </a:r>
            <a:r>
              <a:rPr lang="zh-CN" altLang="zh-CN" sz="2000" kern="100" dirty="0" smtClean="0">
                <a:solidFill>
                  <a:srgbClr val="FF0000"/>
                </a:solidFill>
                <a:latin typeface="Times New Roman"/>
                <a:ea typeface="华文细黑"/>
                <a:cs typeface="Times New Roman"/>
              </a:rPr>
              <a:t>两</a:t>
            </a:r>
            <a:r>
              <a:rPr lang="zh-CN" altLang="zh-CN" sz="2000" kern="100" dirty="0">
                <a:solidFill>
                  <a:srgbClr val="FF0000"/>
                </a:solidFill>
                <a:latin typeface="Times New Roman"/>
                <a:ea typeface="华文细黑"/>
                <a:cs typeface="Times New Roman"/>
              </a:rPr>
              <a:t>个性质</a:t>
            </a:r>
            <a:r>
              <a:rPr lang="zh-CN" altLang="zh-CN" sz="2000" kern="100" dirty="0">
                <a:latin typeface="Times New Roman"/>
                <a:ea typeface="华文细黑"/>
                <a:cs typeface="Times New Roman"/>
              </a:rPr>
              <a:t>：函数为奇函数</a:t>
            </a:r>
            <a:r>
              <a:rPr lang="en-US" altLang="zh-CN" sz="2000" kern="100" dirty="0">
                <a:latin typeface="Cambria Math"/>
                <a:ea typeface="华文细黑"/>
                <a:cs typeface="Cambria Math"/>
              </a:rPr>
              <a:t>⇔</a:t>
            </a:r>
            <a:r>
              <a:rPr lang="zh-CN" altLang="zh-CN" sz="2000" kern="100" dirty="0">
                <a:latin typeface="Times New Roman"/>
                <a:ea typeface="华文细黑"/>
                <a:cs typeface="Times New Roman"/>
              </a:rPr>
              <a:t>它的图象关于原点对称</a:t>
            </a:r>
            <a:r>
              <a:rPr lang="zh-CN" altLang="zh-CN" sz="2000" kern="100" dirty="0" smtClean="0"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0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000" kern="100" dirty="0" smtClean="0">
                <a:latin typeface="Times New Roman"/>
                <a:ea typeface="华文细黑"/>
                <a:cs typeface="Times New Roman"/>
              </a:rPr>
              <a:t>                            </a:t>
            </a:r>
            <a:r>
              <a:rPr lang="zh-CN" altLang="zh-CN" sz="2000" kern="100" dirty="0" smtClean="0">
                <a:latin typeface="Times New Roman"/>
                <a:ea typeface="华文细黑"/>
                <a:cs typeface="Times New Roman"/>
              </a:rPr>
              <a:t>函数</a:t>
            </a:r>
            <a:r>
              <a:rPr lang="zh-CN" altLang="zh-CN" sz="2000" kern="100" dirty="0">
                <a:latin typeface="Times New Roman"/>
                <a:ea typeface="华文细黑"/>
                <a:cs typeface="Times New Roman"/>
              </a:rPr>
              <a:t>为偶函数</a:t>
            </a:r>
            <a:r>
              <a:rPr lang="en-US" altLang="zh-CN" sz="2000" kern="100" dirty="0">
                <a:latin typeface="Cambria Math"/>
                <a:ea typeface="华文细黑"/>
                <a:cs typeface="Cambria Math"/>
              </a:rPr>
              <a:t>⇔</a:t>
            </a:r>
            <a:r>
              <a:rPr lang="zh-CN" altLang="zh-CN" sz="2000" kern="100" dirty="0">
                <a:latin typeface="Times New Roman"/>
                <a:ea typeface="华文细黑"/>
                <a:cs typeface="Times New Roman"/>
              </a:rPr>
              <a:t>它的图象关于</a:t>
            </a:r>
            <a:r>
              <a:rPr lang="en-US" altLang="zh-CN" sz="2000" i="1" kern="100" dirty="0">
                <a:latin typeface="Times New Roman"/>
                <a:ea typeface="华文细黑"/>
                <a:cs typeface="Courier New"/>
              </a:rPr>
              <a:t>y</a:t>
            </a:r>
            <a:r>
              <a:rPr lang="zh-CN" altLang="zh-CN" sz="2000" kern="100" dirty="0">
                <a:latin typeface="Times New Roman"/>
                <a:ea typeface="华文细黑"/>
                <a:cs typeface="Times New Roman"/>
              </a:rPr>
              <a:t>轴对称</a:t>
            </a:r>
            <a:r>
              <a:rPr lang="en-US" altLang="zh-CN" sz="20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00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方法归纳：特值法、数形结合法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常见误区：忽略函数的定义域的对称性，只有定义域关于原点对称，才可能具有奇偶性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25247" y="75091"/>
            <a:ext cx="2534820" cy="582613"/>
            <a:chOff x="48" y="370"/>
            <a:chExt cx="3525" cy="367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48" y="370"/>
              <a:ext cx="3380" cy="367"/>
              <a:chOff x="820" y="270"/>
              <a:chExt cx="4270" cy="334"/>
            </a:xfrm>
          </p:grpSpPr>
          <p:sp>
            <p:nvSpPr>
              <p:cNvPr id="7" name="AutoShape 4"/>
              <p:cNvSpPr>
                <a:spLocks noChangeArrowheads="1"/>
              </p:cNvSpPr>
              <p:nvPr/>
            </p:nvSpPr>
            <p:spPr bwMode="auto">
              <a:xfrm>
                <a:off x="996" y="270"/>
                <a:ext cx="4094" cy="330"/>
              </a:xfrm>
              <a:prstGeom prst="roundRect">
                <a:avLst>
                  <a:gd name="adj" fmla="val 17509"/>
                </a:avLst>
              </a:prstGeom>
              <a:solidFill>
                <a:srgbClr val="00E3D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>
                <a:off x="820" y="525"/>
                <a:ext cx="4087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" name="AutoShape 6"/>
              <p:cNvSpPr>
                <a:spLocks noChangeArrowheads="1"/>
              </p:cNvSpPr>
              <p:nvPr/>
            </p:nvSpPr>
            <p:spPr bwMode="auto">
              <a:xfrm>
                <a:off x="820" y="299"/>
                <a:ext cx="4087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97" y="381"/>
              <a:ext cx="33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/>
                <a:t>三</a:t>
              </a:r>
              <a:r>
                <a:rPr lang="zh-CN" altLang="zh-CN" sz="2400" dirty="0" smtClean="0"/>
                <a:t>、</a:t>
              </a:r>
              <a:r>
                <a:rPr lang="zh-CN" altLang="en-US" sz="2400" dirty="0" smtClean="0"/>
                <a:t>课堂小结</a:t>
              </a:r>
              <a:endParaRPr lang="zh-CN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0837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60204" y="473478"/>
            <a:ext cx="1349688" cy="646099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399" b="1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梳理</a:t>
            </a:r>
            <a:endParaRPr lang="en-US" altLang="zh-CN" sz="2099" b="1" kern="100" dirty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74083" y="494039"/>
            <a:ext cx="7787273" cy="1061404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一般地，图象关于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y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轴对称的函数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称为</a:t>
            </a:r>
            <a:r>
              <a:rPr lang="en-US" altLang="zh-CN" sz="2099" u="sng" kern="100" dirty="0">
                <a:latin typeface="Times New Roman"/>
                <a:ea typeface="华文细黑"/>
                <a:cs typeface="Times New Roman"/>
              </a:rPr>
              <a:t>    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函数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，图象关于原点对称的函数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称为</a:t>
            </a:r>
            <a:r>
              <a:rPr lang="en-US" altLang="zh-CN" sz="2099" u="sng" kern="100" dirty="0">
                <a:latin typeface="Times New Roman"/>
                <a:ea typeface="华文细黑"/>
                <a:cs typeface="Times New Roman"/>
              </a:rPr>
              <a:t>     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函数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787" kern="100" dirty="0">
              <a:latin typeface="宋体"/>
              <a:cs typeface="Courier New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91646" y="1047272"/>
            <a:ext cx="453970" cy="415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99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奇</a:t>
            </a:r>
            <a:endParaRPr lang="zh-CN" altLang="en-US" sz="135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29009" y="560862"/>
            <a:ext cx="453970" cy="415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99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偶</a:t>
            </a:r>
            <a:endParaRPr lang="zh-CN" altLang="en-US" sz="1350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8894" y="1730062"/>
            <a:ext cx="1349688" cy="646099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399" b="1" kern="1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思考</a:t>
            </a:r>
            <a:r>
              <a:rPr lang="en-US" altLang="zh-CN" sz="2399" b="1" kern="1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zh-CN" altLang="zh-CN" sz="2099" b="1" kern="100" dirty="0">
                <a:solidFill>
                  <a:srgbClr val="0000FF"/>
                </a:solidFill>
                <a:latin typeface="Times New Roman" pitchFamily="18" charset="0"/>
                <a:ea typeface="华文细黑"/>
                <a:cs typeface="Times New Roman" pitchFamily="18" charset="0"/>
              </a:rPr>
              <a:t>　</a:t>
            </a:r>
            <a:endParaRPr lang="en-US" altLang="zh-CN" sz="2099" b="1" kern="100" dirty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88595" y="1764686"/>
            <a:ext cx="7558250" cy="576849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为什么不直接用图象关于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y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轴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原点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对称来定义函数的奇偶性？</a:t>
            </a:r>
            <a:endParaRPr lang="zh-CN" altLang="zh-CN" sz="787" kern="100" dirty="0">
              <a:latin typeface="宋体"/>
              <a:cs typeface="Courier New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3006" y="2465472"/>
            <a:ext cx="7558250" cy="1061404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099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因为很多函数图象我们不知道，即使画出来，细微之处是否对称也难以精确判断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787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7096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49559" y="782096"/>
            <a:ext cx="1349688" cy="646099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399" b="1" kern="1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思考</a:t>
            </a:r>
            <a:r>
              <a:rPr lang="en-US" altLang="zh-CN" sz="2399" b="1" kern="1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zh-CN" altLang="zh-CN" sz="2099" b="1" kern="100" dirty="0">
                <a:solidFill>
                  <a:srgbClr val="0000FF"/>
                </a:solidFill>
                <a:latin typeface="Times New Roman" pitchFamily="18" charset="0"/>
                <a:ea typeface="华文细黑"/>
                <a:cs typeface="Times New Roman" pitchFamily="18" charset="0"/>
              </a:rPr>
              <a:t>　</a:t>
            </a:r>
            <a:endParaRPr lang="en-US" altLang="zh-CN" sz="2099" b="1" kern="100" dirty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85750" y="782096"/>
            <a:ext cx="7558250" cy="576849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利用点对称来刻画图象对称有什么好处？</a:t>
            </a:r>
            <a:endParaRPr lang="zh-CN" altLang="zh-CN" sz="787" kern="100" dirty="0">
              <a:latin typeface="宋体"/>
              <a:cs typeface="Courier New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9559" y="1520514"/>
            <a:ext cx="7558250" cy="2030515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099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好处有两点：</a:t>
            </a:r>
            <a:r>
              <a:rPr lang="en-US" altLang="zh-CN" sz="2099" kern="100" dirty="0">
                <a:solidFill>
                  <a:srgbClr val="FF0000"/>
                </a:solidFill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099" kern="100" dirty="0">
                <a:solidFill>
                  <a:srgbClr val="FF0000"/>
                </a:solidFill>
                <a:latin typeface="Times New Roman"/>
                <a:ea typeface="华文细黑"/>
                <a:cs typeface="Times New Roman"/>
              </a:rPr>
              <a:t>等价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：只要所有点均关于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y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轴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原点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对称，则图象关于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y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轴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原点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对称，反之亦然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787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99" kern="100" dirty="0">
                <a:solidFill>
                  <a:srgbClr val="FF0000"/>
                </a:solidFill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099" kern="100" dirty="0">
                <a:solidFill>
                  <a:srgbClr val="FF0000"/>
                </a:solidFill>
                <a:latin typeface="Times New Roman"/>
                <a:ea typeface="华文细黑"/>
                <a:cs typeface="Times New Roman"/>
              </a:rPr>
              <a:t>可操作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：要判断点是否关于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y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轴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原点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对称，只要代入解析式验证即可，不知道函数图象也能操作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787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70798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52520" y="335808"/>
            <a:ext cx="1349688" cy="646099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399" b="1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梳理</a:t>
            </a:r>
            <a:endParaRPr lang="en-US" altLang="zh-CN" sz="2099" b="1" kern="100" dirty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88207" y="976778"/>
            <a:ext cx="8575326" cy="3484183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函数奇偶性的概念：</a:t>
            </a:r>
            <a:endParaRPr lang="zh-CN" altLang="zh-CN" sz="787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099" kern="100" dirty="0">
                <a:solidFill>
                  <a:srgbClr val="FF0000"/>
                </a:solidFill>
                <a:latin typeface="Times New Roman"/>
                <a:ea typeface="华文细黑"/>
                <a:cs typeface="Times New Roman"/>
              </a:rPr>
              <a:t>偶函数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：如果对于函数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的定义域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内</a:t>
            </a:r>
            <a:r>
              <a:rPr lang="en-US" altLang="zh-CN" sz="2099" u="sng" kern="100" dirty="0">
                <a:latin typeface="Times New Roman"/>
                <a:ea typeface="华文细黑"/>
                <a:cs typeface="Times New Roman"/>
              </a:rPr>
              <a:t>         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一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个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，都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有</a:t>
            </a:r>
            <a:r>
              <a:rPr lang="en-US" altLang="zh-CN" sz="2099" i="1" u="sng" kern="100" dirty="0">
                <a:latin typeface="Times New Roman"/>
                <a:ea typeface="华文细黑"/>
                <a:cs typeface="Courier New"/>
              </a:rPr>
              <a:t>                    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那么函数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就叫做偶函数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其</a:t>
            </a:r>
            <a:r>
              <a:rPr lang="zh-CN" altLang="zh-CN" sz="2099" kern="100" dirty="0">
                <a:solidFill>
                  <a:srgbClr val="FF0000"/>
                </a:solidFill>
                <a:latin typeface="Times New Roman"/>
                <a:ea typeface="华文细黑"/>
                <a:cs typeface="Times New Roman"/>
              </a:rPr>
              <a:t>实质是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函数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上任一点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))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关于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y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轴的对称点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))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也在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图象上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787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099" kern="100" dirty="0">
                <a:solidFill>
                  <a:srgbClr val="FF0000"/>
                </a:solidFill>
                <a:latin typeface="Times New Roman"/>
                <a:ea typeface="华文细黑"/>
                <a:cs typeface="Times New Roman"/>
              </a:rPr>
              <a:t>奇函数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：如果对于函数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的定义域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内</a:t>
            </a:r>
            <a:r>
              <a:rPr lang="en-US" altLang="zh-CN" sz="2099" u="sng" kern="100" dirty="0">
                <a:latin typeface="Times New Roman"/>
                <a:ea typeface="华文细黑"/>
                <a:cs typeface="Times New Roman"/>
              </a:rPr>
              <a:t>          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一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个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，都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有</a:t>
            </a:r>
            <a:r>
              <a:rPr lang="en-US" altLang="zh-CN" sz="2099" i="1" u="sng" kern="100" dirty="0">
                <a:latin typeface="Times New Roman"/>
                <a:ea typeface="华文细黑"/>
                <a:cs typeface="Courier New"/>
              </a:rPr>
              <a:t>                      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那么函数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就叫做奇函数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其</a:t>
            </a:r>
            <a:r>
              <a:rPr lang="zh-CN" altLang="zh-CN" sz="2099" kern="100" dirty="0">
                <a:solidFill>
                  <a:srgbClr val="FF0000"/>
                </a:solidFill>
                <a:latin typeface="Times New Roman"/>
                <a:ea typeface="华文细黑"/>
                <a:cs typeface="Times New Roman"/>
              </a:rPr>
              <a:t>实质是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函数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上任一点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))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关于原点的对称点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，－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))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也在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图象上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787" kern="100" dirty="0">
              <a:latin typeface="宋体"/>
              <a:cs typeface="Courier New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81747" y="1516713"/>
            <a:ext cx="1473480" cy="415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99" i="1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99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i="1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099" i="1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)</a:t>
            </a:r>
            <a:endParaRPr lang="zh-CN" altLang="en-US" sz="135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29994" y="2960168"/>
            <a:ext cx="723275" cy="415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99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任意</a:t>
            </a:r>
            <a:endParaRPr lang="zh-CN" altLang="en-US" sz="135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19706" y="2946672"/>
            <a:ext cx="1742785" cy="415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99" i="1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99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i="1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＝－</a:t>
            </a:r>
            <a:r>
              <a:rPr lang="en-US" altLang="zh-CN" sz="2099" i="1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)</a:t>
            </a:r>
            <a:endParaRPr lang="zh-CN" altLang="en-US" sz="1350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03487" y="1527195"/>
            <a:ext cx="723275" cy="415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99" b="1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任意</a:t>
            </a:r>
            <a:endParaRPr lang="zh-CN" altLang="en-US" sz="135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4635" y="74032"/>
            <a:ext cx="1349688" cy="646099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399" b="1" kern="1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思考</a:t>
            </a:r>
            <a:r>
              <a:rPr lang="en-US" altLang="zh-CN" sz="2399" b="1" kern="1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lang="zh-CN" altLang="zh-CN" sz="2099" b="1" kern="100" dirty="0">
                <a:solidFill>
                  <a:srgbClr val="0000FF"/>
                </a:solidFill>
                <a:latin typeface="Times New Roman" pitchFamily="18" charset="0"/>
                <a:ea typeface="华文细黑"/>
                <a:cs typeface="Times New Roman" pitchFamily="18" charset="0"/>
              </a:rPr>
              <a:t>　</a:t>
            </a:r>
            <a:endParaRPr lang="en-US" altLang="zh-CN" sz="2099" b="1" kern="100" dirty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56033" y="85077"/>
            <a:ext cx="7558250" cy="1061404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如果一个函数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的定义域是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1,1]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，那么这个函数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还具有奇偶性吗？</a:t>
            </a:r>
            <a:endParaRPr lang="zh-CN" altLang="zh-CN" sz="787" kern="100" dirty="0">
              <a:latin typeface="宋体"/>
              <a:cs typeface="Courier New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4635" y="1300451"/>
            <a:ext cx="8184287" cy="2030515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099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由函数奇偶性定义，对于定义域内任一元素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，其相反数－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必须也在定义域内，才能进一步判断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与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的关系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而本问题中，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1</a:t>
            </a:r>
            <a:r>
              <a:rPr lang="en-US" altLang="zh-CN" sz="2099" kern="100" dirty="0">
                <a:latin typeface="宋体"/>
                <a:ea typeface="华文细黑"/>
                <a:cs typeface="Times New Roman"/>
              </a:rPr>
              <a:t>∈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1,1]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，－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099" kern="100" dirty="0">
                <a:latin typeface="宋体"/>
                <a:ea typeface="MS Mincho"/>
                <a:cs typeface="MS Mincho"/>
              </a:rPr>
              <a:t>∉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1,1]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1)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无定义，自然也谈不上是否与</a:t>
            </a:r>
            <a:r>
              <a:rPr lang="en-US" altLang="zh-CN" sz="2099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相等了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所以该函数既非奇函数，也非偶函数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787" kern="100" dirty="0">
              <a:latin typeface="宋体"/>
              <a:cs typeface="Courier New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67410" y="3533303"/>
            <a:ext cx="8099025" cy="1061404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一般地，判断函数奇偶性要注意</a:t>
            </a:r>
            <a:r>
              <a:rPr lang="zh-CN" altLang="zh-CN" sz="2099" kern="100" dirty="0">
                <a:solidFill>
                  <a:srgbClr val="FF0000"/>
                </a:solidFill>
                <a:latin typeface="Times New Roman"/>
                <a:ea typeface="华文细黑"/>
                <a:cs typeface="Times New Roman"/>
              </a:rPr>
              <a:t>定义域优先</a:t>
            </a:r>
            <a:r>
              <a:rPr lang="zh-CN" altLang="zh-CN" sz="2099" kern="100" dirty="0">
                <a:latin typeface="Times New Roman"/>
                <a:ea typeface="华文细黑"/>
                <a:cs typeface="Times New Roman"/>
              </a:rPr>
              <a:t>原则，即首先要看定义域是否</a:t>
            </a:r>
            <a:r>
              <a:rPr lang="zh-CN" altLang="zh-CN" sz="2099" kern="100" dirty="0" smtClean="0">
                <a:latin typeface="Times New Roman"/>
                <a:ea typeface="华文细黑"/>
                <a:cs typeface="Times New Roman"/>
              </a:rPr>
              <a:t>关于</a:t>
            </a:r>
            <a:r>
              <a:rPr lang="zh-CN" altLang="en-US" sz="2099" kern="100" dirty="0" smtClean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原点</a:t>
            </a:r>
            <a:r>
              <a:rPr lang="zh-CN" altLang="zh-CN" sz="2099" kern="100" dirty="0" smtClean="0">
                <a:latin typeface="Times New Roman"/>
                <a:ea typeface="华文细黑"/>
                <a:cs typeface="Times New Roman"/>
              </a:rPr>
              <a:t>对称</a:t>
            </a:r>
            <a:r>
              <a:rPr lang="en-US" altLang="zh-CN" sz="2099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787" kern="100" dirty="0">
              <a:latin typeface="宋体"/>
              <a:cs typeface="Courier New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5235" y="3484936"/>
            <a:ext cx="1349688" cy="646099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399" b="1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梳理</a:t>
            </a:r>
            <a:endParaRPr lang="en-US" altLang="zh-CN" sz="2099" b="1" kern="100" dirty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6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5861" y="590020"/>
            <a:ext cx="8286132" cy="3416279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kern="100" dirty="0" smtClean="0">
                <a:latin typeface="Times New Roman"/>
                <a:ea typeface="华文细黑"/>
                <a:cs typeface="Times New Roman"/>
              </a:rPr>
              <a:t>2.</a:t>
            </a:r>
            <a:r>
              <a:rPr lang="zh-CN" altLang="zh-CN" sz="2400" dirty="0"/>
              <a:t>知识</a:t>
            </a:r>
            <a:r>
              <a:rPr lang="zh-CN" altLang="en-US" sz="2400" dirty="0" smtClean="0"/>
              <a:t>拓展</a:t>
            </a:r>
            <a:r>
              <a:rPr lang="zh-CN" altLang="en-US" sz="2400" b="1" dirty="0" smtClean="0"/>
              <a:t>：</a:t>
            </a:r>
            <a:r>
              <a:rPr lang="zh-CN" altLang="zh-CN" sz="2400" kern="100" dirty="0" smtClean="0">
                <a:latin typeface="Times New Roman"/>
                <a:ea typeface="华文细黑"/>
                <a:cs typeface="Times New Roman"/>
              </a:rPr>
              <a:t>函数</a:t>
            </a:r>
            <a:r>
              <a:rPr lang="zh-CN" altLang="zh-CN" sz="2400" kern="100" dirty="0">
                <a:latin typeface="Times New Roman"/>
                <a:ea typeface="华文细黑"/>
                <a:cs typeface="Times New Roman"/>
              </a:rPr>
              <a:t>奇偶性常用结论</a:t>
            </a:r>
            <a:endParaRPr lang="zh-CN" altLang="zh-CN" sz="240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400" kern="100" dirty="0">
                <a:latin typeface="Times New Roman"/>
                <a:ea typeface="华文细黑"/>
                <a:cs typeface="Times New Roman"/>
              </a:rPr>
              <a:t>如果函数</a:t>
            </a:r>
            <a:r>
              <a:rPr lang="en-US" altLang="zh-CN" sz="24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4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4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4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400" kern="100" dirty="0">
                <a:latin typeface="Times New Roman"/>
                <a:ea typeface="华文细黑"/>
                <a:cs typeface="Times New Roman"/>
              </a:rPr>
              <a:t>是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/>
                <a:ea typeface="华文细黑"/>
                <a:cs typeface="Times New Roman"/>
              </a:rPr>
              <a:t>偶</a:t>
            </a:r>
            <a:r>
              <a:rPr lang="zh-CN" altLang="zh-CN" sz="2400" kern="100" dirty="0">
                <a:latin typeface="Times New Roman"/>
                <a:ea typeface="华文细黑"/>
                <a:cs typeface="Times New Roman"/>
              </a:rPr>
              <a:t>函数，那么</a:t>
            </a:r>
            <a:r>
              <a:rPr lang="en-US" altLang="zh-CN" sz="2400" i="1" kern="100" dirty="0">
                <a:solidFill>
                  <a:srgbClr val="FF000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400" i="1" kern="100" dirty="0">
                <a:solidFill>
                  <a:srgbClr val="FF000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400" i="1" kern="100" dirty="0">
                <a:solidFill>
                  <a:srgbClr val="FF000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/>
                <a:ea typeface="华文细黑"/>
                <a:cs typeface="Courier New"/>
              </a:rPr>
              <a:t>(|</a:t>
            </a:r>
            <a:r>
              <a:rPr lang="en-US" altLang="zh-CN" sz="2400" i="1" kern="100" dirty="0">
                <a:solidFill>
                  <a:srgbClr val="FF000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/>
                <a:ea typeface="华文细黑"/>
                <a:cs typeface="Courier New"/>
              </a:rPr>
              <a:t>|).</a:t>
            </a:r>
            <a:endParaRPr lang="zh-CN" altLang="zh-CN" sz="2400" kern="100" dirty="0">
              <a:solidFill>
                <a:srgbClr val="FF0000"/>
              </a:solidFill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kern="100" dirty="0" smtClean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400" kern="100" dirty="0">
                <a:latin typeface="Times New Roman"/>
                <a:ea typeface="华文细黑"/>
                <a:cs typeface="Times New Roman"/>
              </a:rPr>
              <a:t>若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/>
                <a:ea typeface="华文细黑"/>
                <a:cs typeface="Times New Roman"/>
              </a:rPr>
              <a:t>奇</a:t>
            </a:r>
            <a:r>
              <a:rPr lang="zh-CN" altLang="zh-CN" sz="2400" kern="100" dirty="0">
                <a:latin typeface="Times New Roman"/>
                <a:ea typeface="华文细黑"/>
                <a:cs typeface="Times New Roman"/>
              </a:rPr>
              <a:t>函数在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dirty="0" smtClean="0"/>
              <a:t>＝</a:t>
            </a:r>
            <a:r>
              <a:rPr lang="en-US" altLang="zh-CN" sz="2400" dirty="0" smtClean="0"/>
              <a:t>0</a:t>
            </a:r>
            <a:r>
              <a:rPr lang="zh-CN" altLang="zh-CN" sz="2400" kern="100" dirty="0" smtClean="0">
                <a:latin typeface="Times New Roman"/>
                <a:ea typeface="华文细黑"/>
                <a:cs typeface="Times New Roman"/>
              </a:rPr>
              <a:t>处</a:t>
            </a:r>
            <a:r>
              <a:rPr lang="zh-CN" altLang="zh-CN" sz="2400" kern="100" dirty="0">
                <a:latin typeface="Times New Roman"/>
                <a:ea typeface="华文细黑"/>
                <a:cs typeface="Times New Roman"/>
              </a:rPr>
              <a:t>有意义，则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solidFill>
                  <a:srgbClr val="FF0000"/>
                </a:solidFill>
              </a:rPr>
              <a:t>(0)</a:t>
            </a:r>
            <a:r>
              <a:rPr lang="zh-CN" altLang="zh-CN" sz="2400" dirty="0">
                <a:solidFill>
                  <a:srgbClr val="FF0000"/>
                </a:solidFill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</a:rPr>
              <a:t>0</a:t>
            </a:r>
            <a:r>
              <a:rPr lang="en-US" altLang="zh-CN" sz="2400" dirty="0"/>
              <a:t>.</a:t>
            </a:r>
            <a:endParaRPr lang="zh-CN" altLang="zh-CN" sz="2400" dirty="0"/>
          </a:p>
          <a:p>
            <a:pPr algn="just">
              <a:lnSpc>
                <a:spcPct val="150000"/>
              </a:lnSpc>
            </a:pPr>
            <a:r>
              <a:rPr lang="en-US" altLang="zh-CN" sz="2400" kern="100" dirty="0" smtClean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400" kern="100" dirty="0">
                <a:latin typeface="Times New Roman"/>
                <a:ea typeface="华文细黑"/>
                <a:cs typeface="Times New Roman"/>
              </a:rPr>
              <a:t>在公共定义域内有</a:t>
            </a:r>
            <a:r>
              <a:rPr lang="zh-CN" altLang="zh-CN" sz="2400" kern="100" dirty="0" smtClean="0">
                <a:latin typeface="Times New Roman"/>
                <a:ea typeface="华文细黑"/>
                <a:cs typeface="Times New Roman"/>
              </a:rPr>
              <a:t>：</a:t>
            </a:r>
            <a:endParaRPr lang="en-US" altLang="zh-CN" sz="24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4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400" kern="100" dirty="0" smtClean="0">
                <a:latin typeface="Times New Roman"/>
                <a:ea typeface="华文细黑"/>
                <a:cs typeface="Times New Roman"/>
              </a:rPr>
              <a:t>奇</a:t>
            </a:r>
            <a:r>
              <a:rPr lang="en-US" altLang="zh-CN" sz="2400" kern="100" dirty="0">
                <a:latin typeface="Times New Roman"/>
                <a:ea typeface="华文细黑"/>
                <a:cs typeface="Courier New"/>
              </a:rPr>
              <a:t>±</a:t>
            </a:r>
            <a:r>
              <a:rPr lang="zh-CN" altLang="zh-CN" sz="2400" kern="100" dirty="0">
                <a:latin typeface="Times New Roman"/>
                <a:ea typeface="华文细黑"/>
                <a:cs typeface="Times New Roman"/>
              </a:rPr>
              <a:t>奇＝奇，偶</a:t>
            </a:r>
            <a:r>
              <a:rPr lang="en-US" altLang="zh-CN" sz="2400" kern="100" dirty="0">
                <a:latin typeface="Times New Roman"/>
                <a:ea typeface="华文细黑"/>
                <a:cs typeface="Courier New"/>
              </a:rPr>
              <a:t>±</a:t>
            </a:r>
            <a:r>
              <a:rPr lang="zh-CN" altLang="zh-CN" sz="2400" kern="100" dirty="0">
                <a:latin typeface="Times New Roman"/>
                <a:ea typeface="华文细黑"/>
                <a:cs typeface="Times New Roman"/>
              </a:rPr>
              <a:t>偶＝偶</a:t>
            </a:r>
            <a:r>
              <a:rPr lang="zh-CN" altLang="zh-CN" sz="2400" kern="100" dirty="0" smtClean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400" kern="100" dirty="0" smtClean="0">
                <a:latin typeface="Times New Roman"/>
                <a:ea typeface="华文细黑"/>
                <a:cs typeface="Times New Roman"/>
              </a:rPr>
              <a:t>  </a:t>
            </a:r>
            <a:r>
              <a:rPr lang="zh-CN" altLang="zh-CN" sz="2400" kern="100" dirty="0" smtClean="0">
                <a:latin typeface="Times New Roman"/>
                <a:ea typeface="华文细黑"/>
                <a:cs typeface="Times New Roman"/>
              </a:rPr>
              <a:t>奇</a:t>
            </a:r>
            <a:r>
              <a:rPr lang="en-US" altLang="zh-CN" sz="2400" kern="100" dirty="0">
                <a:latin typeface="宋体"/>
                <a:ea typeface="华文细黑"/>
                <a:cs typeface="Times New Roman"/>
              </a:rPr>
              <a:t>×</a:t>
            </a:r>
            <a:r>
              <a:rPr lang="zh-CN" altLang="zh-CN" sz="2400" kern="100" dirty="0">
                <a:latin typeface="Times New Roman"/>
                <a:ea typeface="华文细黑"/>
                <a:cs typeface="Times New Roman"/>
              </a:rPr>
              <a:t>奇＝偶</a:t>
            </a:r>
            <a:r>
              <a:rPr lang="zh-CN" altLang="zh-CN" sz="2400" kern="100" dirty="0" smtClean="0">
                <a:latin typeface="Times New Roman"/>
                <a:ea typeface="华文细黑"/>
                <a:cs typeface="Times New Roman"/>
              </a:rPr>
              <a:t>，</a:t>
            </a:r>
            <a:endParaRPr lang="en-US" altLang="zh-CN" sz="24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4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400" kern="100" dirty="0" smtClean="0">
                <a:latin typeface="Times New Roman"/>
                <a:ea typeface="华文细黑"/>
                <a:cs typeface="Times New Roman"/>
              </a:rPr>
              <a:t>偶</a:t>
            </a:r>
            <a:r>
              <a:rPr lang="en-US" altLang="zh-CN" sz="2400" kern="100" dirty="0">
                <a:latin typeface="宋体"/>
                <a:ea typeface="华文细黑"/>
                <a:cs typeface="Times New Roman"/>
              </a:rPr>
              <a:t>×</a:t>
            </a:r>
            <a:r>
              <a:rPr lang="zh-CN" altLang="zh-CN" sz="2400" kern="100" dirty="0">
                <a:latin typeface="Times New Roman"/>
                <a:ea typeface="华文细黑"/>
                <a:cs typeface="Times New Roman"/>
              </a:rPr>
              <a:t>偶＝偶，奇</a:t>
            </a:r>
            <a:r>
              <a:rPr lang="en-US" altLang="zh-CN" sz="2400" kern="100" dirty="0">
                <a:latin typeface="宋体"/>
                <a:ea typeface="华文细黑"/>
                <a:cs typeface="Times New Roman"/>
              </a:rPr>
              <a:t>×</a:t>
            </a:r>
            <a:r>
              <a:rPr lang="zh-CN" altLang="zh-CN" sz="2400" kern="100" dirty="0">
                <a:latin typeface="Times New Roman"/>
                <a:ea typeface="华文细黑"/>
                <a:cs typeface="Times New Roman"/>
              </a:rPr>
              <a:t>偶＝奇</a:t>
            </a:r>
            <a:r>
              <a:rPr lang="en-US" altLang="zh-CN" sz="24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40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961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89475" y="1163521"/>
            <a:ext cx="8544502" cy="577063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例</a:t>
            </a:r>
            <a:r>
              <a:rPr lang="en-US" altLang="zh-CN" b="1" kern="100" dirty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判断下列函数的奇偶性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196614"/>
              </p:ext>
            </p:extLst>
          </p:nvPr>
        </p:nvGraphicFramePr>
        <p:xfrm>
          <a:off x="505922" y="1816043"/>
          <a:ext cx="7694114" cy="1077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8" name="文档" r:id="rId3" imgW="7624373" imgH="1067926" progId="Word.Document.12">
                  <p:embed/>
                </p:oleObj>
              </mc:Choice>
              <mc:Fallback>
                <p:oleObj name="文档" r:id="rId3" imgW="7624373" imgH="10679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5922" y="1816043"/>
                        <a:ext cx="7694114" cy="1077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" y="146893"/>
            <a:ext cx="9142857" cy="4380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90217" y="685835"/>
            <a:ext cx="673674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5">
              <a:defRPr/>
            </a:pPr>
            <a:r>
              <a:rPr lang="en-US" altLang="zh-CN" sz="2100" b="1" kern="100" dirty="0" smtClean="0">
                <a:latin typeface="Times New Roman"/>
                <a:ea typeface="微软雅黑" pitchFamily="34" charset="-122"/>
                <a:cs typeface="Times New Roman"/>
              </a:rPr>
              <a:t>1</a:t>
            </a:r>
            <a:r>
              <a:rPr lang="zh-CN" altLang="zh-CN" sz="2100" b="1" kern="100" dirty="0" smtClean="0">
                <a:latin typeface="Times New Roman"/>
                <a:ea typeface="微软雅黑" pitchFamily="34" charset="-122"/>
                <a:cs typeface="Times New Roman"/>
              </a:rPr>
              <a:t>、</a:t>
            </a:r>
            <a:r>
              <a:rPr lang="zh-CN" altLang="zh-CN" sz="2100" b="1" kern="100" dirty="0">
                <a:latin typeface="Times New Roman"/>
                <a:ea typeface="微软雅黑" pitchFamily="34" charset="-122"/>
                <a:cs typeface="Times New Roman"/>
              </a:rPr>
              <a:t>函数奇偶性的判断</a:t>
            </a: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174773"/>
              </p:ext>
            </p:extLst>
          </p:nvPr>
        </p:nvGraphicFramePr>
        <p:xfrm>
          <a:off x="382631" y="2651702"/>
          <a:ext cx="6844921" cy="1001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9" name="文档" r:id="rId6" imgW="7624373" imgH="1115501" progId="Word.Document.12">
                  <p:embed/>
                </p:oleObj>
              </mc:Choice>
              <mc:Fallback>
                <p:oleObj name="文档" r:id="rId6" imgW="7624373" imgH="11155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2631" y="2651702"/>
                        <a:ext cx="6844921" cy="1001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001979"/>
              </p:ext>
            </p:extLst>
          </p:nvPr>
        </p:nvGraphicFramePr>
        <p:xfrm>
          <a:off x="382631" y="3466265"/>
          <a:ext cx="6544333" cy="957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0" name="文档" r:id="rId8" imgW="7624373" imgH="1117303" progId="Word.Document.12">
                  <p:embed/>
                </p:oleObj>
              </mc:Choice>
              <mc:Fallback>
                <p:oleObj name="文档" r:id="rId8" imgW="7624373" imgH="11173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2631" y="3466265"/>
                        <a:ext cx="6544333" cy="957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424405"/>
              </p:ext>
            </p:extLst>
          </p:nvPr>
        </p:nvGraphicFramePr>
        <p:xfrm>
          <a:off x="382631" y="4304872"/>
          <a:ext cx="7117680" cy="1040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1" name="文档" r:id="rId10" imgW="7624373" imgH="1118745" progId="Word.Document.12">
                  <p:embed/>
                </p:oleObj>
              </mc:Choice>
              <mc:Fallback>
                <p:oleObj name="文档" r:id="rId10" imgW="7624373" imgH="11187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2631" y="4304872"/>
                        <a:ext cx="7117680" cy="1040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25247" y="75091"/>
            <a:ext cx="2534820" cy="582613"/>
            <a:chOff x="48" y="370"/>
            <a:chExt cx="3525" cy="367"/>
          </a:xfrm>
        </p:grpSpPr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48" y="370"/>
              <a:ext cx="3380" cy="367"/>
              <a:chOff x="820" y="270"/>
              <a:chExt cx="4270" cy="334"/>
            </a:xfrm>
          </p:grpSpPr>
          <p:sp>
            <p:nvSpPr>
              <p:cNvPr id="13" name="AutoShape 4"/>
              <p:cNvSpPr>
                <a:spLocks noChangeArrowheads="1"/>
              </p:cNvSpPr>
              <p:nvPr/>
            </p:nvSpPr>
            <p:spPr bwMode="auto">
              <a:xfrm>
                <a:off x="996" y="270"/>
                <a:ext cx="4094" cy="330"/>
              </a:xfrm>
              <a:prstGeom prst="roundRect">
                <a:avLst>
                  <a:gd name="adj" fmla="val 17509"/>
                </a:avLst>
              </a:prstGeom>
              <a:solidFill>
                <a:srgbClr val="00E3D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" name="AutoShape 5"/>
              <p:cNvSpPr>
                <a:spLocks noChangeArrowheads="1"/>
              </p:cNvSpPr>
              <p:nvPr/>
            </p:nvSpPr>
            <p:spPr bwMode="auto">
              <a:xfrm>
                <a:off x="820" y="525"/>
                <a:ext cx="4087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AutoShape 6"/>
              <p:cNvSpPr>
                <a:spLocks noChangeArrowheads="1"/>
              </p:cNvSpPr>
              <p:nvPr/>
            </p:nvSpPr>
            <p:spPr bwMode="auto">
              <a:xfrm>
                <a:off x="820" y="299"/>
                <a:ext cx="4087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197" y="381"/>
              <a:ext cx="33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/>
                <a:t>二</a:t>
              </a:r>
              <a:r>
                <a:rPr lang="zh-CN" altLang="zh-CN" sz="2400" dirty="0" smtClean="0"/>
                <a:t>、</a:t>
              </a:r>
              <a:r>
                <a:rPr lang="zh-CN" altLang="en-US" sz="2400" dirty="0" smtClean="0"/>
                <a:t>典型例题</a:t>
              </a:r>
              <a:endParaRPr lang="zh-CN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9835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84685" y="247390"/>
            <a:ext cx="8544502" cy="657854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en-US" altLang="zh-CN" sz="2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1943" y="1252423"/>
            <a:ext cx="5063360" cy="1754308"/>
          </a:xfrm>
          <a:prstGeom prst="rect">
            <a:avLst/>
          </a:prstGeom>
        </p:spPr>
        <p:txBody>
          <a:bodyPr wrap="square" lIns="91424" tIns="45711" rIns="91424" bIns="45711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的定义域为</a:t>
            </a:r>
            <a:r>
              <a:rPr lang="en-US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是偶函数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7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1060</Words>
  <Application>Microsoft Office PowerPoint</Application>
  <PresentationFormat>全屏显示(16:9)</PresentationFormat>
  <Paragraphs>117</Paragraphs>
  <Slides>25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IPAPANNEW</vt:lpstr>
      <vt:lpstr>MS Mincho</vt:lpstr>
      <vt:lpstr>汉仪旗黑-85S</vt:lpstr>
      <vt:lpstr>黑体</vt:lpstr>
      <vt:lpstr>华文细黑</vt:lpstr>
      <vt:lpstr>楷体</vt:lpstr>
      <vt:lpstr>楷体_GB2312</vt:lpstr>
      <vt:lpstr>宋体</vt:lpstr>
      <vt:lpstr>微软雅黑</vt:lpstr>
      <vt:lpstr>Arial</vt:lpstr>
      <vt:lpstr>Calibri</vt:lpstr>
      <vt:lpstr>Cambria Math</vt:lpstr>
      <vt:lpstr>Courier New</vt:lpstr>
      <vt:lpstr>Times New Roman</vt:lpstr>
      <vt:lpstr>1_Office 主题​​</vt:lpstr>
      <vt:lpstr>文档</vt:lpstr>
      <vt:lpstr>Microsoft Word 文档</vt:lpstr>
      <vt:lpstr>MathType 6.0 Equation</vt:lpstr>
      <vt:lpstr>函数的奇偶性 第一课时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周明芝</cp:lastModifiedBy>
  <cp:revision>43</cp:revision>
  <dcterms:created xsi:type="dcterms:W3CDTF">2020-02-01T11:21:51Z</dcterms:created>
  <dcterms:modified xsi:type="dcterms:W3CDTF">2020-02-05T12:48:02Z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