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1" r:id="rId10"/>
    <p:sldId id="279" r:id="rId11"/>
    <p:sldId id="280" r:id="rId12"/>
    <p:sldId id="284" r:id="rId13"/>
    <p:sldId id="282" r:id="rId14"/>
    <p:sldId id="283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Office_Word___16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Word___18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__3.docx"/><Relationship Id="rId4" Type="http://schemas.openxmlformats.org/officeDocument/2006/relationships/package" Target="../embeddings/Microsoft_Office_Word___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__5.docx"/><Relationship Id="rId4" Type="http://schemas.openxmlformats.org/officeDocument/2006/relationships/package" Target="../embeddings/Microsoft_Office_Word___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__7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Word___1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函数的定义域与值域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王小平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541790" y="772658"/>
          <a:ext cx="7625323" cy="3723141"/>
        </p:xfrm>
        <a:graphic>
          <a:graphicData uri="http://schemas.openxmlformats.org/presentationml/2006/ole">
            <p:oleObj spid="_x0000_s32779" name="文档" r:id="rId3" imgW="5273690" imgH="2575165" progId="Word.Document.12">
              <p:embed/>
            </p:oleObj>
          </a:graphicData>
        </a:graphic>
      </p:graphicFrame>
      <p:sp>
        <p:nvSpPr>
          <p:cNvPr id="1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000" dirty="0" smtClean="0"/>
              <a:t>求下列函数的值域</a:t>
            </a:r>
            <a:endParaRPr lang="zh-CN" altLang="en-US" sz="20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04821" y="4436937"/>
            <a:ext cx="5288786" cy="416076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小结：分离常数法仍可用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85440" y="332467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求下列函数的值域</a:t>
            </a:r>
            <a:endParaRPr lang="zh-CN" altLang="en-US" sz="2000" dirty="0"/>
          </a:p>
        </p:txBody>
      </p:sp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835705" y="734559"/>
          <a:ext cx="6110580" cy="4131355"/>
        </p:xfrm>
        <a:graphic>
          <a:graphicData uri="http://schemas.openxmlformats.org/presentationml/2006/ole">
            <p:oleObj spid="_x0000_s33808" name="文档" r:id="rId3" imgW="5273690" imgH="3565780" progId="Word.Document.12">
              <p:embed/>
            </p:oleObj>
          </a:graphicData>
        </a:graphic>
      </p:graphicFrame>
      <p:sp>
        <p:nvSpPr>
          <p:cNvPr id="21" name="标题 1"/>
          <p:cNvSpPr txBox="1">
            <a:spLocks/>
          </p:cNvSpPr>
          <p:nvPr/>
        </p:nvSpPr>
        <p:spPr>
          <a:xfrm>
            <a:off x="5172384" y="3979181"/>
            <a:ext cx="3046329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小结：判别式</a:t>
            </a:r>
            <a:r>
              <a:rPr kumimoji="0" lang="zh-CN" altLang="en-US" sz="20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法求值域</a:t>
            </a:r>
            <a:endParaRPr kumimoji="0" lang="zh-CN" altLang="en-US" sz="20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356" y="299810"/>
            <a:ext cx="8139178" cy="331514"/>
          </a:xfrm>
        </p:spPr>
        <p:txBody>
          <a:bodyPr>
            <a:noAutofit/>
          </a:bodyPr>
          <a:lstStyle/>
          <a:p>
            <a:r>
              <a:rPr altLang="en-US" sz="2800" dirty="0" smtClean="0"/>
              <a:t>函数的值域的求法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0651" y="758012"/>
            <a:ext cx="8139178" cy="4042179"/>
          </a:xfrm>
        </p:spPr>
        <p:txBody>
          <a:bodyPr/>
          <a:lstStyle/>
          <a:p>
            <a:pPr lvl="0"/>
            <a:r>
              <a:rPr sz="2400" spc="200" dirty="0" smtClean="0"/>
              <a:t>由函数图象及性质求值域</a:t>
            </a:r>
            <a:endParaRPr lang="en-US" sz="2400" spc="200" dirty="0" smtClean="0"/>
          </a:p>
          <a:p>
            <a:r>
              <a:rPr sz="2400" spc="200" dirty="0" smtClean="0"/>
              <a:t>换元法求值域</a:t>
            </a:r>
            <a:endParaRPr lang="en-US" sz="2400" spc="200" dirty="0" smtClean="0"/>
          </a:p>
          <a:p>
            <a:r>
              <a:rPr sz="2400" spc="200" dirty="0" smtClean="0"/>
              <a:t>分离常数法求值域</a:t>
            </a:r>
            <a:endParaRPr lang="en-US" sz="2400" spc="200" dirty="0" smtClean="0"/>
          </a:p>
          <a:p>
            <a:r>
              <a:rPr sz="2400" spc="200" dirty="0" smtClean="0"/>
              <a:t>判别式法求值域</a:t>
            </a:r>
          </a:p>
          <a:p>
            <a:endParaRPr sz="2400" b="1" spc="200" dirty="0" smtClean="0"/>
          </a:p>
          <a:p>
            <a:pPr lvl="0"/>
            <a:endParaRPr sz="2400" spc="200" dirty="0" smtClean="0"/>
          </a:p>
          <a:p>
            <a:endParaRPr lang="en-US" altLang="en-US" sz="24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3041" y="452210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经典习题剖析</a:t>
            </a:r>
            <a:endParaRPr lang="zh-CN" altLang="en-US" sz="20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18394" y="1062164"/>
          <a:ext cx="11815978" cy="1765300"/>
        </p:xfrm>
        <a:graphic>
          <a:graphicData uri="http://schemas.openxmlformats.org/presentationml/2006/ole">
            <p:oleObj spid="_x0000_s35842" name="文档" r:id="rId3" imgW="5273690" imgH="792276" progId="Word.Document.12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12763" y="2721505"/>
          <a:ext cx="8607958" cy="1940806"/>
        </p:xfrm>
        <a:graphic>
          <a:graphicData uri="http://schemas.openxmlformats.org/presentationml/2006/ole">
            <p:oleObj spid="_x0000_s35843" name="文档" r:id="rId4" imgW="5273690" imgH="118859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763669" y="473981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经典习题剖析</a:t>
            </a:r>
            <a:endParaRPr lang="zh-CN" altLang="en-US" sz="2000" dirty="0"/>
          </a:p>
        </p:txBody>
      </p:sp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400050" y="858486"/>
          <a:ext cx="10804912" cy="1804080"/>
        </p:xfrm>
        <a:graphic>
          <a:graphicData uri="http://schemas.openxmlformats.org/presentationml/2006/ole">
            <p:oleObj spid="_x0000_s36877" name="文档" r:id="rId3" imgW="5273690" imgH="990614" progId="Word.Document.12">
              <p:embed/>
            </p:oleObj>
          </a:graphicData>
        </a:graphic>
      </p:graphicFrame>
      <p:graphicFrame>
        <p:nvGraphicFramePr>
          <p:cNvPr id="36897" name="Object 33"/>
          <p:cNvGraphicFramePr>
            <a:graphicFrameLocks noChangeAspect="1"/>
          </p:cNvGraphicFramePr>
          <p:nvPr/>
        </p:nvGraphicFramePr>
        <p:xfrm>
          <a:off x="241828" y="2744083"/>
          <a:ext cx="8407683" cy="1895651"/>
        </p:xfrm>
        <a:graphic>
          <a:graphicData uri="http://schemas.openxmlformats.org/presentationml/2006/ole">
            <p:oleObj spid="_x0000_s36897" name="文档" r:id="rId4" imgW="5273690" imgH="118859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2527" y="321582"/>
            <a:ext cx="8139178" cy="331514"/>
          </a:xfrm>
        </p:spPr>
        <p:txBody>
          <a:bodyPr>
            <a:noAutofit/>
          </a:bodyPr>
          <a:lstStyle/>
          <a:p>
            <a:r>
              <a:rPr altLang="en-US" sz="2800" dirty="0" smtClean="0"/>
              <a:t>一、函数定义域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0651" y="758012"/>
            <a:ext cx="8139178" cy="4042179"/>
          </a:xfrm>
        </p:spPr>
        <p:txBody>
          <a:bodyPr/>
          <a:lstStyle/>
          <a:p>
            <a:endParaRPr lang="en-US" altLang="en-US" sz="2400" dirty="0" smtClean="0"/>
          </a:p>
          <a:p>
            <a:r>
              <a:rPr altLang="en-US" sz="2400" dirty="0" smtClean="0"/>
              <a:t>开偶次方：被开方数非负</a:t>
            </a:r>
            <a:endParaRPr lang="en-US" altLang="en-US" sz="2400" dirty="0" smtClean="0"/>
          </a:p>
          <a:p>
            <a:r>
              <a:rPr altLang="en-US" sz="2400" dirty="0" smtClean="0"/>
              <a:t>分式的分母不等于零</a:t>
            </a:r>
            <a:endParaRPr lang="en-US" altLang="en-US" sz="2400" dirty="0" smtClean="0"/>
          </a:p>
          <a:p>
            <a:r>
              <a:rPr altLang="en-US" sz="2400" dirty="0" smtClean="0"/>
              <a:t>零的零次方无意义</a:t>
            </a:r>
            <a:endParaRPr lang="en-US" altLang="en-US" sz="2400" dirty="0" smtClean="0"/>
          </a:p>
          <a:p>
            <a:r>
              <a:rPr altLang="en-US" sz="2400" dirty="0" smtClean="0"/>
              <a:t>真数大于零</a:t>
            </a:r>
            <a:endParaRPr lang="en-US" altLang="en-US" sz="2400" dirty="0" smtClean="0"/>
          </a:p>
          <a:p>
            <a:endParaRPr lang="zh-CN" altLang="en-US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939276" y="773113"/>
          <a:ext cx="8531295" cy="642030"/>
        </p:xfrm>
        <a:graphic>
          <a:graphicData uri="http://schemas.openxmlformats.org/presentationml/2006/ole">
            <p:oleObj spid="_x0000_s2049" name="文档" r:id="rId3" imgW="5273690" imgH="3963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641" y="332467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求下列函数的定义域</a:t>
            </a:r>
            <a:endParaRPr lang="zh-CN" altLang="en-US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219200" y="903513"/>
          <a:ext cx="2873829" cy="1000996"/>
        </p:xfrm>
        <a:graphic>
          <a:graphicData uri="http://schemas.openxmlformats.org/presentationml/2006/ole">
            <p:oleObj spid="_x0000_s1025" name="Equation" r:id="rId3" imgW="1205977" imgH="406224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03791" y="1893888"/>
          <a:ext cx="7157134" cy="805770"/>
        </p:xfrm>
        <a:graphic>
          <a:graphicData uri="http://schemas.openxmlformats.org/presentationml/2006/ole">
            <p:oleObj spid="_x0000_s1027" name="文档" r:id="rId4" imgW="5273690" imgH="594297" progId="Word.Document.12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325564" y="2738437"/>
          <a:ext cx="6877000" cy="1550533"/>
        </p:xfrm>
        <a:graphic>
          <a:graphicData uri="http://schemas.openxmlformats.org/presentationml/2006/ole">
            <p:oleObj spid="_x0000_s1028" name="文档" r:id="rId5" imgW="5273690" imgH="118859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868" y="332469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求下列函数的定义域</a:t>
            </a:r>
            <a:endParaRPr lang="zh-CN" altLang="en-US" sz="20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990601" y="816427"/>
          <a:ext cx="3015871" cy="968829"/>
        </p:xfrm>
        <a:graphic>
          <a:graphicData uri="http://schemas.openxmlformats.org/presentationml/2006/ole">
            <p:oleObj spid="_x0000_s27649" name="Equation" r:id="rId3" imgW="1307532" imgH="406224" progId="Equation.DSMT4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031649" y="1872570"/>
          <a:ext cx="7518749" cy="565830"/>
        </p:xfrm>
        <a:graphic>
          <a:graphicData uri="http://schemas.openxmlformats.org/presentationml/2006/ole">
            <p:oleObj spid="_x0000_s27654" name="文档" r:id="rId4" imgW="5273690" imgH="396318" progId="Word.Document.12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020764" y="2512333"/>
          <a:ext cx="7263265" cy="1091020"/>
        </p:xfrm>
        <a:graphic>
          <a:graphicData uri="http://schemas.openxmlformats.org/presentationml/2006/ole">
            <p:oleObj spid="_x0000_s27655" name="文档" r:id="rId5" imgW="5273690" imgH="79227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641" y="822325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求下列函数的值域</a:t>
            </a:r>
            <a:endParaRPr lang="zh-CN" altLang="en-US" sz="2000" dirty="0"/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954995" y="1199242"/>
          <a:ext cx="7620474" cy="1707244"/>
        </p:xfrm>
        <a:graphic>
          <a:graphicData uri="http://schemas.openxmlformats.org/presentationml/2006/ole">
            <p:oleObj spid="_x0000_s28684" name="文档" r:id="rId3" imgW="5273690" imgH="1188953" progId="Word.Document.12">
              <p:embed/>
            </p:oleObj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1013279" y="2822575"/>
          <a:ext cx="7723188" cy="2320925"/>
        </p:xfrm>
        <a:graphic>
          <a:graphicData uri="http://schemas.openxmlformats.org/presentationml/2006/ole">
            <p:oleObj spid="_x0000_s28685" name="文档" r:id="rId4" imgW="5273690" imgH="1584911" progId="Word.Document.12">
              <p:embed/>
            </p:oleObj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872527" y="321582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kern="1200" spc="20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二</a:t>
            </a:r>
            <a:r>
              <a:rPr kumimoji="0" lang="zh-CN" altLang="en-US" sz="2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、函数的值域</a:t>
            </a:r>
            <a:endParaRPr kumimoji="0" lang="zh-CN" altLang="en-US" sz="2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85441" y="376010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求下列函数的值域</a:t>
            </a:r>
            <a:endParaRPr lang="zh-CN" altLang="en-US" sz="2000" dirty="0"/>
          </a:p>
        </p:txBody>
      </p:sp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823232" y="937079"/>
          <a:ext cx="7988300" cy="2393950"/>
        </p:xfrm>
        <a:graphic>
          <a:graphicData uri="http://schemas.openxmlformats.org/presentationml/2006/ole">
            <p:oleObj spid="_x0000_s29713" name="文档" r:id="rId3" imgW="5273690" imgH="1584911" progId="Word.Document.12">
              <p:embed/>
            </p:oleObj>
          </a:graphicData>
        </a:graphic>
      </p:graphicFrame>
      <p:sp>
        <p:nvSpPr>
          <p:cNvPr id="50" name="标题 1"/>
          <p:cNvSpPr txBox="1">
            <a:spLocks/>
          </p:cNvSpPr>
          <p:nvPr/>
        </p:nvSpPr>
        <p:spPr>
          <a:xfrm>
            <a:off x="861642" y="3543752"/>
            <a:ext cx="4700960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1200" spc="20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小结：由</a:t>
            </a:r>
            <a:r>
              <a:rPr kumimoji="0" lang="zh-CN" altLang="en-US" sz="20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函数图象及性质求值域</a:t>
            </a:r>
            <a:endParaRPr kumimoji="0" lang="zh-CN" altLang="en-US" sz="20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54812" y="343353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求下列函数的值域</a:t>
            </a:r>
            <a:endParaRPr lang="zh-CN" altLang="en-US" sz="2000" dirty="0"/>
          </a:p>
        </p:txBody>
      </p:sp>
      <p:graphicFrame>
        <p:nvGraphicFramePr>
          <p:cNvPr id="29742" name="Object 46"/>
          <p:cNvGraphicFramePr>
            <a:graphicFrameLocks noChangeAspect="1"/>
          </p:cNvGraphicFramePr>
          <p:nvPr/>
        </p:nvGraphicFramePr>
        <p:xfrm>
          <a:off x="759504" y="883783"/>
          <a:ext cx="7097498" cy="3198360"/>
        </p:xfrm>
        <a:graphic>
          <a:graphicData uri="http://schemas.openxmlformats.org/presentationml/2006/ole">
            <p:oleObj spid="_x0000_s30723" name="文档" r:id="rId3" imgW="5273690" imgH="2377187" progId="Word.Document.12">
              <p:embed/>
            </p:oleObj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861643" y="4251325"/>
            <a:ext cx="4700960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小结：换</a:t>
            </a:r>
            <a:r>
              <a:rPr kumimoji="0" lang="zh-CN" altLang="en-US" sz="20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元法求值域</a:t>
            </a:r>
            <a:endParaRPr kumimoji="0" lang="zh-CN" altLang="en-US" sz="20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31012" y="354238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求下列函数的值域</a:t>
            </a:r>
            <a:endParaRPr lang="zh-CN" altLang="en-US" sz="2000" dirty="0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732492" y="1093787"/>
          <a:ext cx="8135468" cy="2444069"/>
        </p:xfrm>
        <a:graphic>
          <a:graphicData uri="http://schemas.openxmlformats.org/presentationml/2006/ole">
            <p:oleObj spid="_x0000_s31753" name="文档" r:id="rId3" imgW="5273690" imgH="1584911" progId="Word.Document.12">
              <p:embed/>
            </p:oleObj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898735" y="3751137"/>
            <a:ext cx="5288786" cy="416076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小结：分离</a:t>
            </a: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常数法求值域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31012" y="354238"/>
            <a:ext cx="8139178" cy="331514"/>
          </a:xfrm>
        </p:spPr>
        <p:txBody>
          <a:bodyPr>
            <a:noAutofit/>
          </a:bodyPr>
          <a:lstStyle/>
          <a:p>
            <a:r>
              <a:rPr altLang="en-US" sz="2000" dirty="0" smtClean="0"/>
              <a:t>求下列函数的值域</a:t>
            </a:r>
            <a:endParaRPr lang="zh-CN" altLang="en-US" sz="20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84098" y="739825"/>
          <a:ext cx="8081703" cy="2427917"/>
        </p:xfrm>
        <a:graphic>
          <a:graphicData uri="http://schemas.openxmlformats.org/presentationml/2006/ole">
            <p:oleObj spid="_x0000_s34818" name="文档" r:id="rId3" imgW="5273690" imgH="1584911" progId="Word.Document.12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793750" y="3083608"/>
          <a:ext cx="7282410" cy="2179637"/>
        </p:xfrm>
        <a:graphic>
          <a:graphicData uri="http://schemas.openxmlformats.org/presentationml/2006/ole">
            <p:oleObj spid="_x0000_s34819" name="文档" r:id="rId4" imgW="5273690" imgH="1584191" progId="Word.Document.12">
              <p:embed/>
            </p:oleObj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898735" y="4164794"/>
            <a:ext cx="5288786" cy="416076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小结：分离</a:t>
            </a: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常数法求值域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106</Words>
  <Application>Microsoft Office PowerPoint</Application>
  <PresentationFormat>全屏显示(16:9)</PresentationFormat>
  <Paragraphs>38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1_Office 主题​​</vt:lpstr>
      <vt:lpstr>文档</vt:lpstr>
      <vt:lpstr>Equation</vt:lpstr>
      <vt:lpstr>Microsoft Office Word 文档</vt:lpstr>
      <vt:lpstr>函数的定义域与值域</vt:lpstr>
      <vt:lpstr>一、函数定义域</vt:lpstr>
      <vt:lpstr>求下列函数的定义域</vt:lpstr>
      <vt:lpstr>求下列函数的定义域</vt:lpstr>
      <vt:lpstr>求下列函数的值域</vt:lpstr>
      <vt:lpstr>求下列函数的值域</vt:lpstr>
      <vt:lpstr>求下列函数的值域</vt:lpstr>
      <vt:lpstr>求下列函数的值域</vt:lpstr>
      <vt:lpstr>求下列函数的值域</vt:lpstr>
      <vt:lpstr>求下列函数的值域</vt:lpstr>
      <vt:lpstr>求下列函数的值域</vt:lpstr>
      <vt:lpstr>函数的值域的求法</vt:lpstr>
      <vt:lpstr>经典习题剖析</vt:lpstr>
      <vt:lpstr>经典习题剖析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24</cp:revision>
  <dcterms:created xsi:type="dcterms:W3CDTF">2020-02-01T11:21:51Z</dcterms:created>
  <dcterms:modified xsi:type="dcterms:W3CDTF">2020-02-04T11:43:53Z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