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5" r:id="rId2"/>
    <p:sldId id="274" r:id="rId3"/>
    <p:sldId id="300" r:id="rId4"/>
    <p:sldId id="301" r:id="rId5"/>
    <p:sldId id="302" r:id="rId6"/>
    <p:sldId id="272" r:id="rId7"/>
    <p:sldId id="303" r:id="rId8"/>
    <p:sldId id="309" r:id="rId9"/>
    <p:sldId id="305" r:id="rId10"/>
    <p:sldId id="306" r:id="rId11"/>
    <p:sldId id="307" r:id="rId12"/>
    <p:sldId id="308" r:id="rId13"/>
    <p:sldId id="310" r:id="rId14"/>
    <p:sldId id="311" r:id="rId15"/>
    <p:sldId id="316" r:id="rId16"/>
    <p:sldId id="315" r:id="rId17"/>
    <p:sldId id="314" r:id="rId18"/>
    <p:sldId id="271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19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44010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77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839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emf"/><Relationship Id="rId5" Type="http://schemas.openxmlformats.org/officeDocument/2006/relationships/oleObject" Target="../embeddings/Microsoft_Word_97_-_2003___20.doc"/><Relationship Id="rId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2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emf"/><Relationship Id="rId5" Type="http://schemas.openxmlformats.org/officeDocument/2006/relationships/oleObject" Target="../embeddings/Microsoft_Word_97_-_2003___22.doc"/><Relationship Id="rId4" Type="http://schemas.openxmlformats.org/officeDocument/2006/relationships/image" Target="../media/image4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2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emf"/><Relationship Id="rId5" Type="http://schemas.openxmlformats.org/officeDocument/2006/relationships/oleObject" Target="../embeddings/Microsoft_Word_97_-_2003___24.doc"/><Relationship Id="rId4" Type="http://schemas.openxmlformats.org/officeDocument/2006/relationships/image" Target="../media/image4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2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emf"/><Relationship Id="rId5" Type="http://schemas.openxmlformats.org/officeDocument/2006/relationships/oleObject" Target="../embeddings/Microsoft_Word_97_-_2003___26.doc"/><Relationship Id="rId4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2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emf"/><Relationship Id="rId5" Type="http://schemas.openxmlformats.org/officeDocument/2006/relationships/oleObject" Target="../embeddings/Microsoft_Word_97_-_2003___28.doc"/><Relationship Id="rId4" Type="http://schemas.openxmlformats.org/officeDocument/2006/relationships/image" Target="17YAS2-2&#39640;.T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2.emf"/><Relationship Id="rId4" Type="http://schemas.openxmlformats.org/officeDocument/2006/relationships/oleObject" Target="../embeddings/Microsoft_Word_97_-_2003___29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3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6.emf"/><Relationship Id="rId3" Type="http://schemas.openxmlformats.org/officeDocument/2006/relationships/oleObject" Target="../embeddings/Microsoft_Word_97_-_2003___1.doc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e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Microsoft_Word_97_-_2003___2.doc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Microsoft_Word_97_-_2003___8.doc"/><Relationship Id="rId18" Type="http://schemas.openxmlformats.org/officeDocument/2006/relationships/image" Target="../media/image26.emf"/><Relationship Id="rId3" Type="http://schemas.openxmlformats.org/officeDocument/2006/relationships/oleObject" Target="../embeddings/Microsoft_Word_97_-_2003___3.doc"/><Relationship Id="rId7" Type="http://schemas.openxmlformats.org/officeDocument/2006/relationships/oleObject" Target="../embeddings/Microsoft_Word_97_-_2003___5.doc"/><Relationship Id="rId12" Type="http://schemas.openxmlformats.org/officeDocument/2006/relationships/image" Target="../media/image23.emf"/><Relationship Id="rId17" Type="http://schemas.openxmlformats.org/officeDocument/2006/relationships/oleObject" Target="../embeddings/Microsoft_Word_97_-_2003___10.doc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11" Type="http://schemas.openxmlformats.org/officeDocument/2006/relationships/oleObject" Target="../embeddings/Microsoft_Word_97_-_2003___7.doc"/><Relationship Id="rId5" Type="http://schemas.openxmlformats.org/officeDocument/2006/relationships/oleObject" Target="../embeddings/Microsoft_Word_97_-_2003___4.doc"/><Relationship Id="rId15" Type="http://schemas.openxmlformats.org/officeDocument/2006/relationships/oleObject" Target="../embeddings/Microsoft_Word_97_-_2003___9.doc"/><Relationship Id="rId10" Type="http://schemas.openxmlformats.org/officeDocument/2006/relationships/image" Target="../media/image22.emf"/><Relationship Id="rId19" Type="http://schemas.openxmlformats.org/officeDocument/2006/relationships/oleObject" Target="../embeddings/Microsoft_Word_97_-_2003___11.doc"/><Relationship Id="rId4" Type="http://schemas.openxmlformats.org/officeDocument/2006/relationships/image" Target="../media/image19.emf"/><Relationship Id="rId9" Type="http://schemas.openxmlformats.org/officeDocument/2006/relationships/oleObject" Target="../embeddings/Microsoft_Word_97_-_2003___6.doc"/><Relationship Id="rId1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Microsoft_Word_97_-_2003___12.doc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Microsoft_Word_97_-_2003___13.doc"/><Relationship Id="rId10" Type="http://schemas.openxmlformats.org/officeDocument/2006/relationships/image" Target="../media/image30.emf"/><Relationship Id="rId4" Type="http://schemas.openxmlformats.org/officeDocument/2006/relationships/image" Target="../media/image19.emf"/><Relationship Id="rId9" Type="http://schemas.openxmlformats.org/officeDocument/2006/relationships/oleObject" Target="../embeddings/Microsoft_Word_97_-_2003___14.doc"/><Relationship Id="rId14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emf"/><Relationship Id="rId5" Type="http://schemas.openxmlformats.org/officeDocument/2006/relationships/oleObject" Target="../embeddings/Microsoft_Word_97_-_2003___16.doc"/><Relationship Id="rId4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emf"/><Relationship Id="rId5" Type="http://schemas.openxmlformats.org/officeDocument/2006/relationships/oleObject" Target="../embeddings/Microsoft_Word_97_-_2003___18.doc"/><Relationship Id="rId4" Type="http://schemas.openxmlformats.org/officeDocument/2006/relationships/image" Target="../media/image3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函数及其表示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张  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辉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二、例题讲解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11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971566"/>
              </p:ext>
            </p:extLst>
          </p:nvPr>
        </p:nvGraphicFramePr>
        <p:xfrm>
          <a:off x="501650" y="1014413"/>
          <a:ext cx="790575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Document" r:id="rId3" imgW="8241564" imgH="1412848" progId="Word.Document.8">
                  <p:embed/>
                </p:oleObj>
              </mc:Choice>
              <mc:Fallback>
                <p:oleObj name="Document" r:id="rId3" imgW="8241564" imgH="14128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1014413"/>
                        <a:ext cx="7905750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851880"/>
              </p:ext>
            </p:extLst>
          </p:nvPr>
        </p:nvGraphicFramePr>
        <p:xfrm>
          <a:off x="-233436" y="1856988"/>
          <a:ext cx="9079725" cy="2782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Document" r:id="rId5" imgW="8240844" imgH="2536639" progId="Word.Document.8">
                  <p:embed/>
                </p:oleObj>
              </mc:Choice>
              <mc:Fallback>
                <p:oleObj name="Document" r:id="rId5" imgW="8240844" imgH="253663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3436" y="1856988"/>
                        <a:ext cx="9079725" cy="2782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连接符 4"/>
          <p:cNvCxnSpPr/>
          <p:nvPr/>
        </p:nvCxnSpPr>
        <p:spPr>
          <a:xfrm flipV="1">
            <a:off x="2307265" y="1701209"/>
            <a:ext cx="595423" cy="10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98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二、例题讲解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801884"/>
              </p:ext>
            </p:extLst>
          </p:nvPr>
        </p:nvGraphicFramePr>
        <p:xfrm>
          <a:off x="-127590" y="1888663"/>
          <a:ext cx="7591647" cy="2689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Document" r:id="rId3" imgW="8231127" imgH="2929137" progId="Word.Document.8">
                  <p:embed/>
                </p:oleObj>
              </mc:Choice>
              <mc:Fallback>
                <p:oleObj name="Document" r:id="rId3" imgW="8231127" imgH="29291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590" y="1888663"/>
                        <a:ext cx="7591647" cy="2689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172605"/>
              </p:ext>
            </p:extLst>
          </p:nvPr>
        </p:nvGraphicFramePr>
        <p:xfrm>
          <a:off x="502412" y="945061"/>
          <a:ext cx="7932737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Document" r:id="rId5" imgW="8231847" imgH="1438438" progId="Word.Document.8">
                  <p:embed/>
                </p:oleObj>
              </mc:Choice>
              <mc:Fallback>
                <p:oleObj name="Document" r:id="rId5" imgW="8231847" imgH="143843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12" y="945061"/>
                        <a:ext cx="7932737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/>
          <p:cNvCxnSpPr/>
          <p:nvPr/>
        </p:nvCxnSpPr>
        <p:spPr>
          <a:xfrm flipV="1">
            <a:off x="2296632" y="1616145"/>
            <a:ext cx="595423" cy="10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838890" y="37159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换元</a:t>
            </a:r>
          </a:p>
        </p:txBody>
      </p:sp>
    </p:spTree>
    <p:extLst>
      <p:ext uri="{BB962C8B-B14F-4D97-AF65-F5344CB8AC3E}">
        <p14:creationId xmlns:p14="http://schemas.microsoft.com/office/powerpoint/2010/main" val="270335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二、例题讲解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793450"/>
              </p:ext>
            </p:extLst>
          </p:nvPr>
        </p:nvGraphicFramePr>
        <p:xfrm>
          <a:off x="27680" y="2039938"/>
          <a:ext cx="7894638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Document" r:id="rId3" imgW="8231127" imgH="5252767" progId="Word.Document.8">
                  <p:embed/>
                </p:oleObj>
              </mc:Choice>
              <mc:Fallback>
                <p:oleObj name="Document" r:id="rId3" imgW="8231127" imgH="52527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0" y="2039938"/>
                        <a:ext cx="7894638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36863"/>
              </p:ext>
            </p:extLst>
          </p:nvPr>
        </p:nvGraphicFramePr>
        <p:xfrm>
          <a:off x="861936" y="756995"/>
          <a:ext cx="8552415" cy="1260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Document" r:id="rId5" imgW="9121860" imgH="1183975" progId="Word.Document.8">
                  <p:embed/>
                </p:oleObj>
              </mc:Choice>
              <mc:Fallback>
                <p:oleObj name="Document" r:id="rId5" imgW="9121860" imgH="11839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936" y="756995"/>
                        <a:ext cx="8552415" cy="1260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/>
          <p:cNvCxnSpPr/>
          <p:nvPr/>
        </p:nvCxnSpPr>
        <p:spPr>
          <a:xfrm flipV="1">
            <a:off x="3009011" y="1180220"/>
            <a:ext cx="1382233" cy="10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03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二、例题讲解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549832"/>
              </p:ext>
            </p:extLst>
          </p:nvPr>
        </p:nvGraphicFramePr>
        <p:xfrm>
          <a:off x="68784" y="2039938"/>
          <a:ext cx="7894638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Document" r:id="rId3" imgW="8231127" imgH="5252767" progId="Word.Document.8">
                  <p:embed/>
                </p:oleObj>
              </mc:Choice>
              <mc:Fallback>
                <p:oleObj name="Document" r:id="rId3" imgW="8231127" imgH="52527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4" y="2039938"/>
                        <a:ext cx="7894638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760869"/>
              </p:ext>
            </p:extLst>
          </p:nvPr>
        </p:nvGraphicFramePr>
        <p:xfrm>
          <a:off x="635426" y="714470"/>
          <a:ext cx="8552415" cy="1260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Document" r:id="rId5" imgW="9121860" imgH="1183975" progId="Word.Document.8">
                  <p:embed/>
                </p:oleObj>
              </mc:Choice>
              <mc:Fallback>
                <p:oleObj name="Document" r:id="rId5" imgW="9121860" imgH="11839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26" y="714470"/>
                        <a:ext cx="8552415" cy="1260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11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二、例题讲解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540440"/>
              </p:ext>
            </p:extLst>
          </p:nvPr>
        </p:nvGraphicFramePr>
        <p:xfrm>
          <a:off x="0" y="1566797"/>
          <a:ext cx="7932738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Document" r:id="rId3" imgW="8230767" imgH="3963904" progId="Word.Document.8">
                  <p:embed/>
                </p:oleObj>
              </mc:Choice>
              <mc:Fallback>
                <p:oleObj name="Document" r:id="rId3" imgW="8230767" imgH="39639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66797"/>
                        <a:ext cx="7932738" cy="380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039790"/>
              </p:ext>
            </p:extLst>
          </p:nvPr>
        </p:nvGraphicFramePr>
        <p:xfrm>
          <a:off x="398463" y="827022"/>
          <a:ext cx="84836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文档" r:id="rId5" imgW="8802124" imgH="828390" progId="Word.Document.8">
                  <p:embed/>
                </p:oleObj>
              </mc:Choice>
              <mc:Fallback>
                <p:oleObj name="文档" r:id="rId5" imgW="8802124" imgH="82839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827022"/>
                        <a:ext cx="84836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/>
          <p:cNvCxnSpPr/>
          <p:nvPr/>
        </p:nvCxnSpPr>
        <p:spPr>
          <a:xfrm flipV="1">
            <a:off x="3349255" y="1201481"/>
            <a:ext cx="595423" cy="10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3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Picture 11" descr="17YAS2-2高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864" y="498127"/>
            <a:ext cx="5256213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021248"/>
              </p:ext>
            </p:extLst>
          </p:nvPr>
        </p:nvGraphicFramePr>
        <p:xfrm>
          <a:off x="701374" y="155575"/>
          <a:ext cx="74485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5" imgW="7864412" imgH="1013863" progId="Word.Document.8">
                  <p:embed/>
                </p:oleObj>
              </mc:Choice>
              <mc:Fallback>
                <p:oleObj name="Document" r:id="rId5" imgW="7864412" imgH="101386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74" y="155575"/>
                        <a:ext cx="744855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27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三</a:t>
            </a:r>
            <a:r>
              <a:rPr lang="zh-CN" altLang="en-US" dirty="0" smtClean="0">
                <a:solidFill>
                  <a:srgbClr val="FF0000"/>
                </a:solidFill>
              </a:rPr>
              <a:t>、归纳小结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149189" y="904428"/>
            <a:ext cx="85693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400" b="1" dirty="0"/>
              <a:t>   </a:t>
            </a:r>
            <a:r>
              <a:rPr lang="en-US" altLang="zh-CN" sz="2400" b="1" dirty="0" smtClean="0"/>
              <a:t>1. </a:t>
            </a:r>
            <a:r>
              <a:rPr lang="zh-CN" altLang="en-US" sz="2400" b="1" dirty="0" smtClean="0"/>
              <a:t>理解通过对应来定义函数的思想；</a:t>
            </a:r>
            <a:endParaRPr lang="en-US" altLang="zh-CN" sz="2400" b="1" dirty="0" smtClean="0"/>
          </a:p>
          <a:p>
            <a:pPr algn="just" eaLnBrk="1" hangingPunct="1">
              <a:spcBef>
                <a:spcPct val="50000"/>
              </a:spcBef>
            </a:pPr>
            <a:r>
              <a:rPr lang="en-US" altLang="zh-CN" sz="2400" b="1" dirty="0"/>
              <a:t> </a:t>
            </a:r>
            <a:r>
              <a:rPr lang="en-US" altLang="zh-CN" sz="2400" b="1" dirty="0" smtClean="0"/>
              <a:t>  2. </a:t>
            </a:r>
            <a:r>
              <a:rPr lang="zh-CN" altLang="en-US" sz="2400" b="1" dirty="0" smtClean="0"/>
              <a:t>函数通常有三种表示方法，即解析法、</a:t>
            </a:r>
            <a:r>
              <a:rPr lang="zh-CN" altLang="en-US" sz="2400" b="1" dirty="0" smtClean="0"/>
              <a:t>图象法</a:t>
            </a:r>
            <a:r>
              <a:rPr lang="zh-CN" altLang="en-US" sz="2400" b="1" dirty="0" smtClean="0"/>
              <a:t>、列表法；</a:t>
            </a:r>
            <a:endParaRPr lang="en-US" altLang="zh-CN" sz="2400" b="1" dirty="0" smtClean="0"/>
          </a:p>
          <a:p>
            <a:pPr algn="just" eaLnBrk="1" hangingPunct="1">
              <a:spcBef>
                <a:spcPct val="50000"/>
              </a:spcBef>
            </a:pPr>
            <a:r>
              <a:rPr lang="en-US" altLang="zh-CN" sz="2400" b="1" dirty="0"/>
              <a:t> </a:t>
            </a:r>
            <a:r>
              <a:rPr lang="en-US" altLang="zh-CN" sz="2400" b="1" dirty="0" smtClean="0"/>
              <a:t>  3.</a:t>
            </a:r>
            <a:r>
              <a:rPr lang="zh-CN" altLang="en-US" sz="2400" b="1" dirty="0" smtClean="0"/>
              <a:t>如果</a:t>
            </a:r>
            <a:r>
              <a:rPr lang="zh-CN" altLang="en-US" sz="2400" b="1" dirty="0"/>
              <a:t>两个函数的</a:t>
            </a:r>
            <a:r>
              <a:rPr lang="zh-CN" altLang="en-US" sz="2400" b="1" dirty="0">
                <a:solidFill>
                  <a:srgbClr val="FF0000"/>
                </a:solidFill>
              </a:rPr>
              <a:t>定义域相同</a:t>
            </a:r>
            <a:r>
              <a:rPr lang="zh-CN" altLang="en-US" sz="2400" b="1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对应关系完全一样</a:t>
            </a:r>
            <a:r>
              <a:rPr lang="zh-CN" altLang="en-US" sz="2400" b="1" dirty="0"/>
              <a:t>，则称这</a:t>
            </a:r>
            <a:r>
              <a:rPr lang="zh-CN" altLang="en-US" sz="2400" b="1" dirty="0">
                <a:solidFill>
                  <a:srgbClr val="0000FF"/>
                </a:solidFill>
              </a:rPr>
              <a:t>两个函数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相同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.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016734"/>
              </p:ext>
            </p:extLst>
          </p:nvPr>
        </p:nvGraphicFramePr>
        <p:xfrm>
          <a:off x="-1826068" y="2894210"/>
          <a:ext cx="74485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Document" r:id="rId4" imgW="7864412" imgH="1020350" progId="Word.Document.8">
                  <p:embed/>
                </p:oleObj>
              </mc:Choice>
              <mc:Fallback>
                <p:oleObj name="Document" r:id="rId4" imgW="7864412" imgH="102035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26068" y="2894210"/>
                        <a:ext cx="744855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36999" y="3338368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配凑法、换元法、待定系数法、解方程组法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48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三</a:t>
            </a:r>
            <a:r>
              <a:rPr lang="zh-CN" altLang="en-US" dirty="0" smtClean="0">
                <a:solidFill>
                  <a:srgbClr val="FF0000"/>
                </a:solidFill>
              </a:rPr>
              <a:t>、归纳小结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921390"/>
              </p:ext>
            </p:extLst>
          </p:nvPr>
        </p:nvGraphicFramePr>
        <p:xfrm>
          <a:off x="180316" y="714375"/>
          <a:ext cx="7259637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Document" r:id="rId3" imgW="8062344" imgH="5451359" progId="Word.Document.8">
                  <p:embed/>
                </p:oleObj>
              </mc:Choice>
              <mc:Fallback>
                <p:oleObj name="Document" r:id="rId3" imgW="8062344" imgH="545135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16" y="714375"/>
                        <a:ext cx="7259637" cy="489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6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一、知识梳理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2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37703"/>
              </p:ext>
            </p:extLst>
          </p:nvPr>
        </p:nvGraphicFramePr>
        <p:xfrm>
          <a:off x="31536" y="719708"/>
          <a:ext cx="722947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Document" r:id="rId3" imgW="7315238" imgH="1207769" progId="Word.Document.8">
                  <p:embed/>
                </p:oleObj>
              </mc:Choice>
              <mc:Fallback>
                <p:oleObj name="Document" r:id="rId3" imgW="7315238" imgH="12077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6" y="719708"/>
                        <a:ext cx="7229475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oup 3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764265"/>
              </p:ext>
            </p:extLst>
          </p:nvPr>
        </p:nvGraphicFramePr>
        <p:xfrm>
          <a:off x="468313" y="1211370"/>
          <a:ext cx="8099425" cy="3794712"/>
        </p:xfrm>
        <a:graphic>
          <a:graphicData uri="http://schemas.openxmlformats.org/drawingml/2006/table">
            <a:tbl>
              <a:tblPr/>
              <a:tblGrid>
                <a:gridCol w="1395412"/>
                <a:gridCol w="2852738"/>
                <a:gridCol w="3851275"/>
              </a:tblGrid>
              <a:tr h="5394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函数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映射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9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两集合</a:t>
                      </a:r>
                      <a:endParaRPr kumimoji="0" lang="zh-CN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设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是两个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</a:t>
                      </a:r>
                      <a:endParaRPr kumimoji="0" lang="en-US" altLang="zh-CN" sz="2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________</a:t>
                      </a: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设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是两个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___________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5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对应</a:t>
                      </a:r>
                      <a:endParaRPr kumimoji="0" lang="zh-CN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关系</a:t>
                      </a:r>
                      <a:endParaRPr kumimoji="0" lang="zh-CN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如果按照某种确定的对应关系 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，使对于集合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中的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一个数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，在集合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中都有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_________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的数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和它对应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如果按某一个确定的对应关系 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，使对于集合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一个元素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，在集合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中都有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_________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的元素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与之对应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2" marB="4571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Object 3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034953"/>
              </p:ext>
            </p:extLst>
          </p:nvPr>
        </p:nvGraphicFramePr>
        <p:xfrm>
          <a:off x="3897135" y="1822961"/>
          <a:ext cx="93186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文档" r:id="rId5" imgW="942144" imgH="396014" progId="Word.Document.8">
                  <p:embed/>
                </p:oleObj>
              </mc:Choice>
              <mc:Fallback>
                <p:oleObj name="文档" r:id="rId5" imgW="942144" imgH="3960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135" y="1822961"/>
                        <a:ext cx="931862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603016"/>
              </p:ext>
            </p:extLst>
          </p:nvPr>
        </p:nvGraphicFramePr>
        <p:xfrm>
          <a:off x="1989887" y="2136056"/>
          <a:ext cx="9318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文档" r:id="rId7" imgW="942144" imgH="396014" progId="Word.Document.8">
                  <p:embed/>
                </p:oleObj>
              </mc:Choice>
              <mc:Fallback>
                <p:oleObj name="文档" r:id="rId7" imgW="942144" imgH="3960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887" y="2136056"/>
                        <a:ext cx="93186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553202"/>
              </p:ext>
            </p:extLst>
          </p:nvPr>
        </p:nvGraphicFramePr>
        <p:xfrm>
          <a:off x="3646273" y="3439293"/>
          <a:ext cx="8286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文档" r:id="rId9" imgW="839328" imgH="396014" progId="Word.Document.8">
                  <p:embed/>
                </p:oleObj>
              </mc:Choice>
              <mc:Fallback>
                <p:oleObj name="文档" r:id="rId9" imgW="839328" imgH="3960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273" y="3439293"/>
                        <a:ext cx="8286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478923"/>
              </p:ext>
            </p:extLst>
          </p:nvPr>
        </p:nvGraphicFramePr>
        <p:xfrm>
          <a:off x="2646363" y="4182333"/>
          <a:ext cx="20177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文档" r:id="rId11" imgW="2030685" imgH="399614" progId="Word.Document.8">
                  <p:embed/>
                </p:oleObj>
              </mc:Choice>
              <mc:Fallback>
                <p:oleObj name="文档" r:id="rId11" imgW="2030685" imgH="3996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4182333"/>
                        <a:ext cx="201771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4489"/>
              </p:ext>
            </p:extLst>
          </p:nvPr>
        </p:nvGraphicFramePr>
        <p:xfrm>
          <a:off x="6804025" y="1899687"/>
          <a:ext cx="18097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文档" r:id="rId13" imgW="1826183" imgH="396014" progId="Word.Document.8">
                  <p:embed/>
                </p:oleObj>
              </mc:Choice>
              <mc:Fallback>
                <p:oleObj name="文档" r:id="rId13" imgW="1826183" imgH="3960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899687"/>
                        <a:ext cx="180975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095532"/>
              </p:ext>
            </p:extLst>
          </p:nvPr>
        </p:nvGraphicFramePr>
        <p:xfrm>
          <a:off x="4859338" y="3575998"/>
          <a:ext cx="73501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文档" r:id="rId15" imgW="747619" imgH="399614" progId="Word.Document.8">
                  <p:embed/>
                </p:oleObj>
              </mc:Choice>
              <mc:Fallback>
                <p:oleObj name="文档" r:id="rId15" imgW="747619" imgH="3996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575998"/>
                        <a:ext cx="735012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784697"/>
              </p:ext>
            </p:extLst>
          </p:nvPr>
        </p:nvGraphicFramePr>
        <p:xfrm>
          <a:off x="5795963" y="4003697"/>
          <a:ext cx="201771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文档" r:id="rId17" imgW="2032307" imgH="399614" progId="Word.Document.8">
                  <p:embed/>
                </p:oleObj>
              </mc:Choice>
              <mc:Fallback>
                <p:oleObj name="文档" r:id="rId17" imgW="2032307" imgH="3996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003697"/>
                        <a:ext cx="2017712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14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一、知识梳理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29"/>
          <p:cNvGraphicFramePr>
            <a:graphicFrameLocks noGrp="1" noChangeAspect="1"/>
          </p:cNvGraphicFramePr>
          <p:nvPr>
            <p:ph idx="1"/>
          </p:nvPr>
        </p:nvGraphicFramePr>
        <p:xfrm>
          <a:off x="31536" y="719708"/>
          <a:ext cx="722947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Document" r:id="rId3" imgW="7315238" imgH="1207769" progId="Word.Document.8">
                  <p:embed/>
                </p:oleObj>
              </mc:Choice>
              <mc:Fallback>
                <p:oleObj name="Document" r:id="rId3" imgW="7315238" imgH="12077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6" y="719708"/>
                        <a:ext cx="7229475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197859"/>
              </p:ext>
            </p:extLst>
          </p:nvPr>
        </p:nvGraphicFramePr>
        <p:xfrm>
          <a:off x="479356" y="1221950"/>
          <a:ext cx="7704138" cy="3676649"/>
        </p:xfrm>
        <a:graphic>
          <a:graphicData uri="http://schemas.openxmlformats.org/drawingml/2006/table">
            <a:tbl>
              <a:tblPr/>
              <a:tblGrid>
                <a:gridCol w="1316038"/>
                <a:gridCol w="2644775"/>
                <a:gridCol w="3743325"/>
              </a:tblGrid>
              <a:tr h="859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函数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映射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69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名称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称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_________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为从集合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到集合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的一个函数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称对应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为从集合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到集合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的一个映射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记法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∈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003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对应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是一个映射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Objec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478215"/>
              </p:ext>
            </p:extLst>
          </p:nvPr>
        </p:nvGraphicFramePr>
        <p:xfrm>
          <a:off x="2166387" y="2270589"/>
          <a:ext cx="1479550" cy="449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文档" r:id="rId5" imgW="1492337" imgH="396014" progId="Word.Document.8">
                  <p:embed/>
                </p:oleObj>
              </mc:Choice>
              <mc:Fallback>
                <p:oleObj name="文档" r:id="rId5" imgW="1492337" imgH="3960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387" y="2270589"/>
                        <a:ext cx="1479550" cy="449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918255"/>
              </p:ext>
            </p:extLst>
          </p:nvPr>
        </p:nvGraphicFramePr>
        <p:xfrm>
          <a:off x="5382392" y="2589090"/>
          <a:ext cx="1709737" cy="778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文档" r:id="rId7" imgW="1750368" imgH="698425" progId="Word.Document.8">
                  <p:embed/>
                </p:oleObj>
              </mc:Choice>
              <mc:Fallback>
                <p:oleObj name="文档" r:id="rId7" imgW="1750368" imgH="6984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2392" y="2589090"/>
                        <a:ext cx="1709737" cy="778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63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一、知识梳理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2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417217"/>
              </p:ext>
            </p:extLst>
          </p:nvPr>
        </p:nvGraphicFramePr>
        <p:xfrm>
          <a:off x="30163" y="714375"/>
          <a:ext cx="7065962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Document" r:id="rId3" imgW="7315238" imgH="1211013" progId="Word.Document.8">
                  <p:embed/>
                </p:oleObj>
              </mc:Choice>
              <mc:Fallback>
                <p:oleObj name="Document" r:id="rId3" imgW="7315238" imgH="121101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714375"/>
                        <a:ext cx="7065962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558874"/>
              </p:ext>
            </p:extLst>
          </p:nvPr>
        </p:nvGraphicFramePr>
        <p:xfrm>
          <a:off x="368300" y="1160463"/>
          <a:ext cx="10415588" cy="628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Document" r:id="rId5" imgW="8551778" imgH="5182846" progId="Word.Document.8">
                  <p:embed/>
                </p:oleObj>
              </mc:Choice>
              <mc:Fallback>
                <p:oleObj name="Document" r:id="rId5" imgW="8551778" imgH="51828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1160463"/>
                        <a:ext cx="10415588" cy="628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448155"/>
              </p:ext>
            </p:extLst>
          </p:nvPr>
        </p:nvGraphicFramePr>
        <p:xfrm>
          <a:off x="1555180" y="2167117"/>
          <a:ext cx="13366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Document" r:id="rId7" imgW="1100246" imgH="396992" progId="Word.Document.8">
                  <p:embed/>
                </p:oleObj>
              </mc:Choice>
              <mc:Fallback>
                <p:oleObj name="Document" r:id="rId7" imgW="1100246" imgH="3969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180" y="2167117"/>
                        <a:ext cx="13366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533345"/>
              </p:ext>
            </p:extLst>
          </p:nvPr>
        </p:nvGraphicFramePr>
        <p:xfrm>
          <a:off x="3879850" y="2691830"/>
          <a:ext cx="12493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Document" r:id="rId9" imgW="1014947" imgH="397353" progId="Word.Document.8">
                  <p:embed/>
                </p:oleObj>
              </mc:Choice>
              <mc:Fallback>
                <p:oleObj name="Document" r:id="rId9" imgW="1014947" imgH="3973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2691830"/>
                        <a:ext cx="124936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437112"/>
              </p:ext>
            </p:extLst>
          </p:nvPr>
        </p:nvGraphicFramePr>
        <p:xfrm>
          <a:off x="2860407" y="3277349"/>
          <a:ext cx="12715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Document" r:id="rId11" imgW="1279121" imgH="396992" progId="Word.Document.8">
                  <p:embed/>
                </p:oleObj>
              </mc:Choice>
              <mc:Fallback>
                <p:oleObj name="Document" r:id="rId11" imgW="1279121" imgH="3969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407" y="3277349"/>
                        <a:ext cx="127158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45504"/>
              </p:ext>
            </p:extLst>
          </p:nvPr>
        </p:nvGraphicFramePr>
        <p:xfrm>
          <a:off x="4122559" y="3298736"/>
          <a:ext cx="8699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Document" r:id="rId13" imgW="892578" imgH="396992" progId="Word.Document.8">
                  <p:embed/>
                </p:oleObj>
              </mc:Choice>
              <mc:Fallback>
                <p:oleObj name="Document" r:id="rId13" imgW="892578" imgH="3969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559" y="3298736"/>
                        <a:ext cx="8699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78145"/>
              </p:ext>
            </p:extLst>
          </p:nvPr>
        </p:nvGraphicFramePr>
        <p:xfrm>
          <a:off x="5076005" y="3289526"/>
          <a:ext cx="17541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Document" r:id="rId15" imgW="1759961" imgH="396992" progId="Word.Document.8">
                  <p:embed/>
                </p:oleObj>
              </mc:Choice>
              <mc:Fallback>
                <p:oleObj name="Document" r:id="rId15" imgW="1759961" imgH="3969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05" y="3289526"/>
                        <a:ext cx="17541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882509"/>
              </p:ext>
            </p:extLst>
          </p:nvPr>
        </p:nvGraphicFramePr>
        <p:xfrm>
          <a:off x="4225925" y="3832885"/>
          <a:ext cx="11049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Document" r:id="rId17" imgW="1128679" imgH="396992" progId="Word.Document.8">
                  <p:embed/>
                </p:oleObj>
              </mc:Choice>
              <mc:Fallback>
                <p:oleObj name="Document" r:id="rId17" imgW="1128679" imgH="3969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925" y="3832885"/>
                        <a:ext cx="110490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447635"/>
              </p:ext>
            </p:extLst>
          </p:nvPr>
        </p:nvGraphicFramePr>
        <p:xfrm>
          <a:off x="5485562" y="3833723"/>
          <a:ext cx="13938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Document" r:id="rId19" imgW="1420926" imgH="534371" progId="Word.Document.8">
                  <p:embed/>
                </p:oleObj>
              </mc:Choice>
              <mc:Fallback>
                <p:oleObj name="Document" r:id="rId19" imgW="1420926" imgH="53437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562" y="3833723"/>
                        <a:ext cx="13938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69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一、知识梳理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29"/>
          <p:cNvGraphicFramePr>
            <a:graphicFrameLocks noGrp="1" noChangeAspect="1"/>
          </p:cNvGraphicFramePr>
          <p:nvPr>
            <p:ph idx="1"/>
          </p:nvPr>
        </p:nvGraphicFramePr>
        <p:xfrm>
          <a:off x="30163" y="714375"/>
          <a:ext cx="7065962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Document" r:id="rId3" imgW="7315238" imgH="1211013" progId="Word.Document.8">
                  <p:embed/>
                </p:oleObj>
              </mc:Choice>
              <mc:Fallback>
                <p:oleObj name="Document" r:id="rId3" imgW="7315238" imgH="121101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714375"/>
                        <a:ext cx="7065962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281755"/>
              </p:ext>
            </p:extLst>
          </p:nvPr>
        </p:nvGraphicFramePr>
        <p:xfrm>
          <a:off x="268288" y="1160463"/>
          <a:ext cx="8005762" cy="410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Document" r:id="rId5" imgW="8143677" imgH="4186283" progId="Word.Document.8">
                  <p:embed/>
                </p:oleObj>
              </mc:Choice>
              <mc:Fallback>
                <p:oleObj name="Document" r:id="rId5" imgW="8143677" imgH="41862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1160463"/>
                        <a:ext cx="8005762" cy="410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154625"/>
              </p:ext>
            </p:extLst>
          </p:nvPr>
        </p:nvGraphicFramePr>
        <p:xfrm>
          <a:off x="3893617" y="1727222"/>
          <a:ext cx="11684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文档" r:id="rId7" imgW="1177981" imgH="396014" progId="Word.Document.8">
                  <p:embed/>
                </p:oleObj>
              </mc:Choice>
              <mc:Fallback>
                <p:oleObj name="文档" r:id="rId7" imgW="1177981" imgH="3960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3617" y="1727222"/>
                        <a:ext cx="11684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82225"/>
              </p:ext>
            </p:extLst>
          </p:nvPr>
        </p:nvGraphicFramePr>
        <p:xfrm>
          <a:off x="5311831" y="1737498"/>
          <a:ext cx="11509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Document" r:id="rId9" imgW="1156752" imgH="396992" progId="Word.Document.8">
                  <p:embed/>
                </p:oleObj>
              </mc:Choice>
              <mc:Fallback>
                <p:oleObj name="Document" r:id="rId9" imgW="1156752" imgH="3969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831" y="1737498"/>
                        <a:ext cx="115093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524118"/>
              </p:ext>
            </p:extLst>
          </p:nvPr>
        </p:nvGraphicFramePr>
        <p:xfrm>
          <a:off x="6567239" y="1721825"/>
          <a:ext cx="11414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文档" r:id="rId11" imgW="1152023" imgH="396014" progId="Word.Document.8">
                  <p:embed/>
                </p:oleObj>
              </mc:Choice>
              <mc:Fallback>
                <p:oleObj name="文档" r:id="rId11" imgW="1152023" imgH="3960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239" y="1721825"/>
                        <a:ext cx="114141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293742"/>
              </p:ext>
            </p:extLst>
          </p:nvPr>
        </p:nvGraphicFramePr>
        <p:xfrm>
          <a:off x="1879745" y="3470385"/>
          <a:ext cx="52689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文档" r:id="rId13" imgW="5275850" imgH="640823" progId="Word.Document.8">
                  <p:embed/>
                </p:oleObj>
              </mc:Choice>
              <mc:Fallback>
                <p:oleObj name="文档" r:id="rId13" imgW="5275850" imgH="64082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745" y="3470385"/>
                        <a:ext cx="5268913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949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二、例题讲解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45647" y="760413"/>
            <a:ext cx="6838950" cy="1504953"/>
            <a:chOff x="386" y="783"/>
            <a:chExt cx="4308" cy="948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386" y="783"/>
              <a:ext cx="43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400" b="1" dirty="0" smtClean="0">
                  <a:latin typeface="宋体" panose="02010600030101010101" pitchFamily="2" charset="-122"/>
                </a:rPr>
                <a:t>例</a:t>
              </a:r>
              <a:r>
                <a:rPr kumimoji="1" lang="en-US" altLang="zh-CN" sz="2400" b="1" dirty="0" smtClean="0">
                  <a:latin typeface="宋体" panose="02010600030101010101" pitchFamily="2" charset="-122"/>
                </a:rPr>
                <a:t>1 </a:t>
              </a:r>
              <a:r>
                <a:rPr kumimoji="1" lang="zh-CN" altLang="en-US" sz="2400" b="1" dirty="0" smtClean="0">
                  <a:latin typeface="宋体" panose="02010600030101010101" pitchFamily="2" charset="-122"/>
                </a:rPr>
                <a:t>判断</a:t>
              </a:r>
              <a:r>
                <a:rPr kumimoji="1" lang="zh-CN" altLang="en-US" sz="2400" b="1" dirty="0">
                  <a:latin typeface="宋体" panose="02010600030101010101" pitchFamily="2" charset="-122"/>
                </a:rPr>
                <a:t>下列对应能否</a:t>
              </a:r>
              <a:r>
                <a:rPr kumimoji="1" lang="zh-CN" altLang="en-US" sz="2400" b="1" dirty="0" smtClean="0">
                  <a:latin typeface="宋体" panose="02010600030101010101" pitchFamily="2" charset="-122"/>
                </a:rPr>
                <a:t>表示 </a:t>
              </a:r>
              <a:r>
                <a:rPr kumimoji="1" lang="en-US" altLang="zh-CN" sz="2400" b="1" i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y </a:t>
              </a:r>
              <a:r>
                <a:rPr kumimoji="1" lang="zh-CN" altLang="en-US" sz="2400" b="1" dirty="0" smtClean="0">
                  <a:latin typeface="宋体" panose="02010600030101010101" pitchFamily="2" charset="-122"/>
                </a:rPr>
                <a:t>是</a:t>
              </a:r>
              <a:r>
                <a:rPr kumimoji="1"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2400" b="1" i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x </a:t>
              </a:r>
              <a:r>
                <a:rPr kumimoji="1" lang="zh-CN" altLang="en-US" sz="2400" b="1" dirty="0" smtClean="0">
                  <a:latin typeface="宋体" panose="02010600030101010101" pitchFamily="2" charset="-122"/>
                </a:rPr>
                <a:t>的</a:t>
              </a:r>
              <a:r>
                <a:rPr kumimoji="1" lang="zh-CN" altLang="en-US" sz="2400" b="1" dirty="0">
                  <a:latin typeface="宋体" panose="02010600030101010101" pitchFamily="2" charset="-122"/>
                </a:rPr>
                <a:t>函数</a:t>
              </a: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567" y="1091"/>
              <a:ext cx="412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400" b="1" dirty="0">
                  <a:latin typeface="Times New Roman" panose="02020603050405020304" pitchFamily="18" charset="0"/>
                </a:rPr>
                <a:t>（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1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）</a:t>
              </a:r>
              <a:r>
                <a:rPr kumimoji="1" lang="en-US" altLang="zh-CN" sz="2400" b="1" i="1" dirty="0">
                  <a:latin typeface="Times New Roman" panose="02020603050405020304" pitchFamily="18" charset="0"/>
                </a:rPr>
                <a:t>y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=|</a:t>
              </a:r>
              <a:r>
                <a:rPr kumimoji="1" lang="en-US" altLang="zh-CN" sz="2400" b="1" i="1" dirty="0">
                  <a:latin typeface="Times New Roman" panose="02020603050405020304" pitchFamily="18" charset="0"/>
                </a:rPr>
                <a:t>x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|         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（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2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）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|</a:t>
              </a:r>
              <a:r>
                <a:rPr kumimoji="1" lang="en-US" altLang="zh-CN" sz="2400" b="1" i="1" dirty="0">
                  <a:latin typeface="Times New Roman" panose="02020603050405020304" pitchFamily="18" charset="0"/>
                </a:rPr>
                <a:t>y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|=</a:t>
              </a:r>
              <a:r>
                <a:rPr kumimoji="1" lang="en-US" altLang="zh-CN" sz="2400" b="1" i="1" dirty="0">
                  <a:latin typeface="Times New Roman" panose="02020603050405020304" pitchFamily="18" charset="0"/>
                </a:rPr>
                <a:t>x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            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（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3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）</a:t>
              </a:r>
              <a:r>
                <a:rPr kumimoji="1" lang="en-US" altLang="zh-CN" sz="2400" b="1" i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y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=</a:t>
              </a:r>
              <a:r>
                <a:rPr kumimoji="1" lang="en-US" altLang="zh-CN" sz="2400" b="1" i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x</a:t>
              </a:r>
              <a:r>
                <a:rPr kumimoji="1" lang="en-US" altLang="zh-CN" sz="2400" b="1" baseline="30000" dirty="0">
                  <a:latin typeface="Times New Roman" panose="02020603050405020304" pitchFamily="18" charset="0"/>
                </a:rPr>
                <a:t>2</a:t>
              </a:r>
              <a:endParaRPr kumimoji="1" lang="en-US" altLang="zh-CN" sz="2400" b="1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400" b="1" dirty="0">
                  <a:latin typeface="Times New Roman" panose="02020603050405020304" pitchFamily="18" charset="0"/>
                </a:rPr>
                <a:t>（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4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）</a:t>
              </a:r>
              <a:r>
                <a:rPr kumimoji="1" lang="en-US" altLang="zh-CN" sz="2400" b="1" i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y</a:t>
              </a:r>
              <a:r>
                <a:rPr kumimoji="1" lang="en-US" altLang="zh-CN" sz="2400" b="1" baseline="30000" dirty="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=</a:t>
              </a:r>
              <a:r>
                <a:rPr kumimoji="1" lang="en-US" altLang="zh-CN" sz="2400" b="1" i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x 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        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（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5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）</a:t>
              </a:r>
              <a:r>
                <a:rPr kumimoji="1" lang="en-US" altLang="zh-CN" sz="2400" b="1" i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y</a:t>
              </a:r>
              <a:r>
                <a:rPr kumimoji="1" lang="en-US" altLang="zh-CN" sz="2400" b="1" baseline="30000" dirty="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+</a:t>
              </a:r>
              <a:r>
                <a:rPr kumimoji="1" lang="en-US" altLang="zh-CN" sz="2400" b="1" i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x</a:t>
              </a:r>
              <a:r>
                <a:rPr kumimoji="1" lang="en-US" altLang="zh-CN" sz="2400" b="1" baseline="30000" dirty="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=1       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（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6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）</a:t>
              </a:r>
              <a:r>
                <a:rPr kumimoji="1" lang="en-US" altLang="zh-CN" sz="2400" b="1" i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y</a:t>
              </a:r>
              <a:r>
                <a:rPr kumimoji="1" lang="en-US" altLang="zh-CN" sz="2400" b="1" baseline="30000" dirty="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-</a:t>
              </a:r>
              <a:r>
                <a:rPr kumimoji="1" lang="en-US" altLang="zh-CN" sz="2400" b="1" i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x</a:t>
              </a:r>
              <a:r>
                <a:rPr kumimoji="1" lang="en-US" altLang="zh-CN" sz="2400" b="1" baseline="30000" dirty="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=1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48466" y="1365922"/>
            <a:ext cx="25327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10927" y="1318808"/>
            <a:ext cx="25327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1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二、例题讲解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420220" y="811200"/>
            <a:ext cx="6913563" cy="1168400"/>
            <a:chOff x="249" y="2504"/>
            <a:chExt cx="4355" cy="736"/>
          </a:xfrm>
        </p:grpSpPr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49" y="2504"/>
              <a:ext cx="43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宋体" panose="02010600030101010101" pitchFamily="2" charset="-122"/>
                </a:rPr>
                <a:t>例</a:t>
              </a:r>
              <a:r>
                <a:rPr lang="en-US" altLang="zh-CN" sz="2400" b="1" dirty="0">
                  <a:latin typeface="宋体" panose="02010600030101010101" pitchFamily="2" charset="-122"/>
                </a:rPr>
                <a:t>2 </a:t>
              </a:r>
              <a:r>
                <a:rPr kumimoji="1" lang="zh-CN" altLang="en-US" sz="2400" b="1" dirty="0" smtClean="0">
                  <a:latin typeface="宋体" panose="02010600030101010101" pitchFamily="2" charset="-122"/>
                </a:rPr>
                <a:t>下列</a:t>
              </a:r>
              <a:r>
                <a:rPr kumimoji="1" lang="zh-CN" altLang="en-US" sz="2400" b="1" dirty="0">
                  <a:latin typeface="宋体" panose="02010600030101010101" pitchFamily="2" charset="-122"/>
                </a:rPr>
                <a:t>函数中哪个与</a:t>
              </a:r>
              <a:r>
                <a:rPr kumimoji="1" lang="zh-CN" altLang="en-US" sz="2400" b="1" dirty="0" smtClean="0">
                  <a:latin typeface="宋体" panose="02010600030101010101" pitchFamily="2" charset="-122"/>
                </a:rPr>
                <a:t>函数 </a:t>
              </a:r>
              <a:r>
                <a:rPr kumimoji="1" lang="en-US" altLang="zh-CN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y=x </a:t>
              </a:r>
              <a:r>
                <a:rPr kumimoji="1" lang="zh-CN" altLang="en-US" sz="2400" b="1" dirty="0" smtClean="0"/>
                <a:t>是</a:t>
              </a:r>
              <a:r>
                <a:rPr kumimoji="1" lang="zh-CN" altLang="en-US" sz="2400" b="1" dirty="0"/>
                <a:t>同一个函数？</a:t>
              </a:r>
            </a:p>
          </p:txBody>
        </p:sp>
        <p:grpSp>
          <p:nvGrpSpPr>
            <p:cNvPr id="17" name="Group 19"/>
            <p:cNvGrpSpPr>
              <a:grpSpLocks/>
            </p:cNvGrpSpPr>
            <p:nvPr/>
          </p:nvGrpSpPr>
          <p:grpSpPr bwMode="auto">
            <a:xfrm>
              <a:off x="612" y="2831"/>
              <a:ext cx="3637" cy="409"/>
              <a:chOff x="768" y="2591"/>
              <a:chExt cx="3637" cy="409"/>
            </a:xfrm>
          </p:grpSpPr>
          <p:graphicFrame>
            <p:nvGraphicFramePr>
              <p:cNvPr id="18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53177423"/>
                  </p:ext>
                </p:extLst>
              </p:nvPr>
            </p:nvGraphicFramePr>
            <p:xfrm>
              <a:off x="768" y="2696"/>
              <a:ext cx="947" cy="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2" name="Equation" r:id="rId3" imgW="1193800" imgH="330200" progId="Equation.DSMT4">
                      <p:embed/>
                    </p:oleObj>
                  </mc:Choice>
                  <mc:Fallback>
                    <p:oleObj name="Equation" r:id="rId3" imgW="1193800" imgH="330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8" y="2696"/>
                            <a:ext cx="947" cy="2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8095246"/>
                  </p:ext>
                </p:extLst>
              </p:nvPr>
            </p:nvGraphicFramePr>
            <p:xfrm>
              <a:off x="1854" y="2684"/>
              <a:ext cx="795" cy="2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3" name="Equation" r:id="rId5" imgW="1091726" imgH="368140" progId="Equation.DSMT4">
                      <p:embed/>
                    </p:oleObj>
                  </mc:Choice>
                  <mc:Fallback>
                    <p:oleObj name="Equation" r:id="rId5" imgW="1091726" imgH="3681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54" y="2684"/>
                            <a:ext cx="795" cy="2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93137183"/>
                  </p:ext>
                </p:extLst>
              </p:nvPr>
            </p:nvGraphicFramePr>
            <p:xfrm>
              <a:off x="2778" y="2672"/>
              <a:ext cx="795" cy="2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4" name="Equation" r:id="rId7" imgW="1091726" imgH="368140" progId="Equation.DSMT4">
                      <p:embed/>
                    </p:oleObj>
                  </mc:Choice>
                  <mc:Fallback>
                    <p:oleObj name="Equation" r:id="rId7" imgW="1091726" imgH="3681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78" y="2672"/>
                            <a:ext cx="795" cy="2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63129142"/>
                  </p:ext>
                </p:extLst>
              </p:nvPr>
            </p:nvGraphicFramePr>
            <p:xfrm>
              <a:off x="3744" y="2591"/>
              <a:ext cx="661" cy="4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5" name="Equation" r:id="rId9" imgW="965200" imgH="596900" progId="Equation.DSMT4">
                      <p:embed/>
                    </p:oleObj>
                  </mc:Choice>
                  <mc:Fallback>
                    <p:oleObj name="Equation" r:id="rId9" imgW="965200" imgH="5969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4" y="2591"/>
                            <a:ext cx="661" cy="4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1" name="文本框 10"/>
          <p:cNvSpPr txBox="1"/>
          <p:nvPr/>
        </p:nvSpPr>
        <p:spPr>
          <a:xfrm>
            <a:off x="2771308" y="1607352"/>
            <a:ext cx="25327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2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二、例题讲解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800758"/>
              </p:ext>
            </p:extLst>
          </p:nvPr>
        </p:nvGraphicFramePr>
        <p:xfrm>
          <a:off x="481146" y="647271"/>
          <a:ext cx="8497750" cy="4498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Document" r:id="rId3" imgW="7913355" imgH="4366133" progId="Word.Document.8">
                  <p:embed/>
                </p:oleObj>
              </mc:Choice>
              <mc:Fallback>
                <p:oleObj name="Document" r:id="rId3" imgW="7913355" imgH="436613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46" y="647271"/>
                        <a:ext cx="8497750" cy="4498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436847"/>
              </p:ext>
            </p:extLst>
          </p:nvPr>
        </p:nvGraphicFramePr>
        <p:xfrm>
          <a:off x="-18659" y="2358545"/>
          <a:ext cx="7637463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Document" r:id="rId5" imgW="7768324" imgH="2750008" progId="Word.Document.8">
                  <p:embed/>
                </p:oleObj>
              </mc:Choice>
              <mc:Fallback>
                <p:oleObj name="Document" r:id="rId5" imgW="7768324" imgH="27500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659" y="2358545"/>
                        <a:ext cx="7637463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6462445" y="1561672"/>
            <a:ext cx="46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98780" y="1658679"/>
            <a:ext cx="8825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3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二、例题讲解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604666"/>
              </p:ext>
            </p:extLst>
          </p:nvPr>
        </p:nvGraphicFramePr>
        <p:xfrm>
          <a:off x="302765" y="603877"/>
          <a:ext cx="8810625" cy="32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Document" r:id="rId3" imgW="8861833" imgH="3265098" progId="Word.Document.8">
                  <p:embed/>
                </p:oleObj>
              </mc:Choice>
              <mc:Fallback>
                <p:oleObj name="Document" r:id="rId3" imgW="8861833" imgH="326509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65" y="603877"/>
                        <a:ext cx="8810625" cy="324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727060"/>
              </p:ext>
            </p:extLst>
          </p:nvPr>
        </p:nvGraphicFramePr>
        <p:xfrm>
          <a:off x="-111125" y="2238710"/>
          <a:ext cx="8418513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Document" r:id="rId5" imgW="8891005" imgH="3735957" progId="Word.Document.8">
                  <p:embed/>
                </p:oleObj>
              </mc:Choice>
              <mc:Fallback>
                <p:oleObj name="Document" r:id="rId5" imgW="8891005" imgH="373595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25" y="2238710"/>
                        <a:ext cx="8418513" cy="354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337543" y="332467"/>
            <a:ext cx="216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分类讨论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36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378</Words>
  <Application>Microsoft Office PowerPoint</Application>
  <PresentationFormat>全屏显示(16:9)</PresentationFormat>
  <Paragraphs>80</Paragraphs>
  <Slides>18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汉仪旗黑-85S</vt:lpstr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Document</vt:lpstr>
      <vt:lpstr>文档</vt:lpstr>
      <vt:lpstr>Microsoft Word 97 - 2003 文档</vt:lpstr>
      <vt:lpstr>Equation</vt:lpstr>
      <vt:lpstr>函数及其表示</vt:lpstr>
      <vt:lpstr>一、知识梳理</vt:lpstr>
      <vt:lpstr>一、知识梳理</vt:lpstr>
      <vt:lpstr>一、知识梳理</vt:lpstr>
      <vt:lpstr>一、知识梳理</vt:lpstr>
      <vt:lpstr>二、例题讲解</vt:lpstr>
      <vt:lpstr>二、例题讲解</vt:lpstr>
      <vt:lpstr>二、例题讲解</vt:lpstr>
      <vt:lpstr>二、例题讲解</vt:lpstr>
      <vt:lpstr>二、例题讲解</vt:lpstr>
      <vt:lpstr>二、例题讲解</vt:lpstr>
      <vt:lpstr>二、例题讲解</vt:lpstr>
      <vt:lpstr>二、例题讲解</vt:lpstr>
      <vt:lpstr>二、例题讲解</vt:lpstr>
      <vt:lpstr>PowerPoint 演示文稿</vt:lpstr>
      <vt:lpstr>三、归纳小结</vt:lpstr>
      <vt:lpstr>三、归纳小结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张辉</cp:lastModifiedBy>
  <cp:revision>32</cp:revision>
  <dcterms:created xsi:type="dcterms:W3CDTF">2020-02-01T11:21:51Z</dcterms:created>
  <dcterms:modified xsi:type="dcterms:W3CDTF">2020-02-04T06:47:52Z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