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81" r:id="rId3"/>
    <p:sldId id="282" r:id="rId4"/>
    <p:sldId id="272" r:id="rId5"/>
    <p:sldId id="273" r:id="rId6"/>
    <p:sldId id="280" r:id="rId7"/>
    <p:sldId id="275" r:id="rId8"/>
    <p:sldId id="276" r:id="rId9"/>
    <p:sldId id="283" r:id="rId10"/>
    <p:sldId id="277" r:id="rId11"/>
    <p:sldId id="279" r:id="rId12"/>
    <p:sldId id="278" r:id="rId13"/>
    <p:sldId id="284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5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必修（一）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2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复习（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外经贸附中   戴轶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语法复习之定语从句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350918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2900" b="1" dirty="0" smtClean="0">
                <a:latin typeface="Calibri" pitchFamily="34" charset="0"/>
              </a:rPr>
              <a:t>Read the sentences. Circle the relative pronouns and underline the relative clauses. What do these relative pronouns refer to?</a:t>
            </a:r>
          </a:p>
          <a:p>
            <a:pPr>
              <a:buNone/>
            </a:pPr>
            <a:r>
              <a:rPr lang="en-US" altLang="zh-CN" sz="2900" b="1" dirty="0" smtClean="0">
                <a:latin typeface="Calibri" pitchFamily="34" charset="0"/>
              </a:rPr>
              <a:t>1. The underdog is an athlete who seems to have little chance to win. </a:t>
            </a:r>
          </a:p>
          <a:p>
            <a:pPr>
              <a:buNone/>
            </a:pPr>
            <a:r>
              <a:rPr lang="en-US" altLang="zh-CN" sz="2900" b="1" dirty="0" smtClean="0">
                <a:latin typeface="Calibri" pitchFamily="34" charset="0"/>
              </a:rPr>
              <a:t>2. It is a person who seems least likely to succeed in a competition. </a:t>
            </a:r>
          </a:p>
          <a:p>
            <a:pPr>
              <a:buNone/>
            </a:pPr>
            <a:r>
              <a:rPr lang="en-US" altLang="zh-CN" sz="2900" b="1" dirty="0" smtClean="0">
                <a:latin typeface="Calibri" pitchFamily="34" charset="0"/>
              </a:rPr>
              <a:t>3. When we weren’t playing on the court which was next to our building, we were watching a game on TV. </a:t>
            </a:r>
          </a:p>
          <a:p>
            <a:pPr marL="342900" indent="-342900">
              <a:buNone/>
            </a:pPr>
            <a:r>
              <a:rPr lang="en-US" altLang="zh-CN" sz="2900" b="1" dirty="0" smtClean="0">
                <a:latin typeface="Calibri" pitchFamily="34" charset="0"/>
              </a:rPr>
              <a:t>4. He didn’t know he’d soon get the chance that he’d been waiting for. </a:t>
            </a:r>
          </a:p>
          <a:p>
            <a:pPr marL="342900" indent="-342900">
              <a:buNone/>
            </a:pPr>
            <a:r>
              <a:rPr lang="en-US" altLang="zh-CN" sz="2900" b="1" dirty="0" smtClean="0">
                <a:latin typeface="Calibri" pitchFamily="34" charset="0"/>
              </a:rPr>
              <a:t>5. They were playing The Bears, a team whose record was perfect.  </a:t>
            </a:r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16" y="3943171"/>
            <a:ext cx="871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>
              <a:latin typeface="Calibri" pitchFamily="34" charset="0"/>
            </a:endParaRPr>
          </a:p>
          <a:p>
            <a:r>
              <a:rPr lang="zh-CN" altLang="en-US" b="1" dirty="0" smtClean="0"/>
              <a:t>总结：定语从句起修饰作用。被定语从句修饰的名词叫先行词，引导定语从句的词叫关系词。</a:t>
            </a:r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890286" y="1469571"/>
            <a:ext cx="572857" cy="37011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62463" y="1793195"/>
            <a:ext cx="3941308" cy="29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355356" y="1872349"/>
            <a:ext cx="572857" cy="37011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38419" y="2209800"/>
            <a:ext cx="5225867" cy="794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251032" y="2340447"/>
            <a:ext cx="692568" cy="37011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9548" y="2664178"/>
            <a:ext cx="7049785" cy="272019"/>
            <a:chOff x="739548" y="2664178"/>
            <a:chExt cx="7049785" cy="272019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5921148" y="2664178"/>
              <a:ext cx="1868185" cy="1076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739548" y="2928257"/>
              <a:ext cx="947738" cy="794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/>
          <p:nvPr/>
        </p:nvSpPr>
        <p:spPr>
          <a:xfrm>
            <a:off x="5479632" y="3037144"/>
            <a:ext cx="561939" cy="37011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52457" y="3407229"/>
            <a:ext cx="2460172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022432" y="3472578"/>
            <a:ext cx="779654" cy="37011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5834742" y="3788229"/>
            <a:ext cx="2177144" cy="1088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1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关系词有关系代词和关系副词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429031"/>
          </a:xfrm>
        </p:spPr>
        <p:txBody>
          <a:bodyPr>
            <a:noAutofit/>
          </a:bodyPr>
          <a:lstStyle/>
          <a:p>
            <a:r>
              <a:rPr lang="zh-CN" altLang="en-US" sz="1400" b="1" dirty="0" smtClean="0"/>
              <a:t>关系代词：在定语从句中做主语，宾语或定语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who, whom, that</a:t>
            </a:r>
          </a:p>
          <a:p>
            <a:pPr>
              <a:buNone/>
            </a:pPr>
            <a:r>
              <a:rPr lang="en-US" altLang="zh-CN" sz="1400" b="1" dirty="0" smtClean="0"/>
              <a:t>who</a:t>
            </a:r>
            <a:r>
              <a:rPr lang="zh-CN" altLang="en-US" sz="1400" b="1" dirty="0" smtClean="0"/>
              <a:t>在定语从句中做主语指人， </a:t>
            </a:r>
            <a:r>
              <a:rPr lang="en-US" altLang="zh-CN" sz="1400" b="1" dirty="0" smtClean="0"/>
              <a:t>whom</a:t>
            </a:r>
            <a:r>
              <a:rPr lang="zh-CN" altLang="en-US" sz="1400" b="1" dirty="0" smtClean="0"/>
              <a:t>作宾语指人，</a:t>
            </a:r>
            <a:r>
              <a:rPr lang="en-US" altLang="zh-CN" sz="1400" b="1" dirty="0" smtClean="0"/>
              <a:t>that</a:t>
            </a:r>
            <a:r>
              <a:rPr lang="zh-CN" altLang="en-US" sz="1400" b="1" dirty="0" smtClean="0"/>
              <a:t>既可做主语又可作宾语，可以指人也可以指物</a:t>
            </a:r>
            <a:endParaRPr lang="en-US" altLang="zh-CN" sz="1400" b="1" dirty="0" smtClean="0"/>
          </a:p>
          <a:p>
            <a:pPr>
              <a:buNone/>
            </a:pPr>
            <a:r>
              <a:rPr lang="en-US" altLang="zh-CN" sz="1400" b="1" dirty="0" smtClean="0"/>
              <a:t>Is he the man who/that wants to see you?</a:t>
            </a:r>
          </a:p>
          <a:p>
            <a:pPr>
              <a:buNone/>
            </a:pPr>
            <a:r>
              <a:rPr lang="en-US" altLang="zh-CN" sz="1400" b="1" dirty="0" smtClean="0"/>
              <a:t>He is the man whom/that I saw yesterday.</a:t>
            </a:r>
          </a:p>
          <a:p>
            <a:r>
              <a:rPr lang="en-US" altLang="zh-CN" sz="1400" b="1" dirty="0" smtClean="0"/>
              <a:t>whose</a:t>
            </a:r>
            <a:r>
              <a:rPr lang="zh-CN" altLang="en-US" sz="1400" b="1" dirty="0" smtClean="0"/>
              <a:t>用来指人或物作定语</a:t>
            </a:r>
            <a:endParaRPr lang="en-US" altLang="zh-CN" sz="1400" b="1" dirty="0" smtClean="0"/>
          </a:p>
          <a:p>
            <a:pPr>
              <a:buNone/>
            </a:pPr>
            <a:r>
              <a:rPr lang="en-US" altLang="zh-CN" sz="1400" b="1" dirty="0" smtClean="0"/>
              <a:t>They rushed over to help the man whose car had broken down.</a:t>
            </a:r>
          </a:p>
          <a:p>
            <a:pPr>
              <a:buNone/>
            </a:pPr>
            <a:r>
              <a:rPr lang="en-US" altLang="zh-CN" sz="1400" b="1" dirty="0" smtClean="0"/>
              <a:t>Please pass me the book whose color is green.</a:t>
            </a:r>
          </a:p>
          <a:p>
            <a:r>
              <a:rPr lang="en-US" altLang="zh-CN" sz="1400" b="1" dirty="0" smtClean="0"/>
              <a:t>which</a:t>
            </a:r>
            <a:r>
              <a:rPr lang="zh-CN" altLang="en-US" sz="1400" b="1" dirty="0" smtClean="0"/>
              <a:t>，</a:t>
            </a:r>
            <a:r>
              <a:rPr lang="en-US" altLang="zh-CN" sz="1400" b="1" dirty="0" smtClean="0"/>
              <a:t>that</a:t>
            </a:r>
            <a:r>
              <a:rPr lang="zh-CN" altLang="en-US" sz="1400" b="1" dirty="0" smtClean="0"/>
              <a:t>所代替的先行词是事物，在从句中做主语，宾语</a:t>
            </a:r>
            <a:endParaRPr lang="en-US" altLang="zh-CN" sz="1400" b="1" dirty="0" smtClean="0"/>
          </a:p>
          <a:p>
            <a:pPr>
              <a:buNone/>
            </a:pPr>
            <a:r>
              <a:rPr lang="en-US" altLang="zh-CN" sz="1400" b="1" dirty="0" smtClean="0"/>
              <a:t>The package which/that you are carrying is about to come unwrapped.</a:t>
            </a:r>
            <a:endParaRPr lang="zh-CN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语法复习之定语从句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2888702"/>
          </a:xfrm>
        </p:spPr>
        <p:txBody>
          <a:bodyPr vert="horz" wrap="square" lIns="90170" tIns="46990" rIns="90170" bIns="4699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800" b="1" dirty="0" smtClean="0">
                <a:latin typeface="Calibri" pitchFamily="34" charset="0"/>
              </a:rPr>
              <a:t>Does a relative clause always need the relative pronoun? In which sentences can we leave out that ,which or who in relative clauses?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altLang="zh-CN" sz="1800" b="1" dirty="0" smtClean="0">
                <a:latin typeface="Calibri" pitchFamily="34" charset="0"/>
              </a:rPr>
              <a:t>All the extra hours that he’d spent practising alone paid off.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altLang="zh-CN" sz="1800" b="1" dirty="0" smtClean="0">
                <a:latin typeface="Calibri" pitchFamily="34" charset="0"/>
              </a:rPr>
              <a:t>Paul was a player who had  a strong desire to play for the team.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altLang="zh-CN" sz="1800" b="1" dirty="0" smtClean="0">
                <a:latin typeface="Calibri" pitchFamily="34" charset="0"/>
              </a:rPr>
              <a:t>Paul didn’t know he’d soon get the chance that he’d been waiting for.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altLang="zh-CN" sz="1800" b="1" dirty="0" smtClean="0">
                <a:latin typeface="Calibri" pitchFamily="34" charset="0"/>
              </a:rPr>
              <a:t>Bogues was only 1.6 metres tall, which made him the shortest player ever in the NBA.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800" b="1" dirty="0" smtClean="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endParaRPr lang="zh-CN" altLang="en-US" sz="1800" b="1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71" y="4071257"/>
            <a:ext cx="813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>
              <a:latin typeface="Calibri" pitchFamily="34" charset="0"/>
            </a:endParaRPr>
          </a:p>
          <a:p>
            <a:r>
              <a:rPr lang="zh-CN" altLang="en-US" b="1" dirty="0" smtClean="0"/>
              <a:t>总结：关系代词在定语从句中做宾语时可以省略。</a:t>
            </a:r>
            <a:endParaRPr lang="en-US" altLang="zh-CN" b="1" dirty="0" smtClean="0"/>
          </a:p>
        </p:txBody>
      </p:sp>
      <p:sp>
        <p:nvSpPr>
          <p:cNvPr id="5" name="椭圆 4"/>
          <p:cNvSpPr/>
          <p:nvPr/>
        </p:nvSpPr>
        <p:spPr>
          <a:xfrm>
            <a:off x="3044371" y="1458684"/>
            <a:ext cx="558800" cy="359231"/>
          </a:xfrm>
          <a:prstGeom prst="ellipse">
            <a:avLst/>
          </a:pr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906485" y="1948542"/>
            <a:ext cx="544286" cy="25037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548063" y="1763486"/>
            <a:ext cx="3037794" cy="18823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460977" y="2198914"/>
            <a:ext cx="4605337" cy="793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711381" y="2329542"/>
            <a:ext cx="558800" cy="359231"/>
          </a:xfrm>
          <a:prstGeom prst="ellipse">
            <a:avLst/>
          </a:pr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92628" y="2677885"/>
            <a:ext cx="7478486" cy="283029"/>
            <a:chOff x="892628" y="2677885"/>
            <a:chExt cx="7478486" cy="283029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291942" y="2677885"/>
              <a:ext cx="2079172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92628" y="2960914"/>
              <a:ext cx="359229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椭圆 16"/>
          <p:cNvSpPr/>
          <p:nvPr/>
        </p:nvSpPr>
        <p:spPr>
          <a:xfrm>
            <a:off x="4561113" y="3102435"/>
            <a:ext cx="772887" cy="28302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913720" y="3393395"/>
            <a:ext cx="7056236" cy="287589"/>
            <a:chOff x="913720" y="3393395"/>
            <a:chExt cx="7056236" cy="287589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5333320" y="3393395"/>
              <a:ext cx="2636636" cy="456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913720" y="3676423"/>
              <a:ext cx="2636636" cy="456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定</a:t>
            </a:r>
            <a:r>
              <a:rPr lang="zh-CN" altLang="en-US" dirty="0" smtClean="0"/>
              <a:t>语从句练习答案：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CN" sz="1600" b="1" dirty="0" smtClean="0">
                <a:latin typeface="Calibri" pitchFamily="34" charset="0"/>
              </a:rPr>
              <a:t>1. 1.) Paul </a:t>
            </a:r>
            <a:r>
              <a:rPr lang="en-US" altLang="zh-CN" sz="1600" b="1" dirty="0" smtClean="0">
                <a:latin typeface="Calibri" pitchFamily="34" charset="0"/>
              </a:rPr>
              <a:t>was a player who had  a strong desire to play for the team.</a:t>
            </a:r>
          </a:p>
          <a:p>
            <a:pPr>
              <a:buNone/>
            </a:pPr>
            <a:r>
              <a:rPr lang="en-US" altLang="zh-CN" sz="1600" dirty="0" smtClean="0"/>
              <a:t>2</a:t>
            </a:r>
            <a:r>
              <a:rPr lang="en-US" altLang="zh-CN" sz="1600" b="1" dirty="0" smtClean="0">
                <a:latin typeface="Calibri" pitchFamily="34" charset="0"/>
              </a:rPr>
              <a:t>.) </a:t>
            </a:r>
            <a:r>
              <a:rPr lang="en-US" altLang="zh-CN" sz="1600" b="1" dirty="0" smtClean="0">
                <a:latin typeface="Calibri" pitchFamily="34" charset="0"/>
              </a:rPr>
              <a:t>His favourite player was a guy who was only 1.6 metres </a:t>
            </a:r>
            <a:r>
              <a:rPr lang="en-US" altLang="zh-CN" sz="1600" b="1" dirty="0" smtClean="0">
                <a:latin typeface="Calibri" pitchFamily="34" charset="0"/>
              </a:rPr>
              <a:t>tall.</a:t>
            </a:r>
          </a:p>
          <a:p>
            <a:pPr>
              <a:buNone/>
            </a:pPr>
            <a:r>
              <a:rPr lang="en-US" altLang="zh-CN" sz="1600" b="1" dirty="0" smtClean="0">
                <a:latin typeface="Calibri" pitchFamily="34" charset="0"/>
              </a:rPr>
              <a:t>3</a:t>
            </a:r>
            <a:r>
              <a:rPr lang="en-US" altLang="zh-CN" sz="1600" b="1" dirty="0" smtClean="0">
                <a:latin typeface="Calibri" pitchFamily="34" charset="0"/>
              </a:rPr>
              <a:t>.) </a:t>
            </a:r>
            <a:r>
              <a:rPr lang="en-US" altLang="zh-CN" sz="1600" b="1" dirty="0" smtClean="0">
                <a:latin typeface="Calibri" pitchFamily="34" charset="0"/>
              </a:rPr>
              <a:t>He played in the team </a:t>
            </a:r>
            <a:r>
              <a:rPr lang="en-US" altLang="zh-CN" sz="1600" b="1" dirty="0" smtClean="0">
                <a:latin typeface="Calibri" pitchFamily="34" charset="0"/>
              </a:rPr>
              <a:t>whose </a:t>
            </a:r>
            <a:r>
              <a:rPr lang="en-US" altLang="zh-CN" sz="1600" b="1" dirty="0" smtClean="0">
                <a:latin typeface="Calibri" pitchFamily="34" charset="0"/>
              </a:rPr>
              <a:t>name is “The Lions</a:t>
            </a:r>
            <a:r>
              <a:rPr lang="en-US" altLang="zh-CN" sz="1600" b="1" dirty="0" smtClean="0">
                <a:latin typeface="Calibri" pitchFamily="34" charset="0"/>
              </a:rPr>
              <a:t>”.</a:t>
            </a:r>
          </a:p>
          <a:p>
            <a:pPr>
              <a:buNone/>
            </a:pPr>
            <a:r>
              <a:rPr lang="en-US" altLang="zh-CN" sz="1600" b="1" dirty="0" smtClean="0">
                <a:latin typeface="Calibri" pitchFamily="34" charset="0"/>
              </a:rPr>
              <a:t>4</a:t>
            </a:r>
            <a:r>
              <a:rPr lang="en-US" altLang="zh-CN" sz="1600" b="1" dirty="0" smtClean="0">
                <a:latin typeface="Calibri" pitchFamily="34" charset="0"/>
              </a:rPr>
              <a:t>.) </a:t>
            </a:r>
            <a:r>
              <a:rPr lang="en-US" altLang="zh-CN" sz="1600" b="1" dirty="0" smtClean="0">
                <a:latin typeface="Calibri" pitchFamily="34" charset="0"/>
              </a:rPr>
              <a:t>He helped his team win the game which was a tough one</a:t>
            </a:r>
            <a:r>
              <a:rPr lang="en-US" altLang="zh-CN" sz="1600" b="1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en-US" altLang="zh-CN" sz="16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altLang="zh-CN" sz="1600" b="1" dirty="0" smtClean="0">
                <a:latin typeface="Calibri" pitchFamily="34" charset="0"/>
              </a:rPr>
              <a:t>2. 1.) I enjoy doing sports that can strengthen my muscles.</a:t>
            </a:r>
          </a:p>
          <a:p>
            <a:pPr>
              <a:buNone/>
            </a:pPr>
            <a:r>
              <a:rPr lang="en-US" altLang="zh-CN" sz="1600" b="1" dirty="0" smtClean="0">
                <a:latin typeface="Calibri" pitchFamily="34" charset="0"/>
              </a:rPr>
              <a:t>2.)  I like meeting people who enjoy running.</a:t>
            </a:r>
          </a:p>
          <a:p>
            <a:pPr>
              <a:buNone/>
            </a:pPr>
            <a:r>
              <a:rPr lang="en-US" altLang="zh-CN" sz="1600" b="1" dirty="0" smtClean="0">
                <a:latin typeface="Calibri" pitchFamily="34" charset="0"/>
              </a:rPr>
              <a:t>3.)  I often listen to music which can make you feel good.</a:t>
            </a:r>
          </a:p>
          <a:p>
            <a:pPr>
              <a:buNone/>
            </a:pPr>
            <a:r>
              <a:rPr lang="en-US" altLang="zh-CN" sz="1600" b="1" dirty="0" smtClean="0">
                <a:latin typeface="Calibri" pitchFamily="34" charset="0"/>
              </a:rPr>
              <a:t>4.)  I have a friend whose parents are teachers.</a:t>
            </a:r>
            <a:endParaRPr lang="zh-CN" altLang="en-US" sz="16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/>
              <a:t>学习目标：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869" y="1101321"/>
            <a:ext cx="8139178" cy="4042179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学生能够在上下文语境中理解并运用：</a:t>
            </a:r>
            <a:r>
              <a:rPr lang="en-US" altLang="zh-CN" sz="2800" b="1" dirty="0" smtClean="0"/>
              <a:t>gather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/>
              <a:t>crowd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/>
              <a:t>crash</a:t>
            </a:r>
            <a:r>
              <a:rPr lang="zh-CN" altLang="en-US" sz="2800" b="1" dirty="0" smtClean="0"/>
              <a:t>，和</a:t>
            </a:r>
            <a:r>
              <a:rPr lang="en-US" altLang="zh-CN" sz="2800" b="1" dirty="0" smtClean="0"/>
              <a:t>sharp</a:t>
            </a:r>
            <a:r>
              <a:rPr lang="zh-CN" altLang="en-US" sz="2800" b="1" dirty="0" smtClean="0"/>
              <a:t>四个词汇。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学生能够在上下文语境中理解并运用定语从句。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/>
              <a:t>学法指导：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3955"/>
            <a:ext cx="8139178" cy="4042179"/>
          </a:xfrm>
        </p:spPr>
        <p:txBody>
          <a:bodyPr/>
          <a:lstStyle/>
          <a:p>
            <a:r>
              <a:rPr lang="zh-CN" altLang="en-US" sz="2800" b="1" dirty="0" smtClean="0"/>
              <a:t>在认真学习目标词汇和语法使用形式的基础上，务必关注上下文语境，体会句子和文段所传递的意思。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 gather  v.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714469"/>
            <a:ext cx="8075531" cy="4271188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2100" b="1" dirty="0" smtClean="0"/>
              <a:t>聚集；集合；召集；搜集；收集，收拢（分散的东西）</a:t>
            </a:r>
            <a:endParaRPr lang="en-US" altLang="zh-CN" sz="2100" b="1" dirty="0" smtClean="0"/>
          </a:p>
          <a:p>
            <a:pPr>
              <a:buNone/>
            </a:pPr>
            <a:r>
              <a:rPr lang="en-US" altLang="zh-CN" sz="2100" b="1" dirty="0" smtClean="0"/>
              <a:t>A crowd soon gathered.</a:t>
            </a:r>
          </a:p>
          <a:p>
            <a:pPr>
              <a:buNone/>
            </a:pPr>
            <a:r>
              <a:rPr lang="en-US" altLang="zh-CN" sz="2100" b="1" u="sng" dirty="0" smtClean="0"/>
              <a:t>Gather round </a:t>
            </a:r>
            <a:r>
              <a:rPr lang="en-US" altLang="zh-CN" sz="2100" b="1" dirty="0" smtClean="0"/>
              <a:t>and listen, children.</a:t>
            </a:r>
          </a:p>
          <a:p>
            <a:pPr>
              <a:buNone/>
            </a:pPr>
            <a:r>
              <a:rPr lang="en-US" altLang="zh-CN" sz="2100" b="1" dirty="0" smtClean="0"/>
              <a:t>Give me a moment to </a:t>
            </a:r>
            <a:r>
              <a:rPr lang="en-US" altLang="zh-CN" sz="2100" b="1" u="sng" dirty="0" smtClean="0"/>
              <a:t>gather</a:t>
            </a:r>
            <a:r>
              <a:rPr lang="en-US" altLang="zh-CN" sz="2100" b="1" dirty="0" smtClean="0"/>
              <a:t> my notes </a:t>
            </a:r>
            <a:r>
              <a:rPr lang="en-US" altLang="zh-CN" sz="2100" b="1" u="sng" dirty="0" smtClean="0"/>
              <a:t>together.</a:t>
            </a:r>
          </a:p>
          <a:p>
            <a:r>
              <a:rPr lang="zh-CN" altLang="en-US" sz="2100" b="1" dirty="0" smtClean="0"/>
              <a:t>搜集，采集（植物，水果等）；捡拾或收割庄稼</a:t>
            </a:r>
            <a:endParaRPr lang="en-US" altLang="zh-CN" sz="2100" b="1" dirty="0" smtClean="0"/>
          </a:p>
          <a:p>
            <a:pPr>
              <a:buNone/>
            </a:pPr>
            <a:r>
              <a:rPr lang="en-US" altLang="zh-CN" sz="2100" b="1" dirty="0" smtClean="0"/>
              <a:t>They are gathering mushroom in the field</a:t>
            </a:r>
          </a:p>
          <a:p>
            <a:r>
              <a:rPr lang="zh-CN" altLang="en-US" sz="2100" b="1" dirty="0" smtClean="0"/>
              <a:t>理解某事物；得出结论</a:t>
            </a:r>
            <a:endParaRPr lang="en-US" altLang="zh-CN" sz="2100" b="1" dirty="0" smtClean="0"/>
          </a:p>
          <a:p>
            <a:pPr>
              <a:buNone/>
            </a:pPr>
            <a:r>
              <a:rPr lang="en-US" altLang="zh-CN" sz="2100" b="1" dirty="0" smtClean="0"/>
              <a:t>I gather you want to see the director.</a:t>
            </a:r>
          </a:p>
          <a:p>
            <a:r>
              <a:rPr lang="zh-CN" altLang="en-US" sz="2100" b="1" dirty="0" smtClean="0"/>
              <a:t>增加（某事物）</a:t>
            </a:r>
            <a:endParaRPr lang="en-US" altLang="zh-CN" sz="2100" b="1" dirty="0" smtClean="0"/>
          </a:p>
          <a:p>
            <a:pPr>
              <a:buNone/>
            </a:pPr>
            <a:r>
              <a:rPr lang="en-US" altLang="zh-CN" sz="2100" b="1" dirty="0" smtClean="0"/>
              <a:t>The darkness is gathering.</a:t>
            </a:r>
          </a:p>
          <a:p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 crowd n.</a:t>
            </a:r>
            <a:r>
              <a:rPr lang="zh-CN" altLang="en-US" dirty="0" smtClean="0"/>
              <a:t> </a:t>
            </a:r>
            <a:r>
              <a:rPr lang="en-US" altLang="zh-CN" dirty="0" smtClean="0"/>
              <a:t>v.  crowded adj.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600" b="1" dirty="0" smtClean="0"/>
              <a:t>V. </a:t>
            </a:r>
            <a:r>
              <a:rPr lang="zh-CN" altLang="en-US" sz="1600" b="1" dirty="0" smtClean="0"/>
              <a:t>聚集在（某人）周围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People crowded round to get a better view.</a:t>
            </a:r>
          </a:p>
          <a:p>
            <a:r>
              <a:rPr lang="zh-CN" altLang="en-US" sz="1600" b="1" dirty="0" smtClean="0"/>
              <a:t>充满（某空间）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Tourists crowded the pavement.</a:t>
            </a:r>
          </a:p>
          <a:p>
            <a:r>
              <a:rPr lang="zh-CN" altLang="en-US" sz="1600" b="1" dirty="0" smtClean="0"/>
              <a:t>（指想法等）大量涌现；大批涌入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Memories </a:t>
            </a:r>
            <a:r>
              <a:rPr lang="en-US" altLang="zh-CN" sz="1600" b="1" u="sng" dirty="0" smtClean="0"/>
              <a:t>crowded in on me</a:t>
            </a:r>
            <a:r>
              <a:rPr lang="en-US" altLang="zh-CN" sz="1600" b="1" dirty="0" smtClean="0"/>
              <a:t>.</a:t>
            </a:r>
          </a:p>
          <a:p>
            <a:pPr>
              <a:buNone/>
            </a:pPr>
            <a:r>
              <a:rPr lang="en-US" altLang="zh-CN" sz="1600" b="1" dirty="0" smtClean="0"/>
              <a:t>Supporters  </a:t>
            </a:r>
            <a:r>
              <a:rPr lang="en-US" altLang="zh-CN" sz="1600" b="1" u="sng" dirty="0" smtClean="0"/>
              <a:t>crowded</a:t>
            </a:r>
            <a:r>
              <a:rPr lang="en-US" altLang="zh-CN" sz="1600" b="1" dirty="0" smtClean="0"/>
              <a:t> through the gate </a:t>
            </a:r>
            <a:r>
              <a:rPr lang="en-US" altLang="zh-CN" sz="1600" b="1" u="sng" dirty="0" smtClean="0"/>
              <a:t>into</a:t>
            </a:r>
            <a:r>
              <a:rPr lang="en-US" altLang="zh-CN" sz="1600" b="1" dirty="0" smtClean="0"/>
              <a:t> the stadium.</a:t>
            </a:r>
          </a:p>
          <a:p>
            <a:r>
              <a:rPr lang="zh-CN" altLang="en-US" sz="1600" b="1" dirty="0" smtClean="0"/>
              <a:t>施加压力；逼迫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Don’t crowd me: give me time to think!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sz="1800" b="1" noProof="1" smtClean="0">
                <a:sym typeface="+mn-ea"/>
              </a:rPr>
              <a:t>N. </a:t>
            </a:r>
            <a:r>
              <a:rPr lang="zh-CN" altLang="en-US" sz="1800" b="1" noProof="1" smtClean="0">
                <a:sym typeface="+mn-ea"/>
              </a:rPr>
              <a:t>人群；观众，听众    </a:t>
            </a:r>
            <a:endParaRPr lang="en-US" altLang="zh-CN" sz="1800" b="1" noProof="1" smtClean="0">
              <a:sym typeface="+mn-ea"/>
            </a:endParaRPr>
          </a:p>
          <a:p>
            <a:pPr>
              <a:buNone/>
            </a:pPr>
            <a:r>
              <a:rPr lang="en-US" altLang="zh-CN" sz="1800" b="1" noProof="1" smtClean="0">
                <a:sym typeface="+mn-ea"/>
              </a:rPr>
              <a:t>A crowd had already collected outside the embassy gate.</a:t>
            </a:r>
          </a:p>
          <a:p>
            <a:pPr>
              <a:buNone/>
            </a:pPr>
            <a:r>
              <a:rPr lang="zh-CN" altLang="en-US" sz="1800" b="1" noProof="1" smtClean="0">
                <a:sym typeface="+mn-ea"/>
              </a:rPr>
              <a:t> </a:t>
            </a:r>
            <a:endParaRPr lang="en-US" altLang="zh-CN" sz="1800" b="1" noProof="1" smtClean="0">
              <a:sym typeface="+mn-ea"/>
            </a:endParaRPr>
          </a:p>
          <a:p>
            <a:r>
              <a:rPr lang="en-US" altLang="zh-CN" sz="1800" b="1" noProof="1" smtClean="0">
                <a:sym typeface="+mn-ea"/>
              </a:rPr>
              <a:t>Adj. </a:t>
            </a:r>
            <a:r>
              <a:rPr lang="zh-CN" altLang="en-US" sz="1800" b="1" noProof="1" smtClean="0">
                <a:sym typeface="+mn-ea"/>
              </a:rPr>
              <a:t>拥挤的，繁忙的，（被某事物占满的）</a:t>
            </a:r>
            <a:r>
              <a:rPr lang="en-US" altLang="zh-CN" sz="1800" b="1" noProof="1" smtClean="0">
                <a:sym typeface="+mn-ea"/>
              </a:rPr>
              <a:t> </a:t>
            </a:r>
          </a:p>
          <a:p>
            <a:pPr>
              <a:buNone/>
            </a:pPr>
            <a:r>
              <a:rPr lang="en-US" altLang="zh-CN" sz="1800" b="1" noProof="1" smtClean="0">
                <a:sym typeface="+mn-ea"/>
              </a:rPr>
              <a:t>We had a very crowded schedule on the trip.</a:t>
            </a:r>
            <a:endParaRPr lang="zh-CN" altLang="en-US" sz="1800" b="1" noProof="1" smtClean="0">
              <a:sym typeface="+mn-ea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 crash v.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714469"/>
            <a:ext cx="8075531" cy="4271188"/>
          </a:xfrm>
        </p:spPr>
        <p:txBody>
          <a:bodyPr>
            <a:normAutofit lnSpcReduction="10000"/>
          </a:bodyPr>
          <a:lstStyle/>
          <a:p>
            <a:r>
              <a:rPr lang="zh-CN" altLang="en-US" sz="1800" b="1" dirty="0" smtClean="0"/>
              <a:t>突然倒下，撞击（某物）发出声响；（使某物）猛撞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The rocks crashed down onto the car</a:t>
            </a:r>
            <a:r>
              <a:rPr lang="zh-CN" altLang="en-US" sz="1800" b="1" dirty="0" smtClean="0"/>
              <a:t>。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The plane </a:t>
            </a:r>
            <a:r>
              <a:rPr lang="en-US" altLang="zh-CN" sz="1800" b="1" u="sng" dirty="0" smtClean="0"/>
              <a:t>crashed into </a:t>
            </a:r>
            <a:r>
              <a:rPr lang="en-US" altLang="zh-CN" sz="1800" b="1" dirty="0" smtClean="0"/>
              <a:t>the mountain.</a:t>
            </a:r>
          </a:p>
          <a:p>
            <a:r>
              <a:rPr lang="zh-CN" altLang="en-US" sz="1800" b="1" dirty="0" smtClean="0"/>
              <a:t>发出巨响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The thunder crashed.</a:t>
            </a:r>
          </a:p>
          <a:p>
            <a:r>
              <a:rPr lang="zh-CN" altLang="en-US" sz="1800" b="1" dirty="0" smtClean="0"/>
              <a:t>（指企业，政府等）突然倒台，崩溃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The company crashed with debts of $2 million.</a:t>
            </a:r>
          </a:p>
          <a:p>
            <a:r>
              <a:rPr lang="zh-CN" altLang="en-US" sz="1800" b="1" dirty="0" smtClean="0"/>
              <a:t>在临时床铺上睡觉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Mind if I crash out on your floor tonight.</a:t>
            </a:r>
          </a:p>
          <a:p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4. sharp adj.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sz="2200" b="1" dirty="0" smtClean="0"/>
              <a:t>锋利的；尖锐的</a:t>
            </a:r>
            <a:r>
              <a:rPr lang="en-US" altLang="zh-CN" sz="2200" b="1" dirty="0" smtClean="0"/>
              <a:t>   He got a sharp knife.</a:t>
            </a:r>
          </a:p>
          <a:p>
            <a:r>
              <a:rPr lang="zh-CN" altLang="en-US" sz="2200" b="1" dirty="0" smtClean="0"/>
              <a:t>急转的，陡峭的</a:t>
            </a:r>
            <a:r>
              <a:rPr lang="en-US" altLang="zh-CN" sz="2200" b="1" dirty="0" smtClean="0"/>
              <a:t>; </a:t>
            </a:r>
            <a:r>
              <a:rPr lang="zh-CN" altLang="en-US" sz="2200" b="1" dirty="0" smtClean="0"/>
              <a:t>急剧的</a:t>
            </a:r>
            <a:r>
              <a:rPr lang="en-US" altLang="zh-CN" sz="2200" b="1" dirty="0" smtClean="0"/>
              <a:t>  There is a sharp rise in crime.</a:t>
            </a:r>
          </a:p>
          <a:p>
            <a:r>
              <a:rPr lang="zh-CN" altLang="en-US" sz="2200" b="1" dirty="0" smtClean="0"/>
              <a:t>轮廓鲜明的；明显的；清晰的</a:t>
            </a:r>
            <a:r>
              <a:rPr lang="en-US" altLang="zh-CN" sz="2200" b="1" dirty="0" smtClean="0"/>
              <a:t>  The TV picture isn’t very sharp.</a:t>
            </a:r>
          </a:p>
          <a:p>
            <a:r>
              <a:rPr lang="zh-CN" altLang="en-US" sz="2200" b="1" dirty="0" smtClean="0"/>
              <a:t>灵敏的；敏锐的；机智的</a:t>
            </a:r>
            <a:endParaRPr lang="en-US" altLang="zh-CN" sz="2200" b="1" dirty="0" smtClean="0"/>
          </a:p>
          <a:p>
            <a:pPr>
              <a:buNone/>
            </a:pPr>
            <a:r>
              <a:rPr lang="en-US" altLang="zh-CN" sz="2200" b="1" dirty="0" smtClean="0"/>
              <a:t>He has a sharp sense of smell.</a:t>
            </a:r>
          </a:p>
          <a:p>
            <a:pPr>
              <a:buNone/>
            </a:pPr>
            <a:r>
              <a:rPr lang="en-US" altLang="zh-CN" sz="2200" b="1" dirty="0" smtClean="0"/>
              <a:t>It is very sharp of you to notice that detail straight away.</a:t>
            </a:r>
          </a:p>
          <a:p>
            <a:r>
              <a:rPr lang="en-US" altLang="zh-CN" sz="2200" b="1" dirty="0" smtClean="0"/>
              <a:t>V.sharpen  The  incident has sharpened public awareness of the economic crisis.</a:t>
            </a:r>
          </a:p>
          <a:p>
            <a:r>
              <a:rPr lang="en-US" altLang="zh-CN" sz="2200" b="1" dirty="0" smtClean="0"/>
              <a:t>Adv. </a:t>
            </a:r>
            <a:r>
              <a:rPr lang="zh-CN" altLang="en-US" sz="2200" b="1" dirty="0" smtClean="0"/>
              <a:t>严厉地，毫不客气地  </a:t>
            </a:r>
            <a:r>
              <a:rPr lang="en-US" altLang="zh-CN" sz="2200" b="1" dirty="0" smtClean="0"/>
              <a:t>“No way,” the couch relied sharply.</a:t>
            </a:r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学案词汇答案：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478302" cy="4042179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300" b="1" dirty="0" smtClean="0"/>
              <a:t>1. Complete the sentences with the correct form of the words below.</a:t>
            </a:r>
            <a:r>
              <a:rPr lang="zh-CN" altLang="en-US" sz="2300" b="1" dirty="0" smtClean="0"/>
              <a:t> </a:t>
            </a:r>
            <a:endParaRPr lang="en-US" altLang="zh-CN" sz="2300" b="1" dirty="0" smtClean="0"/>
          </a:p>
          <a:p>
            <a:pPr>
              <a:buNone/>
            </a:pPr>
            <a:r>
              <a:rPr lang="en-US" altLang="zh-CN" sz="2300" b="1" dirty="0" smtClean="0"/>
              <a:t>  1</a:t>
            </a:r>
            <a:r>
              <a:rPr lang="zh-CN" altLang="en-US" sz="2300" b="1" dirty="0" smtClean="0"/>
              <a:t>）</a:t>
            </a:r>
            <a:r>
              <a:rPr lang="en-US" altLang="zh-CN" sz="2300" b="1" dirty="0" smtClean="0"/>
              <a:t>gathered      2)sharp      3)sharply      4) crashed      5) crowded </a:t>
            </a:r>
          </a:p>
          <a:p>
            <a:pPr>
              <a:buNone/>
            </a:pPr>
            <a:r>
              <a:rPr lang="en-US" altLang="zh-CN" sz="2300" b="1" dirty="0" smtClean="0"/>
              <a:t>  6 ) crowd</a:t>
            </a:r>
          </a:p>
          <a:p>
            <a:r>
              <a:rPr lang="en-US" altLang="zh-CN" sz="2300" b="1" dirty="0" smtClean="0"/>
              <a:t>2. Make sentenes</a:t>
            </a:r>
          </a:p>
          <a:p>
            <a:pPr>
              <a:buNone/>
            </a:pPr>
            <a:r>
              <a:rPr lang="en-US" altLang="zh-CN" sz="2300" b="1" dirty="0" smtClean="0"/>
              <a:t>1</a:t>
            </a:r>
            <a:r>
              <a:rPr lang="zh-CN" altLang="en-US" sz="2300" b="1" dirty="0" smtClean="0"/>
              <a:t>）</a:t>
            </a:r>
            <a:r>
              <a:rPr lang="en-US" altLang="zh-CN" sz="2300" b="1" dirty="0" smtClean="0"/>
              <a:t>On New Year’s Eve, the whole family gathered round the table to         make dumplings.</a:t>
            </a:r>
          </a:p>
          <a:p>
            <a:pPr>
              <a:buNone/>
            </a:pPr>
            <a:r>
              <a:rPr lang="en-US" altLang="zh-CN" sz="2300" b="1" dirty="0" smtClean="0"/>
              <a:t>2 ) Gratitude crowded in on me.</a:t>
            </a:r>
          </a:p>
          <a:p>
            <a:pPr>
              <a:buNone/>
            </a:pPr>
            <a:r>
              <a:rPr lang="en-US" altLang="zh-CN" sz="2300" b="1" dirty="0" smtClean="0"/>
              <a:t>3 ) There is a sharp contrast between advantanges and disadvantages.</a:t>
            </a:r>
          </a:p>
          <a:p>
            <a:pPr>
              <a:buNone/>
            </a:pPr>
            <a:r>
              <a:rPr lang="en-US" altLang="zh-CN" dirty="0" smtClean="0"/>
              <a:t> 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1266</Words>
  <Application>Microsoft Office PowerPoint</Application>
  <PresentationFormat>全屏显示(16:9)</PresentationFormat>
  <Paragraphs>108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1_Office 主题​​</vt:lpstr>
      <vt:lpstr>必修（一）Unit 2 词汇&amp;语法 复习（1）</vt:lpstr>
      <vt:lpstr>学习目标：</vt:lpstr>
      <vt:lpstr>学法指导：</vt:lpstr>
      <vt:lpstr>1. gather  v.</vt:lpstr>
      <vt:lpstr>2. crowd n. v.  crowded adj.</vt:lpstr>
      <vt:lpstr>幻灯片 6</vt:lpstr>
      <vt:lpstr>3. crash v.</vt:lpstr>
      <vt:lpstr>4. sharp adj.</vt:lpstr>
      <vt:lpstr>学案词汇答案：</vt:lpstr>
      <vt:lpstr>语法复习之定语从句</vt:lpstr>
      <vt:lpstr>关系词有关系代词和关系副词</vt:lpstr>
      <vt:lpstr>语法复习之定语从句</vt:lpstr>
      <vt:lpstr>定语从句练习答案：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Tutu</cp:lastModifiedBy>
  <cp:revision>24</cp:revision>
  <dcterms:created xsi:type="dcterms:W3CDTF">2020-02-01T11:21:51Z</dcterms:created>
  <dcterms:modified xsi:type="dcterms:W3CDTF">2020-02-05T08:40:12Z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