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heme/theme3.xml" ContentType="application/vnd.openxmlformats-officedocument.theme+xml"/>
  <Override PartName="/ppt/tags/tag212.xml" ContentType="application/vnd.openxmlformats-officedocument.presentationml.tags+xml"/>
  <Override PartName="/ppt/notesSlides/notesSlide1.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18"/>
  </p:notesMasterIdLst>
  <p:sldIdLst>
    <p:sldId id="265" r:id="rId3"/>
    <p:sldId id="304" r:id="rId4"/>
    <p:sldId id="318" r:id="rId5"/>
    <p:sldId id="305" r:id="rId6"/>
    <p:sldId id="306" r:id="rId7"/>
    <p:sldId id="307" r:id="rId8"/>
    <p:sldId id="308" r:id="rId9"/>
    <p:sldId id="282" r:id="rId10"/>
    <p:sldId id="283" r:id="rId11"/>
    <p:sldId id="309" r:id="rId12"/>
    <p:sldId id="310" r:id="rId13"/>
    <p:sldId id="311" r:id="rId14"/>
    <p:sldId id="312" r:id="rId15"/>
    <p:sldId id="314" r:id="rId16"/>
    <p:sldId id="271" r:id="rId17"/>
  </p:sldIdLst>
  <p:sldSz cx="9144000" cy="5143500" type="screen16x9"/>
  <p:notesSz cx="6858000" cy="9144000"/>
  <p:defaultTextStyle>
    <a:defPPr marL="0" marR="0" indent="0" algn="l" defTabSz="913765"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3765"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5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p:restoredTop sz="94239"/>
  </p:normalViewPr>
  <p:slideViewPr>
    <p:cSldViewPr snapToGrid="0">
      <p:cViewPr varScale="1">
        <p:scale>
          <a:sx n="134" d="100"/>
          <a:sy n="134" d="100"/>
        </p:scale>
        <p:origin x="192" y="584"/>
      </p:cViewPr>
      <p:guideLst>
        <p:guide orient="horz" pos="165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1">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CCFACAE-B940-7F46-BD71-B2FAF7F3FF74}" type="doc">
      <dgm:prSet loTypeId="urn:microsoft.com/office/officeart/2005/8/layout/vList3" loCatId="" qsTypeId="urn:microsoft.com/office/officeart/2005/8/quickstyle/simple4#2" qsCatId="simple" csTypeId="urn:microsoft.com/office/officeart/2005/8/colors/accent5_2#1" csCatId="accent5" phldr="1"/>
      <dgm:spPr/>
      <dgm:t>
        <a:bodyPr/>
        <a:lstStyle/>
        <a:p>
          <a:endParaRPr lang="zh-CN" altLang="en-US"/>
        </a:p>
      </dgm:t>
    </dgm:pt>
    <dgm:pt modelId="{0000BF1F-165F-BD43-BB64-37A14954A088}">
      <dgm:prSet phldrT="[文本]" custT="1"/>
      <dgm:spPr/>
      <dgm:t>
        <a:bodyPr/>
        <a:lstStyle/>
        <a:p>
          <a:r>
            <a:rPr lang="en-US" altLang="zh-CN" sz="2000" b="1"/>
            <a:t>Findings</a:t>
          </a:r>
          <a:r>
            <a:rPr lang="zh-CN" altLang="en-US" sz="2000" b="1"/>
            <a:t> </a:t>
          </a:r>
          <a:r>
            <a:rPr lang="en-US" altLang="zh-CN" sz="2000" b="1"/>
            <a:t>of</a:t>
          </a:r>
          <a:r>
            <a:rPr lang="zh-CN" altLang="en-US" sz="2000" b="1"/>
            <a:t>  </a:t>
          </a:r>
          <a:r>
            <a:rPr lang="en-US" altLang="zh-CN" sz="2000" b="1"/>
            <a:t>a</a:t>
          </a:r>
          <a:r>
            <a:rPr lang="zh-CN" altLang="en-US" sz="2000" b="1"/>
            <a:t> </a:t>
          </a:r>
          <a:r>
            <a:rPr lang="en-US" altLang="zh-CN" sz="2000" b="1"/>
            <a:t>new</a:t>
          </a:r>
          <a:r>
            <a:rPr lang="zh-CN" altLang="en-US" sz="2000" b="1"/>
            <a:t> </a:t>
          </a:r>
          <a:r>
            <a:rPr lang="en-US" altLang="zh-CN" sz="2000" b="1"/>
            <a:t>study</a:t>
          </a:r>
          <a:endParaRPr lang="zh-CN" altLang="en-US" sz="2000" b="1" dirty="0"/>
        </a:p>
      </dgm:t>
    </dgm:pt>
    <dgm:pt modelId="{22FB3F75-63D8-4C4F-B3A3-36473C6BCA7B}" type="parTrans" cxnId="{D4373580-5B2F-044F-A49E-2EE403B65BA7}">
      <dgm:prSet/>
      <dgm:spPr/>
      <dgm:t>
        <a:bodyPr/>
        <a:lstStyle/>
        <a:p>
          <a:endParaRPr lang="zh-CN" altLang="en-US"/>
        </a:p>
      </dgm:t>
    </dgm:pt>
    <dgm:pt modelId="{06DA3D59-1133-3346-B5DA-5274CD8F3E39}" type="sibTrans" cxnId="{D4373580-5B2F-044F-A49E-2EE403B65BA7}">
      <dgm:prSet/>
      <dgm:spPr/>
      <dgm:t>
        <a:bodyPr/>
        <a:lstStyle/>
        <a:p>
          <a:endParaRPr lang="zh-CN" altLang="en-US"/>
        </a:p>
      </dgm:t>
    </dgm:pt>
    <dgm:pt modelId="{0E5BF223-6080-7A4D-B547-6058B0C71FEC}">
      <dgm:prSet phldrT="[文本]" custT="1"/>
      <dgm:spPr/>
      <dgm:t>
        <a:bodyPr/>
        <a:lstStyle/>
        <a:p>
          <a:pPr marL="0" lvl="0" indent="0" algn="ctr" defTabSz="1066800">
            <a:lnSpc>
              <a:spcPct val="90000"/>
            </a:lnSpc>
            <a:spcBef>
              <a:spcPct val="0"/>
            </a:spcBef>
            <a:spcAft>
              <a:spcPct val="35000"/>
            </a:spcAft>
            <a:buNone/>
          </a:pPr>
          <a:r>
            <a:rPr lang="en-US" altLang="zh-CN" sz="2000" b="1" kern="1200" dirty="0">
              <a:latin typeface="Arial" panose="020B0604020202090204"/>
              <a:ea typeface="微软雅黑"/>
              <a:cs typeface="+mn-cs"/>
            </a:rPr>
            <a:t>Explanation</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for</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the</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findings</a:t>
          </a:r>
          <a:endParaRPr lang="zh-CN" altLang="en-US" sz="2000" b="1" kern="1200" dirty="0">
            <a:latin typeface="Arial" panose="020B0604020202090204"/>
            <a:ea typeface="微软雅黑"/>
            <a:cs typeface="+mn-cs"/>
          </a:endParaRPr>
        </a:p>
      </dgm:t>
    </dgm:pt>
    <dgm:pt modelId="{7C7CA443-6929-D442-B5D8-98351A97B779}" type="parTrans" cxnId="{560C7819-4B98-9946-9F05-F88AEFBEB25D}">
      <dgm:prSet/>
      <dgm:spPr/>
      <dgm:t>
        <a:bodyPr/>
        <a:lstStyle/>
        <a:p>
          <a:endParaRPr lang="zh-CN" altLang="en-US"/>
        </a:p>
      </dgm:t>
    </dgm:pt>
    <dgm:pt modelId="{C57999C5-C12A-3C4D-9DD3-04CF976DD06E}" type="sibTrans" cxnId="{560C7819-4B98-9946-9F05-F88AEFBEB25D}">
      <dgm:prSet/>
      <dgm:spPr/>
      <dgm:t>
        <a:bodyPr/>
        <a:lstStyle/>
        <a:p>
          <a:endParaRPr lang="zh-CN" altLang="en-US"/>
        </a:p>
      </dgm:t>
    </dgm:pt>
    <dgm:pt modelId="{E2C8F81A-F7E1-9743-964B-40A622640CEF}">
      <dgm:prSet phldrT="[文本]" custT="1"/>
      <dgm:spPr/>
      <dgm:t>
        <a:bodyPr/>
        <a:lstStyle/>
        <a:p>
          <a:pPr marL="0" lvl="0" indent="0" algn="ctr" defTabSz="1066800">
            <a:lnSpc>
              <a:spcPct val="90000"/>
            </a:lnSpc>
            <a:spcBef>
              <a:spcPct val="0"/>
            </a:spcBef>
            <a:spcAft>
              <a:spcPct val="35000"/>
            </a:spcAft>
            <a:buNone/>
          </a:pPr>
          <a:r>
            <a:rPr lang="en-US" altLang="zh-CN" sz="2000" b="1" kern="1200" dirty="0">
              <a:latin typeface="Arial" panose="020B0604020202090204"/>
              <a:ea typeface="微软雅黑"/>
              <a:cs typeface="+mn-cs"/>
            </a:rPr>
            <a:t>Conclusion/Significance/</a:t>
          </a:r>
        </a:p>
        <a:p>
          <a:pPr marL="0" lvl="0" indent="0" algn="ctr" defTabSz="1066800">
            <a:lnSpc>
              <a:spcPct val="90000"/>
            </a:lnSpc>
            <a:spcBef>
              <a:spcPct val="0"/>
            </a:spcBef>
            <a:spcAft>
              <a:spcPct val="35000"/>
            </a:spcAft>
            <a:buNone/>
          </a:pPr>
          <a:r>
            <a:rPr lang="en-US" altLang="zh-CN" sz="2000" b="1" kern="1200" dirty="0">
              <a:latin typeface="Arial" panose="020B0604020202090204"/>
              <a:ea typeface="微软雅黑"/>
              <a:cs typeface="+mn-cs"/>
            </a:rPr>
            <a:t>Application/Limitation…</a:t>
          </a:r>
          <a:endParaRPr lang="zh-CN" altLang="en-US" sz="2000" b="1" kern="1200" dirty="0">
            <a:latin typeface="Arial" panose="020B0604020202090204"/>
            <a:ea typeface="微软雅黑"/>
            <a:cs typeface="+mn-cs"/>
          </a:endParaRPr>
        </a:p>
      </dgm:t>
    </dgm:pt>
    <dgm:pt modelId="{FB24B8D0-DDE3-C14E-888E-A20E99244061}" type="parTrans" cxnId="{4986EA20-C550-4D48-91D6-8F1C8DE30F08}">
      <dgm:prSet/>
      <dgm:spPr/>
      <dgm:t>
        <a:bodyPr/>
        <a:lstStyle/>
        <a:p>
          <a:endParaRPr lang="zh-CN" altLang="en-US"/>
        </a:p>
      </dgm:t>
    </dgm:pt>
    <dgm:pt modelId="{5BC01166-EE71-8D48-BB0B-C9E885D85B6B}" type="sibTrans" cxnId="{4986EA20-C550-4D48-91D6-8F1C8DE30F08}">
      <dgm:prSet/>
      <dgm:spPr/>
      <dgm:t>
        <a:bodyPr/>
        <a:lstStyle/>
        <a:p>
          <a:endParaRPr lang="zh-CN" altLang="en-US"/>
        </a:p>
      </dgm:t>
    </dgm:pt>
    <dgm:pt modelId="{1620A1CE-C1C5-9C40-B022-D9A2C9A7C9ED}">
      <dgm:prSet custT="1"/>
      <dgm:spPr/>
      <dgm:t>
        <a:bodyPr/>
        <a:lstStyle/>
        <a:p>
          <a:pPr marL="0" lvl="0" indent="0" algn="ctr" defTabSz="1066800">
            <a:lnSpc>
              <a:spcPct val="90000"/>
            </a:lnSpc>
            <a:spcBef>
              <a:spcPct val="0"/>
            </a:spcBef>
            <a:spcAft>
              <a:spcPct val="35000"/>
            </a:spcAft>
            <a:buNone/>
          </a:pPr>
          <a:r>
            <a:rPr lang="en-US" altLang="zh-CN" sz="2000" b="1" kern="1200" dirty="0">
              <a:latin typeface="Arial" panose="020B0604020202090204"/>
              <a:ea typeface="微软雅黑"/>
              <a:cs typeface="+mn-cs"/>
            </a:rPr>
            <a:t>Experiment</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for</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the</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study</a:t>
          </a:r>
          <a:endParaRPr lang="zh-CN" altLang="en-US" sz="2000" b="1" kern="1200" dirty="0">
            <a:latin typeface="Arial" panose="020B0604020202090204"/>
            <a:ea typeface="微软雅黑"/>
            <a:cs typeface="+mn-cs"/>
          </a:endParaRPr>
        </a:p>
      </dgm:t>
    </dgm:pt>
    <dgm:pt modelId="{8926D020-B191-5145-94C5-7746FAB829DC}" type="parTrans" cxnId="{C126AB85-1B42-9E48-90D0-F3C98F408F41}">
      <dgm:prSet/>
      <dgm:spPr/>
      <dgm:t>
        <a:bodyPr/>
        <a:lstStyle/>
        <a:p>
          <a:endParaRPr lang="zh-CN" altLang="en-US"/>
        </a:p>
      </dgm:t>
    </dgm:pt>
    <dgm:pt modelId="{9BAEF72D-9860-2D40-94AD-75754B82D003}" type="sibTrans" cxnId="{C126AB85-1B42-9E48-90D0-F3C98F408F41}">
      <dgm:prSet/>
      <dgm:spPr/>
      <dgm:t>
        <a:bodyPr/>
        <a:lstStyle/>
        <a:p>
          <a:endParaRPr lang="zh-CN" altLang="en-US"/>
        </a:p>
      </dgm:t>
    </dgm:pt>
    <dgm:pt modelId="{8100046B-0CF0-734C-843A-6F25A79909CF}" type="pres">
      <dgm:prSet presAssocID="{4CCFACAE-B940-7F46-BD71-B2FAF7F3FF74}" presName="linearFlow" presStyleCnt="0">
        <dgm:presLayoutVars>
          <dgm:dir/>
          <dgm:resizeHandles val="exact"/>
        </dgm:presLayoutVars>
      </dgm:prSet>
      <dgm:spPr/>
    </dgm:pt>
    <dgm:pt modelId="{236BAA6B-CD54-F849-BB5B-69E81FF343AE}" type="pres">
      <dgm:prSet presAssocID="{0000BF1F-165F-BD43-BB64-37A14954A088}" presName="composite" presStyleCnt="0"/>
      <dgm:spPr/>
    </dgm:pt>
    <dgm:pt modelId="{5887EABB-BA8C-2A42-9CC2-89951B08F9FD}" type="pres">
      <dgm:prSet presAssocID="{0000BF1F-165F-BD43-BB64-37A14954A088}" presName="imgShp" presStyleLbl="fgImgPlace1" presStyleIdx="0" presStyleCnt="4"/>
      <dgm:spPr/>
    </dgm:pt>
    <dgm:pt modelId="{079B196D-BB7C-2642-A621-16994E8E42AF}" type="pres">
      <dgm:prSet presAssocID="{0000BF1F-165F-BD43-BB64-37A14954A088}" presName="txShp" presStyleLbl="node1" presStyleIdx="0" presStyleCnt="4">
        <dgm:presLayoutVars>
          <dgm:bulletEnabled val="1"/>
        </dgm:presLayoutVars>
      </dgm:prSet>
      <dgm:spPr/>
    </dgm:pt>
    <dgm:pt modelId="{174F45AD-2F6C-EA43-A71C-A73351F4A6D5}" type="pres">
      <dgm:prSet presAssocID="{06DA3D59-1133-3346-B5DA-5274CD8F3E39}" presName="spacing" presStyleCnt="0"/>
      <dgm:spPr/>
    </dgm:pt>
    <dgm:pt modelId="{5BFD4ED7-9316-844E-AA60-FA40F3E75F86}" type="pres">
      <dgm:prSet presAssocID="{0E5BF223-6080-7A4D-B547-6058B0C71FEC}" presName="composite" presStyleCnt="0"/>
      <dgm:spPr/>
    </dgm:pt>
    <dgm:pt modelId="{30CA8F94-E386-4446-8BA5-09E15AB5F6D7}" type="pres">
      <dgm:prSet presAssocID="{0E5BF223-6080-7A4D-B547-6058B0C71FEC}" presName="imgShp" presStyleLbl="fgImgPlace1" presStyleIdx="1" presStyleCnt="4"/>
      <dgm:spPr/>
    </dgm:pt>
    <dgm:pt modelId="{F9D7C0C7-C9EA-4D48-A745-455A14D62817}" type="pres">
      <dgm:prSet presAssocID="{0E5BF223-6080-7A4D-B547-6058B0C71FEC}" presName="txShp" presStyleLbl="node1" presStyleIdx="1" presStyleCnt="4">
        <dgm:presLayoutVars>
          <dgm:bulletEnabled val="1"/>
        </dgm:presLayoutVars>
      </dgm:prSet>
      <dgm:spPr/>
    </dgm:pt>
    <dgm:pt modelId="{E9CF1AC8-3DD3-AA4E-BE83-4EAACC13DC3B}" type="pres">
      <dgm:prSet presAssocID="{C57999C5-C12A-3C4D-9DD3-04CF976DD06E}" presName="spacing" presStyleCnt="0"/>
      <dgm:spPr/>
    </dgm:pt>
    <dgm:pt modelId="{31BFF0D9-9044-4844-A85C-3AD9F6D3FBB3}" type="pres">
      <dgm:prSet presAssocID="{1620A1CE-C1C5-9C40-B022-D9A2C9A7C9ED}" presName="composite" presStyleCnt="0"/>
      <dgm:spPr/>
    </dgm:pt>
    <dgm:pt modelId="{E9D73DC0-7D70-054F-9D07-E8DAAF65A854}" type="pres">
      <dgm:prSet presAssocID="{1620A1CE-C1C5-9C40-B022-D9A2C9A7C9ED}" presName="imgShp" presStyleLbl="fgImgPlace1" presStyleIdx="2" presStyleCnt="4"/>
      <dgm:spPr/>
    </dgm:pt>
    <dgm:pt modelId="{AC57D869-9E6E-5F4E-B03E-A275AA7A3672}" type="pres">
      <dgm:prSet presAssocID="{1620A1CE-C1C5-9C40-B022-D9A2C9A7C9ED}" presName="txShp" presStyleLbl="node1" presStyleIdx="2" presStyleCnt="4">
        <dgm:presLayoutVars>
          <dgm:bulletEnabled val="1"/>
        </dgm:presLayoutVars>
      </dgm:prSet>
      <dgm:spPr/>
    </dgm:pt>
    <dgm:pt modelId="{D0CE1E16-01F5-0C4A-B992-47F039F10571}" type="pres">
      <dgm:prSet presAssocID="{9BAEF72D-9860-2D40-94AD-75754B82D003}" presName="spacing" presStyleCnt="0"/>
      <dgm:spPr/>
    </dgm:pt>
    <dgm:pt modelId="{627862DA-6597-B241-81B1-50B03679B5F8}" type="pres">
      <dgm:prSet presAssocID="{E2C8F81A-F7E1-9743-964B-40A622640CEF}" presName="composite" presStyleCnt="0"/>
      <dgm:spPr/>
    </dgm:pt>
    <dgm:pt modelId="{02DEE74B-4C4C-AE4C-BBCE-40BEEE474C88}" type="pres">
      <dgm:prSet presAssocID="{E2C8F81A-F7E1-9743-964B-40A622640CEF}" presName="imgShp" presStyleLbl="fgImgPlace1" presStyleIdx="3" presStyleCnt="4"/>
      <dgm:spPr/>
    </dgm:pt>
    <dgm:pt modelId="{AE92CCEA-3F7E-5E41-86EC-C8FA4D1938B0}" type="pres">
      <dgm:prSet presAssocID="{E2C8F81A-F7E1-9743-964B-40A622640CEF}" presName="txShp" presStyleLbl="node1" presStyleIdx="3" presStyleCnt="4">
        <dgm:presLayoutVars>
          <dgm:bulletEnabled val="1"/>
        </dgm:presLayoutVars>
      </dgm:prSet>
      <dgm:spPr/>
    </dgm:pt>
  </dgm:ptLst>
  <dgm:cxnLst>
    <dgm:cxn modelId="{560C7819-4B98-9946-9F05-F88AEFBEB25D}" srcId="{4CCFACAE-B940-7F46-BD71-B2FAF7F3FF74}" destId="{0E5BF223-6080-7A4D-B547-6058B0C71FEC}" srcOrd="1" destOrd="0" parTransId="{7C7CA443-6929-D442-B5D8-98351A97B779}" sibTransId="{C57999C5-C12A-3C4D-9DD3-04CF976DD06E}"/>
    <dgm:cxn modelId="{4986EA20-C550-4D48-91D6-8F1C8DE30F08}" srcId="{4CCFACAE-B940-7F46-BD71-B2FAF7F3FF74}" destId="{E2C8F81A-F7E1-9743-964B-40A622640CEF}" srcOrd="3" destOrd="0" parTransId="{FB24B8D0-DDE3-C14E-888E-A20E99244061}" sibTransId="{5BC01166-EE71-8D48-BB0B-C9E885D85B6B}"/>
    <dgm:cxn modelId="{87B36021-BF6E-D449-8840-B416AB16FD69}" type="presOf" srcId="{0000BF1F-165F-BD43-BB64-37A14954A088}" destId="{079B196D-BB7C-2642-A621-16994E8E42AF}" srcOrd="0" destOrd="0" presId="urn:microsoft.com/office/officeart/2005/8/layout/vList3"/>
    <dgm:cxn modelId="{3CF0CC31-BF18-4A49-AE6E-25369B9027AC}" type="presOf" srcId="{E2C8F81A-F7E1-9743-964B-40A622640CEF}" destId="{AE92CCEA-3F7E-5E41-86EC-C8FA4D1938B0}" srcOrd="0" destOrd="0" presId="urn:microsoft.com/office/officeart/2005/8/layout/vList3"/>
    <dgm:cxn modelId="{79C25E61-3A9C-844C-B4EA-9C7EF3B605D1}" type="presOf" srcId="{0E5BF223-6080-7A4D-B547-6058B0C71FEC}" destId="{F9D7C0C7-C9EA-4D48-A745-455A14D62817}" srcOrd="0" destOrd="0" presId="urn:microsoft.com/office/officeart/2005/8/layout/vList3"/>
    <dgm:cxn modelId="{D4373580-5B2F-044F-A49E-2EE403B65BA7}" srcId="{4CCFACAE-B940-7F46-BD71-B2FAF7F3FF74}" destId="{0000BF1F-165F-BD43-BB64-37A14954A088}" srcOrd="0" destOrd="0" parTransId="{22FB3F75-63D8-4C4F-B3A3-36473C6BCA7B}" sibTransId="{06DA3D59-1133-3346-B5DA-5274CD8F3E39}"/>
    <dgm:cxn modelId="{C126AB85-1B42-9E48-90D0-F3C98F408F41}" srcId="{4CCFACAE-B940-7F46-BD71-B2FAF7F3FF74}" destId="{1620A1CE-C1C5-9C40-B022-D9A2C9A7C9ED}" srcOrd="2" destOrd="0" parTransId="{8926D020-B191-5145-94C5-7746FAB829DC}" sibTransId="{9BAEF72D-9860-2D40-94AD-75754B82D003}"/>
    <dgm:cxn modelId="{58319097-251B-9A4E-98CB-882CE3CBA442}" type="presOf" srcId="{1620A1CE-C1C5-9C40-B022-D9A2C9A7C9ED}" destId="{AC57D869-9E6E-5F4E-B03E-A275AA7A3672}" srcOrd="0" destOrd="0" presId="urn:microsoft.com/office/officeart/2005/8/layout/vList3"/>
    <dgm:cxn modelId="{CC259CAB-7F60-B047-92D7-A7096110C6A1}" type="presOf" srcId="{4CCFACAE-B940-7F46-BD71-B2FAF7F3FF74}" destId="{8100046B-0CF0-734C-843A-6F25A79909CF}" srcOrd="0" destOrd="0" presId="urn:microsoft.com/office/officeart/2005/8/layout/vList3"/>
    <dgm:cxn modelId="{1A36FBD2-F89C-9A4C-BEAB-FBBCF87A8751}" type="presParOf" srcId="{8100046B-0CF0-734C-843A-6F25A79909CF}" destId="{236BAA6B-CD54-F849-BB5B-69E81FF343AE}" srcOrd="0" destOrd="0" presId="urn:microsoft.com/office/officeart/2005/8/layout/vList3"/>
    <dgm:cxn modelId="{4E8F3F80-8E57-2245-A7CF-5BCFDE13CBDF}" type="presParOf" srcId="{236BAA6B-CD54-F849-BB5B-69E81FF343AE}" destId="{5887EABB-BA8C-2A42-9CC2-89951B08F9FD}" srcOrd="0" destOrd="0" presId="urn:microsoft.com/office/officeart/2005/8/layout/vList3"/>
    <dgm:cxn modelId="{5E1D4F95-F6FA-C042-9000-BB39100ED8AC}" type="presParOf" srcId="{236BAA6B-CD54-F849-BB5B-69E81FF343AE}" destId="{079B196D-BB7C-2642-A621-16994E8E42AF}" srcOrd="1" destOrd="0" presId="urn:microsoft.com/office/officeart/2005/8/layout/vList3"/>
    <dgm:cxn modelId="{79EC43CF-DB39-8D45-A673-0681411DC48A}" type="presParOf" srcId="{8100046B-0CF0-734C-843A-6F25A79909CF}" destId="{174F45AD-2F6C-EA43-A71C-A73351F4A6D5}" srcOrd="1" destOrd="0" presId="urn:microsoft.com/office/officeart/2005/8/layout/vList3"/>
    <dgm:cxn modelId="{DDBD9A26-46C6-9D4F-8F7B-B2E6F6275997}" type="presParOf" srcId="{8100046B-0CF0-734C-843A-6F25A79909CF}" destId="{5BFD4ED7-9316-844E-AA60-FA40F3E75F86}" srcOrd="2" destOrd="0" presId="urn:microsoft.com/office/officeart/2005/8/layout/vList3"/>
    <dgm:cxn modelId="{E14ECE6B-50B6-6E40-BC6A-B878CEA3F0EB}" type="presParOf" srcId="{5BFD4ED7-9316-844E-AA60-FA40F3E75F86}" destId="{30CA8F94-E386-4446-8BA5-09E15AB5F6D7}" srcOrd="0" destOrd="0" presId="urn:microsoft.com/office/officeart/2005/8/layout/vList3"/>
    <dgm:cxn modelId="{DF771567-C1DA-3241-A396-F79B42D651D3}" type="presParOf" srcId="{5BFD4ED7-9316-844E-AA60-FA40F3E75F86}" destId="{F9D7C0C7-C9EA-4D48-A745-455A14D62817}" srcOrd="1" destOrd="0" presId="urn:microsoft.com/office/officeart/2005/8/layout/vList3"/>
    <dgm:cxn modelId="{5B285AC2-03E9-2C44-BAD0-492FD8274765}" type="presParOf" srcId="{8100046B-0CF0-734C-843A-6F25A79909CF}" destId="{E9CF1AC8-3DD3-AA4E-BE83-4EAACC13DC3B}" srcOrd="3" destOrd="0" presId="urn:microsoft.com/office/officeart/2005/8/layout/vList3"/>
    <dgm:cxn modelId="{BDDF8F91-CA95-3444-8CAB-38A50A76857C}" type="presParOf" srcId="{8100046B-0CF0-734C-843A-6F25A79909CF}" destId="{31BFF0D9-9044-4844-A85C-3AD9F6D3FBB3}" srcOrd="4" destOrd="0" presId="urn:microsoft.com/office/officeart/2005/8/layout/vList3"/>
    <dgm:cxn modelId="{D509CB77-8C7C-3A40-B06C-51372C792935}" type="presParOf" srcId="{31BFF0D9-9044-4844-A85C-3AD9F6D3FBB3}" destId="{E9D73DC0-7D70-054F-9D07-E8DAAF65A854}" srcOrd="0" destOrd="0" presId="urn:microsoft.com/office/officeart/2005/8/layout/vList3"/>
    <dgm:cxn modelId="{61AD75EA-7A51-5343-9057-ACE43A3B823A}" type="presParOf" srcId="{31BFF0D9-9044-4844-A85C-3AD9F6D3FBB3}" destId="{AC57D869-9E6E-5F4E-B03E-A275AA7A3672}" srcOrd="1" destOrd="0" presId="urn:microsoft.com/office/officeart/2005/8/layout/vList3"/>
    <dgm:cxn modelId="{DDC0B784-35B8-2045-8882-6821D1AC81D3}" type="presParOf" srcId="{8100046B-0CF0-734C-843A-6F25A79909CF}" destId="{D0CE1E16-01F5-0C4A-B992-47F039F10571}" srcOrd="5" destOrd="0" presId="urn:microsoft.com/office/officeart/2005/8/layout/vList3"/>
    <dgm:cxn modelId="{D5CDF7E9-0487-684A-90A9-FCB5E1818300}" type="presParOf" srcId="{8100046B-0CF0-734C-843A-6F25A79909CF}" destId="{627862DA-6597-B241-81B1-50B03679B5F8}" srcOrd="6" destOrd="0" presId="urn:microsoft.com/office/officeart/2005/8/layout/vList3"/>
    <dgm:cxn modelId="{1CB05907-F7BA-D74E-9CB9-3591D006E49D}" type="presParOf" srcId="{627862DA-6597-B241-81B1-50B03679B5F8}" destId="{02DEE74B-4C4C-AE4C-BBCE-40BEEE474C88}" srcOrd="0" destOrd="0" presId="urn:microsoft.com/office/officeart/2005/8/layout/vList3"/>
    <dgm:cxn modelId="{435A12C6-D986-0B41-8CAD-43757A1859BA}" type="presParOf" srcId="{627862DA-6597-B241-81B1-50B03679B5F8}" destId="{AE92CCEA-3F7E-5E41-86EC-C8FA4D1938B0}"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B196D-BB7C-2642-A621-16994E8E42AF}">
      <dsp:nvSpPr>
        <dsp:cNvPr id="0" name=""/>
        <dsp:cNvSpPr/>
      </dsp:nvSpPr>
      <dsp:spPr>
        <a:xfrm rot="10800000">
          <a:off x="1161496" y="1109"/>
          <a:ext cx="3960565" cy="655640"/>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9119"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zh-CN" sz="2000" b="1" kern="1200"/>
            <a:t>Findings</a:t>
          </a:r>
          <a:r>
            <a:rPr lang="zh-CN" altLang="en-US" sz="2000" b="1" kern="1200"/>
            <a:t> </a:t>
          </a:r>
          <a:r>
            <a:rPr lang="en-US" altLang="zh-CN" sz="2000" b="1" kern="1200"/>
            <a:t>of</a:t>
          </a:r>
          <a:r>
            <a:rPr lang="zh-CN" altLang="en-US" sz="2000" b="1" kern="1200"/>
            <a:t>  </a:t>
          </a:r>
          <a:r>
            <a:rPr lang="en-US" altLang="zh-CN" sz="2000" b="1" kern="1200"/>
            <a:t>a</a:t>
          </a:r>
          <a:r>
            <a:rPr lang="zh-CN" altLang="en-US" sz="2000" b="1" kern="1200"/>
            <a:t> </a:t>
          </a:r>
          <a:r>
            <a:rPr lang="en-US" altLang="zh-CN" sz="2000" b="1" kern="1200"/>
            <a:t>new</a:t>
          </a:r>
          <a:r>
            <a:rPr lang="zh-CN" altLang="en-US" sz="2000" b="1" kern="1200"/>
            <a:t> </a:t>
          </a:r>
          <a:r>
            <a:rPr lang="en-US" altLang="zh-CN" sz="2000" b="1" kern="1200"/>
            <a:t>study</a:t>
          </a:r>
          <a:endParaRPr lang="zh-CN" altLang="en-US" sz="2000" b="1" kern="1200" dirty="0"/>
        </a:p>
      </dsp:txBody>
      <dsp:txXfrm rot="10800000">
        <a:off x="1325406" y="1109"/>
        <a:ext cx="3796655" cy="655640"/>
      </dsp:txXfrm>
    </dsp:sp>
    <dsp:sp modelId="{5887EABB-BA8C-2A42-9CC2-89951B08F9FD}">
      <dsp:nvSpPr>
        <dsp:cNvPr id="0" name=""/>
        <dsp:cNvSpPr/>
      </dsp:nvSpPr>
      <dsp:spPr>
        <a:xfrm>
          <a:off x="833676" y="1109"/>
          <a:ext cx="655640" cy="655640"/>
        </a:xfrm>
        <a:prstGeom prst="ellipse">
          <a:avLst/>
        </a:prstGeom>
        <a:solidFill>
          <a:schemeClr val="accent5">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9D7C0C7-C9EA-4D48-A745-455A14D62817}">
      <dsp:nvSpPr>
        <dsp:cNvPr id="0" name=""/>
        <dsp:cNvSpPr/>
      </dsp:nvSpPr>
      <dsp:spPr>
        <a:xfrm rot="10800000">
          <a:off x="1161496" y="852463"/>
          <a:ext cx="3960565" cy="655640"/>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9119" tIns="76200" rIns="142240" bIns="76200" numCol="1" spcCol="1270" anchor="ctr" anchorCtr="0">
          <a:noAutofit/>
        </a:bodyPr>
        <a:lstStyle/>
        <a:p>
          <a:pPr marL="0" lvl="0" indent="0" algn="ctr" defTabSz="1066800">
            <a:lnSpc>
              <a:spcPct val="90000"/>
            </a:lnSpc>
            <a:spcBef>
              <a:spcPct val="0"/>
            </a:spcBef>
            <a:spcAft>
              <a:spcPct val="35000"/>
            </a:spcAft>
            <a:buNone/>
          </a:pPr>
          <a:r>
            <a:rPr lang="en-US" altLang="zh-CN" sz="2000" b="1" kern="1200" dirty="0">
              <a:latin typeface="Arial" panose="020B0604020202090204"/>
              <a:ea typeface="微软雅黑"/>
              <a:cs typeface="+mn-cs"/>
            </a:rPr>
            <a:t>Explanation</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for</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the</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findings</a:t>
          </a:r>
          <a:endParaRPr lang="zh-CN" altLang="en-US" sz="2000" b="1" kern="1200" dirty="0">
            <a:latin typeface="Arial" panose="020B0604020202090204"/>
            <a:ea typeface="微软雅黑"/>
            <a:cs typeface="+mn-cs"/>
          </a:endParaRPr>
        </a:p>
      </dsp:txBody>
      <dsp:txXfrm rot="10800000">
        <a:off x="1325406" y="852463"/>
        <a:ext cx="3796655" cy="655640"/>
      </dsp:txXfrm>
    </dsp:sp>
    <dsp:sp modelId="{30CA8F94-E386-4446-8BA5-09E15AB5F6D7}">
      <dsp:nvSpPr>
        <dsp:cNvPr id="0" name=""/>
        <dsp:cNvSpPr/>
      </dsp:nvSpPr>
      <dsp:spPr>
        <a:xfrm>
          <a:off x="833676" y="852463"/>
          <a:ext cx="655640" cy="655640"/>
        </a:xfrm>
        <a:prstGeom prst="ellipse">
          <a:avLst/>
        </a:prstGeom>
        <a:solidFill>
          <a:schemeClr val="accent5">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57D869-9E6E-5F4E-B03E-A275AA7A3672}">
      <dsp:nvSpPr>
        <dsp:cNvPr id="0" name=""/>
        <dsp:cNvSpPr/>
      </dsp:nvSpPr>
      <dsp:spPr>
        <a:xfrm rot="10800000">
          <a:off x="1161496" y="1703816"/>
          <a:ext cx="3960565" cy="655640"/>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9119" tIns="76200" rIns="142240" bIns="76200" numCol="1" spcCol="1270" anchor="ctr" anchorCtr="0">
          <a:noAutofit/>
        </a:bodyPr>
        <a:lstStyle/>
        <a:p>
          <a:pPr marL="0" lvl="0" indent="0" algn="ctr" defTabSz="1066800">
            <a:lnSpc>
              <a:spcPct val="90000"/>
            </a:lnSpc>
            <a:spcBef>
              <a:spcPct val="0"/>
            </a:spcBef>
            <a:spcAft>
              <a:spcPct val="35000"/>
            </a:spcAft>
            <a:buNone/>
          </a:pPr>
          <a:r>
            <a:rPr lang="en-US" altLang="zh-CN" sz="2000" b="1" kern="1200" dirty="0">
              <a:latin typeface="Arial" panose="020B0604020202090204"/>
              <a:ea typeface="微软雅黑"/>
              <a:cs typeface="+mn-cs"/>
            </a:rPr>
            <a:t>Experiment</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for</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the</a:t>
          </a:r>
          <a:r>
            <a:rPr lang="zh-CN" altLang="en-US" sz="2000" b="1" kern="1200" dirty="0">
              <a:latin typeface="Arial" panose="020B0604020202090204"/>
              <a:ea typeface="微软雅黑"/>
              <a:cs typeface="+mn-cs"/>
            </a:rPr>
            <a:t> </a:t>
          </a:r>
          <a:r>
            <a:rPr lang="en-US" altLang="zh-CN" sz="2000" b="1" kern="1200" dirty="0">
              <a:latin typeface="Arial" panose="020B0604020202090204"/>
              <a:ea typeface="微软雅黑"/>
              <a:cs typeface="+mn-cs"/>
            </a:rPr>
            <a:t>study</a:t>
          </a:r>
          <a:endParaRPr lang="zh-CN" altLang="en-US" sz="2000" b="1" kern="1200" dirty="0">
            <a:latin typeface="Arial" panose="020B0604020202090204"/>
            <a:ea typeface="微软雅黑"/>
            <a:cs typeface="+mn-cs"/>
          </a:endParaRPr>
        </a:p>
      </dsp:txBody>
      <dsp:txXfrm rot="10800000">
        <a:off x="1325406" y="1703816"/>
        <a:ext cx="3796655" cy="655640"/>
      </dsp:txXfrm>
    </dsp:sp>
    <dsp:sp modelId="{E9D73DC0-7D70-054F-9D07-E8DAAF65A854}">
      <dsp:nvSpPr>
        <dsp:cNvPr id="0" name=""/>
        <dsp:cNvSpPr/>
      </dsp:nvSpPr>
      <dsp:spPr>
        <a:xfrm>
          <a:off x="833676" y="1703816"/>
          <a:ext cx="655640" cy="655640"/>
        </a:xfrm>
        <a:prstGeom prst="ellipse">
          <a:avLst/>
        </a:prstGeom>
        <a:solidFill>
          <a:schemeClr val="accent5">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E92CCEA-3F7E-5E41-86EC-C8FA4D1938B0}">
      <dsp:nvSpPr>
        <dsp:cNvPr id="0" name=""/>
        <dsp:cNvSpPr/>
      </dsp:nvSpPr>
      <dsp:spPr>
        <a:xfrm rot="10800000">
          <a:off x="1161496" y="2555170"/>
          <a:ext cx="3960565" cy="655640"/>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9119" tIns="76200" rIns="142240" bIns="76200" numCol="1" spcCol="1270" anchor="ctr" anchorCtr="0">
          <a:noAutofit/>
        </a:bodyPr>
        <a:lstStyle/>
        <a:p>
          <a:pPr marL="0" lvl="0" indent="0" algn="ctr" defTabSz="1066800">
            <a:lnSpc>
              <a:spcPct val="90000"/>
            </a:lnSpc>
            <a:spcBef>
              <a:spcPct val="0"/>
            </a:spcBef>
            <a:spcAft>
              <a:spcPct val="35000"/>
            </a:spcAft>
            <a:buNone/>
          </a:pPr>
          <a:r>
            <a:rPr lang="en-US" altLang="zh-CN" sz="2000" b="1" kern="1200" dirty="0">
              <a:latin typeface="Arial" panose="020B0604020202090204"/>
              <a:ea typeface="微软雅黑"/>
              <a:cs typeface="+mn-cs"/>
            </a:rPr>
            <a:t>Conclusion/Significance/</a:t>
          </a:r>
        </a:p>
        <a:p>
          <a:pPr marL="0" lvl="0" indent="0" algn="ctr" defTabSz="1066800">
            <a:lnSpc>
              <a:spcPct val="90000"/>
            </a:lnSpc>
            <a:spcBef>
              <a:spcPct val="0"/>
            </a:spcBef>
            <a:spcAft>
              <a:spcPct val="35000"/>
            </a:spcAft>
            <a:buNone/>
          </a:pPr>
          <a:r>
            <a:rPr lang="en-US" altLang="zh-CN" sz="2000" b="1" kern="1200" dirty="0">
              <a:latin typeface="Arial" panose="020B0604020202090204"/>
              <a:ea typeface="微软雅黑"/>
              <a:cs typeface="+mn-cs"/>
            </a:rPr>
            <a:t>Application/Limitation…</a:t>
          </a:r>
          <a:endParaRPr lang="zh-CN" altLang="en-US" sz="2000" b="1" kern="1200" dirty="0">
            <a:latin typeface="Arial" panose="020B0604020202090204"/>
            <a:ea typeface="微软雅黑"/>
            <a:cs typeface="+mn-cs"/>
          </a:endParaRPr>
        </a:p>
      </dsp:txBody>
      <dsp:txXfrm rot="10800000">
        <a:off x="1325406" y="2555170"/>
        <a:ext cx="3796655" cy="655640"/>
      </dsp:txXfrm>
    </dsp:sp>
    <dsp:sp modelId="{02DEE74B-4C4C-AE4C-BBCE-40BEEE474C88}">
      <dsp:nvSpPr>
        <dsp:cNvPr id="0" name=""/>
        <dsp:cNvSpPr/>
      </dsp:nvSpPr>
      <dsp:spPr>
        <a:xfrm>
          <a:off x="833676" y="2555170"/>
          <a:ext cx="655640" cy="655640"/>
        </a:xfrm>
        <a:prstGeom prst="ellipse">
          <a:avLst/>
        </a:prstGeom>
        <a:solidFill>
          <a:schemeClr val="accent5">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2.xml"/><Relationship Id="rId5" Type="http://schemas.openxmlformats.org/officeDocument/2006/relationships/tags" Target="../tags/tag161.xml"/><Relationship Id="rId4" Type="http://schemas.openxmlformats.org/officeDocument/2006/relationships/tags" Target="../tags/tag16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2.xml"/><Relationship Id="rId5" Type="http://schemas.openxmlformats.org/officeDocument/2006/relationships/tags" Target="../tags/tag166.xml"/><Relationship Id="rId4" Type="http://schemas.openxmlformats.org/officeDocument/2006/relationships/tags" Target="../tags/tag16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Master" Target="../slideMasters/slideMaster2.xml"/><Relationship Id="rId5" Type="http://schemas.openxmlformats.org/officeDocument/2006/relationships/tags" Target="../tags/tag171.xml"/><Relationship Id="rId4" Type="http://schemas.openxmlformats.org/officeDocument/2006/relationships/tags" Target="../tags/tag17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slideMaster" Target="../slideMasters/slideMaster2.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Master" Target="../slideMasters/slideMaster2.xml"/><Relationship Id="rId4" Type="http://schemas.openxmlformats.org/officeDocument/2006/relationships/tags" Target="../tags/tag189.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slideMaster" Target="../slideMasters/slideMaster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Master" Target="../slideMasters/slideMaster2.xml"/><Relationship Id="rId5" Type="http://schemas.openxmlformats.org/officeDocument/2006/relationships/tags" Target="../tags/tag203.xml"/><Relationship Id="rId4" Type="http://schemas.openxmlformats.org/officeDocument/2006/relationships/tags" Target="../tags/tag20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Master" Target="../slideMasters/slideMaster2.xml"/><Relationship Id="rId4" Type="http://schemas.openxmlformats.org/officeDocument/2006/relationships/tags" Target="../tags/tag207.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Master" Target="../slideMasters/slideMaster2.xml"/><Relationship Id="rId4" Type="http://schemas.openxmlformats.org/officeDocument/2006/relationships/tags" Target="../tags/tag21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17" name="页脚占位符 16"/>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6"/>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90204" pitchFamily="34" charset="0"/>
              <a:buNone/>
              <a:defRPr sz="1200" b="0" spc="150">
                <a:solidFill>
                  <a:schemeClr val="tx1"/>
                </a:solidFill>
                <a:latin typeface="Arial" panose="020B0604020202090204" pitchFamily="34" charset="0"/>
                <a:ea typeface="微软雅黑" panose="020B0503020204020204" charset="-122"/>
              </a:defRPr>
            </a:lvl1pPr>
          </a:lstStyle>
          <a:p>
            <a:pPr marL="0" marR="0" lvl="0" indent="0" algn="l" defTabSz="913765" rtl="0" eaLnBrk="1" fontAlgn="auto" latinLnBrk="0" hangingPunct="1">
              <a:lnSpc>
                <a:spcPct val="130000"/>
              </a:lnSpc>
              <a:spcBef>
                <a:spcPts val="0"/>
              </a:spcBef>
              <a:spcAft>
                <a:spcPts val="1000"/>
              </a:spcAft>
              <a:buClr>
                <a:schemeClr val="tx1">
                  <a:lumMod val="100000"/>
                </a:schemeClr>
              </a:buClr>
              <a:buSzPts val="1600"/>
              <a:buFont typeface="Arial" panose="020B060402020209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90204" pitchFamily="34" charset="0"/>
              <a:buNone/>
              <a:defRPr sz="1200" b="0" spc="150">
                <a:solidFill>
                  <a:schemeClr val="tx1"/>
                </a:solidFill>
                <a:latin typeface="Arial" panose="020B0604020202090204" pitchFamily="34" charset="0"/>
                <a:ea typeface="微软雅黑" panose="020B0503020204020204" charset="-122"/>
              </a:defRPr>
            </a:lvl1pPr>
          </a:lstStyle>
          <a:p>
            <a:pPr marL="0" marR="0" lvl="0" indent="0" algn="l" defTabSz="913765" rtl="0" eaLnBrk="1" fontAlgn="auto" latinLnBrk="0" hangingPunct="1">
              <a:lnSpc>
                <a:spcPct val="130000"/>
              </a:lnSpc>
              <a:spcBef>
                <a:spcPts val="0"/>
              </a:spcBef>
              <a:spcAft>
                <a:spcPts val="1000"/>
              </a:spcAft>
              <a:buClr>
                <a:schemeClr val="tx1">
                  <a:lumMod val="100000"/>
                </a:schemeClr>
              </a:buClr>
              <a:buSzPts val="1600"/>
              <a:buFont typeface="Arial" panose="020B060402020209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3765" rtl="0" eaLnBrk="1" fontAlgn="auto" latinLnBrk="0" hangingPunct="1">
              <a:lnSpc>
                <a:spcPct val="120000"/>
              </a:lnSpc>
              <a:spcBef>
                <a:spcPts val="0"/>
              </a:spcBef>
              <a:spcAft>
                <a:spcPts val="0"/>
              </a:spcAft>
              <a:buClrTx/>
              <a:buSzPts val="1800"/>
              <a:buFont typeface="Arial" panose="020B0604020202090204" pitchFamily="34" charset="0"/>
              <a:buNone/>
              <a:defRPr sz="1400" b="0" spc="200">
                <a:solidFill>
                  <a:schemeClr val="tx1"/>
                </a:solidFill>
                <a:latin typeface="Arial" panose="020B060402020209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9" y="1509823"/>
            <a:ext cx="3619024" cy="728276"/>
          </a:xfrm>
        </p:spPr>
        <p:txBody>
          <a:bodyPr vert="horz" wrap="square" lIns="0" tIns="0" rIns="0" bIns="0" anchor="ctr" anchorCtr="0">
            <a:normAutofit/>
          </a:bodyPr>
          <a:lstStyle>
            <a:lvl1pPr marL="0" marR="0" indent="0" algn="l" defTabSz="913765" rtl="0" eaLnBrk="1" fontAlgn="auto" latinLnBrk="0" hangingPunct="1">
              <a:lnSpc>
                <a:spcPct val="100000"/>
              </a:lnSpc>
              <a:spcBef>
                <a:spcPct val="0"/>
              </a:spcBef>
              <a:spcAft>
                <a:spcPts val="0"/>
              </a:spcAft>
              <a:buClrTx/>
              <a:buSzPts val="5400"/>
              <a:buFont typeface="Arial" panose="020B0604020202090204" pitchFamily="34" charset="0"/>
              <a:buNone/>
              <a:defRPr sz="4100" b="0" spc="600">
                <a:solidFill>
                  <a:schemeClr val="tx1"/>
                </a:solidFill>
                <a:latin typeface="Arial" panose="020B060402020209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9" y="714470"/>
            <a:ext cx="8139178" cy="4042179"/>
          </a:xfrm>
        </p:spPr>
        <p:txBody>
          <a:bodyPr wrap="square">
            <a:normAutofit/>
          </a:bodyPr>
          <a:lstStyle>
            <a:lvl1pPr>
              <a:defRPr>
                <a:solidFill>
                  <a:schemeClr val="tx1"/>
                </a:solidFill>
                <a:latin typeface="Arial" panose="020B0604020202090204" pitchFamily="34" charset="0"/>
                <a:ea typeface="微软雅黑" panose="020B0503020204020204" charset="-122"/>
              </a:defRPr>
            </a:lvl1pPr>
            <a:lvl2pPr>
              <a:defRPr>
                <a:solidFill>
                  <a:schemeClr val="tx1"/>
                </a:solidFill>
                <a:latin typeface="Arial" panose="020B0604020202090204" pitchFamily="34" charset="0"/>
                <a:ea typeface="微软雅黑" panose="020B0503020204020204" charset="-122"/>
              </a:defRPr>
            </a:lvl2pPr>
            <a:lvl3pPr>
              <a:defRPr>
                <a:solidFill>
                  <a:schemeClr val="tx1"/>
                </a:solidFill>
                <a:latin typeface="Arial" panose="020B0604020202090204" pitchFamily="34" charset="0"/>
                <a:ea typeface="微软雅黑" panose="020B0503020204020204" charset="-122"/>
              </a:defRPr>
            </a:lvl3pPr>
            <a:lvl4pPr>
              <a:defRPr>
                <a:solidFill>
                  <a:schemeClr val="tx1"/>
                </a:solidFill>
                <a:latin typeface="Arial" panose="020B0604020202090204" pitchFamily="34" charset="0"/>
                <a:ea typeface="微软雅黑" panose="020B0503020204020204" charset="-122"/>
              </a:defRPr>
            </a:lvl4pPr>
            <a:lvl5pPr>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1"/>
            <a:ext cx="9144000" cy="5144135"/>
          </a:xfrm>
          <a:prstGeom prst="rect">
            <a:avLst/>
          </a:prstGeom>
        </p:spPr>
      </p:pic>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5"/>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90204" pitchFamily="34" charset="0"/>
              <a:buNone/>
              <a:defRPr sz="1400" b="0" spc="200">
                <a:solidFill>
                  <a:schemeClr val="tx1"/>
                </a:solidFill>
                <a:latin typeface="Arial" panose="020B0604020202090204" pitchFamily="34" charset="0"/>
                <a:ea typeface="微软雅黑" panose="020B0503020204020204" charset="-122"/>
              </a:defRPr>
            </a:lvl1pPr>
          </a:lstStyle>
          <a:p>
            <a:pPr marL="0" marR="0" lvl="0" indent="0" algn="l" defTabSz="913765"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9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2"/>
            <a:ext cx="3619024" cy="1014061"/>
          </a:xfrm>
        </p:spPr>
        <p:txBody>
          <a:bodyPr vert="horz" wrap="square" lIns="0" tIns="0" rIns="0" bIns="0" anchor="ctr" anchorCtr="0">
            <a:normAutofit/>
          </a:bodyPr>
          <a:lstStyle>
            <a:lvl1pPr marL="0" marR="0" indent="0" algn="l" defTabSz="913765" rtl="0" eaLnBrk="1" fontAlgn="auto" latinLnBrk="0" hangingPunct="1">
              <a:lnSpc>
                <a:spcPct val="100000"/>
              </a:lnSpc>
              <a:spcBef>
                <a:spcPct val="0"/>
              </a:spcBef>
              <a:spcAft>
                <a:spcPts val="0"/>
              </a:spcAft>
              <a:buClrTx/>
              <a:buSzPts val="6600"/>
              <a:buFont typeface="Arial" panose="020B0604020202090204" pitchFamily="34" charset="0"/>
              <a:buNone/>
              <a:defRPr sz="5000" b="0" spc="700">
                <a:solidFill>
                  <a:schemeClr val="tx1"/>
                </a:solidFill>
                <a:latin typeface="Arial" panose="020B060402020209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4"/>
            <a:ext cx="8139178" cy="33151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4"/>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7" y="227886"/>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7"/>
            <a:ext cx="7219800" cy="542767"/>
          </a:xfrm>
        </p:spPr>
        <p:txBody>
          <a:bodyPr wrap="square" anchor="ctr">
            <a:normAutofit/>
          </a:bodyPr>
          <a:lstStyle>
            <a:lvl1pPr>
              <a:defRPr sz="24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1"/>
            <a:ext cx="7219950" cy="2584219"/>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1" y="1"/>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2"/>
            </p:custDataLst>
          </p:nvPr>
        </p:nvPicPr>
        <p:blipFill>
          <a:blip r:embed="rId10" r:link="rId11" cstate="screen"/>
          <a:stretch>
            <a:fillRect/>
          </a:stretch>
        </p:blipFill>
        <p:spPr>
          <a:xfrm>
            <a:off x="8603934" y="0"/>
            <a:ext cx="540068" cy="441630"/>
          </a:xfrm>
          <a:prstGeom prst="rect">
            <a:avLst/>
          </a:prstGeom>
        </p:spPr>
      </p:pic>
      <p:sp>
        <p:nvSpPr>
          <p:cNvPr id="2" name="标题 1"/>
          <p:cNvSpPr>
            <a:spLocks noGrp="1"/>
          </p:cNvSpPr>
          <p:nvPr>
            <p:ph type="title" hasCustomPrompt="1"/>
            <p:custDataLst>
              <p:tags r:id="rId3"/>
            </p:custDataLst>
          </p:nvPr>
        </p:nvSpPr>
        <p:spPr>
          <a:xfrm>
            <a:off x="437400" y="577872"/>
            <a:ext cx="2970000" cy="661582"/>
          </a:xfrm>
        </p:spPr>
        <p:txBody>
          <a:bodyPr wrap="square" anchor="ctr" anchorCtr="0">
            <a:normAutofit/>
          </a:bodyPr>
          <a:lstStyle>
            <a:lvl1pPr>
              <a:defRPr sz="2700" baseline="0">
                <a:solidFill>
                  <a:schemeClr val="tx1"/>
                </a:solidFill>
                <a:latin typeface="Arial" panose="020B060402020209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4"/>
            <a:ext cx="2967300" cy="3070279"/>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6"/>
            <a:ext cx="4860000" cy="381642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9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5"/>
            <a:ext cx="8231981" cy="621077"/>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5"/>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3"/>
            <a:ext cx="8232300" cy="423952"/>
          </a:xfrm>
        </p:spPr>
        <p:txBody>
          <a:bodyPr wrap="square" anchor="ctr" anchorCtr="0">
            <a:normAutofit/>
          </a:bodyPr>
          <a:lstStyle>
            <a:lvl1pPr algn="ctr">
              <a:defRPr sz="2400"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7"/>
            <a:ext cx="8243100" cy="2408697"/>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5"/>
            <a:ext cx="4006800" cy="217106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5"/>
            <a:ext cx="4025700" cy="217106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8"/>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1"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5"/>
            <a:ext cx="6858000" cy="1790321"/>
          </a:xfrm>
        </p:spPr>
        <p:txBody>
          <a:bodyPr wrap="square" anchor="b">
            <a:normAutofit/>
          </a:bodyPr>
          <a:lstStyle>
            <a:lvl1pPr algn="ctr">
              <a:defRPr sz="45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9"/>
            <a:ext cx="6858000" cy="1242153"/>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algn="l" defTabSz="913765"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3" y="714470"/>
            <a:ext cx="8139178" cy="4042179"/>
          </a:xfrm>
        </p:spPr>
        <p:txBody>
          <a:bodyPr vert="horz" wrap="square" lIns="90168" tIns="46989" rIns="90168" bIns="46989" rtlCol="0">
            <a:normAutofit/>
          </a:bodyPr>
          <a:lstStyle>
            <a:lvl1pPr marL="171450" marR="0" lvl="0"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3765" rtl="0" eaLnBrk="1" fontAlgn="auto" latinLnBrk="0" hangingPunct="1">
              <a:lnSpc>
                <a:spcPct val="130000"/>
              </a:lnSpc>
              <a:spcBef>
                <a:spcPts val="0"/>
              </a:spcBef>
              <a:spcAft>
                <a:spcPts val="1000"/>
              </a:spcAft>
              <a:buFont typeface="Arial" panose="020B060402020209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76200" tIns="28575" rIns="19050" bIns="28575" anchor="t" anchorCtr="0">
            <a:noAutofit/>
          </a:bodyPr>
          <a:lstStyle>
            <a:lvl1pPr algn="ctr">
              <a:defRPr sz="4100" b="0" spc="45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76200"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2020/2/5</a:t>
            </a:fld>
            <a:endParaRPr lang="zh-CN" altLang="en-US">
              <a:solidFill>
                <a:prstClr val="black">
                  <a:tint val="75000"/>
                </a:prst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9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2020/2/5</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76200" tIns="28575" rIns="47625" bIns="28575"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7"/>
            <a:ext cx="8139178" cy="808489"/>
          </a:xfrm>
        </p:spPr>
        <p:txBody>
          <a:bodyPr lIns="76200"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2020/2/5</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7" y="972000"/>
            <a:ext cx="3962432" cy="3780000"/>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9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t>2020/2/5</a:t>
            </a:fld>
            <a:endParaRPr lang="zh-CN" altLang="en-US">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7" y="972001"/>
            <a:ext cx="3962432" cy="285752"/>
          </a:xfrm>
        </p:spPr>
        <p:txBody>
          <a:bodyPr lIns="76200"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9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2" y="972001"/>
            <a:ext cx="3962432" cy="28575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9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2" y="1341782"/>
            <a:ext cx="3962432" cy="341417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90204" pitchFamily="34" charset="0"/>
              <a:buChar char="•"/>
              <a:tabLst>
                <a:tab pos="1207135"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prstClr val="black">
                    <a:tint val="75000"/>
                  </a:prstClr>
                </a:solidFill>
              </a:rPr>
              <a:t>2020/2/5</a:t>
            </a:fld>
            <a:endParaRPr lang="zh-CN" altLang="en-US">
              <a:solidFill>
                <a:prstClr val="black">
                  <a:tint val="75000"/>
                </a:prst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t>2020/2/5</a:t>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t>2020/2/5</a:t>
            </a:fld>
            <a:endParaRPr lang="zh-CN" altLang="en-US">
              <a:solidFill>
                <a:prstClr val="black">
                  <a:tint val="75000"/>
                </a:prst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7" y="972000"/>
            <a:ext cx="3962432" cy="3780000"/>
          </a:xfrm>
        </p:spPr>
        <p:txBody>
          <a:bodyPr vert="horz" lIns="76200" tIns="0" rIns="61913"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9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90204" pitchFamily="34" charset="0"/>
              <a:buChar char="•"/>
              <a:tabLst>
                <a:tab pos="1207135"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9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prstClr val="black">
                    <a:tint val="75000"/>
                  </a:prstClr>
                </a:solidFill>
              </a:rPr>
              <a:t>2020/2/5</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prstClr val="black">
                    <a:tint val="75000"/>
                  </a:prstClr>
                </a:solidFill>
              </a:r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2"/>
            <a:ext cx="713238" cy="4041680"/>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6"/>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t>2020/2/5</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t>2020/2/5</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2"/>
            <a:ext cx="3048000" cy="856594"/>
          </a:xfrm>
          <a:prstGeom prst="rect">
            <a:avLst/>
          </a:prstGeom>
        </p:spPr>
      </p:pic>
      <p:sp>
        <p:nvSpPr>
          <p:cNvPr id="4" name="日期占位符 3"/>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1" y="2185543"/>
            <a:ext cx="3660458" cy="811154"/>
          </a:xfrm>
        </p:spPr>
        <p:txBody>
          <a:bodyPr vert="horz" wrap="square" lIns="0" tIns="0" rIns="0" bIns="0" anchor="ctr" anchorCtr="0">
            <a:normAutofit/>
          </a:bodyPr>
          <a:lstStyle>
            <a:lvl1pPr marL="0" marR="0" indent="0" algn="l" defTabSz="913765" rtl="0" eaLnBrk="1" fontAlgn="auto" latinLnBrk="0" hangingPunct="1">
              <a:lnSpc>
                <a:spcPct val="100000"/>
              </a:lnSpc>
              <a:spcBef>
                <a:spcPct val="0"/>
              </a:spcBef>
              <a:spcAft>
                <a:spcPts val="0"/>
              </a:spcAft>
              <a:buClrTx/>
              <a:buSzPts val="4800"/>
              <a:buFont typeface="Arial" panose="020B0604020202090204" pitchFamily="34" charset="0"/>
              <a:buNone/>
              <a:defRPr sz="3600" b="0" spc="500">
                <a:solidFill>
                  <a:schemeClr val="tx1"/>
                </a:solidFill>
                <a:latin typeface="Arial" panose="020B060402020209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t>2020/2/5</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502412" y="1941211"/>
            <a:ext cx="8139178" cy="674375"/>
          </a:xfrm>
        </p:spPr>
        <p:txBody>
          <a:bodyPr vert="horz" lIns="76200" tIns="28575" rIns="19050" bIns="28575" rtlCol="0" anchor="t" anchorCtr="0">
            <a:noAutofit/>
          </a:bodyPr>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lvl="0" algn="l" defTabSz="913765"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70"/>
            <a:ext cx="3962432" cy="4042179"/>
          </a:xfrm>
        </p:spPr>
        <p:txBody>
          <a:bodyPr vert="horz" wrap="square" lIns="90168" tIns="46989" rIns="90168" bIns="46989" rtlCol="0">
            <a:normAutofit/>
          </a:bodyPr>
          <a:lstStyle>
            <a:lvl1pPr marL="171450" marR="0" lvl="0"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3765" rtl="0" eaLnBrk="1" fontAlgn="auto" latinLnBrk="0" hangingPunct="1">
              <a:lnSpc>
                <a:spcPct val="130000"/>
              </a:lnSpc>
              <a:spcBef>
                <a:spcPts val="0"/>
              </a:spcBef>
              <a:spcAft>
                <a:spcPts val="1000"/>
              </a:spcAft>
              <a:buFont typeface="Arial" panose="020B060402020209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70"/>
            <a:ext cx="3962432" cy="4042179"/>
          </a:xfrm>
        </p:spPr>
        <p:txBody>
          <a:bodyPr wrap="square" lIns="90168" tIns="46989" rIns="90168" bIns="46989">
            <a:normAutofit/>
          </a:bodyPr>
          <a:lstStyle>
            <a:lvl1pPr eaLnBrk="1" fontAlgn="auto" latinLnBrk="0" hangingPunct="1">
              <a:defRPr sz="1200">
                <a:solidFill>
                  <a:schemeClr val="tx1"/>
                </a:solidFill>
                <a:latin typeface="Arial" panose="020B0604020202090204" pitchFamily="34" charset="0"/>
                <a:ea typeface="微软雅黑" panose="020B0503020204020204" charset="-122"/>
              </a:defRPr>
            </a:lvl1pPr>
            <a:lvl2pPr eaLnBrk="1" fontAlgn="auto" latinLnBrk="0" hangingPunct="1">
              <a:defRPr sz="1200">
                <a:solidFill>
                  <a:schemeClr val="tx1"/>
                </a:solidFill>
                <a:latin typeface="Arial" panose="020B0604020202090204" pitchFamily="34" charset="0"/>
                <a:ea typeface="微软雅黑" panose="020B0503020204020204" charset="-122"/>
              </a:defRPr>
            </a:lvl2pPr>
            <a:lvl3pPr eaLnBrk="1" fontAlgn="auto" latinLnBrk="0" hangingPunct="1">
              <a:defRPr sz="1200">
                <a:solidFill>
                  <a:schemeClr val="tx1"/>
                </a:solidFill>
                <a:latin typeface="Arial" panose="020B0604020202090204" pitchFamily="34" charset="0"/>
                <a:ea typeface="微软雅黑" panose="020B0503020204020204" charset="-122"/>
              </a:defRPr>
            </a:lvl3pPr>
            <a:lvl4pPr eaLnBrk="1" fontAlgn="auto" latinLnBrk="0" hangingPunct="1">
              <a:defRPr sz="1200">
                <a:solidFill>
                  <a:schemeClr val="tx1"/>
                </a:solidFill>
                <a:latin typeface="Arial" panose="020B0604020202090204" pitchFamily="34" charset="0"/>
                <a:ea typeface="微软雅黑" panose="020B0503020204020204" charset="-122"/>
              </a:defRPr>
            </a:lvl4pPr>
            <a:lvl5pPr eaLnBrk="1" fontAlgn="auto" latinLnBrk="0" hangingPunct="1">
              <a:defRPr sz="120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lvl="0" algn="l" defTabSz="913765"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9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5"/>
            <a:ext cx="3962400" cy="3701521"/>
          </a:xfrm>
        </p:spPr>
        <p:txBody>
          <a:bodyPr vert="horz" wrap="square" lIns="90168" tIns="46989" rIns="90168" bIns="46989" rtlCol="0">
            <a:normAutofit/>
          </a:bodyPr>
          <a:lstStyle>
            <a:lvl1pPr marL="171450" marR="0" lvl="0"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3765" rtl="0" eaLnBrk="1" fontAlgn="auto" latinLnBrk="0" hangingPunct="1">
              <a:lnSpc>
                <a:spcPct val="130000"/>
              </a:lnSpc>
              <a:spcBef>
                <a:spcPts val="0"/>
              </a:spcBef>
              <a:spcAft>
                <a:spcPts val="1000"/>
              </a:spcAft>
              <a:buFont typeface="Arial" panose="020B060402020209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4" y="714469"/>
            <a:ext cx="3962432" cy="285788"/>
          </a:xfrm>
        </p:spPr>
        <p:txBody>
          <a:bodyPr vert="horz" wrap="square" lIns="90168" tIns="46989" rIns="90168" bIns="46989" rtlCol="0" anchor="ctr" anchorCtr="0">
            <a:normAutofit/>
          </a:bodyPr>
          <a:lstStyle>
            <a:lvl1pPr marL="0" marR="0" lvl="0" indent="0" algn="l" defTabSz="913765" rtl="0" eaLnBrk="1" fontAlgn="auto" latinLnBrk="0" hangingPunct="1">
              <a:lnSpc>
                <a:spcPct val="100000"/>
              </a:lnSpc>
              <a:spcBef>
                <a:spcPts val="0"/>
              </a:spcBef>
              <a:spcAft>
                <a:spcPts val="0"/>
              </a:spcAft>
              <a:buFont typeface="Arial" panose="020B0604020202090204" pitchFamily="34" charset="0"/>
              <a:buNone/>
              <a:defRPr kumimoji="0" lang="zh-CN" altLang="en-US" sz="15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4" y="1055025"/>
            <a:ext cx="3962432" cy="3701521"/>
          </a:xfrm>
        </p:spPr>
        <p:txBody>
          <a:bodyPr vert="horz" wrap="square" lIns="90168" tIns="46989" rIns="90168" bIns="46989" rtlCol="0">
            <a:normAutofit/>
          </a:bodyPr>
          <a:lstStyle>
            <a:lvl1pPr marL="171450" marR="0" lvl="0"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3765" rtl="0" eaLnBrk="1" fontAlgn="auto" latinLnBrk="0" hangingPunct="1">
              <a:lnSpc>
                <a:spcPct val="130000"/>
              </a:lnSpc>
              <a:spcBef>
                <a:spcPts val="0"/>
              </a:spcBef>
              <a:spcAft>
                <a:spcPts val="1000"/>
              </a:spcAft>
              <a:buFont typeface="Arial" panose="020B060402020209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8" name="页脚占位符 7"/>
          <p:cNvSpPr>
            <a:spLocks noGrp="1"/>
          </p:cNvSpPr>
          <p:nvPr>
            <p:ph type="ftr" sz="quarter" idx="11"/>
            <p:custDataLst>
              <p:tags r:id="rId8"/>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4"/>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1" y="4702505"/>
            <a:ext cx="540068" cy="441630"/>
          </a:xfrm>
          <a:prstGeom prst="rect">
            <a:avLst/>
          </a:prstGeom>
        </p:spPr>
      </p:pic>
      <p:sp>
        <p:nvSpPr>
          <p:cNvPr id="2" name="标题 1"/>
          <p:cNvSpPr>
            <a:spLocks noGrp="1"/>
          </p:cNvSpPr>
          <p:nvPr>
            <p:ph type="title"/>
            <p:custDataLst>
              <p:tags r:id="rId3"/>
            </p:custDataLst>
          </p:nvPr>
        </p:nvSpPr>
        <p:spPr>
          <a:xfrm>
            <a:off x="502413" y="332464"/>
            <a:ext cx="8139178" cy="331514"/>
          </a:xfrm>
        </p:spPr>
        <p:txBody>
          <a:bodyPr vert="horz" wrap="square" lIns="90168" tIns="46989" rIns="90168" bIns="46989" rtlCol="0" anchor="ctr" anchorCtr="0">
            <a:normAutofit/>
          </a:bodyPr>
          <a:lstStyle>
            <a:lvl1pPr marL="0" marR="0" lvl="0" algn="l" defTabSz="913765"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3" name="页脚占位符 2"/>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9" y="332467"/>
            <a:ext cx="8139178" cy="331514"/>
          </a:xfrm>
        </p:spPr>
        <p:txBody>
          <a:bodyPr vert="horz" wrap="square" lIns="90168" tIns="46989" rIns="90168" bIns="46989" rtlCol="0" anchor="ctr" anchorCtr="0">
            <a:normAutofit/>
          </a:bodyPr>
          <a:lstStyle>
            <a:lvl1pPr marL="0" marR="0" lvl="0" algn="l" defTabSz="913765"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70"/>
            <a:ext cx="3962432" cy="4042179"/>
          </a:xfrm>
        </p:spPr>
        <p:txBody>
          <a:bodyPr vert="horz" lIns="90168" tIns="46989" rIns="90168" bIns="46989" rtlCol="0">
            <a:normAutofit/>
          </a:bodyPr>
          <a:lstStyle>
            <a:lvl1pPr marL="0" marR="0" lvl="0" indent="0" algn="l" defTabSz="913765" rtl="0" eaLnBrk="1" fontAlgn="auto" latinLnBrk="0" hangingPunct="1">
              <a:lnSpc>
                <a:spcPct val="130000"/>
              </a:lnSpc>
              <a:spcBef>
                <a:spcPts val="0"/>
              </a:spcBef>
              <a:spcAft>
                <a:spcPts val="1000"/>
              </a:spcAft>
              <a:buFont typeface="Arial" panose="020B0604020202090204" pitchFamily="34" charset="0"/>
              <a:buNone/>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3765" rtl="0" eaLnBrk="1" fontAlgn="auto" latinLnBrk="0" hangingPunct="1">
              <a:lnSpc>
                <a:spcPct val="130000"/>
              </a:lnSpc>
              <a:spcBef>
                <a:spcPts val="0"/>
              </a:spcBef>
              <a:spcAft>
                <a:spcPts val="1000"/>
              </a:spcAft>
              <a:buFont typeface="Arial" panose="020B060402020209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70"/>
            <a:ext cx="3962432" cy="4042179"/>
          </a:xfrm>
        </p:spPr>
        <p:txBody>
          <a:bodyPr vert="horz" wrap="square" lIns="90168" tIns="46989" rIns="90168" bIns="46989" rtlCol="0">
            <a:normAutofit/>
          </a:bodyPr>
          <a:lstStyle>
            <a:lvl1pPr marL="171450" marR="0" lvl="0" indent="-171450" algn="l" defTabSz="913765"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9EFD9D74-47D9-4702-A33C-335B63B48DBF}" type="datetimeFigureOut">
              <a:rPr lang="zh-CN" altLang="en-US" smtClean="0"/>
              <a:t>2020/2/5</a:t>
            </a:fld>
            <a:endParaRPr lang="zh-CN" altLang="en-US" dirty="0"/>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70"/>
            <a:ext cx="713238" cy="4042179"/>
          </a:xfrm>
        </p:spPr>
        <p:txBody>
          <a:bodyPr vert="eaVert" wrap="square" lIns="90168" tIns="46989" rIns="90168" bIns="46989" rtlCol="0" anchor="ctr" anchorCtr="0">
            <a:normAutofit/>
          </a:bodyPr>
          <a:lstStyle>
            <a:lvl1pPr marL="0" marR="0" lvl="0" algn="l" defTabSz="913765"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5" y="714464"/>
            <a:ext cx="7371076" cy="4042179"/>
          </a:xfrm>
        </p:spPr>
        <p:txBody>
          <a:bodyPr vert="eaVert" wrap="square">
            <a:normAutofit/>
          </a:bodyPr>
          <a:lstStyle>
            <a:lvl1pPr indent="0" eaLnBrk="1" fontAlgn="auto" latinLnBrk="0" hangingPunct="1">
              <a:defRPr>
                <a:solidFill>
                  <a:schemeClr val="tx1"/>
                </a:solidFill>
                <a:latin typeface="Arial" panose="020B0604020202090204" pitchFamily="34" charset="0"/>
                <a:ea typeface="微软雅黑" panose="020B0503020204020204" charset="-122"/>
              </a:defRPr>
            </a:lvl1pPr>
            <a:lvl2pPr indent="0" eaLnBrk="1" fontAlgn="auto" latinLnBrk="0" hangingPunct="1">
              <a:defRPr>
                <a:solidFill>
                  <a:schemeClr val="tx1"/>
                </a:solidFill>
                <a:latin typeface="Arial" panose="020B0604020202090204" pitchFamily="34" charset="0"/>
                <a:ea typeface="微软雅黑" panose="020B0503020204020204" charset="-122"/>
              </a:defRPr>
            </a:lvl2pPr>
            <a:lvl3pPr indent="0" eaLnBrk="1" fontAlgn="auto" latinLnBrk="0" hangingPunct="1">
              <a:defRPr>
                <a:solidFill>
                  <a:schemeClr val="tx1"/>
                </a:solidFill>
                <a:latin typeface="Arial" panose="020B0604020202090204" pitchFamily="34" charset="0"/>
                <a:ea typeface="微软雅黑" panose="020B0503020204020204" charset="-122"/>
              </a:defRPr>
            </a:lvl3pPr>
            <a:lvl4pPr indent="0" eaLnBrk="1" fontAlgn="auto" latinLnBrk="0" hangingPunct="1">
              <a:defRPr>
                <a:solidFill>
                  <a:schemeClr val="tx1"/>
                </a:solidFill>
                <a:latin typeface="Arial" panose="020B0604020202090204" pitchFamily="34" charset="0"/>
                <a:ea typeface="微软雅黑" panose="020B0503020204020204" charset="-122"/>
              </a:defRPr>
            </a:lvl4pPr>
            <a:lvl5pPr indent="0" eaLnBrk="1" fontAlgn="auto" latinLnBrk="0" hangingPunct="1">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51.xml"/><Relationship Id="rId18" Type="http://schemas.openxmlformats.org/officeDocument/2006/relationships/tags" Target="../tags/tag15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17" Type="http://schemas.openxmlformats.org/officeDocument/2006/relationships/tags" Target="../tags/tag155.xml"/><Relationship Id="rId2" Type="http://schemas.openxmlformats.org/officeDocument/2006/relationships/slideLayout" Target="../slideLayouts/slideLayout21.xml"/><Relationship Id="rId16" Type="http://schemas.openxmlformats.org/officeDocument/2006/relationships/tags" Target="../tags/tag15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5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3" y="332464"/>
            <a:ext cx="8139178" cy="331514"/>
          </a:xfrm>
          <a:prstGeom prst="rect">
            <a:avLst/>
          </a:prstGeom>
        </p:spPr>
        <p:txBody>
          <a:bodyPr vert="horz" wrap="square" lIns="90168" tIns="46989" rIns="90168" bIns="46989"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3" y="721139"/>
            <a:ext cx="8139178" cy="4042179"/>
          </a:xfrm>
          <a:prstGeom prst="rect">
            <a:avLst/>
          </a:prstGeom>
        </p:spPr>
        <p:txBody>
          <a:bodyPr vert="horz" wrap="square" lIns="90168" tIns="46989" rIns="90168" bIns="4698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4"/>
            <a:ext cx="2025000" cy="237629"/>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t>2020/2/5</a:t>
            </a:fld>
            <a:endParaRPr lang="zh-CN" altLang="en-US"/>
          </a:p>
        </p:txBody>
      </p:sp>
      <p:sp>
        <p:nvSpPr>
          <p:cNvPr id="5" name="页脚占位符 4"/>
          <p:cNvSpPr>
            <a:spLocks noGrp="1"/>
          </p:cNvSpPr>
          <p:nvPr>
            <p:ph type="ftr" sz="quarter" idx="3"/>
            <p:custDataLst>
              <p:tags r:id="rId24"/>
            </p:custDataLst>
          </p:nvPr>
        </p:nvSpPr>
        <p:spPr>
          <a:xfrm>
            <a:off x="3087000" y="4762964"/>
            <a:ext cx="2970000" cy="237629"/>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9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4"/>
            <a:ext cx="2025000" cy="237629"/>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165"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90204" pitchFamily="34" charset="0"/>
          <a:ea typeface="微软雅黑" panose="020B0503020204020204" charset="-122"/>
          <a:cs typeface="+mj-cs"/>
        </a:defRPr>
      </a:lvl1pPr>
    </p:titleStyle>
    <p:bodyStyle>
      <a:lvl1pPr marL="171450" indent="-171450" algn="l" defTabSz="685165"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1pPr>
      <a:lvl2pPr marL="514350" indent="-171450" algn="l" defTabSz="685165" rtl="0" eaLnBrk="1" fontAlgn="auto" latinLnBrk="0" hangingPunct="1">
        <a:lnSpc>
          <a:spcPct val="130000"/>
        </a:lnSpc>
        <a:spcBef>
          <a:spcPts val="0"/>
        </a:spcBef>
        <a:spcAft>
          <a:spcPts val="1000"/>
        </a:spcAft>
        <a:buFont typeface="Arial" panose="020B0604020202090204" pitchFamily="34" charset="0"/>
        <a:buChar char="•"/>
        <a:tabLst>
          <a:tab pos="1206500" algn="l"/>
        </a:tabLst>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2pPr>
      <a:lvl3pPr marL="857250" indent="-171450" algn="l" defTabSz="685165"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3pPr>
      <a:lvl4pPr marL="1200150" indent="-171450" algn="l" defTabSz="685165"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4pPr>
      <a:lvl5pPr marL="1543050" indent="-171450" algn="l" defTabSz="685165"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5pPr>
      <a:lvl6pPr marL="1885950" indent="-171450" algn="l" defTabSz="685165"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7400" algn="l" defTabSz="685165" rtl="0" eaLnBrk="1" latinLnBrk="0" hangingPunct="1">
        <a:defRPr sz="1400" kern="1200">
          <a:solidFill>
            <a:schemeClr val="tx1"/>
          </a:solidFill>
          <a:latin typeface="+mn-lt"/>
          <a:ea typeface="+mn-ea"/>
          <a:cs typeface="+mn-cs"/>
        </a:defRPr>
      </a:lvl7pPr>
      <a:lvl8pPr marL="2400300" algn="l" defTabSz="685165" rtl="0" eaLnBrk="1" latinLnBrk="0" hangingPunct="1">
        <a:defRPr sz="1400" kern="1200">
          <a:solidFill>
            <a:schemeClr val="tx1"/>
          </a:solidFill>
          <a:latin typeface="+mn-lt"/>
          <a:ea typeface="+mn-ea"/>
          <a:cs typeface="+mn-cs"/>
        </a:defRPr>
      </a:lvl8pPr>
      <a:lvl9pPr marL="2743200" algn="l" defTabSz="68516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76200" tIns="28575" rIns="57150" bIns="28575"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76200" tIns="0" rIns="61913"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pPr defTabSz="685800" hangingPunct="1"/>
            <a:fld id="{760FBDFE-C587-4B4C-A407-44438C67B59E}" type="datetimeFigureOut">
              <a:rPr lang="zh-CN" altLang="en-US" kern="1200" smtClean="0">
                <a:solidFill>
                  <a:prstClr val="black">
                    <a:tint val="75000"/>
                  </a:prstClr>
                </a:solidFill>
                <a:cs typeface="+mn-cs"/>
              </a:rPr>
              <a:t>2020/2/5</a:t>
            </a:fld>
            <a:endParaRPr lang="zh-CN" altLang="en-US" kern="1200">
              <a:solidFill>
                <a:prstClr val="black">
                  <a:tint val="75000"/>
                </a:prstClr>
              </a:solidFill>
              <a:cs typeface="+mn-cs"/>
            </a:endParaRPr>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pPr defTabSz="685800" hangingPunct="1"/>
            <a:endParaRPr lang="zh-CN" altLang="en-US" kern="1200" dirty="0">
              <a:solidFill>
                <a:prstClr val="black">
                  <a:tint val="75000"/>
                </a:prstClr>
              </a:solidFill>
              <a:cs typeface="+mn-cs"/>
            </a:endParaRPr>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pPr defTabSz="685800" hangingPunct="1"/>
            <a:fld id="{49AE70B2-8BF9-45C0-BB95-33D1B9D3A854}" type="slidenum">
              <a:rPr lang="zh-CN" altLang="en-US" kern="1200" smtClean="0">
                <a:solidFill>
                  <a:prstClr val="black">
                    <a:tint val="75000"/>
                  </a:prstClr>
                </a:solidFill>
                <a:cs typeface="+mn-cs"/>
              </a:rPr>
              <a:t>‹#›</a:t>
            </a:fld>
            <a:endParaRPr lang="zh-CN" altLang="en-US" kern="1200" dirty="0">
              <a:solidFill>
                <a:prstClr val="black">
                  <a:tint val="75000"/>
                </a:prstClr>
              </a:solidFill>
              <a:cs typeface="+mn-cs"/>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hangingPunct="1"/>
            <a:endParaRPr lang="zh-CN" altLang="en-US" sz="1400" kern="1200">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9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90204" pitchFamily="34" charset="0"/>
        <a:buChar char="•"/>
        <a:tabLst>
          <a:tab pos="1207135"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9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9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90204" pitchFamily="34" charset="0"/>
        <a:buChar char="•"/>
        <a:defRPr sz="1200" u="none" strike="noStrike" kern="1200" cap="none" spc="113"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tags" Target="../tags/tag22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ags" Target="../tags/tag2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tags" Target="../tags/tag2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tags" Target="../tags/tag21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tags" Target="../tags/tag2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tags" Target="../tags/tag21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slideLayout" Target="../slideLayouts/slideLayout25.xml"/><Relationship Id="rId1" Type="http://schemas.openxmlformats.org/officeDocument/2006/relationships/tags" Target="../tags/tag2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2" y="2424183"/>
            <a:ext cx="5412105" cy="728345"/>
          </a:xfrm>
        </p:spPr>
        <p:txBody>
          <a:bodyPr>
            <a:normAutofit fontScale="90000"/>
          </a:bodyPr>
          <a:lstStyle/>
          <a:p>
            <a:pPr algn="ctr"/>
            <a:r>
              <a:rPr lang="zh-CN" altLang="en-US" b="1" spc="300" dirty="0">
                <a:solidFill>
                  <a:srgbClr val="FF0000"/>
                </a:solidFill>
                <a:latin typeface="微软雅黑" panose="020B0503020204020204" charset="-122"/>
                <a:ea typeface="微软雅黑" panose="020B0503020204020204" charset="-122"/>
                <a:sym typeface="+mn-ea"/>
              </a:rPr>
              <a:t>说明文阅读策略指导</a:t>
            </a:r>
            <a:br>
              <a:rPr lang="en-US" altLang="zh-CN" b="1" spc="300" dirty="0">
                <a:solidFill>
                  <a:srgbClr val="FF0000"/>
                </a:solidFill>
                <a:latin typeface="微软雅黑" panose="020B0503020204020204" charset="-122"/>
                <a:ea typeface="微软雅黑" panose="020B0503020204020204" charset="-122"/>
                <a:sym typeface="+mn-ea"/>
              </a:rPr>
            </a:br>
            <a:r>
              <a:rPr lang="zh-CN" altLang="en-US" b="1" spc="300" dirty="0">
                <a:solidFill>
                  <a:srgbClr val="FF0000"/>
                </a:solidFill>
                <a:latin typeface="微软雅黑" panose="020B0503020204020204" charset="-122"/>
                <a:ea typeface="微软雅黑" panose="020B0503020204020204" charset="-122"/>
                <a:sym typeface="+mn-ea"/>
              </a:rPr>
              <a:t>     </a:t>
            </a:r>
            <a:r>
              <a:rPr lang="en-US" altLang="zh-CN" sz="2700" b="1" spc="300" dirty="0">
                <a:solidFill>
                  <a:srgbClr val="FF0000"/>
                </a:solidFill>
                <a:latin typeface="微软雅黑" panose="020B0503020204020204" charset="-122"/>
                <a:ea typeface="微软雅黑" panose="020B0503020204020204" charset="-122"/>
                <a:sym typeface="+mn-ea"/>
              </a:rPr>
              <a:t>——</a:t>
            </a:r>
            <a:r>
              <a:rPr lang="zh-CN" altLang="en-US" sz="2700" b="1" spc="300" dirty="0">
                <a:solidFill>
                  <a:srgbClr val="FF0000"/>
                </a:solidFill>
                <a:latin typeface="微软雅黑" panose="020B0503020204020204" charset="-122"/>
                <a:ea typeface="微软雅黑" panose="020B0503020204020204" charset="-122"/>
                <a:sym typeface="+mn-ea"/>
              </a:rPr>
              <a:t>巧用说明文内在逻辑框架</a:t>
            </a:r>
            <a:br>
              <a:rPr lang="en-US" altLang="zh-CN" b="1" spc="300" dirty="0">
                <a:solidFill>
                  <a:srgbClr val="FF0000"/>
                </a:solidFill>
                <a:latin typeface="微软雅黑" panose="020B0503020204020204" charset="-122"/>
                <a:ea typeface="微软雅黑" panose="020B0503020204020204" charset="-122"/>
                <a:sym typeface="+mn-ea"/>
              </a:rPr>
            </a:br>
            <a:endParaRPr lang="zh-CN" altLang="en-US" dirty="0">
              <a:solidFill>
                <a:srgbClr val="FF0000"/>
              </a:solidFill>
            </a:endParaRPr>
          </a:p>
        </p:txBody>
      </p:sp>
      <p:sp>
        <p:nvSpPr>
          <p:cNvPr id="10" name="矩形 9"/>
          <p:cNvSpPr/>
          <p:nvPr/>
        </p:nvSpPr>
        <p:spPr>
          <a:xfrm>
            <a:off x="4871085" y="3635375"/>
            <a:ext cx="3601720" cy="559766"/>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lIns="91438" tIns="45719" rIns="91438" bIns="45719"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499558"/>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北京市北京中学    张婷婷</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标题 2"/>
          <p:cNvSpPr>
            <a:spLocks noGrp="1"/>
          </p:cNvSpPr>
          <p:nvPr>
            <p:ph type="title"/>
          </p:nvPr>
        </p:nvSpPr>
        <p:spPr>
          <a:xfrm>
            <a:off x="502411" y="218597"/>
            <a:ext cx="8139178" cy="486000"/>
          </a:xfrm>
        </p:spPr>
        <p:txBody>
          <a:bodyPr/>
          <a:lstStyle/>
          <a:p>
            <a:pPr algn="ctr"/>
            <a:r>
              <a:rPr kumimoji="1" lang="en-US" altLang="zh-CN" dirty="0"/>
              <a:t>3.</a:t>
            </a:r>
            <a:r>
              <a:rPr kumimoji="1" lang="zh-CN" altLang="en-US" dirty="0"/>
              <a:t> 说明文阅读策略应用</a:t>
            </a:r>
          </a:p>
        </p:txBody>
      </p:sp>
      <p:sp>
        <p:nvSpPr>
          <p:cNvPr id="11" name="文本框 10"/>
          <p:cNvSpPr txBox="1"/>
          <p:nvPr/>
        </p:nvSpPr>
        <p:spPr>
          <a:xfrm>
            <a:off x="145732" y="1706171"/>
            <a:ext cx="8852535" cy="193899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sz="2400" dirty="0"/>
              <a:t>（朝阳</a:t>
            </a:r>
            <a:r>
              <a:rPr lang="en-US" altLang="zh-CN" sz="2400" dirty="0"/>
              <a:t>C</a:t>
            </a:r>
            <a:r>
              <a:rPr lang="zh-CN" altLang="en-US" sz="2400" dirty="0"/>
              <a:t>篇</a:t>
            </a:r>
            <a:r>
              <a:rPr lang="en-US" altLang="zh-CN" sz="2400" dirty="0"/>
              <a:t>38</a:t>
            </a:r>
            <a:r>
              <a:rPr lang="zh-CN" altLang="en-US" sz="2400" dirty="0"/>
              <a:t>题）</a:t>
            </a:r>
            <a:r>
              <a:rPr lang="en-US" altLang="zh-CN" sz="2400" dirty="0"/>
              <a:t>What is the purpose of Paragraph 2?</a:t>
            </a:r>
            <a:endParaRPr lang="zh-CN" altLang="zh-CN" sz="2400" dirty="0"/>
          </a:p>
          <a:p>
            <a:pPr marL="457200" indent="-457200">
              <a:buAutoNum type="alphaUcPeriod"/>
            </a:pPr>
            <a:r>
              <a:rPr lang="en-US" altLang="zh-CN" sz="2400" dirty="0"/>
              <a:t>To present a phenomenon.				</a:t>
            </a:r>
          </a:p>
          <a:p>
            <a:pPr marL="457200" indent="-457200">
              <a:buAutoNum type="alphaUcPeriod"/>
            </a:pPr>
            <a:r>
              <a:rPr lang="en-US" altLang="zh-CN" sz="2400" dirty="0"/>
              <a:t>To make a contrast.</a:t>
            </a:r>
            <a:endParaRPr lang="zh-CN" altLang="zh-CN" sz="2400" dirty="0"/>
          </a:p>
          <a:p>
            <a:r>
              <a:rPr lang="en-US" altLang="zh-CN" sz="2400" dirty="0"/>
              <a:t>C. To </a:t>
            </a:r>
            <a:r>
              <a:rPr lang="en-US" altLang="zh-CN" sz="2400" dirty="0">
                <a:solidFill>
                  <a:schemeClr val="tx1"/>
                </a:solidFill>
              </a:rPr>
              <a:t>give a possible explanation</a:t>
            </a:r>
            <a:r>
              <a:rPr lang="en-US" altLang="zh-CN" sz="2400" dirty="0"/>
              <a:t>.			</a:t>
            </a:r>
          </a:p>
          <a:p>
            <a:r>
              <a:rPr lang="en-US" altLang="zh-CN" sz="2400" dirty="0"/>
              <a:t>D. To provide an example.</a:t>
            </a:r>
            <a:endParaRPr lang="zh-CN" altLang="zh-CN" sz="2400" dirty="0"/>
          </a:p>
        </p:txBody>
      </p:sp>
      <p:sp>
        <p:nvSpPr>
          <p:cNvPr id="3" name="云形标注 2"/>
          <p:cNvSpPr/>
          <p:nvPr/>
        </p:nvSpPr>
        <p:spPr>
          <a:xfrm>
            <a:off x="4286056" y="1706171"/>
            <a:ext cx="4712211" cy="1267831"/>
          </a:xfrm>
          <a:prstGeom prst="cloudCallout">
            <a:avLst>
              <a:gd name="adj1" fmla="val -39253"/>
              <a:gd name="adj2" fmla="val 5597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t>按照总结的</a:t>
            </a:r>
            <a:r>
              <a:rPr lang="en-US" altLang="zh-CN" b="1" dirty="0"/>
              <a:t>pattern,</a:t>
            </a:r>
            <a:r>
              <a:rPr lang="zh-CN" altLang="en-US" b="1" dirty="0"/>
              <a:t> 第二段是</a:t>
            </a:r>
            <a:r>
              <a:rPr lang="en-US" altLang="zh-CN" b="1" dirty="0"/>
              <a:t>explanation</a:t>
            </a:r>
            <a:r>
              <a:rPr lang="zh-CN" altLang="en-US" b="1" dirty="0"/>
              <a:t>的可能性很大，对照内容，迅速确定答案</a:t>
            </a:r>
          </a:p>
        </p:txBody>
      </p:sp>
      <p:sp>
        <p:nvSpPr>
          <p:cNvPr id="10" name="文本框 9">
            <a:extLst>
              <a:ext uri="{FF2B5EF4-FFF2-40B4-BE49-F238E27FC236}">
                <a16:creationId xmlns:a16="http://schemas.microsoft.com/office/drawing/2014/main" id="{0B070945-98E3-CB4E-9D6C-029481FA77B8}"/>
              </a:ext>
            </a:extLst>
          </p:cNvPr>
          <p:cNvSpPr txBox="1"/>
          <p:nvPr/>
        </p:nvSpPr>
        <p:spPr>
          <a:xfrm>
            <a:off x="145732" y="2793350"/>
            <a:ext cx="593602" cy="646331"/>
          </a:xfrm>
          <a:prstGeom prst="rect">
            <a:avLst/>
          </a:prstGeom>
          <a:noFill/>
        </p:spPr>
        <p:txBody>
          <a:bodyPr wrap="square" rtlCol="0">
            <a:spAutoFit/>
          </a:bodyPr>
          <a:lstStyle/>
          <a:p>
            <a:r>
              <a:rPr kumimoji="1" lang="zh-CN" altLang="en-US" sz="3600" b="1" dirty="0">
                <a:solidFill>
                  <a:srgbClr val="FF000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标题 2"/>
          <p:cNvSpPr>
            <a:spLocks noGrp="1"/>
          </p:cNvSpPr>
          <p:nvPr>
            <p:ph type="title"/>
          </p:nvPr>
        </p:nvSpPr>
        <p:spPr>
          <a:xfrm>
            <a:off x="502411" y="218597"/>
            <a:ext cx="8139178" cy="486000"/>
          </a:xfrm>
        </p:spPr>
        <p:txBody>
          <a:bodyPr/>
          <a:lstStyle/>
          <a:p>
            <a:pPr algn="ctr"/>
            <a:r>
              <a:rPr kumimoji="1" lang="en-US" altLang="zh-CN" dirty="0"/>
              <a:t>3.</a:t>
            </a:r>
            <a:r>
              <a:rPr kumimoji="1" lang="zh-CN" altLang="en-US" dirty="0"/>
              <a:t> 说明文阅读策略应用</a:t>
            </a:r>
          </a:p>
        </p:txBody>
      </p:sp>
      <p:sp>
        <p:nvSpPr>
          <p:cNvPr id="11" name="文本框 10"/>
          <p:cNvSpPr txBox="1"/>
          <p:nvPr/>
        </p:nvSpPr>
        <p:spPr>
          <a:xfrm>
            <a:off x="13335" y="1236161"/>
            <a:ext cx="9130665" cy="1754326"/>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dirty="0"/>
              <a:t>（朝阳</a:t>
            </a:r>
            <a:r>
              <a:rPr lang="en-US" altLang="zh-CN" dirty="0"/>
              <a:t>C</a:t>
            </a:r>
            <a:r>
              <a:rPr lang="zh-CN" altLang="en-US" dirty="0"/>
              <a:t>篇</a:t>
            </a:r>
            <a:r>
              <a:rPr lang="en-US" altLang="zh-CN" dirty="0"/>
              <a:t>39</a:t>
            </a:r>
            <a:r>
              <a:rPr lang="zh-CN" altLang="en-US" dirty="0"/>
              <a:t>题）</a:t>
            </a:r>
            <a:r>
              <a:rPr lang="en-US" altLang="zh-CN" dirty="0"/>
              <a:t> What can we learn about the </a:t>
            </a:r>
            <a:r>
              <a:rPr lang="en-US" altLang="zh-CN" dirty="0">
                <a:solidFill>
                  <a:srgbClr val="FF0000"/>
                </a:solidFill>
              </a:rPr>
              <a:t>experiment</a:t>
            </a:r>
            <a:r>
              <a:rPr lang="en-US" altLang="zh-CN" dirty="0"/>
              <a:t> from the passage?</a:t>
            </a:r>
            <a:endParaRPr lang="zh-CN" altLang="zh-CN" dirty="0"/>
          </a:p>
          <a:p>
            <a:r>
              <a:rPr lang="en-US" altLang="zh-CN" dirty="0"/>
              <a:t>A. The children had to place the pre- and post-test objects onto </a:t>
            </a:r>
            <a:r>
              <a:rPr lang="en-US" altLang="zh-CN" dirty="0" err="1"/>
              <a:t>coloured</a:t>
            </a:r>
            <a:r>
              <a:rPr lang="en-US" altLang="zh-CN" dirty="0"/>
              <a:t> trays.</a:t>
            </a:r>
            <a:endParaRPr lang="zh-CN" altLang="zh-CN" dirty="0"/>
          </a:p>
          <a:p>
            <a:r>
              <a:rPr lang="en-US" altLang="zh-CN" dirty="0"/>
              <a:t>B. The children were presented with the same objects in the pre- and post-tests.</a:t>
            </a:r>
            <a:endParaRPr lang="zh-CN" altLang="zh-CN" dirty="0"/>
          </a:p>
          <a:p>
            <a:r>
              <a:rPr lang="en-US" altLang="zh-CN" dirty="0"/>
              <a:t>C. Pre-nominal questions were less used than post-nominal questions in the training.</a:t>
            </a:r>
            <a:endParaRPr lang="zh-CN" altLang="zh-CN" dirty="0"/>
          </a:p>
          <a:p>
            <a:r>
              <a:rPr lang="en-US" altLang="zh-CN" dirty="0"/>
              <a:t>D. The researchers aimed to look for consistencies in children’s knowledge of word order.</a:t>
            </a:r>
            <a:endParaRPr lang="zh-CN" altLang="zh-CN" dirty="0"/>
          </a:p>
        </p:txBody>
      </p:sp>
      <p:sp>
        <p:nvSpPr>
          <p:cNvPr id="10" name="文本框 9"/>
          <p:cNvSpPr txBox="1"/>
          <p:nvPr/>
        </p:nvSpPr>
        <p:spPr>
          <a:xfrm>
            <a:off x="13334" y="3060722"/>
            <a:ext cx="9130665" cy="1477328"/>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dirty="0"/>
              <a:t>（西城</a:t>
            </a:r>
            <a:r>
              <a:rPr lang="en-US" altLang="zh-CN" dirty="0"/>
              <a:t>D</a:t>
            </a:r>
            <a:r>
              <a:rPr lang="zh-CN" altLang="en-US" dirty="0"/>
              <a:t>篇</a:t>
            </a:r>
            <a:r>
              <a:rPr lang="en-US" altLang="zh-CN" dirty="0"/>
              <a:t>43</a:t>
            </a:r>
            <a:r>
              <a:rPr lang="zh-CN" altLang="en-US" dirty="0"/>
              <a:t>题）</a:t>
            </a:r>
            <a:r>
              <a:rPr lang="en-US" altLang="zh-CN" dirty="0"/>
              <a:t> What</a:t>
            </a:r>
            <a:r>
              <a:rPr lang="zh-CN" altLang="en-US" dirty="0"/>
              <a:t> </a:t>
            </a:r>
            <a:r>
              <a:rPr lang="en-US" altLang="zh-CN" dirty="0"/>
              <a:t>do</a:t>
            </a:r>
            <a:r>
              <a:rPr lang="zh-CN" altLang="en-US" dirty="0"/>
              <a:t> </a:t>
            </a:r>
            <a:r>
              <a:rPr lang="en-US" altLang="zh-CN" dirty="0"/>
              <a:t>we</a:t>
            </a:r>
            <a:r>
              <a:rPr lang="zh-CN" altLang="en-US" dirty="0"/>
              <a:t> </a:t>
            </a:r>
            <a:r>
              <a:rPr lang="en-US" altLang="zh-CN" dirty="0"/>
              <a:t>know</a:t>
            </a:r>
            <a:r>
              <a:rPr lang="zh-CN" altLang="en-US" dirty="0"/>
              <a:t> </a:t>
            </a:r>
            <a:r>
              <a:rPr lang="en-US" altLang="zh-CN" dirty="0"/>
              <a:t>about</a:t>
            </a:r>
            <a:r>
              <a:rPr lang="zh-CN" altLang="en-US" dirty="0"/>
              <a:t> </a:t>
            </a:r>
            <a:r>
              <a:rPr lang="en-US" altLang="zh-CN" dirty="0"/>
              <a:t>the</a:t>
            </a:r>
            <a:r>
              <a:rPr lang="zh-CN" altLang="en-US" dirty="0"/>
              <a:t> </a:t>
            </a:r>
            <a:r>
              <a:rPr lang="en-US" altLang="zh-CN" dirty="0">
                <a:solidFill>
                  <a:srgbClr val="FF0000"/>
                </a:solidFill>
              </a:rPr>
              <a:t>three</a:t>
            </a:r>
            <a:r>
              <a:rPr lang="zh-CN" altLang="en-US" dirty="0">
                <a:solidFill>
                  <a:srgbClr val="FF0000"/>
                </a:solidFill>
              </a:rPr>
              <a:t> </a:t>
            </a:r>
            <a:r>
              <a:rPr lang="en-US" altLang="zh-CN" dirty="0">
                <a:solidFill>
                  <a:srgbClr val="FF0000"/>
                </a:solidFill>
              </a:rPr>
              <a:t>computational</a:t>
            </a:r>
            <a:r>
              <a:rPr lang="zh-CN" altLang="en-US" dirty="0">
                <a:solidFill>
                  <a:srgbClr val="FF0000"/>
                </a:solidFill>
              </a:rPr>
              <a:t> </a:t>
            </a:r>
            <a:r>
              <a:rPr lang="en-US" altLang="zh-CN" dirty="0">
                <a:solidFill>
                  <a:srgbClr val="FF0000"/>
                </a:solidFill>
              </a:rPr>
              <a:t>models</a:t>
            </a:r>
            <a:r>
              <a:rPr lang="en-US" altLang="zh-CN" dirty="0"/>
              <a:t>?</a:t>
            </a:r>
          </a:p>
          <a:p>
            <a:pPr marL="342900" indent="-342900">
              <a:buAutoNum type="alphaUcPeriod"/>
            </a:pPr>
            <a:r>
              <a:rPr lang="en-US" altLang="zh-CN" dirty="0"/>
              <a:t>They</a:t>
            </a:r>
            <a:r>
              <a:rPr lang="zh-CN" altLang="en-US" dirty="0"/>
              <a:t> </a:t>
            </a:r>
            <a:r>
              <a:rPr lang="en-US" altLang="zh-CN" dirty="0"/>
              <a:t>reflected</a:t>
            </a:r>
            <a:r>
              <a:rPr lang="zh-CN" altLang="en-US" dirty="0"/>
              <a:t> </a:t>
            </a:r>
            <a:r>
              <a:rPr lang="en-US" altLang="zh-CN" dirty="0"/>
              <a:t>people’s</a:t>
            </a:r>
            <a:r>
              <a:rPr lang="zh-CN" altLang="en-US" dirty="0"/>
              <a:t> </a:t>
            </a:r>
            <a:r>
              <a:rPr lang="en-US" altLang="zh-CN" dirty="0"/>
              <a:t>strong</a:t>
            </a:r>
            <a:r>
              <a:rPr lang="zh-CN" altLang="en-US" dirty="0"/>
              <a:t> </a:t>
            </a:r>
            <a:r>
              <a:rPr lang="en-US" altLang="zh-CN" dirty="0"/>
              <a:t>desire</a:t>
            </a:r>
            <a:r>
              <a:rPr lang="zh-CN" altLang="en-US" dirty="0"/>
              <a:t> </a:t>
            </a:r>
            <a:r>
              <a:rPr lang="en-US" altLang="zh-CN" dirty="0"/>
              <a:t>for</a:t>
            </a:r>
            <a:r>
              <a:rPr lang="zh-CN" altLang="en-US" dirty="0"/>
              <a:t> </a:t>
            </a:r>
            <a:r>
              <a:rPr lang="en-US" altLang="zh-CN" dirty="0"/>
              <a:t>punishment</a:t>
            </a:r>
            <a:r>
              <a:rPr lang="zh-CN" altLang="en-US" dirty="0"/>
              <a:t> </a:t>
            </a:r>
            <a:r>
              <a:rPr lang="en-US" altLang="zh-CN" dirty="0"/>
              <a:t>avoidance.</a:t>
            </a:r>
          </a:p>
          <a:p>
            <a:pPr marL="342900" indent="-342900">
              <a:buAutoNum type="alphaUcPeriod"/>
            </a:pPr>
            <a:r>
              <a:rPr lang="en-US" altLang="zh-CN" dirty="0"/>
              <a:t>They</a:t>
            </a:r>
            <a:r>
              <a:rPr lang="zh-CN" altLang="en-US" dirty="0"/>
              <a:t> </a:t>
            </a:r>
            <a:r>
              <a:rPr lang="en-US" altLang="zh-CN" dirty="0"/>
              <a:t>gave</a:t>
            </a:r>
            <a:r>
              <a:rPr lang="zh-CN" altLang="en-US" dirty="0"/>
              <a:t> </a:t>
            </a:r>
            <a:r>
              <a:rPr lang="en-US" altLang="zh-CN" dirty="0"/>
              <a:t>circumstances</a:t>
            </a:r>
            <a:r>
              <a:rPr lang="zh-CN" altLang="en-US" dirty="0"/>
              <a:t> </a:t>
            </a:r>
            <a:r>
              <a:rPr lang="en-US" altLang="zh-CN" dirty="0"/>
              <a:t>different</a:t>
            </a:r>
            <a:r>
              <a:rPr lang="zh-CN" altLang="en-US" dirty="0"/>
              <a:t> </a:t>
            </a:r>
            <a:r>
              <a:rPr lang="en-US" altLang="zh-CN" dirty="0"/>
              <a:t>degrees</a:t>
            </a:r>
            <a:r>
              <a:rPr lang="zh-CN" altLang="en-US" dirty="0"/>
              <a:t> </a:t>
            </a:r>
            <a:r>
              <a:rPr lang="en-US" altLang="zh-CN" dirty="0"/>
              <a:t>of</a:t>
            </a:r>
            <a:r>
              <a:rPr lang="zh-CN" altLang="en-US" dirty="0"/>
              <a:t> </a:t>
            </a:r>
            <a:r>
              <a:rPr lang="en-US" altLang="zh-CN" dirty="0"/>
              <a:t>consideration.</a:t>
            </a:r>
          </a:p>
          <a:p>
            <a:pPr marL="342900" indent="-342900">
              <a:buAutoNum type="alphaUcPeriod"/>
            </a:pPr>
            <a:r>
              <a:rPr lang="en-US" altLang="zh-CN" dirty="0"/>
              <a:t>They</a:t>
            </a:r>
            <a:r>
              <a:rPr lang="zh-CN" altLang="en-US" dirty="0"/>
              <a:t> </a:t>
            </a:r>
            <a:r>
              <a:rPr lang="en-US" altLang="zh-CN" dirty="0"/>
              <a:t>paid</a:t>
            </a:r>
            <a:r>
              <a:rPr lang="zh-CN" altLang="en-US" dirty="0"/>
              <a:t> </a:t>
            </a:r>
            <a:r>
              <a:rPr lang="en-US" altLang="zh-CN" dirty="0"/>
              <a:t>equal</a:t>
            </a:r>
            <a:r>
              <a:rPr lang="zh-CN" altLang="en-US" dirty="0"/>
              <a:t> </a:t>
            </a:r>
            <a:r>
              <a:rPr lang="en-US" altLang="zh-CN" dirty="0"/>
              <a:t>attention</a:t>
            </a:r>
            <a:r>
              <a:rPr lang="zh-CN" altLang="en-US" dirty="0"/>
              <a:t> </a:t>
            </a:r>
            <a:r>
              <a:rPr lang="en-US" altLang="zh-CN" dirty="0"/>
              <a:t>to</a:t>
            </a:r>
            <a:r>
              <a:rPr lang="zh-CN" altLang="en-US" dirty="0"/>
              <a:t> </a:t>
            </a:r>
            <a:r>
              <a:rPr lang="en-US" altLang="zh-CN" dirty="0"/>
              <a:t>reward</a:t>
            </a:r>
            <a:r>
              <a:rPr lang="zh-CN" altLang="en-US" dirty="0"/>
              <a:t> </a:t>
            </a:r>
            <a:r>
              <a:rPr lang="en-US" altLang="zh-CN" dirty="0"/>
              <a:t>and</a:t>
            </a:r>
            <a:r>
              <a:rPr lang="zh-CN" altLang="en-US" dirty="0"/>
              <a:t> </a:t>
            </a:r>
            <a:r>
              <a:rPr lang="en-US" altLang="zh-CN" dirty="0"/>
              <a:t>punishment.</a:t>
            </a:r>
          </a:p>
          <a:p>
            <a:pPr marL="342900" indent="-342900">
              <a:buAutoNum type="alphaUcPeriod"/>
            </a:pPr>
            <a:r>
              <a:rPr lang="en-US" altLang="zh-CN" dirty="0"/>
              <a:t>They</a:t>
            </a:r>
            <a:r>
              <a:rPr lang="zh-CN" altLang="en-US" dirty="0"/>
              <a:t> </a:t>
            </a:r>
            <a:r>
              <a:rPr lang="en-US" altLang="zh-CN" dirty="0"/>
              <a:t>shaped</a:t>
            </a:r>
            <a:r>
              <a:rPr lang="zh-CN" altLang="en-US" dirty="0"/>
              <a:t> </a:t>
            </a:r>
            <a:r>
              <a:rPr lang="en-US" altLang="zh-CN" dirty="0"/>
              <a:t>the</a:t>
            </a:r>
            <a:r>
              <a:rPr lang="zh-CN" altLang="en-US" dirty="0"/>
              <a:t> </a:t>
            </a:r>
            <a:r>
              <a:rPr lang="en-US" altLang="zh-CN" dirty="0"/>
              <a:t>behavior</a:t>
            </a:r>
            <a:r>
              <a:rPr lang="zh-CN" altLang="en-US" dirty="0"/>
              <a:t> </a:t>
            </a:r>
            <a:r>
              <a:rPr lang="en-US" altLang="zh-CN" dirty="0"/>
              <a:t>of</a:t>
            </a:r>
            <a:r>
              <a:rPr lang="zh-CN" altLang="en-US" dirty="0"/>
              <a:t> </a:t>
            </a:r>
            <a:r>
              <a:rPr lang="en-US" altLang="zh-CN" dirty="0"/>
              <a:t>people</a:t>
            </a:r>
            <a:r>
              <a:rPr lang="zh-CN" altLang="en-US" dirty="0"/>
              <a:t> </a:t>
            </a:r>
            <a:r>
              <a:rPr lang="en-US" altLang="zh-CN" dirty="0"/>
              <a:t>at</a:t>
            </a:r>
            <a:r>
              <a:rPr lang="zh-CN" altLang="en-US" dirty="0"/>
              <a:t> </a:t>
            </a:r>
            <a:r>
              <a:rPr lang="en-US" altLang="zh-CN" dirty="0"/>
              <a:t>different</a:t>
            </a:r>
            <a:r>
              <a:rPr lang="zh-CN" altLang="en-US" dirty="0"/>
              <a:t> </a:t>
            </a:r>
            <a:r>
              <a:rPr lang="en-US" altLang="zh-CN" dirty="0"/>
              <a:t>ages.</a:t>
            </a:r>
            <a:endParaRPr lang="zh-CN" altLang="zh-CN" dirty="0"/>
          </a:p>
        </p:txBody>
      </p:sp>
      <p:sp>
        <p:nvSpPr>
          <p:cNvPr id="12" name="竖卷形 11"/>
          <p:cNvSpPr/>
          <p:nvPr/>
        </p:nvSpPr>
        <p:spPr>
          <a:xfrm>
            <a:off x="3617268" y="2150872"/>
            <a:ext cx="3776963" cy="909850"/>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zh-CN" altLang="en-US" b="1" dirty="0"/>
              <a:t>题干当中有</a:t>
            </a:r>
            <a:r>
              <a:rPr kumimoji="1" lang="en-US" altLang="zh-CN" b="1" dirty="0"/>
              <a:t>experiment</a:t>
            </a:r>
            <a:r>
              <a:rPr kumimoji="1" lang="zh-CN" altLang="en-US" b="1" dirty="0"/>
              <a:t>或实验名称，应迅速定位到实验的部分研读，确定答案。</a:t>
            </a:r>
          </a:p>
        </p:txBody>
      </p:sp>
      <p:sp>
        <p:nvSpPr>
          <p:cNvPr id="14" name="文本框 13">
            <a:extLst>
              <a:ext uri="{FF2B5EF4-FFF2-40B4-BE49-F238E27FC236}">
                <a16:creationId xmlns:a16="http://schemas.microsoft.com/office/drawing/2014/main" id="{FCDF0222-F29B-A64B-B34E-D8803D21661F}"/>
              </a:ext>
            </a:extLst>
          </p:cNvPr>
          <p:cNvSpPr txBox="1"/>
          <p:nvPr/>
        </p:nvSpPr>
        <p:spPr>
          <a:xfrm>
            <a:off x="0" y="1690041"/>
            <a:ext cx="593602" cy="646331"/>
          </a:xfrm>
          <a:prstGeom prst="rect">
            <a:avLst/>
          </a:prstGeom>
          <a:noFill/>
        </p:spPr>
        <p:txBody>
          <a:bodyPr wrap="square" rtlCol="0">
            <a:spAutoFit/>
          </a:bodyPr>
          <a:lstStyle/>
          <a:p>
            <a:r>
              <a:rPr kumimoji="1" lang="zh-CN" altLang="en-US" sz="3600" b="1" dirty="0">
                <a:solidFill>
                  <a:srgbClr val="FF0000"/>
                </a:solidFill>
              </a:rPr>
              <a:t>✓</a:t>
            </a:r>
          </a:p>
        </p:txBody>
      </p:sp>
      <p:sp>
        <p:nvSpPr>
          <p:cNvPr id="15" name="文本框 14">
            <a:extLst>
              <a:ext uri="{FF2B5EF4-FFF2-40B4-BE49-F238E27FC236}">
                <a16:creationId xmlns:a16="http://schemas.microsoft.com/office/drawing/2014/main" id="{1BDC34BE-B569-5642-B5F2-D38EB4E8EC98}"/>
              </a:ext>
            </a:extLst>
          </p:cNvPr>
          <p:cNvSpPr txBox="1"/>
          <p:nvPr/>
        </p:nvSpPr>
        <p:spPr>
          <a:xfrm>
            <a:off x="0" y="3476220"/>
            <a:ext cx="593602" cy="646331"/>
          </a:xfrm>
          <a:prstGeom prst="rect">
            <a:avLst/>
          </a:prstGeom>
          <a:noFill/>
        </p:spPr>
        <p:txBody>
          <a:bodyPr wrap="square" rtlCol="0">
            <a:spAutoFit/>
          </a:bodyPr>
          <a:lstStyle/>
          <a:p>
            <a:r>
              <a:rPr kumimoji="1" lang="zh-CN" altLang="en-US" sz="3600" b="1" dirty="0">
                <a:solidFill>
                  <a:srgbClr val="FF000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标题 2"/>
          <p:cNvSpPr>
            <a:spLocks noGrp="1"/>
          </p:cNvSpPr>
          <p:nvPr>
            <p:ph type="title"/>
          </p:nvPr>
        </p:nvSpPr>
        <p:spPr>
          <a:xfrm>
            <a:off x="502411" y="218597"/>
            <a:ext cx="8139178" cy="486000"/>
          </a:xfrm>
        </p:spPr>
        <p:txBody>
          <a:bodyPr/>
          <a:lstStyle/>
          <a:p>
            <a:pPr algn="ctr"/>
            <a:r>
              <a:rPr kumimoji="1" lang="en-US" altLang="zh-CN" dirty="0"/>
              <a:t>3.</a:t>
            </a:r>
            <a:r>
              <a:rPr kumimoji="1" lang="zh-CN" altLang="en-US" dirty="0"/>
              <a:t> 说明文阅读策略应用</a:t>
            </a:r>
          </a:p>
        </p:txBody>
      </p:sp>
      <p:sp>
        <p:nvSpPr>
          <p:cNvPr id="11" name="文本框 10"/>
          <p:cNvSpPr txBox="1"/>
          <p:nvPr/>
        </p:nvSpPr>
        <p:spPr>
          <a:xfrm>
            <a:off x="13335" y="1236161"/>
            <a:ext cx="9130665" cy="1477328"/>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dirty="0"/>
              <a:t>（朝阳</a:t>
            </a:r>
            <a:r>
              <a:rPr lang="en-US" altLang="zh-CN" dirty="0"/>
              <a:t>C</a:t>
            </a:r>
            <a:r>
              <a:rPr lang="zh-CN" altLang="en-US" dirty="0"/>
              <a:t>篇</a:t>
            </a:r>
            <a:r>
              <a:rPr lang="en-US" altLang="zh-CN" dirty="0"/>
              <a:t>41</a:t>
            </a:r>
            <a:r>
              <a:rPr lang="zh-CN" altLang="en-US" dirty="0"/>
              <a:t>题）</a:t>
            </a:r>
            <a:r>
              <a:rPr lang="en-US" altLang="zh-CN" dirty="0"/>
              <a:t> The </a:t>
            </a:r>
            <a:r>
              <a:rPr lang="en-US" altLang="zh-CN" b="1" dirty="0">
                <a:solidFill>
                  <a:srgbClr val="FF0000"/>
                </a:solidFill>
              </a:rPr>
              <a:t>outcome</a:t>
            </a:r>
            <a:r>
              <a:rPr lang="en-US" altLang="zh-CN" dirty="0"/>
              <a:t> of the experiment shows that </a:t>
            </a:r>
            <a:r>
              <a:rPr lang="en-GB" altLang="zh-CN" dirty="0"/>
              <a:t>______.</a:t>
            </a:r>
            <a:endParaRPr lang="zh-CN" altLang="zh-CN" dirty="0"/>
          </a:p>
          <a:p>
            <a:r>
              <a:rPr lang="en-US" altLang="zh-CN" dirty="0"/>
              <a:t>A. </a:t>
            </a:r>
            <a:r>
              <a:rPr lang="en-GB" altLang="zh-CN" dirty="0"/>
              <a:t>children are unable to accurately sort objects by colour</a:t>
            </a:r>
            <a:endParaRPr lang="zh-CN" altLang="zh-CN" dirty="0"/>
          </a:p>
          <a:p>
            <a:r>
              <a:rPr lang="en-US" altLang="zh-CN" dirty="0"/>
              <a:t>B. </a:t>
            </a:r>
            <a:r>
              <a:rPr lang="en-GB" altLang="zh-CN" dirty="0"/>
              <a:t>children trained on pre-nominal adjectives perform well</a:t>
            </a:r>
            <a:endParaRPr lang="zh-CN" altLang="zh-CN" dirty="0"/>
          </a:p>
          <a:p>
            <a:r>
              <a:rPr lang="en-US" altLang="zh-CN" dirty="0"/>
              <a:t>C. children learn </a:t>
            </a:r>
            <a:r>
              <a:rPr lang="en-US" altLang="zh-CN" dirty="0" err="1"/>
              <a:t>colour</a:t>
            </a:r>
            <a:r>
              <a:rPr lang="en-US" altLang="zh-CN" dirty="0"/>
              <a:t> words rapidly in post-nominal position</a:t>
            </a:r>
            <a:endParaRPr lang="zh-CN" altLang="zh-CN" dirty="0"/>
          </a:p>
          <a:p>
            <a:r>
              <a:rPr lang="en-US" altLang="zh-CN" dirty="0"/>
              <a:t>D. children can make predictions from the objects to the </a:t>
            </a:r>
            <a:r>
              <a:rPr lang="en-US" altLang="zh-CN" dirty="0" err="1"/>
              <a:t>colour</a:t>
            </a:r>
            <a:r>
              <a:rPr lang="en-US" altLang="zh-CN" dirty="0"/>
              <a:t> words</a:t>
            </a:r>
            <a:endParaRPr lang="zh-CN" altLang="zh-CN" dirty="0"/>
          </a:p>
        </p:txBody>
      </p:sp>
      <p:sp>
        <p:nvSpPr>
          <p:cNvPr id="10" name="文本框 9"/>
          <p:cNvSpPr txBox="1"/>
          <p:nvPr/>
        </p:nvSpPr>
        <p:spPr>
          <a:xfrm>
            <a:off x="13334" y="3060722"/>
            <a:ext cx="9130665" cy="1477328"/>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dirty="0"/>
              <a:t>（丰台</a:t>
            </a:r>
            <a:r>
              <a:rPr lang="en-US" altLang="zh-CN" dirty="0"/>
              <a:t>D</a:t>
            </a:r>
            <a:r>
              <a:rPr lang="zh-CN" altLang="en-US" dirty="0"/>
              <a:t>篇</a:t>
            </a:r>
            <a:r>
              <a:rPr lang="en-US" altLang="zh-CN" dirty="0"/>
              <a:t>45</a:t>
            </a:r>
            <a:r>
              <a:rPr lang="zh-CN" altLang="en-US" dirty="0"/>
              <a:t>题）</a:t>
            </a:r>
            <a:r>
              <a:rPr lang="en-US" altLang="zh-CN" dirty="0"/>
              <a:t> What is the purpose of the passage?</a:t>
            </a:r>
            <a:endParaRPr lang="zh-CN" altLang="zh-CN" dirty="0"/>
          </a:p>
          <a:p>
            <a:r>
              <a:rPr lang="en-US" altLang="zh-CN" dirty="0"/>
              <a:t>A. To discuss methods of studying plants.</a:t>
            </a:r>
            <a:endParaRPr lang="zh-CN" altLang="zh-CN" dirty="0"/>
          </a:p>
          <a:p>
            <a:r>
              <a:rPr lang="en-US" altLang="zh-CN" dirty="0"/>
              <a:t>B. To assess the efficiency of Internet of plants.</a:t>
            </a:r>
            <a:endParaRPr lang="zh-CN" altLang="zh-CN" dirty="0"/>
          </a:p>
          <a:p>
            <a:r>
              <a:rPr lang="en-US" altLang="zh-CN" dirty="0"/>
              <a:t>C. To stress the importance of keeping soil’s moisture. </a:t>
            </a:r>
            <a:endParaRPr lang="zh-CN" altLang="zh-CN" dirty="0"/>
          </a:p>
          <a:p>
            <a:r>
              <a:rPr lang="en-US" altLang="zh-CN" dirty="0"/>
              <a:t>D. To introduce a new way of measuring plants’ water use.</a:t>
            </a:r>
            <a:r>
              <a:rPr lang="zh-CN" altLang="zh-CN" dirty="0"/>
              <a:t> </a:t>
            </a:r>
          </a:p>
        </p:txBody>
      </p:sp>
      <p:sp>
        <p:nvSpPr>
          <p:cNvPr id="5" name="椭圆形标注 4"/>
          <p:cNvSpPr/>
          <p:nvPr/>
        </p:nvSpPr>
        <p:spPr>
          <a:xfrm>
            <a:off x="4377790" y="544057"/>
            <a:ext cx="3309643" cy="1126662"/>
          </a:xfrm>
          <a:prstGeom prst="wedgeEllipseCallout">
            <a:avLst>
              <a:gd name="adj1" fmla="val -94359"/>
              <a:gd name="adj2" fmla="val 225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zh-CN" altLang="en-US" sz="1600" b="1" dirty="0"/>
              <a:t>关键词</a:t>
            </a:r>
            <a:r>
              <a:rPr kumimoji="1" lang="en-US" altLang="zh-CN" sz="1600" b="1" dirty="0"/>
              <a:t>outcome</a:t>
            </a:r>
            <a:r>
              <a:rPr kumimoji="1" lang="zh-CN" altLang="en-US" sz="1600" b="1" dirty="0"/>
              <a:t>告诉我们此题问的是实验结论，迅速定位在文章尾段。</a:t>
            </a:r>
          </a:p>
        </p:txBody>
      </p:sp>
      <p:sp>
        <p:nvSpPr>
          <p:cNvPr id="7" name="椭圆形标注 6"/>
          <p:cNvSpPr/>
          <p:nvPr/>
        </p:nvSpPr>
        <p:spPr>
          <a:xfrm>
            <a:off x="3803256" y="2202283"/>
            <a:ext cx="5340743" cy="858439"/>
          </a:xfrm>
          <a:prstGeom prst="wedgeEllipseCallout">
            <a:avLst>
              <a:gd name="adj1" fmla="val -59628"/>
              <a:gd name="adj2" fmla="val 6115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zh-CN" altLang="en-US" b="1" dirty="0"/>
              <a:t>写作目的题，其实问的主旨大意，因此应关注文章的</a:t>
            </a:r>
            <a:r>
              <a:rPr kumimoji="1" lang="en-US" altLang="zh-CN" b="1" dirty="0"/>
              <a:t>conclusion</a:t>
            </a:r>
            <a:r>
              <a:rPr kumimoji="1" lang="zh-CN" altLang="en-US" b="1" dirty="0"/>
              <a:t>部分，迅速定位文章结尾部分</a:t>
            </a:r>
          </a:p>
        </p:txBody>
      </p:sp>
      <p:sp>
        <p:nvSpPr>
          <p:cNvPr id="12" name="文本框 11">
            <a:extLst>
              <a:ext uri="{FF2B5EF4-FFF2-40B4-BE49-F238E27FC236}">
                <a16:creationId xmlns:a16="http://schemas.microsoft.com/office/drawing/2014/main" id="{7A7CDE2C-92D2-9C48-95D0-280C2F791EBA}"/>
              </a:ext>
            </a:extLst>
          </p:cNvPr>
          <p:cNvSpPr txBox="1"/>
          <p:nvPr/>
        </p:nvSpPr>
        <p:spPr>
          <a:xfrm>
            <a:off x="0" y="1917609"/>
            <a:ext cx="593602" cy="646331"/>
          </a:xfrm>
          <a:prstGeom prst="rect">
            <a:avLst/>
          </a:prstGeom>
          <a:noFill/>
        </p:spPr>
        <p:txBody>
          <a:bodyPr wrap="square" rtlCol="0">
            <a:spAutoFit/>
          </a:bodyPr>
          <a:lstStyle/>
          <a:p>
            <a:r>
              <a:rPr kumimoji="1" lang="zh-CN" altLang="en-US" sz="3600" b="1" dirty="0">
                <a:solidFill>
                  <a:srgbClr val="FF0000"/>
                </a:solidFill>
              </a:rPr>
              <a:t>✓</a:t>
            </a:r>
          </a:p>
        </p:txBody>
      </p:sp>
      <p:sp>
        <p:nvSpPr>
          <p:cNvPr id="14" name="文本框 13">
            <a:extLst>
              <a:ext uri="{FF2B5EF4-FFF2-40B4-BE49-F238E27FC236}">
                <a16:creationId xmlns:a16="http://schemas.microsoft.com/office/drawing/2014/main" id="{84B64344-8515-8944-BD29-993C58C2A71A}"/>
              </a:ext>
            </a:extLst>
          </p:cNvPr>
          <p:cNvSpPr txBox="1"/>
          <p:nvPr/>
        </p:nvSpPr>
        <p:spPr>
          <a:xfrm>
            <a:off x="-18671" y="4099977"/>
            <a:ext cx="593602" cy="646331"/>
          </a:xfrm>
          <a:prstGeom prst="rect">
            <a:avLst/>
          </a:prstGeom>
          <a:noFill/>
        </p:spPr>
        <p:txBody>
          <a:bodyPr wrap="square" rtlCol="0">
            <a:spAutoFit/>
          </a:bodyPr>
          <a:lstStyle/>
          <a:p>
            <a:r>
              <a:rPr kumimoji="1" lang="zh-CN" altLang="en-US" sz="3600" b="1" dirty="0">
                <a:solidFill>
                  <a:srgbClr val="FF000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1"/>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标题 2"/>
          <p:cNvSpPr>
            <a:spLocks noGrp="1"/>
          </p:cNvSpPr>
          <p:nvPr>
            <p:ph type="title"/>
          </p:nvPr>
        </p:nvSpPr>
        <p:spPr>
          <a:xfrm>
            <a:off x="502411" y="218597"/>
            <a:ext cx="8139178" cy="486000"/>
          </a:xfrm>
        </p:spPr>
        <p:txBody>
          <a:bodyPr/>
          <a:lstStyle/>
          <a:p>
            <a:pPr algn="ctr"/>
            <a:r>
              <a:rPr kumimoji="1" lang="en-US" altLang="zh-CN" dirty="0"/>
              <a:t>3.</a:t>
            </a:r>
            <a:r>
              <a:rPr kumimoji="1" lang="zh-CN" altLang="en-US" dirty="0"/>
              <a:t> 说明文阅读策略应用</a:t>
            </a:r>
          </a:p>
        </p:txBody>
      </p:sp>
      <p:sp>
        <p:nvSpPr>
          <p:cNvPr id="11" name="文本框 10"/>
          <p:cNvSpPr txBox="1"/>
          <p:nvPr/>
        </p:nvSpPr>
        <p:spPr>
          <a:xfrm>
            <a:off x="13335" y="1236161"/>
            <a:ext cx="9130665" cy="1754326"/>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dirty="0"/>
              <a:t>（西城</a:t>
            </a:r>
            <a:r>
              <a:rPr lang="en-US" altLang="zh-CN" dirty="0"/>
              <a:t>D</a:t>
            </a:r>
            <a:r>
              <a:rPr lang="zh-CN" altLang="en-US" dirty="0"/>
              <a:t>篇</a:t>
            </a:r>
            <a:r>
              <a:rPr lang="en-US" altLang="zh-CN" dirty="0"/>
              <a:t>45</a:t>
            </a:r>
            <a:r>
              <a:rPr lang="zh-CN" altLang="en-US" dirty="0"/>
              <a:t>题）</a:t>
            </a:r>
            <a:r>
              <a:rPr lang="en-US" altLang="zh-CN" dirty="0"/>
              <a:t> According</a:t>
            </a:r>
            <a:r>
              <a:rPr lang="zh-CN" altLang="en-US" dirty="0"/>
              <a:t> </a:t>
            </a:r>
            <a:r>
              <a:rPr lang="en-US" altLang="zh-CN" dirty="0"/>
              <a:t>to</a:t>
            </a:r>
            <a:r>
              <a:rPr lang="zh-CN" altLang="en-US" dirty="0"/>
              <a:t> </a:t>
            </a:r>
            <a:r>
              <a:rPr lang="en-US" altLang="zh-CN" dirty="0"/>
              <a:t>the</a:t>
            </a:r>
            <a:r>
              <a:rPr lang="zh-CN" altLang="en-US" dirty="0"/>
              <a:t> </a:t>
            </a:r>
            <a:r>
              <a:rPr lang="en-US" altLang="zh-CN" dirty="0"/>
              <a:t>writer,</a:t>
            </a:r>
            <a:r>
              <a:rPr lang="zh-CN" altLang="en-US" dirty="0"/>
              <a:t> </a:t>
            </a:r>
            <a:r>
              <a:rPr lang="en-US" altLang="zh-CN" dirty="0"/>
              <a:t>which</a:t>
            </a:r>
            <a:r>
              <a:rPr lang="zh-CN" altLang="en-US" dirty="0"/>
              <a:t> </a:t>
            </a:r>
            <a:r>
              <a:rPr lang="en-US" altLang="zh-CN" dirty="0"/>
              <a:t>of</a:t>
            </a:r>
            <a:r>
              <a:rPr lang="zh-CN" altLang="en-US" dirty="0"/>
              <a:t> </a:t>
            </a:r>
            <a:r>
              <a:rPr lang="en-US" altLang="zh-CN" dirty="0"/>
              <a:t>the</a:t>
            </a:r>
            <a:r>
              <a:rPr lang="zh-CN" altLang="en-US" dirty="0"/>
              <a:t> </a:t>
            </a:r>
            <a:r>
              <a:rPr lang="en-US" altLang="zh-CN" dirty="0"/>
              <a:t>following</a:t>
            </a:r>
            <a:r>
              <a:rPr lang="zh-CN" altLang="en-US" dirty="0"/>
              <a:t> </a:t>
            </a:r>
            <a:r>
              <a:rPr lang="en-US" altLang="zh-CN" dirty="0"/>
              <a:t>statements</a:t>
            </a:r>
            <a:r>
              <a:rPr lang="zh-CN" altLang="en-US" dirty="0"/>
              <a:t> </a:t>
            </a:r>
            <a:r>
              <a:rPr lang="en-US" altLang="zh-CN" dirty="0"/>
              <a:t>works</a:t>
            </a:r>
            <a:r>
              <a:rPr lang="zh-CN" altLang="en-US" dirty="0"/>
              <a:t> </a:t>
            </a:r>
            <a:r>
              <a:rPr lang="en-US" altLang="zh-CN" dirty="0"/>
              <a:t>best</a:t>
            </a:r>
            <a:r>
              <a:rPr lang="zh-CN" altLang="en-US" dirty="0"/>
              <a:t> </a:t>
            </a:r>
            <a:r>
              <a:rPr lang="en-US" altLang="zh-CN" dirty="0"/>
              <a:t>for</a:t>
            </a:r>
            <a:r>
              <a:rPr lang="zh-CN" altLang="en-US" dirty="0"/>
              <a:t> </a:t>
            </a:r>
            <a:r>
              <a:rPr lang="en-US" altLang="zh-CN" dirty="0"/>
              <a:t>teens?</a:t>
            </a:r>
          </a:p>
          <a:p>
            <a:pPr marL="342900" indent="-342900">
              <a:buAutoNum type="alphaUcPeriod"/>
            </a:pPr>
            <a:r>
              <a:rPr lang="en-US" altLang="zh-CN" dirty="0"/>
              <a:t>“If</a:t>
            </a:r>
            <a:r>
              <a:rPr lang="zh-CN" altLang="en-US" dirty="0"/>
              <a:t> </a:t>
            </a:r>
            <a:r>
              <a:rPr lang="en-US" altLang="zh-CN" dirty="0"/>
              <a:t>you</a:t>
            </a:r>
            <a:r>
              <a:rPr lang="zh-CN" altLang="en-US" dirty="0"/>
              <a:t> </a:t>
            </a:r>
            <a:r>
              <a:rPr lang="en-US" altLang="zh-CN" dirty="0"/>
              <a:t>insist</a:t>
            </a:r>
            <a:r>
              <a:rPr lang="zh-CN" altLang="en-US" dirty="0"/>
              <a:t> </a:t>
            </a:r>
            <a:r>
              <a:rPr lang="en-US" altLang="zh-CN" dirty="0"/>
              <a:t>on</a:t>
            </a:r>
            <a:r>
              <a:rPr lang="zh-CN" altLang="en-US" dirty="0"/>
              <a:t> </a:t>
            </a:r>
            <a:r>
              <a:rPr lang="en-US" altLang="zh-CN" dirty="0"/>
              <a:t>doing</a:t>
            </a:r>
            <a:r>
              <a:rPr lang="zh-CN" altLang="en-US" dirty="0"/>
              <a:t> </a:t>
            </a:r>
            <a:r>
              <a:rPr lang="en-US" altLang="zh-CN" dirty="0"/>
              <a:t>things</a:t>
            </a:r>
            <a:r>
              <a:rPr lang="zh-CN" altLang="en-US" dirty="0"/>
              <a:t> </a:t>
            </a:r>
            <a:r>
              <a:rPr lang="en-US" altLang="zh-CN" dirty="0"/>
              <a:t>in</a:t>
            </a:r>
            <a:r>
              <a:rPr lang="zh-CN" altLang="en-US" dirty="0"/>
              <a:t> </a:t>
            </a:r>
            <a:r>
              <a:rPr lang="en-US" altLang="zh-CN" dirty="0"/>
              <a:t>this</a:t>
            </a:r>
            <a:r>
              <a:rPr lang="zh-CN" altLang="en-US" dirty="0"/>
              <a:t> </a:t>
            </a:r>
            <a:r>
              <a:rPr lang="en-US" altLang="zh-CN" dirty="0"/>
              <a:t>way,</a:t>
            </a:r>
            <a:r>
              <a:rPr lang="zh-CN" altLang="en-US" dirty="0"/>
              <a:t> </a:t>
            </a:r>
            <a:r>
              <a:rPr lang="en-US" altLang="zh-CN" dirty="0"/>
              <a:t>you</a:t>
            </a:r>
            <a:r>
              <a:rPr lang="zh-CN" altLang="en-US" dirty="0"/>
              <a:t> </a:t>
            </a:r>
            <a:r>
              <a:rPr lang="en-US" altLang="zh-CN" dirty="0"/>
              <a:t>will</a:t>
            </a:r>
            <a:r>
              <a:rPr lang="zh-CN" altLang="en-US" dirty="0"/>
              <a:t> </a:t>
            </a:r>
            <a:r>
              <a:rPr lang="en-US" altLang="zh-CN" dirty="0"/>
              <a:t>lose</a:t>
            </a:r>
            <a:r>
              <a:rPr lang="zh-CN" altLang="en-US" dirty="0"/>
              <a:t> </a:t>
            </a:r>
            <a:r>
              <a:rPr lang="en-US" altLang="zh-CN" dirty="0"/>
              <a:t>ten</a:t>
            </a:r>
            <a:r>
              <a:rPr lang="zh-CN" altLang="en-US" dirty="0"/>
              <a:t> </a:t>
            </a:r>
            <a:r>
              <a:rPr lang="en-US" altLang="zh-CN" dirty="0"/>
              <a:t>points.”</a:t>
            </a:r>
          </a:p>
          <a:p>
            <a:pPr marL="342900" indent="-342900">
              <a:buAutoNum type="alphaUcPeriod"/>
            </a:pPr>
            <a:r>
              <a:rPr lang="en-US" altLang="zh-CN" dirty="0"/>
              <a:t>“If</a:t>
            </a:r>
            <a:r>
              <a:rPr lang="zh-CN" altLang="en-US" dirty="0"/>
              <a:t> </a:t>
            </a:r>
            <a:r>
              <a:rPr lang="en-US" altLang="zh-CN" dirty="0"/>
              <a:t>we</a:t>
            </a:r>
            <a:r>
              <a:rPr lang="zh-CN" altLang="en-US" dirty="0"/>
              <a:t> </a:t>
            </a:r>
            <a:r>
              <a:rPr lang="en-US" altLang="zh-CN" dirty="0"/>
              <a:t>had</a:t>
            </a:r>
            <a:r>
              <a:rPr lang="zh-CN" altLang="en-US" dirty="0"/>
              <a:t> </a:t>
            </a:r>
            <a:r>
              <a:rPr lang="en-US" altLang="zh-CN" dirty="0"/>
              <a:t>talked</a:t>
            </a:r>
            <a:r>
              <a:rPr lang="zh-CN" altLang="en-US" dirty="0"/>
              <a:t> </a:t>
            </a:r>
            <a:r>
              <a:rPr lang="en-US" altLang="zh-CN" dirty="0"/>
              <a:t>about</a:t>
            </a:r>
            <a:r>
              <a:rPr lang="zh-CN" altLang="en-US" dirty="0"/>
              <a:t> </a:t>
            </a:r>
            <a:r>
              <a:rPr lang="en-US" altLang="zh-CN" dirty="0"/>
              <a:t>this</a:t>
            </a:r>
            <a:r>
              <a:rPr lang="zh-CN" altLang="en-US" dirty="0"/>
              <a:t> </a:t>
            </a:r>
            <a:r>
              <a:rPr lang="en-US" altLang="zh-CN" dirty="0"/>
              <a:t>earlier,</a:t>
            </a:r>
            <a:r>
              <a:rPr lang="zh-CN" altLang="en-US" dirty="0"/>
              <a:t> </a:t>
            </a:r>
            <a:r>
              <a:rPr lang="en-US" altLang="zh-CN" dirty="0"/>
              <a:t>you</a:t>
            </a:r>
            <a:r>
              <a:rPr lang="zh-CN" altLang="en-US" dirty="0"/>
              <a:t> </a:t>
            </a:r>
            <a:r>
              <a:rPr lang="en-US" altLang="zh-CN" dirty="0"/>
              <a:t>wouldn’t</a:t>
            </a:r>
            <a:r>
              <a:rPr lang="zh-CN" altLang="en-US" dirty="0"/>
              <a:t> </a:t>
            </a:r>
            <a:r>
              <a:rPr lang="en-US" altLang="zh-CN" dirty="0"/>
              <a:t>have</a:t>
            </a:r>
            <a:r>
              <a:rPr lang="zh-CN" altLang="en-US" dirty="0"/>
              <a:t> </a:t>
            </a:r>
            <a:r>
              <a:rPr lang="en-US" altLang="zh-CN" dirty="0"/>
              <a:t>made</a:t>
            </a:r>
            <a:r>
              <a:rPr lang="zh-CN" altLang="en-US" dirty="0"/>
              <a:t> </a:t>
            </a:r>
            <a:r>
              <a:rPr lang="en-US" altLang="zh-CN" dirty="0"/>
              <a:t>the</a:t>
            </a:r>
            <a:r>
              <a:rPr lang="zh-CN" altLang="en-US" dirty="0"/>
              <a:t> </a:t>
            </a:r>
            <a:r>
              <a:rPr lang="en-US" altLang="zh-CN" dirty="0"/>
              <a:t>mistake.”</a:t>
            </a:r>
          </a:p>
          <a:p>
            <a:pPr marL="342900" indent="-342900">
              <a:buAutoNum type="alphaUcPeriod"/>
            </a:pPr>
            <a:r>
              <a:rPr lang="en-US" altLang="zh-CN" dirty="0"/>
              <a:t>“If</a:t>
            </a:r>
            <a:r>
              <a:rPr lang="zh-CN" altLang="en-US" dirty="0"/>
              <a:t> </a:t>
            </a:r>
            <a:r>
              <a:rPr lang="en-US" altLang="zh-CN" dirty="0"/>
              <a:t>you</a:t>
            </a:r>
            <a:r>
              <a:rPr lang="zh-CN" altLang="en-US" dirty="0"/>
              <a:t> </a:t>
            </a:r>
            <a:r>
              <a:rPr lang="en-US" altLang="zh-CN" dirty="0"/>
              <a:t>hand</a:t>
            </a:r>
            <a:r>
              <a:rPr lang="zh-CN" altLang="en-US" dirty="0"/>
              <a:t> </a:t>
            </a:r>
            <a:r>
              <a:rPr lang="en-US" altLang="zh-CN" dirty="0"/>
              <a:t>in</a:t>
            </a:r>
            <a:r>
              <a:rPr lang="zh-CN" altLang="en-US" dirty="0"/>
              <a:t> </a:t>
            </a:r>
            <a:r>
              <a:rPr lang="en-US" altLang="zh-CN" dirty="0"/>
              <a:t>your</a:t>
            </a:r>
            <a:r>
              <a:rPr lang="zh-CN" altLang="en-US" dirty="0"/>
              <a:t> </a:t>
            </a:r>
            <a:r>
              <a:rPr lang="en-US" altLang="zh-CN" dirty="0"/>
              <a:t>assignment</a:t>
            </a:r>
            <a:r>
              <a:rPr lang="zh-CN" altLang="en-US" dirty="0"/>
              <a:t> </a:t>
            </a:r>
            <a:r>
              <a:rPr lang="en-US" altLang="zh-CN" dirty="0"/>
              <a:t>ahead</a:t>
            </a:r>
            <a:r>
              <a:rPr lang="zh-CN" altLang="en-US" dirty="0"/>
              <a:t> </a:t>
            </a:r>
            <a:r>
              <a:rPr lang="en-US" altLang="zh-CN" dirty="0"/>
              <a:t>of</a:t>
            </a:r>
            <a:r>
              <a:rPr lang="zh-CN" altLang="en-US" dirty="0"/>
              <a:t> </a:t>
            </a:r>
            <a:r>
              <a:rPr lang="en-US" altLang="zh-CN" dirty="0"/>
              <a:t>time,</a:t>
            </a:r>
            <a:r>
              <a:rPr lang="zh-CN" altLang="en-US" dirty="0"/>
              <a:t> </a:t>
            </a:r>
            <a:r>
              <a:rPr lang="en-US" altLang="zh-CN" dirty="0"/>
              <a:t>you</a:t>
            </a:r>
            <a:r>
              <a:rPr lang="zh-CN" altLang="en-US" dirty="0"/>
              <a:t> </a:t>
            </a:r>
            <a:r>
              <a:rPr lang="en-US" altLang="zh-CN" dirty="0"/>
              <a:t>will</a:t>
            </a:r>
            <a:r>
              <a:rPr lang="zh-CN" altLang="en-US" dirty="0"/>
              <a:t> </a:t>
            </a:r>
            <a:r>
              <a:rPr lang="en-US" altLang="zh-CN" dirty="0"/>
              <a:t>get</a:t>
            </a:r>
            <a:r>
              <a:rPr lang="zh-CN" altLang="en-US" dirty="0"/>
              <a:t> </a:t>
            </a:r>
            <a:r>
              <a:rPr lang="en-US" altLang="zh-CN" dirty="0"/>
              <a:t>an</a:t>
            </a:r>
            <a:r>
              <a:rPr lang="zh-CN" altLang="en-US" dirty="0"/>
              <a:t> </a:t>
            </a:r>
            <a:r>
              <a:rPr lang="en-US" altLang="zh-CN" dirty="0"/>
              <a:t>extra</a:t>
            </a:r>
            <a:r>
              <a:rPr lang="zh-CN" altLang="en-US" dirty="0"/>
              <a:t> </a:t>
            </a:r>
            <a:r>
              <a:rPr lang="en-US" altLang="zh-CN" dirty="0"/>
              <a:t>bonus.”</a:t>
            </a:r>
          </a:p>
          <a:p>
            <a:pPr marL="342900" indent="-342900">
              <a:buAutoNum type="alphaUcPeriod"/>
            </a:pPr>
            <a:r>
              <a:rPr lang="en-US" altLang="zh-CN" dirty="0"/>
              <a:t>“If</a:t>
            </a:r>
            <a:r>
              <a:rPr lang="zh-CN" altLang="en-US" dirty="0"/>
              <a:t> </a:t>
            </a:r>
            <a:r>
              <a:rPr lang="en-US" altLang="zh-CN" dirty="0"/>
              <a:t>you</a:t>
            </a:r>
            <a:r>
              <a:rPr lang="zh-CN" altLang="en-US" dirty="0"/>
              <a:t> </a:t>
            </a:r>
            <a:r>
              <a:rPr lang="en-US" altLang="zh-CN" dirty="0"/>
              <a:t>want</a:t>
            </a:r>
            <a:r>
              <a:rPr lang="zh-CN" altLang="en-US" dirty="0"/>
              <a:t> </a:t>
            </a:r>
            <a:r>
              <a:rPr lang="en-US" altLang="zh-CN" dirty="0"/>
              <a:t>to</a:t>
            </a:r>
            <a:r>
              <a:rPr lang="zh-CN" altLang="en-US" dirty="0"/>
              <a:t> </a:t>
            </a:r>
            <a:r>
              <a:rPr lang="en-US" altLang="zh-CN" dirty="0"/>
              <a:t>approach</a:t>
            </a:r>
            <a:r>
              <a:rPr lang="zh-CN" altLang="en-US" dirty="0"/>
              <a:t> </a:t>
            </a:r>
            <a:r>
              <a:rPr lang="en-US" altLang="zh-CN" dirty="0"/>
              <a:t>a</a:t>
            </a:r>
            <a:r>
              <a:rPr lang="zh-CN" altLang="en-US" dirty="0"/>
              <a:t> </a:t>
            </a:r>
            <a:r>
              <a:rPr lang="en-US" altLang="zh-CN" dirty="0"/>
              <a:t>problem</a:t>
            </a:r>
            <a:r>
              <a:rPr lang="zh-CN" altLang="en-US" dirty="0"/>
              <a:t> </a:t>
            </a:r>
            <a:r>
              <a:rPr lang="en-US" altLang="zh-CN" dirty="0"/>
              <a:t>differently,</a:t>
            </a:r>
            <a:r>
              <a:rPr lang="zh-CN" altLang="en-US" dirty="0"/>
              <a:t> </a:t>
            </a:r>
            <a:r>
              <a:rPr lang="en-US" altLang="zh-CN" dirty="0"/>
              <a:t>you</a:t>
            </a:r>
            <a:r>
              <a:rPr lang="zh-CN" altLang="en-US" dirty="0"/>
              <a:t> </a:t>
            </a:r>
            <a:r>
              <a:rPr lang="en-US" altLang="zh-CN" dirty="0"/>
              <a:t>can</a:t>
            </a:r>
            <a:r>
              <a:rPr lang="zh-CN" altLang="en-US" dirty="0"/>
              <a:t> </a:t>
            </a:r>
            <a:r>
              <a:rPr lang="en-US" altLang="zh-CN" dirty="0"/>
              <a:t>talk</a:t>
            </a:r>
            <a:r>
              <a:rPr lang="zh-CN" altLang="en-US" dirty="0"/>
              <a:t> </a:t>
            </a:r>
            <a:r>
              <a:rPr lang="en-US" altLang="zh-CN" dirty="0"/>
              <a:t>to</a:t>
            </a:r>
            <a:r>
              <a:rPr lang="zh-CN" altLang="en-US" dirty="0"/>
              <a:t> </a:t>
            </a:r>
            <a:r>
              <a:rPr lang="en-US" altLang="zh-CN" dirty="0"/>
              <a:t>your</a:t>
            </a:r>
            <a:r>
              <a:rPr lang="zh-CN" altLang="en-US" dirty="0"/>
              <a:t> </a:t>
            </a:r>
            <a:r>
              <a:rPr lang="en-US" altLang="zh-CN" dirty="0"/>
              <a:t>parents.”</a:t>
            </a:r>
            <a:endParaRPr lang="zh-CN" altLang="zh-CN" dirty="0"/>
          </a:p>
        </p:txBody>
      </p:sp>
      <p:sp>
        <p:nvSpPr>
          <p:cNvPr id="10" name="文本框 9"/>
          <p:cNvSpPr txBox="1"/>
          <p:nvPr/>
        </p:nvSpPr>
        <p:spPr>
          <a:xfrm>
            <a:off x="13334" y="3060722"/>
            <a:ext cx="9130665" cy="1477328"/>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dirty="0"/>
              <a:t>（海淀</a:t>
            </a:r>
            <a:r>
              <a:rPr lang="en-US" altLang="zh-CN" dirty="0"/>
              <a:t>C</a:t>
            </a:r>
            <a:r>
              <a:rPr lang="zh-CN" altLang="en-US" dirty="0"/>
              <a:t>篇</a:t>
            </a:r>
            <a:r>
              <a:rPr lang="en-US" altLang="zh-CN" dirty="0"/>
              <a:t>61</a:t>
            </a:r>
            <a:r>
              <a:rPr lang="zh-CN" altLang="en-US" dirty="0"/>
              <a:t>题）</a:t>
            </a:r>
            <a:r>
              <a:rPr lang="en-US" altLang="zh-CN" dirty="0"/>
              <a:t> According</a:t>
            </a:r>
            <a:r>
              <a:rPr lang="zh-CN" altLang="en-US" dirty="0"/>
              <a:t> </a:t>
            </a:r>
            <a:r>
              <a:rPr lang="en-US" altLang="zh-CN" dirty="0"/>
              <a:t>to</a:t>
            </a:r>
            <a:r>
              <a:rPr lang="zh-CN" altLang="en-US" dirty="0"/>
              <a:t> </a:t>
            </a:r>
            <a:r>
              <a:rPr lang="en-US" altLang="zh-CN" dirty="0" err="1"/>
              <a:t>Eijiro</a:t>
            </a:r>
            <a:r>
              <a:rPr lang="zh-CN" altLang="en-US" dirty="0"/>
              <a:t> </a:t>
            </a:r>
            <a:r>
              <a:rPr lang="en-US" altLang="zh-CN" dirty="0" err="1"/>
              <a:t>Miyako</a:t>
            </a:r>
            <a:r>
              <a:rPr lang="en-US" altLang="zh-CN" dirty="0"/>
              <a:t>,</a:t>
            </a:r>
            <a:r>
              <a:rPr lang="zh-CN" altLang="en-US" dirty="0"/>
              <a:t> </a:t>
            </a:r>
            <a:r>
              <a:rPr lang="en-US" altLang="zh-CN" dirty="0"/>
              <a:t>the</a:t>
            </a:r>
            <a:r>
              <a:rPr lang="zh-CN" altLang="en-US" dirty="0"/>
              <a:t> </a:t>
            </a:r>
            <a:r>
              <a:rPr lang="en-US" altLang="zh-CN" dirty="0"/>
              <a:t>drones</a:t>
            </a:r>
            <a:r>
              <a:rPr lang="zh-CN" altLang="en-US" dirty="0"/>
              <a:t> </a:t>
            </a:r>
            <a:r>
              <a:rPr lang="en-US" altLang="zh-CN" dirty="0"/>
              <a:t>_______.</a:t>
            </a:r>
          </a:p>
          <a:p>
            <a:pPr marL="342900" indent="-342900">
              <a:buAutoNum type="alphaUcPeriod"/>
            </a:pPr>
            <a:r>
              <a:rPr lang="en-US" altLang="zh-CN" dirty="0"/>
              <a:t>are</a:t>
            </a:r>
            <a:r>
              <a:rPr lang="zh-CN" altLang="en-US" dirty="0"/>
              <a:t> </a:t>
            </a:r>
            <a:r>
              <a:rPr lang="en-US" altLang="zh-CN" dirty="0"/>
              <a:t>not</a:t>
            </a:r>
            <a:r>
              <a:rPr lang="zh-CN" altLang="en-US" dirty="0"/>
              <a:t> </a:t>
            </a:r>
            <a:r>
              <a:rPr lang="en-US" altLang="zh-CN" dirty="0"/>
              <a:t>ye</a:t>
            </a:r>
            <a:r>
              <a:rPr lang="zh-CN" altLang="en-US" dirty="0"/>
              <a:t> </a:t>
            </a:r>
            <a:r>
              <a:rPr lang="en-US" altLang="zh-CN" dirty="0"/>
              <a:t>ready</a:t>
            </a:r>
            <a:r>
              <a:rPr lang="zh-CN" altLang="en-US" dirty="0"/>
              <a:t> </a:t>
            </a:r>
            <a:r>
              <a:rPr lang="en-US" altLang="zh-CN" dirty="0"/>
              <a:t>for</a:t>
            </a:r>
            <a:r>
              <a:rPr lang="zh-CN" altLang="en-US" dirty="0"/>
              <a:t> </a:t>
            </a:r>
            <a:r>
              <a:rPr lang="en-US" altLang="zh-CN" dirty="0"/>
              <a:t>practical</a:t>
            </a:r>
            <a:r>
              <a:rPr lang="zh-CN" altLang="en-US" dirty="0"/>
              <a:t> </a:t>
            </a:r>
            <a:r>
              <a:rPr lang="en-US" altLang="zh-CN" dirty="0"/>
              <a:t>use</a:t>
            </a:r>
          </a:p>
          <a:p>
            <a:pPr marL="342900" indent="-342900">
              <a:buAutoNum type="alphaUcPeriod"/>
            </a:pPr>
            <a:r>
              <a:rPr lang="en-US" altLang="zh-CN" dirty="0"/>
              <a:t>may</a:t>
            </a:r>
            <a:r>
              <a:rPr lang="zh-CN" altLang="en-US" dirty="0"/>
              <a:t> </a:t>
            </a:r>
            <a:r>
              <a:rPr lang="en-US" altLang="zh-CN" dirty="0"/>
              <a:t>eventually</a:t>
            </a:r>
            <a:r>
              <a:rPr lang="zh-CN" altLang="en-US" dirty="0"/>
              <a:t> </a:t>
            </a:r>
            <a:r>
              <a:rPr lang="en-US" altLang="zh-CN" dirty="0"/>
              <a:t>replace</a:t>
            </a:r>
            <a:r>
              <a:rPr lang="zh-CN" altLang="en-US" dirty="0"/>
              <a:t> </a:t>
            </a:r>
            <a:r>
              <a:rPr lang="en-US" altLang="zh-CN" dirty="0"/>
              <a:t>bees</a:t>
            </a:r>
            <a:r>
              <a:rPr lang="zh-CN" altLang="en-US" dirty="0"/>
              <a:t> </a:t>
            </a:r>
            <a:r>
              <a:rPr lang="en-US" altLang="zh-CN" dirty="0"/>
              <a:t>in</a:t>
            </a:r>
            <a:r>
              <a:rPr lang="zh-CN" altLang="en-US" dirty="0"/>
              <a:t> </a:t>
            </a:r>
            <a:r>
              <a:rPr lang="en-US" altLang="zh-CN" dirty="0"/>
              <a:t>the</a:t>
            </a:r>
            <a:r>
              <a:rPr lang="zh-CN" altLang="en-US" dirty="0"/>
              <a:t> </a:t>
            </a:r>
            <a:r>
              <a:rPr lang="en-US" altLang="zh-CN" dirty="0"/>
              <a:t>future</a:t>
            </a:r>
          </a:p>
          <a:p>
            <a:pPr marL="342900" indent="-342900">
              <a:buAutoNum type="alphaUcPeriod"/>
            </a:pPr>
            <a:r>
              <a:rPr lang="en-US" altLang="zh-CN" dirty="0"/>
              <a:t>are</a:t>
            </a:r>
            <a:r>
              <a:rPr lang="zh-CN" altLang="en-US" dirty="0"/>
              <a:t> </a:t>
            </a:r>
            <a:r>
              <a:rPr lang="en-US" altLang="zh-CN" dirty="0"/>
              <a:t>much</a:t>
            </a:r>
            <a:r>
              <a:rPr lang="zh-CN" altLang="en-US" dirty="0"/>
              <a:t> </a:t>
            </a:r>
            <a:r>
              <a:rPr lang="en-US" altLang="zh-CN" dirty="0"/>
              <a:t>more</a:t>
            </a:r>
            <a:r>
              <a:rPr lang="zh-CN" altLang="en-US" dirty="0"/>
              <a:t> </a:t>
            </a:r>
            <a:r>
              <a:rPr lang="en-US" altLang="zh-CN" dirty="0"/>
              <a:t>efficient</a:t>
            </a:r>
            <a:r>
              <a:rPr lang="zh-CN" altLang="en-US" dirty="0"/>
              <a:t> </a:t>
            </a:r>
            <a:r>
              <a:rPr lang="en-US" altLang="zh-CN" dirty="0"/>
              <a:t>than</a:t>
            </a:r>
            <a:r>
              <a:rPr lang="zh-CN" altLang="en-US" dirty="0"/>
              <a:t> </a:t>
            </a:r>
            <a:r>
              <a:rPr lang="en-US" altLang="zh-CN" dirty="0"/>
              <a:t>bee</a:t>
            </a:r>
            <a:r>
              <a:rPr lang="zh-CN" altLang="en-US" dirty="0"/>
              <a:t> </a:t>
            </a:r>
            <a:r>
              <a:rPr lang="en-US" altLang="zh-CN" dirty="0"/>
              <a:t>pollinators</a:t>
            </a:r>
          </a:p>
          <a:p>
            <a:pPr marL="342900" indent="-342900">
              <a:buAutoNum type="alphaUcPeriod"/>
            </a:pPr>
            <a:r>
              <a:rPr lang="en-US" altLang="zh-CN" dirty="0"/>
              <a:t>can</a:t>
            </a:r>
            <a:r>
              <a:rPr lang="zh-CN" altLang="en-US" dirty="0"/>
              <a:t> </a:t>
            </a:r>
            <a:r>
              <a:rPr lang="en-US" altLang="zh-CN" dirty="0"/>
              <a:t>provide</a:t>
            </a:r>
            <a:r>
              <a:rPr lang="zh-CN" altLang="en-US" dirty="0"/>
              <a:t> </a:t>
            </a:r>
            <a:r>
              <a:rPr lang="en-US" altLang="zh-CN" dirty="0"/>
              <a:t>a</a:t>
            </a:r>
            <a:r>
              <a:rPr lang="zh-CN" altLang="en-US" dirty="0"/>
              <a:t> </a:t>
            </a:r>
            <a:r>
              <a:rPr lang="en-US" altLang="zh-CN" dirty="0"/>
              <a:t>solution</a:t>
            </a:r>
            <a:r>
              <a:rPr lang="zh-CN" altLang="en-US" dirty="0"/>
              <a:t> </a:t>
            </a:r>
            <a:r>
              <a:rPr lang="en-US" altLang="zh-CN" dirty="0"/>
              <a:t>to</a:t>
            </a:r>
            <a:r>
              <a:rPr lang="zh-CN" altLang="en-US" dirty="0"/>
              <a:t> </a:t>
            </a:r>
            <a:r>
              <a:rPr lang="en-US" altLang="zh-CN" dirty="0"/>
              <a:t>economic</a:t>
            </a:r>
            <a:r>
              <a:rPr lang="zh-CN" altLang="en-US" dirty="0"/>
              <a:t> </a:t>
            </a:r>
            <a:r>
              <a:rPr lang="en-US" altLang="zh-CN" dirty="0"/>
              <a:t>depression</a:t>
            </a:r>
            <a:endParaRPr lang="zh-CN" altLang="zh-CN" dirty="0"/>
          </a:p>
        </p:txBody>
      </p:sp>
      <p:sp>
        <p:nvSpPr>
          <p:cNvPr id="3" name="横卷形 2"/>
          <p:cNvSpPr/>
          <p:nvPr/>
        </p:nvSpPr>
        <p:spPr>
          <a:xfrm>
            <a:off x="2818965" y="1534850"/>
            <a:ext cx="5502584" cy="2257678"/>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zh-CN" altLang="en-US" b="1" dirty="0"/>
              <a:t>这两题难度较大，难在题干中没有直接的问题指向。但是拨开表面具体的问题，我们可以看到，西城</a:t>
            </a:r>
            <a:r>
              <a:rPr kumimoji="1" lang="en-US" altLang="zh-CN" b="1" dirty="0"/>
              <a:t>45</a:t>
            </a:r>
            <a:r>
              <a:rPr kumimoji="1" lang="zh-CN" altLang="en-US" b="1" dirty="0"/>
              <a:t>题问的是新的发现的结论以及应用；海淀</a:t>
            </a:r>
            <a:r>
              <a:rPr kumimoji="1" lang="en-US" altLang="zh-CN" b="1" dirty="0"/>
              <a:t>61</a:t>
            </a:r>
            <a:r>
              <a:rPr kumimoji="1" lang="zh-CN" altLang="en-US" b="1" dirty="0"/>
              <a:t>题问的新发现在应用时的局限性问题。因此做题时应该聚焦文章结尾部分。</a:t>
            </a:r>
          </a:p>
        </p:txBody>
      </p:sp>
      <p:sp>
        <p:nvSpPr>
          <p:cNvPr id="12" name="文本框 11">
            <a:extLst>
              <a:ext uri="{FF2B5EF4-FFF2-40B4-BE49-F238E27FC236}">
                <a16:creationId xmlns:a16="http://schemas.microsoft.com/office/drawing/2014/main" id="{D7AC76A1-20EB-794C-ABA8-F9CD93EBEFCB}"/>
              </a:ext>
            </a:extLst>
          </p:cNvPr>
          <p:cNvSpPr txBox="1"/>
          <p:nvPr/>
        </p:nvSpPr>
        <p:spPr>
          <a:xfrm>
            <a:off x="0" y="2204916"/>
            <a:ext cx="593602" cy="646331"/>
          </a:xfrm>
          <a:prstGeom prst="rect">
            <a:avLst/>
          </a:prstGeom>
          <a:noFill/>
        </p:spPr>
        <p:txBody>
          <a:bodyPr wrap="square" rtlCol="0">
            <a:spAutoFit/>
          </a:bodyPr>
          <a:lstStyle/>
          <a:p>
            <a:r>
              <a:rPr kumimoji="1" lang="zh-CN" altLang="en-US" sz="3600" b="1" dirty="0">
                <a:solidFill>
                  <a:srgbClr val="FF0000"/>
                </a:solidFill>
              </a:rPr>
              <a:t>✓</a:t>
            </a:r>
          </a:p>
        </p:txBody>
      </p:sp>
      <p:sp>
        <p:nvSpPr>
          <p:cNvPr id="14" name="文本框 13">
            <a:extLst>
              <a:ext uri="{FF2B5EF4-FFF2-40B4-BE49-F238E27FC236}">
                <a16:creationId xmlns:a16="http://schemas.microsoft.com/office/drawing/2014/main" id="{0A14553D-21FF-1B43-9E79-D0BA4FAD6A36}"/>
              </a:ext>
            </a:extLst>
          </p:cNvPr>
          <p:cNvSpPr txBox="1"/>
          <p:nvPr/>
        </p:nvSpPr>
        <p:spPr>
          <a:xfrm>
            <a:off x="0" y="3219097"/>
            <a:ext cx="593602" cy="646331"/>
          </a:xfrm>
          <a:prstGeom prst="rect">
            <a:avLst/>
          </a:prstGeom>
          <a:noFill/>
        </p:spPr>
        <p:txBody>
          <a:bodyPr wrap="square" rtlCol="0">
            <a:spAutoFit/>
          </a:bodyPr>
          <a:lstStyle/>
          <a:p>
            <a:r>
              <a:rPr kumimoji="1" lang="zh-CN" altLang="en-US" sz="3600" b="1" dirty="0">
                <a:solidFill>
                  <a:srgbClr val="FF000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p:cNvSpPr>
          <p:nvPr>
            <p:ph type="title"/>
          </p:nvPr>
        </p:nvSpPr>
        <p:spPr/>
        <p:txBody>
          <a:bodyPr/>
          <a:lstStyle/>
          <a:p>
            <a:pPr algn="ctr"/>
            <a:r>
              <a:rPr lang="en-US" altLang="zh-CN" sz="2400" dirty="0"/>
              <a:t>4.</a:t>
            </a:r>
            <a:r>
              <a:rPr lang="zh-CN" altLang="en-US" sz="2400" dirty="0"/>
              <a:t>说明文阅读策略总结及备考建议</a:t>
            </a:r>
            <a:endParaRPr kumimoji="1" lang="zh-CN" altLang="en-US" dirty="0"/>
          </a:p>
        </p:txBody>
      </p:sp>
      <p:sp>
        <p:nvSpPr>
          <p:cNvPr id="9" name="页脚占位符 8"/>
          <p:cNvSpPr>
            <a:spLocks noGrp="1"/>
          </p:cNvSpPr>
          <p:nvPr>
            <p:ph type="ftr" sz="quarter" idx="11"/>
          </p:nvPr>
        </p:nvSpPr>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pic>
        <p:nvPicPr>
          <p:cNvPr id="13" name="内容占位符 12"/>
          <p:cNvPicPr>
            <a:picLocks noChangeAspect="1"/>
          </p:cNvPicPr>
          <p:nvPr/>
        </p:nvPicPr>
        <p:blipFill>
          <a:blip r:embed="rId3"/>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12" name="内容占位符 2"/>
          <p:cNvSpPr txBox="1"/>
          <p:nvPr/>
        </p:nvSpPr>
        <p:spPr>
          <a:xfrm>
            <a:off x="288759" y="1115353"/>
            <a:ext cx="8352830" cy="3389196"/>
          </a:xfrm>
          <a:prstGeom prst="rect">
            <a:avLst/>
          </a:prstGeom>
          <a:ln w="19050">
            <a:solidFill>
              <a:schemeClr val="accent1"/>
            </a:solidFill>
          </a:ln>
        </p:spPr>
        <p:txBody>
          <a:bodyPr/>
          <a:lstStyle>
            <a:lvl1pPr marL="171450" indent="-171450" algn="l" defTabSz="685800" rtl="0" eaLnBrk="1" fontAlgn="auto" latinLnBrk="0" hangingPunct="1">
              <a:lnSpc>
                <a:spcPct val="130000"/>
              </a:lnSpc>
              <a:spcBef>
                <a:spcPts val="0"/>
              </a:spcBef>
              <a:spcAft>
                <a:spcPts val="750"/>
              </a:spcAft>
              <a:buFont typeface="Arial" panose="020B060402020209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90204" pitchFamily="34" charset="0"/>
              <a:buChar char="•"/>
              <a:tabLst>
                <a:tab pos="1207135"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9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9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90204" pitchFamily="34" charset="0"/>
              <a:buChar char="•"/>
              <a:defRPr sz="1200" u="none" strike="noStrike" kern="1200" cap="none" spc="113"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400" kern="1200">
                <a:solidFill>
                  <a:schemeClr val="tx1"/>
                </a:solidFill>
                <a:latin typeface="+mn-lt"/>
                <a:ea typeface="+mn-ea"/>
                <a:cs typeface="+mn-cs"/>
              </a:defRPr>
            </a:lvl9pPr>
          </a:lstStyle>
          <a:p>
            <a:endParaRPr lang="en-US" altLang="zh-CN" sz="2400" dirty="0"/>
          </a:p>
          <a:p>
            <a:endParaRPr lang="zh-CN" altLang="en-US" sz="2400" dirty="0"/>
          </a:p>
          <a:p>
            <a:endParaRPr lang="zh-CN" altLang="en-US" sz="2400" dirty="0"/>
          </a:p>
          <a:p>
            <a:endParaRPr lang="zh-CN" altLang="en-US" sz="2400" dirty="0"/>
          </a:p>
          <a:p>
            <a:endParaRPr lang="zh-CN" altLang="en-US" sz="2400" dirty="0"/>
          </a:p>
        </p:txBody>
      </p:sp>
      <p:sp>
        <p:nvSpPr>
          <p:cNvPr id="4" name="内容占位符 3"/>
          <p:cNvSpPr>
            <a:spLocks noGrp="1"/>
          </p:cNvSpPr>
          <p:nvPr>
            <p:ph idx="1"/>
          </p:nvPr>
        </p:nvSpPr>
        <p:spPr>
          <a:xfrm>
            <a:off x="502412" y="1115353"/>
            <a:ext cx="8352830" cy="3389196"/>
          </a:xfrm>
        </p:spPr>
        <p:txBody>
          <a:bodyPr/>
          <a:lstStyle/>
          <a:p>
            <a:r>
              <a:rPr lang="zh-CN" altLang="en-US" sz="2000" b="1" dirty="0">
                <a:solidFill>
                  <a:srgbClr val="FF0000"/>
                </a:solidFill>
              </a:rPr>
              <a:t>策略总结</a:t>
            </a:r>
            <a:r>
              <a:rPr lang="zh-CN" altLang="en-US" sz="2000" dirty="0"/>
              <a:t>：说明文之所以整体遵循这样的逻辑框架是因为这符合人们的</a:t>
            </a:r>
            <a:r>
              <a:rPr lang="zh-CN" altLang="en-US" sz="2000" b="1" dirty="0">
                <a:solidFill>
                  <a:srgbClr val="00B050"/>
                </a:solidFill>
              </a:rPr>
              <a:t>认知规律</a:t>
            </a:r>
            <a:r>
              <a:rPr lang="zh-CN" altLang="en-US" sz="2000" dirty="0"/>
              <a:t>。因此，如果能理解并掌握这样一个从</a:t>
            </a:r>
            <a:r>
              <a:rPr lang="zh-CN" altLang="en-US" sz="2000" b="1" dirty="0">
                <a:solidFill>
                  <a:srgbClr val="00B050"/>
                </a:solidFill>
              </a:rPr>
              <a:t>发现、解释、验证、到结论</a:t>
            </a:r>
            <a:r>
              <a:rPr lang="zh-CN" altLang="en-US" sz="2000" dirty="0"/>
              <a:t>的逻辑框架，不仅有利用我们通过题干</a:t>
            </a:r>
            <a:r>
              <a:rPr lang="zh-CN" altLang="en-US" sz="2000" b="1" dirty="0">
                <a:solidFill>
                  <a:srgbClr val="00B050"/>
                </a:solidFill>
              </a:rPr>
              <a:t>迅速判断定位信息</a:t>
            </a:r>
            <a:r>
              <a:rPr lang="zh-CN" altLang="en-US" sz="2000" dirty="0"/>
              <a:t>，也有利于我们对文章有一个</a:t>
            </a:r>
            <a:r>
              <a:rPr lang="zh-CN" altLang="en-US" sz="2000" b="1" dirty="0">
                <a:solidFill>
                  <a:srgbClr val="00B050"/>
                </a:solidFill>
              </a:rPr>
              <a:t>整体的把握</a:t>
            </a:r>
            <a:r>
              <a:rPr lang="zh-CN" altLang="en-US" sz="2000" dirty="0"/>
              <a:t>。做题时，如果某个部分并没有完全理解，这个框架的其它部分就是我们</a:t>
            </a:r>
            <a:r>
              <a:rPr lang="zh-CN" altLang="en-US" sz="2000" b="1" dirty="0">
                <a:solidFill>
                  <a:srgbClr val="00B050"/>
                </a:solidFill>
              </a:rPr>
              <a:t>合理推断的有力依据</a:t>
            </a:r>
            <a:r>
              <a:rPr lang="zh-CN" altLang="en-US" sz="2000" b="1" dirty="0"/>
              <a:t>。</a:t>
            </a:r>
            <a:endParaRPr lang="en-US" altLang="zh-CN" sz="2000" b="1" dirty="0"/>
          </a:p>
          <a:p>
            <a:r>
              <a:rPr lang="zh-CN" altLang="en-US" sz="2000" b="1" dirty="0">
                <a:solidFill>
                  <a:srgbClr val="FF0000"/>
                </a:solidFill>
              </a:rPr>
              <a:t>备考建议</a:t>
            </a:r>
            <a:r>
              <a:rPr lang="zh-CN" altLang="en-US" sz="2000" dirty="0"/>
              <a:t>：建议同学们在平常做题时，针对具体的文章，</a:t>
            </a:r>
            <a:r>
              <a:rPr lang="zh-CN" altLang="en-US" sz="2000" b="1" dirty="0">
                <a:solidFill>
                  <a:srgbClr val="00B050"/>
                </a:solidFill>
              </a:rPr>
              <a:t>画出逻辑框架</a:t>
            </a:r>
            <a:r>
              <a:rPr lang="zh-CN" altLang="en-US" sz="2000" dirty="0"/>
              <a:t>，并将逻辑框架</a:t>
            </a:r>
            <a:r>
              <a:rPr lang="zh-CN" altLang="en-US" sz="2000" b="1" dirty="0">
                <a:solidFill>
                  <a:srgbClr val="00B050"/>
                </a:solidFill>
              </a:rPr>
              <a:t>反复应用</a:t>
            </a:r>
            <a:r>
              <a:rPr lang="zh-CN" altLang="en-US" sz="2000" dirty="0"/>
              <a:t>到做题当中，熟练掌握。</a:t>
            </a:r>
            <a:endParaRPr lang="en-US" altLang="zh-CN" sz="2000" dirty="0"/>
          </a:p>
          <a:p>
            <a:endParaRPr lang="zh-CN" altLang="en-US" sz="2000" dirty="0"/>
          </a:p>
        </p:txBody>
      </p:sp>
      <p:pic>
        <p:nvPicPr>
          <p:cNvPr id="14" name="内容占位符 7"/>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6" y="2360295"/>
            <a:ext cx="4658995" cy="92202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507828"/>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21413" y="362968"/>
            <a:ext cx="1775298" cy="486085"/>
          </a:xfrm>
          <a:solidFill>
            <a:srgbClr val="00B0F0"/>
          </a:solidFill>
        </p:spPr>
        <p:txBody>
          <a:bodyPr/>
          <a:lstStyle/>
          <a:p>
            <a:pPr algn="ctr"/>
            <a:r>
              <a:rPr lang="zh-CN" altLang="en-US" sz="2800" dirty="0"/>
              <a:t>目   录</a:t>
            </a:r>
          </a:p>
        </p:txBody>
      </p:sp>
      <p:sp>
        <p:nvSpPr>
          <p:cNvPr id="3" name="内容占位符 2"/>
          <p:cNvSpPr>
            <a:spLocks noGrp="1"/>
          </p:cNvSpPr>
          <p:nvPr>
            <p:ph idx="1"/>
          </p:nvPr>
        </p:nvSpPr>
        <p:spPr>
          <a:xfrm>
            <a:off x="179963" y="1145758"/>
            <a:ext cx="8685907" cy="3379300"/>
          </a:xfrm>
          <a:ln w="19050">
            <a:solidFill>
              <a:schemeClr val="accent1"/>
            </a:solidFill>
          </a:ln>
        </p:spPr>
        <p:txBody>
          <a:bodyPr/>
          <a:lstStyle/>
          <a:p>
            <a:pPr>
              <a:lnSpc>
                <a:spcPts val="2200"/>
              </a:lnSpc>
            </a:pPr>
            <a:r>
              <a:rPr lang="zh-CN" altLang="en-US" sz="2000" dirty="0">
                <a:solidFill>
                  <a:srgbClr val="FF0000"/>
                </a:solidFill>
              </a:rPr>
              <a:t>教学内容</a:t>
            </a:r>
            <a:r>
              <a:rPr lang="zh-CN" altLang="en-US" sz="2000" dirty="0"/>
              <a:t>：结合</a:t>
            </a:r>
            <a:r>
              <a:rPr lang="en-US" altLang="zh-CN" sz="2000" dirty="0"/>
              <a:t>2020</a:t>
            </a:r>
            <a:r>
              <a:rPr lang="zh-CN" altLang="en-US" sz="2000" dirty="0"/>
              <a:t>年</a:t>
            </a:r>
            <a:r>
              <a:rPr lang="en-US" altLang="zh-CN" sz="2000" dirty="0"/>
              <a:t>1</a:t>
            </a:r>
            <a:r>
              <a:rPr lang="zh-CN" altLang="en-US" sz="2000" dirty="0"/>
              <a:t>月北京六大城区期末检测题及近两年高考北京卷的说明文阅读，聚焦文章内在逻辑框架，形成说明文阅读策略。</a:t>
            </a:r>
            <a:endParaRPr lang="en-US" altLang="zh-CN" sz="2000" dirty="0"/>
          </a:p>
          <a:p>
            <a:pPr>
              <a:lnSpc>
                <a:spcPts val="2200"/>
              </a:lnSpc>
            </a:pPr>
            <a:r>
              <a:rPr lang="zh-CN" altLang="en-US" sz="2000" dirty="0">
                <a:solidFill>
                  <a:srgbClr val="FF0000"/>
                </a:solidFill>
              </a:rPr>
              <a:t>教学目标</a:t>
            </a:r>
            <a:r>
              <a:rPr lang="zh-CN" altLang="en-US" sz="2000" dirty="0"/>
              <a:t>：通过对说明文例文的内在逻辑的分析，帮助学生归纳出说明文基本的框架；学生能够应用该基本框架，更加快速有效地定位出题目所在位置，提高做题准确率。</a:t>
            </a:r>
            <a:endParaRPr lang="en-US" altLang="zh-CN" sz="2000" dirty="0"/>
          </a:p>
          <a:p>
            <a:pPr>
              <a:lnSpc>
                <a:spcPts val="2200"/>
              </a:lnSpc>
            </a:pPr>
            <a:r>
              <a:rPr lang="zh-CN" altLang="en-US" sz="2000" dirty="0">
                <a:solidFill>
                  <a:srgbClr val="FF0000"/>
                </a:solidFill>
              </a:rPr>
              <a:t>教学准备</a:t>
            </a:r>
            <a:r>
              <a:rPr lang="zh-CN" altLang="en-US" sz="2000" dirty="0"/>
              <a:t>：六城区期末考试及近两年高考北京卷说明文。</a:t>
            </a:r>
            <a:endParaRPr lang="en-US" altLang="zh-CN" sz="2000" dirty="0"/>
          </a:p>
          <a:p>
            <a:pPr>
              <a:lnSpc>
                <a:spcPts val="2200"/>
              </a:lnSpc>
            </a:pPr>
            <a:r>
              <a:rPr lang="zh-CN" altLang="en-US" sz="2000" dirty="0">
                <a:solidFill>
                  <a:srgbClr val="FF0000"/>
                </a:solidFill>
              </a:rPr>
              <a:t>教学过程</a:t>
            </a:r>
            <a:r>
              <a:rPr lang="zh-CN" altLang="en-US" sz="2000" dirty="0"/>
              <a:t>：</a:t>
            </a:r>
            <a:r>
              <a:rPr lang="en-US" altLang="zh-CN" sz="2000" dirty="0"/>
              <a:t>1.</a:t>
            </a:r>
            <a:r>
              <a:rPr lang="zh-CN" altLang="en-US" sz="2000" dirty="0"/>
              <a:t>说明文文体特征概述；</a:t>
            </a:r>
          </a:p>
          <a:p>
            <a:pPr marL="0" indent="0">
              <a:lnSpc>
                <a:spcPts val="2200"/>
              </a:lnSpc>
              <a:buNone/>
            </a:pPr>
            <a:r>
              <a:rPr lang="en-US" altLang="zh-CN" sz="2000" dirty="0"/>
              <a:t>                 </a:t>
            </a:r>
            <a:r>
              <a:rPr lang="zh-CN" altLang="en-US" sz="2000" dirty="0"/>
              <a:t> </a:t>
            </a:r>
            <a:r>
              <a:rPr lang="en-US" altLang="zh-CN" sz="2000" dirty="0"/>
              <a:t>2.</a:t>
            </a:r>
            <a:r>
              <a:rPr lang="zh-CN" altLang="en-US" sz="2000" dirty="0"/>
              <a:t>说明文阅读策略归纳；</a:t>
            </a:r>
          </a:p>
          <a:p>
            <a:pPr marL="0" indent="0">
              <a:lnSpc>
                <a:spcPts val="2200"/>
              </a:lnSpc>
              <a:buNone/>
            </a:pPr>
            <a:r>
              <a:rPr lang="en-US" altLang="zh-CN" sz="2000" dirty="0"/>
              <a:t>                 </a:t>
            </a:r>
            <a:r>
              <a:rPr lang="zh-CN" altLang="en-US" sz="2000" dirty="0"/>
              <a:t> </a:t>
            </a:r>
            <a:r>
              <a:rPr lang="en-US" altLang="zh-CN" sz="2000" dirty="0"/>
              <a:t>3.</a:t>
            </a:r>
            <a:r>
              <a:rPr lang="zh-CN" altLang="en-US" sz="2000" dirty="0"/>
              <a:t>说明文阅读策略应用；</a:t>
            </a:r>
          </a:p>
          <a:p>
            <a:pPr marL="0" indent="0">
              <a:lnSpc>
                <a:spcPts val="2200"/>
              </a:lnSpc>
              <a:buNone/>
            </a:pPr>
            <a:r>
              <a:rPr lang="en-US" altLang="zh-CN" sz="2000" dirty="0"/>
              <a:t>                 </a:t>
            </a:r>
            <a:r>
              <a:rPr lang="zh-CN" altLang="en-US" sz="2000" dirty="0"/>
              <a:t> </a:t>
            </a:r>
            <a:r>
              <a:rPr lang="en-US" altLang="zh-CN" sz="2000" dirty="0"/>
              <a:t>4.</a:t>
            </a:r>
            <a:r>
              <a:rPr lang="zh-CN" altLang="en-US" sz="2000" dirty="0"/>
              <a:t>说明文阅读策略总结及建议。</a:t>
            </a:r>
          </a:p>
          <a:p>
            <a:endParaRPr lang="en-US" altLang="zh-CN" sz="2400" dirty="0"/>
          </a:p>
          <a:p>
            <a:endParaRPr lang="zh-CN" altLang="en-US" sz="2400" dirty="0"/>
          </a:p>
          <a:p>
            <a:endParaRPr lang="zh-CN" altLang="en-US" sz="2400" dirty="0"/>
          </a:p>
          <a:p>
            <a:endParaRPr lang="zh-CN" altLang="en-US" sz="2400" dirty="0"/>
          </a:p>
          <a:p>
            <a:endParaRPr lang="zh-CN" altLang="en-US" sz="2400" dirty="0"/>
          </a:p>
        </p:txBody>
      </p:sp>
      <p:pic>
        <p:nvPicPr>
          <p:cNvPr id="4" name="内容占位符 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5" name="内容占位符 12"/>
          <p:cNvPicPr>
            <a:picLocks noChangeAspect="1"/>
          </p:cNvPicPr>
          <p:nvPr/>
        </p:nvPicPr>
        <p:blipFill>
          <a:blip r:embed="rId3"/>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6"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AutoShape 3"/>
          <p:cNvSpPr>
            <a:spLocks noChangeArrowheads="1"/>
          </p:cNvSpPr>
          <p:nvPr/>
        </p:nvSpPr>
        <p:spPr bwMode="gray">
          <a:xfrm rot="5400000">
            <a:off x="1928495" y="531495"/>
            <a:ext cx="2181225" cy="2848610"/>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8372" name="Freeform 4"/>
          <p:cNvSpPr/>
          <p:nvPr/>
        </p:nvSpPr>
        <p:spPr>
          <a:xfrm>
            <a:off x="1612265" y="864870"/>
            <a:ext cx="2817495" cy="480695"/>
          </a:xfrm>
          <a:custGeom>
            <a:avLst/>
            <a:gdLst>
              <a:gd name="txL" fmla="*/ 0 w 1270"/>
              <a:gd name="txT" fmla="*/ 0 h 303"/>
              <a:gd name="txR" fmla="*/ 1270 w 1270"/>
              <a:gd name="txB" fmla="*/ 303 h 303"/>
            </a:gdLst>
            <a:ahLst/>
            <a:cxnLst>
              <a:cxn ang="0">
                <a:pos x="12481998" y="763605647"/>
              </a:cxn>
              <a:cxn ang="0">
                <a:pos x="52424405" y="446066418"/>
              </a:cxn>
              <a:cxn ang="0">
                <a:pos x="429380832" y="55443382"/>
              </a:cxn>
              <a:cxn ang="0">
                <a:pos x="901200449" y="27720897"/>
              </a:cxn>
              <a:cxn ang="0">
                <a:pos x="2147483647" y="30241844"/>
              </a:cxn>
              <a:cxn ang="0">
                <a:pos x="2147483647" y="35282149"/>
              </a:cxn>
              <a:cxn ang="0">
                <a:pos x="2147483647" y="476308249"/>
              </a:cxn>
              <a:cxn ang="0">
                <a:pos x="2147483647" y="761086288"/>
              </a:cxn>
              <a:cxn ang="0">
                <a:pos x="12481998" y="763605647"/>
              </a:cxn>
            </a:cxnLst>
            <a:rect l="txL" t="txT" r="txR" b="txB"/>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chemeClr val="accent2">
              <a:alpha val="50195"/>
            </a:schemeClr>
          </a:solidFill>
          <a:ln w="38100">
            <a:noFill/>
          </a:ln>
        </p:spPr>
        <p:txBody>
          <a:bodyPr wrap="none" anchor="ctr"/>
          <a:lstStyle/>
          <a:p>
            <a:endParaRPr lang="zh-CN" altLang="en-US" dirty="0">
              <a:latin typeface="Arial" panose="020B0604020202090204" pitchFamily="34" charset="0"/>
            </a:endParaRPr>
          </a:p>
        </p:txBody>
      </p:sp>
      <p:sp>
        <p:nvSpPr>
          <p:cNvPr id="58373" name="Rectangle 5"/>
          <p:cNvSpPr/>
          <p:nvPr/>
        </p:nvSpPr>
        <p:spPr>
          <a:xfrm>
            <a:off x="2583180" y="904875"/>
            <a:ext cx="898525" cy="460375"/>
          </a:xfrm>
          <a:prstGeom prst="rect">
            <a:avLst/>
          </a:prstGeom>
          <a:noFill/>
          <a:ln w="9525">
            <a:noFill/>
          </a:ln>
        </p:spPr>
        <p:txBody>
          <a:bodyPr wrap="square">
            <a:spAutoFit/>
          </a:bodyPr>
          <a:lstStyle/>
          <a:p>
            <a:pPr algn="ctr"/>
            <a:r>
              <a:rPr lang="zh-CN" altLang="en-US" sz="2400" dirty="0">
                <a:solidFill>
                  <a:srgbClr val="1C1C1C"/>
                </a:solidFill>
                <a:latin typeface="Times New Roman" panose="02020503050405090304" charset="0"/>
              </a:rPr>
              <a:t>选材</a:t>
            </a:r>
          </a:p>
        </p:txBody>
      </p:sp>
      <p:sp>
        <p:nvSpPr>
          <p:cNvPr id="58374" name="Text Box 6"/>
          <p:cNvSpPr txBox="1"/>
          <p:nvPr/>
        </p:nvSpPr>
        <p:spPr>
          <a:xfrm>
            <a:off x="1424940" y="1302385"/>
            <a:ext cx="3148965" cy="1753235"/>
          </a:xfrm>
          <a:prstGeom prst="rect">
            <a:avLst/>
          </a:prstGeom>
          <a:noFill/>
          <a:ln w="9525">
            <a:noFill/>
          </a:ln>
        </p:spPr>
        <p:txBody>
          <a:bodyPr wrap="square">
            <a:spAutoFit/>
          </a:bodyPr>
          <a:lstStyle/>
          <a:p>
            <a:pPr algn="ctr" eaLnBrk="0" hangingPunct="0"/>
            <a:r>
              <a:rPr lang="en-US" altLang="zh-CN" b="1" dirty="0">
                <a:latin typeface="+mn-lt"/>
                <a:ea typeface="宋体" panose="02010600030101010101" pitchFamily="2" charset="-122"/>
              </a:rPr>
              <a:t>说明文选材通常是各学科的前沿问题，高科技领域的科研成果或者人们比较关心的社会问题等。这些问题学术性强，抽象度高，对于学生来说是新知识</a:t>
            </a:r>
          </a:p>
        </p:txBody>
      </p:sp>
      <p:sp>
        <p:nvSpPr>
          <p:cNvPr id="163847" name="AutoShape 7"/>
          <p:cNvSpPr>
            <a:spLocks noChangeArrowheads="1"/>
          </p:cNvSpPr>
          <p:nvPr/>
        </p:nvSpPr>
        <p:spPr bwMode="gray">
          <a:xfrm rot="5400000">
            <a:off x="5255260" y="554990"/>
            <a:ext cx="2181225" cy="276288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58376" name="Freeform 8"/>
          <p:cNvSpPr/>
          <p:nvPr/>
        </p:nvSpPr>
        <p:spPr>
          <a:xfrm>
            <a:off x="4980305" y="845820"/>
            <a:ext cx="2725420" cy="481330"/>
          </a:xfrm>
          <a:custGeom>
            <a:avLst/>
            <a:gdLst>
              <a:gd name="txL" fmla="*/ 0 w 1261"/>
              <a:gd name="txT" fmla="*/ 0 h 303"/>
              <a:gd name="txR" fmla="*/ 1261 w 1261"/>
              <a:gd name="txB" fmla="*/ 303 h 303"/>
            </a:gdLst>
            <a:ahLst/>
            <a:cxnLst>
              <a:cxn ang="0">
                <a:pos x="15120934" y="748487875"/>
              </a:cxn>
              <a:cxn ang="0">
                <a:pos x="45362796" y="438507665"/>
              </a:cxn>
              <a:cxn ang="0">
                <a:pos x="430945849" y="75604760"/>
              </a:cxn>
              <a:cxn ang="0">
                <a:pos x="887094832" y="32762858"/>
              </a:cxn>
              <a:cxn ang="0">
                <a:pos x="2147483647" y="25201585"/>
              </a:cxn>
              <a:cxn ang="0">
                <a:pos x="2147483647" y="30241907"/>
              </a:cxn>
              <a:cxn ang="0">
                <a:pos x="2147483647" y="478830191"/>
              </a:cxn>
              <a:cxn ang="0">
                <a:pos x="2147483647" y="763608822"/>
              </a:cxn>
              <a:cxn ang="0">
                <a:pos x="15120934" y="748487875"/>
              </a:cxn>
            </a:cxnLst>
            <a:rect l="txL" t="txT" r="txR" b="txB"/>
            <a:pathLst>
              <a:path w="1261" h="303">
                <a:moveTo>
                  <a:pt x="6" y="297"/>
                </a:moveTo>
                <a:cubicBezTo>
                  <a:pt x="6" y="297"/>
                  <a:pt x="0" y="225"/>
                  <a:pt x="18" y="174"/>
                </a:cubicBezTo>
                <a:cubicBezTo>
                  <a:pt x="36" y="123"/>
                  <a:pt x="105" y="45"/>
                  <a:pt x="171" y="30"/>
                </a:cubicBezTo>
                <a:cubicBezTo>
                  <a:pt x="237" y="15"/>
                  <a:pt x="227" y="16"/>
                  <a:pt x="352" y="13"/>
                </a:cubicBezTo>
                <a:cubicBezTo>
                  <a:pt x="477" y="10"/>
                  <a:pt x="804" y="10"/>
                  <a:pt x="922" y="10"/>
                </a:cubicBezTo>
                <a:cubicBezTo>
                  <a:pt x="1039" y="10"/>
                  <a:pt x="988" y="0"/>
                  <a:pt x="1061" y="12"/>
                </a:cubicBezTo>
                <a:cubicBezTo>
                  <a:pt x="1133" y="24"/>
                  <a:pt x="1206" y="83"/>
                  <a:pt x="1251" y="190"/>
                </a:cubicBezTo>
                <a:cubicBezTo>
                  <a:pt x="1261" y="263"/>
                  <a:pt x="1257" y="303"/>
                  <a:pt x="1257" y="303"/>
                </a:cubicBezTo>
                <a:lnTo>
                  <a:pt x="6" y="297"/>
                </a:lnTo>
                <a:close/>
              </a:path>
            </a:pathLst>
          </a:custGeom>
          <a:solidFill>
            <a:schemeClr val="accent1">
              <a:alpha val="50195"/>
            </a:schemeClr>
          </a:solidFill>
          <a:ln w="38100">
            <a:noFill/>
          </a:ln>
        </p:spPr>
        <p:txBody>
          <a:bodyPr wrap="none" anchor="ctr"/>
          <a:lstStyle/>
          <a:p>
            <a:endParaRPr lang="zh-CN" altLang="en-US" dirty="0">
              <a:latin typeface="Arial" panose="020B0604020202090204" pitchFamily="34" charset="0"/>
            </a:endParaRPr>
          </a:p>
        </p:txBody>
      </p:sp>
      <p:sp>
        <p:nvSpPr>
          <p:cNvPr id="58377" name="Rectangle 9"/>
          <p:cNvSpPr/>
          <p:nvPr/>
        </p:nvSpPr>
        <p:spPr>
          <a:xfrm>
            <a:off x="5298440" y="904875"/>
            <a:ext cx="1894205" cy="460375"/>
          </a:xfrm>
          <a:prstGeom prst="rect">
            <a:avLst/>
          </a:prstGeom>
          <a:noFill/>
          <a:ln w="9525">
            <a:noFill/>
          </a:ln>
        </p:spPr>
        <p:txBody>
          <a:bodyPr wrap="square">
            <a:spAutoFit/>
          </a:bodyPr>
          <a:lstStyle/>
          <a:p>
            <a:pPr algn="ctr"/>
            <a:r>
              <a:rPr lang="en-US" altLang="zh-CN" sz="2400" b="1" kern="1200" spc="113" dirty="0" err="1">
                <a:latin typeface="Times New Roman" panose="02020503050405090304" charset="0"/>
                <a:ea typeface="宋体" panose="02010600030101010101" pitchFamily="2" charset="-122"/>
                <a:cs typeface="+mn-cs"/>
                <a:sym typeface="+mn-ea"/>
              </a:rPr>
              <a:t>词汇和句式</a:t>
            </a:r>
            <a:endParaRPr lang="en-US" altLang="zh-CN" dirty="0">
              <a:solidFill>
                <a:srgbClr val="1C1C1C"/>
              </a:solidFill>
              <a:latin typeface="Arial" panose="020B0604020202090204" pitchFamily="34" charset="0"/>
            </a:endParaRPr>
          </a:p>
        </p:txBody>
      </p:sp>
      <p:sp>
        <p:nvSpPr>
          <p:cNvPr id="58378" name="Text Box 10"/>
          <p:cNvSpPr txBox="1"/>
          <p:nvPr/>
        </p:nvSpPr>
        <p:spPr>
          <a:xfrm>
            <a:off x="4964430" y="1312545"/>
            <a:ext cx="2738755" cy="1476375"/>
          </a:xfrm>
          <a:prstGeom prst="rect">
            <a:avLst/>
          </a:prstGeom>
          <a:noFill/>
          <a:ln w="9525">
            <a:noFill/>
          </a:ln>
        </p:spPr>
        <p:txBody>
          <a:bodyPr wrap="square">
            <a:spAutoFit/>
          </a:bodyPr>
          <a:lstStyle/>
          <a:p>
            <a:pPr algn="ctr" eaLnBrk="0" hangingPunct="0"/>
            <a:r>
              <a:rPr lang="en-US" altLang="zh-CN" b="1" dirty="0" err="1">
                <a:latin typeface="+mn-lt"/>
                <a:ea typeface="宋体" panose="02010600030101010101" pitchFamily="2" charset="-122"/>
                <a:sym typeface="+mn-ea"/>
              </a:rPr>
              <a:t>说明文的词汇和句式的运用较别的体裁的文章难度更大</a:t>
            </a:r>
            <a:r>
              <a:rPr lang="en-US" altLang="zh-CN" b="1" dirty="0">
                <a:latin typeface="+mn-lt"/>
                <a:ea typeface="宋体" panose="02010600030101010101" pitchFamily="2" charset="-122"/>
                <a:sym typeface="+mn-ea"/>
              </a:rPr>
              <a:t>。</a:t>
            </a:r>
            <a:r>
              <a:rPr lang="zh-CN" altLang="en-US" b="1" dirty="0">
                <a:latin typeface="+mn-lt"/>
                <a:ea typeface="宋体" panose="02010600030101010101" pitchFamily="2" charset="-122"/>
                <a:sym typeface="+mn-ea"/>
              </a:rPr>
              <a:t>句子结构复杂，</a:t>
            </a:r>
            <a:r>
              <a:rPr lang="en-US" altLang="zh-CN" b="1" dirty="0" err="1">
                <a:latin typeface="+mn-lt"/>
                <a:ea typeface="宋体" panose="02010600030101010101" pitchFamily="2" charset="-122"/>
                <a:sym typeface="+mn-ea"/>
              </a:rPr>
              <a:t>词汇运用灵活，同一词的不同词性的用法交替出现</a:t>
            </a:r>
            <a:endParaRPr lang="en-US" altLang="zh-CN" dirty="0">
              <a:solidFill>
                <a:srgbClr val="1C1C1C"/>
              </a:solidFill>
              <a:latin typeface="+mn-lt"/>
            </a:endParaRPr>
          </a:p>
        </p:txBody>
      </p:sp>
      <p:grpSp>
        <p:nvGrpSpPr>
          <p:cNvPr id="58383" name="Group 15"/>
          <p:cNvGrpSpPr/>
          <p:nvPr/>
        </p:nvGrpSpPr>
        <p:grpSpPr>
          <a:xfrm>
            <a:off x="4571365" y="4095750"/>
            <a:ext cx="3526790" cy="538480"/>
            <a:chOff x="2251" y="1126"/>
            <a:chExt cx="1501" cy="339"/>
          </a:xfrm>
        </p:grpSpPr>
        <p:sp>
          <p:nvSpPr>
            <p:cNvPr id="163856" name="AutoShape 16"/>
            <p:cNvSpPr>
              <a:spLocks noChangeArrowheads="1"/>
            </p:cNvSpPr>
            <p:nvPr/>
          </p:nvSpPr>
          <p:spPr bwMode="gray">
            <a:xfrm>
              <a:off x="2251" y="1126"/>
              <a:ext cx="1501" cy="339"/>
            </a:xfrm>
            <a:prstGeom prst="roundRect">
              <a:avLst>
                <a:gd name="adj" fmla="val 50000"/>
              </a:avLst>
            </a:prstGeom>
            <a:gradFill rotWithShape="1">
              <a:gsLst>
                <a:gs pos="0">
                  <a:srgbClr val="EAEAEA">
                    <a:gamma/>
                    <a:shade val="36078"/>
                    <a:invGamma/>
                  </a:srgbClr>
                </a:gs>
                <a:gs pos="50000">
                  <a:srgbClr val="EAEAEA"/>
                </a:gs>
                <a:gs pos="100000">
                  <a:srgbClr val="EAEAEA">
                    <a:gamma/>
                    <a:shade val="36078"/>
                    <a:invGamma/>
                  </a:srgbClr>
                </a:gs>
              </a:gsLst>
              <a:lin ang="5400000" scaled="1"/>
            </a:gradFill>
            <a:ln w="9525" algn="ctr">
              <a:noFill/>
              <a:round/>
            </a:ln>
            <a:effectLst>
              <a:outerShdw dist="40161" dir="4293903" algn="ctr" rotWithShape="0">
                <a:srgbClr val="FFFFCC">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63857" name="AutoShape 17"/>
            <p:cNvSpPr>
              <a:spLocks noChangeArrowheads="1"/>
            </p:cNvSpPr>
            <p:nvPr/>
          </p:nvSpPr>
          <p:spPr bwMode="gray">
            <a:xfrm>
              <a:off x="2269" y="1145"/>
              <a:ext cx="1465" cy="303"/>
            </a:xfrm>
            <a:prstGeom prst="roundRect">
              <a:avLst>
                <a:gd name="adj" fmla="val 50000"/>
              </a:avLst>
            </a:prstGeom>
            <a:gradFill rotWithShape="1">
              <a:gsLst>
                <a:gs pos="0">
                  <a:schemeClr val="accent1">
                    <a:alpha val="89999"/>
                  </a:schemeClr>
                </a:gs>
                <a:gs pos="50000">
                  <a:schemeClr val="accent1">
                    <a:gamma/>
                    <a:tint val="33725"/>
                    <a:invGamma/>
                  </a:schemeClr>
                </a:gs>
                <a:gs pos="100000">
                  <a:schemeClr val="accent1">
                    <a:alpha val="89999"/>
                  </a:schemeClr>
                </a:gs>
              </a:gsLst>
              <a:lin ang="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grpSp>
      <p:sp>
        <p:nvSpPr>
          <p:cNvPr id="58384" name="Rectangle 18"/>
          <p:cNvSpPr/>
          <p:nvPr/>
        </p:nvSpPr>
        <p:spPr>
          <a:xfrm>
            <a:off x="4571365" y="4166235"/>
            <a:ext cx="3526790" cy="368300"/>
          </a:xfrm>
          <a:prstGeom prst="rect">
            <a:avLst/>
          </a:prstGeom>
          <a:noFill/>
          <a:ln w="9525">
            <a:noFill/>
          </a:ln>
        </p:spPr>
        <p:txBody>
          <a:bodyPr wrap="square">
            <a:spAutoFit/>
          </a:bodyPr>
          <a:lstStyle/>
          <a:p>
            <a:pPr algn="ctr"/>
            <a:r>
              <a:rPr lang="zh-CN" altLang="en-US" b="1" dirty="0">
                <a:solidFill>
                  <a:schemeClr val="tx1"/>
                </a:solidFill>
                <a:latin typeface="Times New Roman" panose="02020503050405090304" charset="0"/>
                <a:ea typeface="宋体" panose="02010600030101010101" pitchFamily="2" charset="-122"/>
                <a:sym typeface="+mn-ea"/>
              </a:rPr>
              <a:t>在学生的语言能力层面上有挑战</a:t>
            </a:r>
          </a:p>
        </p:txBody>
      </p:sp>
      <p:grpSp>
        <p:nvGrpSpPr>
          <p:cNvPr id="58387" name="Group 23"/>
          <p:cNvGrpSpPr/>
          <p:nvPr/>
        </p:nvGrpSpPr>
        <p:grpSpPr>
          <a:xfrm>
            <a:off x="1424305" y="4069080"/>
            <a:ext cx="3019425" cy="538480"/>
            <a:chOff x="555" y="1126"/>
            <a:chExt cx="1502" cy="339"/>
          </a:xfrm>
        </p:grpSpPr>
        <p:sp>
          <p:nvSpPr>
            <p:cNvPr id="163864" name="AutoShape 24"/>
            <p:cNvSpPr>
              <a:spLocks noChangeArrowheads="1"/>
            </p:cNvSpPr>
            <p:nvPr/>
          </p:nvSpPr>
          <p:spPr bwMode="gray">
            <a:xfrm>
              <a:off x="555" y="1126"/>
              <a:ext cx="1502" cy="339"/>
            </a:xfrm>
            <a:prstGeom prst="roundRect">
              <a:avLst>
                <a:gd name="adj" fmla="val 50000"/>
              </a:avLst>
            </a:prstGeom>
            <a:gradFill rotWithShape="1">
              <a:gsLst>
                <a:gs pos="0">
                  <a:schemeClr val="accent2">
                    <a:gamma/>
                    <a:shade val="36078"/>
                    <a:invGamma/>
                  </a:schemeClr>
                </a:gs>
                <a:gs pos="50000">
                  <a:schemeClr val="accent2"/>
                </a:gs>
                <a:gs pos="100000">
                  <a:schemeClr val="accent2">
                    <a:gamma/>
                    <a:shade val="36078"/>
                    <a:invGamma/>
                  </a:schemeClr>
                </a:gs>
              </a:gsLst>
              <a:lin ang="5400000" scaled="1"/>
            </a:gradFill>
            <a:ln w="9525" algn="ctr">
              <a:noFill/>
              <a:round/>
            </a:ln>
            <a:effectLst>
              <a:outerShdw dist="40161" dir="4293903" algn="ctr" rotWithShape="0">
                <a:srgbClr val="FFFFCC">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63865" name="AutoShape 25"/>
            <p:cNvSpPr>
              <a:spLocks noChangeArrowheads="1"/>
            </p:cNvSpPr>
            <p:nvPr/>
          </p:nvSpPr>
          <p:spPr bwMode="gray">
            <a:xfrm>
              <a:off x="574" y="1145"/>
              <a:ext cx="1464" cy="303"/>
            </a:xfrm>
            <a:prstGeom prst="roundRect">
              <a:avLst>
                <a:gd name="adj" fmla="val 50000"/>
              </a:avLst>
            </a:prstGeom>
            <a:gradFill rotWithShape="1">
              <a:gsLst>
                <a:gs pos="0">
                  <a:schemeClr val="accent2">
                    <a:alpha val="89999"/>
                  </a:schemeClr>
                </a:gs>
                <a:gs pos="50000">
                  <a:schemeClr val="accent2">
                    <a:gamma/>
                    <a:tint val="33725"/>
                    <a:invGamma/>
                  </a:schemeClr>
                </a:gs>
                <a:gs pos="100000">
                  <a:schemeClr val="accent2">
                    <a:alpha val="89999"/>
                  </a:schemeClr>
                </a:gs>
              </a:gsLst>
              <a:lin ang="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grpSp>
      <p:sp>
        <p:nvSpPr>
          <p:cNvPr id="58388" name="Rectangle 26"/>
          <p:cNvSpPr/>
          <p:nvPr/>
        </p:nvSpPr>
        <p:spPr>
          <a:xfrm>
            <a:off x="1495743" y="4154170"/>
            <a:ext cx="2933700" cy="368300"/>
          </a:xfrm>
          <a:prstGeom prst="rect">
            <a:avLst/>
          </a:prstGeom>
          <a:noFill/>
          <a:ln w="9525">
            <a:noFill/>
          </a:ln>
        </p:spPr>
        <p:txBody>
          <a:bodyPr wrap="none">
            <a:spAutoFit/>
          </a:bodyPr>
          <a:lstStyle/>
          <a:p>
            <a:pPr algn="ctr"/>
            <a:r>
              <a:rPr lang="zh-CN" altLang="en-US" b="1" dirty="0">
                <a:solidFill>
                  <a:schemeClr val="tx1"/>
                </a:solidFill>
                <a:latin typeface="Times New Roman" panose="02020503050405090304" charset="0"/>
                <a:ea typeface="宋体" panose="02010600030101010101" pitchFamily="2" charset="-122"/>
                <a:sym typeface="+mn-ea"/>
              </a:rPr>
              <a:t>在学生的认知层面上有挑战</a:t>
            </a:r>
          </a:p>
        </p:txBody>
      </p:sp>
      <p:sp>
        <p:nvSpPr>
          <p:cNvPr id="163867" name="AutoShape 27"/>
          <p:cNvSpPr>
            <a:spLocks noChangeArrowheads="1"/>
          </p:cNvSpPr>
          <p:nvPr/>
        </p:nvSpPr>
        <p:spPr bwMode="gray">
          <a:xfrm flipV="1">
            <a:off x="2247265" y="3190875"/>
            <a:ext cx="1569720" cy="781050"/>
          </a:xfrm>
          <a:prstGeom prst="triangle">
            <a:avLst>
              <a:gd name="adj" fmla="val 50000"/>
            </a:avLst>
          </a:prstGeom>
          <a:gradFill rotWithShape="1">
            <a:gsLst>
              <a:gs pos="0">
                <a:schemeClr val="accent2"/>
              </a:gs>
              <a:gs pos="100000">
                <a:schemeClr val="accent2">
                  <a:gamma/>
                  <a:tint val="0"/>
                  <a:invGamma/>
                </a:scheme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163868" name="AutoShape 28"/>
          <p:cNvSpPr>
            <a:spLocks noChangeArrowheads="1"/>
          </p:cNvSpPr>
          <p:nvPr/>
        </p:nvSpPr>
        <p:spPr bwMode="gray">
          <a:xfrm flipV="1">
            <a:off x="5473700" y="3190875"/>
            <a:ext cx="1543685" cy="781050"/>
          </a:xfrm>
          <a:prstGeom prst="triangle">
            <a:avLst>
              <a:gd name="adj" fmla="val 50000"/>
            </a:avLst>
          </a:prstGeom>
          <a:gradFill rotWithShape="1">
            <a:gsLst>
              <a:gs pos="0">
                <a:schemeClr val="accent1"/>
              </a:gs>
              <a:gs pos="100000">
                <a:schemeClr val="accent1">
                  <a:gamma/>
                  <a:tint val="0"/>
                  <a:invGamma/>
                </a:scheme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anose="02010600030101010101" pitchFamily="2" charset="-122"/>
              <a:cs typeface="+mn-cs"/>
            </a:endParaRPr>
          </a:p>
        </p:txBody>
      </p:sp>
      <p:sp>
        <p:nvSpPr>
          <p:cNvPr id="4" name="标题 3"/>
          <p:cNvSpPr>
            <a:spLocks noGrp="1"/>
          </p:cNvSpPr>
          <p:nvPr>
            <p:ph type="title"/>
          </p:nvPr>
        </p:nvSpPr>
        <p:spPr>
          <a:xfrm>
            <a:off x="502412" y="379880"/>
            <a:ext cx="8139178" cy="486000"/>
          </a:xfrm>
        </p:spPr>
        <p:txBody>
          <a:bodyPr/>
          <a:lstStyle/>
          <a:p>
            <a:pPr algn="ctr"/>
            <a:r>
              <a:rPr kumimoji="1" lang="en-US" altLang="zh-CN" sz="2100" b="1" dirty="0">
                <a:latin typeface="+mj-ea"/>
                <a:cs typeface="+mj-ea"/>
              </a:rPr>
              <a:t>1.</a:t>
            </a:r>
            <a:r>
              <a:rPr kumimoji="1" lang="zh-CN" altLang="en-US" sz="2100" b="1" dirty="0">
                <a:latin typeface="+mj-ea"/>
                <a:cs typeface="+mj-ea"/>
              </a:rPr>
              <a:t> 说明文的文体特征及学生困难点</a:t>
            </a:r>
          </a:p>
        </p:txBody>
      </p:sp>
      <p:pic>
        <p:nvPicPr>
          <p:cNvPr id="10" name="内容占位符 7"/>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674871"/>
            <a:ext cx="2677954" cy="333375"/>
          </a:xfrm>
          <a:prstGeom prst="rect">
            <a:avLst/>
          </a:prstGeom>
          <a:effectLst>
            <a:outerShdw blurRad="50800" dist="38100" dir="2700000" algn="tl" rotWithShape="0">
              <a:prstClr val="black">
                <a:alpha val="40000"/>
              </a:prstClr>
            </a:outerShdw>
          </a:effectLst>
        </p:spPr>
      </p:pic>
      <p:sp>
        <p:nvSpPr>
          <p:cNvPr id="7" name="文本框 6"/>
          <p:cNvSpPr txBox="1"/>
          <p:nvPr/>
        </p:nvSpPr>
        <p:spPr>
          <a:xfrm>
            <a:off x="4059555" y="467487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6062" y="189995"/>
            <a:ext cx="8139178" cy="486000"/>
          </a:xfrm>
        </p:spPr>
        <p:txBody>
          <a:bodyPr/>
          <a:lstStyle/>
          <a:p>
            <a:pPr algn="ctr"/>
            <a:r>
              <a:rPr kumimoji="1" lang="en-US" altLang="zh-CN" dirty="0"/>
              <a:t>2.</a:t>
            </a:r>
            <a:r>
              <a:rPr kumimoji="1" lang="zh-CN" altLang="en-US" dirty="0"/>
              <a:t> 说明文阅读策略归纳</a:t>
            </a:r>
          </a:p>
        </p:txBody>
      </p:sp>
      <p:sp>
        <p:nvSpPr>
          <p:cNvPr id="9" name="页脚占位符 8"/>
          <p:cNvSpPr>
            <a:spLocks noGrp="1"/>
          </p:cNvSpPr>
          <p:nvPr>
            <p:ph type="ftr" sz="quarter" idx="11"/>
          </p:nvPr>
        </p:nvSpPr>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pic>
        <p:nvPicPr>
          <p:cNvPr id="13" name="内容占位符 12"/>
          <p:cNvPicPr>
            <a:picLocks noChangeAspect="1"/>
          </p:cNvPicPr>
          <p:nvPr/>
        </p:nvPicPr>
        <p:blipFill>
          <a:blip r:embed="rId3"/>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10" name="内容占位符 7"/>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sp>
        <p:nvSpPr>
          <p:cNvPr id="8" name="内容占位符 7"/>
          <p:cNvSpPr>
            <a:spLocks noGrp="1"/>
          </p:cNvSpPr>
          <p:nvPr>
            <p:ph idx="1"/>
          </p:nvPr>
        </p:nvSpPr>
        <p:spPr>
          <a:xfrm>
            <a:off x="0" y="1074863"/>
            <a:ext cx="9137651" cy="1107996"/>
          </a:xfrm>
          <a:prstGeom prst="rect">
            <a:avLst/>
          </a:prstGeom>
          <a:ln>
            <a:solidFill>
              <a:srgbClr val="17F8FD"/>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00000"/>
              </a:lnSpc>
            </a:pPr>
            <a:r>
              <a:rPr lang="en-US" sz="2400" spc="0" dirty="0">
                <a:solidFill>
                  <a:schemeClr val="dk1"/>
                </a:solidFill>
                <a:sym typeface="Calibri" panose="020F0502020204030204"/>
              </a:rPr>
              <a:t>By the end of the century, if not sooner, the world’s oceans will be bluer and greener thanks to a warming climate, </a:t>
            </a:r>
            <a:r>
              <a:rPr lang="en-US" sz="2400" b="1" spc="0" dirty="0">
                <a:solidFill>
                  <a:srgbClr val="FF0000"/>
                </a:solidFill>
                <a:sym typeface="Calibri" panose="020F0502020204030204"/>
              </a:rPr>
              <a:t>according to a new study</a:t>
            </a:r>
            <a:r>
              <a:rPr lang="en-US" sz="2400" spc="0" dirty="0">
                <a:solidFill>
                  <a:schemeClr val="dk1"/>
                </a:solidFill>
                <a:sym typeface="Calibri" panose="020F0502020204030204"/>
              </a:rPr>
              <a:t>.</a:t>
            </a:r>
            <a:r>
              <a:rPr lang="zh-CN" altLang="en-US" sz="2400" spc="0" dirty="0">
                <a:solidFill>
                  <a:schemeClr val="dk1"/>
                </a:solidFill>
                <a:sym typeface="Calibri" panose="020F0502020204030204"/>
              </a:rPr>
              <a:t> （</a:t>
            </a:r>
            <a:r>
              <a:rPr lang="en-US" altLang="zh-CN" sz="2400" spc="0" dirty="0">
                <a:solidFill>
                  <a:schemeClr val="dk1"/>
                </a:solidFill>
                <a:sym typeface="Calibri" panose="020F0502020204030204"/>
              </a:rPr>
              <a:t>2019</a:t>
            </a:r>
            <a:r>
              <a:rPr lang="zh-CN" altLang="en-US" sz="2400" spc="0" dirty="0">
                <a:solidFill>
                  <a:schemeClr val="dk1"/>
                </a:solidFill>
                <a:sym typeface="Calibri" panose="020F0502020204030204"/>
              </a:rPr>
              <a:t>北京卷</a:t>
            </a:r>
            <a:r>
              <a:rPr lang="en-US" altLang="zh-CN" sz="2400" spc="0" dirty="0">
                <a:solidFill>
                  <a:schemeClr val="dk1"/>
                </a:solidFill>
                <a:sym typeface="Calibri" panose="020F0502020204030204"/>
              </a:rPr>
              <a:t>D</a:t>
            </a:r>
            <a:r>
              <a:rPr lang="zh-CN" altLang="en-US" sz="2400" spc="0" dirty="0">
                <a:solidFill>
                  <a:schemeClr val="dk1"/>
                </a:solidFill>
                <a:sym typeface="Calibri" panose="020F0502020204030204"/>
              </a:rPr>
              <a:t>篇）</a:t>
            </a:r>
          </a:p>
        </p:txBody>
      </p:sp>
      <p:sp>
        <p:nvSpPr>
          <p:cNvPr id="11" name="Rectangle 1"/>
          <p:cNvSpPr>
            <a:spLocks noChangeArrowheads="1"/>
          </p:cNvSpPr>
          <p:nvPr/>
        </p:nvSpPr>
        <p:spPr bwMode="auto">
          <a:xfrm>
            <a:off x="-6349" y="2257931"/>
            <a:ext cx="9144000" cy="2308324"/>
          </a:xfrm>
          <a:prstGeom prst="rect">
            <a:avLst/>
          </a:prstGeom>
          <a:ln>
            <a:solidFill>
              <a:srgbClr val="17F8FD"/>
            </a:solid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marL="171450" lvl="0" indent="-171450" algn="just" defTabSz="685800" hangingPunct="1">
              <a:spcAft>
                <a:spcPts val="750"/>
              </a:spcAft>
              <a:buFont typeface="Arial" panose="020B0604020202090204" pitchFamily="34" charset="0"/>
              <a:buChar char="•"/>
              <a:tabLst>
                <a:tab pos="4572000" algn="l"/>
              </a:tabLst>
            </a:pPr>
            <a:r>
              <a:rPr lang="en-US" altLang="zh-CN" sz="2400" kern="1200" noProof="1">
                <a:sym typeface="+mn-ea"/>
              </a:rPr>
              <a:t> Humans produce more than 300 million tons of plastic every year. Almost half of that winds up in landfills (</a:t>
            </a:r>
            <a:r>
              <a:rPr lang="zh-CN" altLang="en-US" sz="2400" kern="1200" noProof="1">
                <a:sym typeface="+mn-ea"/>
              </a:rPr>
              <a:t>垃圾填埋场</a:t>
            </a:r>
            <a:r>
              <a:rPr lang="en-US" altLang="zh-CN" sz="2400" kern="1200" noProof="1">
                <a:sym typeface="+mn-ea"/>
              </a:rPr>
              <a:t>), and up to 12 million tons pollute the oceans. So far there is no effective way to get rid of it, but </a:t>
            </a:r>
            <a:r>
              <a:rPr lang="en-US" altLang="zh-CN" sz="2400" b="1" kern="1200" noProof="1">
                <a:solidFill>
                  <a:srgbClr val="FF0000"/>
                </a:solidFill>
                <a:sym typeface="+mn-ea"/>
              </a:rPr>
              <a:t>a new study suggests </a:t>
            </a:r>
            <a:r>
              <a:rPr lang="en-US" altLang="zh-CN" sz="2400" kern="1200" noProof="1">
                <a:sym typeface="+mn-ea"/>
              </a:rPr>
              <a:t>an answer may lie in the stomachs of some hungry worms. </a:t>
            </a:r>
            <a:r>
              <a:rPr lang="zh-CN" altLang="en-US" sz="2400" kern="1200" noProof="1">
                <a:sym typeface="+mn-ea"/>
              </a:rPr>
              <a:t>（</a:t>
            </a:r>
            <a:r>
              <a:rPr lang="en-US" altLang="zh-CN" sz="2400" kern="1200" noProof="1">
                <a:sym typeface="+mn-ea"/>
              </a:rPr>
              <a:t>2018</a:t>
            </a:r>
            <a:r>
              <a:rPr lang="zh-CN" altLang="en-US" sz="2400" kern="1200" noProof="1">
                <a:sym typeface="+mn-ea"/>
              </a:rPr>
              <a:t>北京卷 </a:t>
            </a:r>
            <a:r>
              <a:rPr lang="en-US" altLang="zh-CN" sz="2400" kern="1200" noProof="1">
                <a:sym typeface="+mn-ea"/>
              </a:rPr>
              <a:t>C</a:t>
            </a:r>
            <a:r>
              <a:rPr lang="zh-CN" altLang="en-US" sz="2400" kern="1200" noProof="1">
                <a:sym typeface="+mn-ea"/>
              </a:rPr>
              <a:t>篇）</a:t>
            </a:r>
            <a:endParaRPr lang="en-US" altLang="zh-CN" sz="2400" kern="1200" noProof="1">
              <a:sym typeface="+mn-ea"/>
            </a:endParaRPr>
          </a:p>
        </p:txBody>
      </p:sp>
      <p:sp>
        <p:nvSpPr>
          <p:cNvPr id="14" name="标题 1"/>
          <p:cNvSpPr txBox="1"/>
          <p:nvPr/>
        </p:nvSpPr>
        <p:spPr>
          <a:xfrm>
            <a:off x="4681461" y="675995"/>
            <a:ext cx="4443492" cy="387335"/>
          </a:xfrm>
          <a:prstGeom prst="rect">
            <a:avLst/>
          </a:prstGeom>
          <a:solidFill>
            <a:srgbClr val="00B0F0"/>
          </a:solidFill>
        </p:spPr>
        <p:txBody>
          <a:bodyPr vert="horz" lIns="76200" tIns="28575" rIns="57150" bIns="28575" rtlCol="0" anchor="ctr" anchorCtr="0">
            <a:noAutofit/>
          </a:bodyPr>
          <a:lstStyle>
            <a:lvl1pPr marL="0" marR="0" algn="l" defTabSz="685800" rtl="0" eaLnBrk="1" fontAlgn="auto" latinLnBrk="0" hangingPunct="1">
              <a:lnSpc>
                <a:spcPct val="100000"/>
              </a:lnSpc>
              <a:spcBef>
                <a:spcPct val="0"/>
              </a:spcBef>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defTabSz="914400" fontAlgn="base">
              <a:spcAft>
                <a:spcPct val="0"/>
              </a:spcAft>
            </a:pPr>
            <a:r>
              <a:rPr lang="en-US" altLang="zh-CN"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Findings of a New Study</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6062" y="189995"/>
            <a:ext cx="8139178" cy="486000"/>
          </a:xfrm>
        </p:spPr>
        <p:txBody>
          <a:bodyPr/>
          <a:lstStyle/>
          <a:p>
            <a:pPr algn="ctr"/>
            <a:r>
              <a:rPr kumimoji="1" lang="en-US" altLang="zh-CN" dirty="0"/>
              <a:t>2.</a:t>
            </a:r>
            <a:r>
              <a:rPr kumimoji="1" lang="zh-CN" altLang="en-US" dirty="0"/>
              <a:t> 说明文阅读策略归纳</a:t>
            </a:r>
          </a:p>
        </p:txBody>
      </p:sp>
      <p:sp>
        <p:nvSpPr>
          <p:cNvPr id="9" name="页脚占位符 8"/>
          <p:cNvSpPr>
            <a:spLocks noGrp="1"/>
          </p:cNvSpPr>
          <p:nvPr>
            <p:ph type="ftr" sz="quarter" idx="11"/>
          </p:nvPr>
        </p:nvSpPr>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pic>
        <p:nvPicPr>
          <p:cNvPr id="13" name="内容占位符 12"/>
          <p:cNvPicPr>
            <a:picLocks noChangeAspect="1"/>
          </p:cNvPicPr>
          <p:nvPr/>
        </p:nvPicPr>
        <p:blipFill>
          <a:blip r:embed="rId3"/>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10" name="内容占位符 7"/>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sp>
        <p:nvSpPr>
          <p:cNvPr id="11" name="Rectangle 1"/>
          <p:cNvSpPr>
            <a:spLocks noChangeArrowheads="1"/>
          </p:cNvSpPr>
          <p:nvPr/>
        </p:nvSpPr>
        <p:spPr bwMode="auto">
          <a:xfrm>
            <a:off x="0" y="3557112"/>
            <a:ext cx="9144000" cy="1015663"/>
          </a:xfrm>
          <a:prstGeom prst="rect">
            <a:avLst/>
          </a:prstGeom>
          <a:ln>
            <a:solidFill>
              <a:srgbClr val="17F8FD"/>
            </a:solid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marL="171450" lvl="0" indent="-171450" algn="just" defTabSz="685800" hangingPunct="1">
              <a:spcAft>
                <a:spcPts val="750"/>
              </a:spcAft>
              <a:buFont typeface="Arial" panose="020B0604020202090204" pitchFamily="34" charset="0"/>
              <a:buChar char="•"/>
              <a:tabLst>
                <a:tab pos="4572000" algn="l"/>
              </a:tabLst>
            </a:pPr>
            <a:r>
              <a:rPr lang="en-US" altLang="zh-CN" sz="2000" noProof="1">
                <a:sym typeface="+mn-ea"/>
              </a:rPr>
              <a:t>Researchers in Spain and England recently found that the worms of the greater wax moth can break down polyethylene, which accounts for 40% of plastics…(2018</a:t>
            </a:r>
            <a:r>
              <a:rPr lang="zh-CN" altLang="en-US" sz="2000" noProof="1">
                <a:sym typeface="+mn-ea"/>
              </a:rPr>
              <a:t>北京卷</a:t>
            </a:r>
            <a:r>
              <a:rPr lang="en-US" altLang="zh-CN" sz="2000" noProof="1">
                <a:sym typeface="+mn-ea"/>
              </a:rPr>
              <a:t>C</a:t>
            </a:r>
            <a:r>
              <a:rPr lang="zh-CN" altLang="en-US" sz="2000" noProof="1">
                <a:sym typeface="+mn-ea"/>
              </a:rPr>
              <a:t>篇）</a:t>
            </a:r>
            <a:endParaRPr lang="en-US" altLang="zh-CN" sz="2000" noProof="1">
              <a:sym typeface="+mn-ea"/>
            </a:endParaRPr>
          </a:p>
        </p:txBody>
      </p:sp>
      <p:sp>
        <p:nvSpPr>
          <p:cNvPr id="14" name="标题 1"/>
          <p:cNvSpPr txBox="1"/>
          <p:nvPr/>
        </p:nvSpPr>
        <p:spPr>
          <a:xfrm>
            <a:off x="4041373" y="831102"/>
            <a:ext cx="5096278" cy="387335"/>
          </a:xfrm>
          <a:prstGeom prst="rect">
            <a:avLst/>
          </a:prstGeom>
          <a:solidFill>
            <a:srgbClr val="00B0F0"/>
          </a:solidFill>
        </p:spPr>
        <p:txBody>
          <a:bodyPr vert="horz" lIns="76200" tIns="28575" rIns="57150" bIns="28575" rtlCol="0" anchor="ctr" anchorCtr="0">
            <a:noAutofit/>
          </a:bodyPr>
          <a:lstStyle>
            <a:lvl1pPr marL="0" marR="0" algn="l" defTabSz="685800" rtl="0" eaLnBrk="1" fontAlgn="auto" latinLnBrk="0" hangingPunct="1">
              <a:lnSpc>
                <a:spcPct val="100000"/>
              </a:lnSpc>
              <a:spcBef>
                <a:spcPct val="0"/>
              </a:spcBef>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defTabSz="914400" fontAlgn="base">
              <a:spcAft>
                <a:spcPct val="0"/>
              </a:spcAft>
            </a:pPr>
            <a:r>
              <a:rPr lang="en-US" altLang="zh-CN"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Explanation</a:t>
            </a:r>
            <a:r>
              <a:rPr lang="zh-CN" altLang="en-US"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 </a:t>
            </a:r>
            <a:r>
              <a:rPr lang="en-US" altLang="zh-CN"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for</a:t>
            </a:r>
            <a:r>
              <a:rPr lang="zh-CN" altLang="en-US"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 </a:t>
            </a:r>
            <a:r>
              <a:rPr lang="en-US" altLang="zh-CN"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the</a:t>
            </a:r>
            <a:r>
              <a:rPr lang="zh-CN" altLang="en-US"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 </a:t>
            </a:r>
            <a:r>
              <a:rPr lang="en-US" altLang="zh-CN"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findings</a:t>
            </a:r>
          </a:p>
        </p:txBody>
      </p:sp>
      <p:sp>
        <p:nvSpPr>
          <p:cNvPr id="12" name="Rectangle 1"/>
          <p:cNvSpPr>
            <a:spLocks noChangeArrowheads="1"/>
          </p:cNvSpPr>
          <p:nvPr/>
        </p:nvSpPr>
        <p:spPr bwMode="auto">
          <a:xfrm>
            <a:off x="1" y="1261657"/>
            <a:ext cx="9144000" cy="2246769"/>
          </a:xfrm>
          <a:prstGeom prst="rect">
            <a:avLst/>
          </a:prstGeom>
          <a:ln>
            <a:solidFill>
              <a:srgbClr val="17F8FD"/>
            </a:solid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marL="171450" lvl="0" indent="-171450" algn="just" defTabSz="685800" hangingPunct="1">
              <a:spcAft>
                <a:spcPts val="750"/>
              </a:spcAft>
              <a:buFont typeface="Arial" panose="020B0604020202090204" pitchFamily="34" charset="0"/>
              <a:buChar char="•"/>
              <a:tabLst>
                <a:tab pos="4572000" algn="l"/>
              </a:tabLst>
            </a:pPr>
            <a:r>
              <a:rPr lang="en-GB" altLang="zh-CN" sz="2000" dirty="0"/>
              <a:t>At the heart of the phenomenon lie tiny marine microorganisms(</a:t>
            </a:r>
            <a:r>
              <a:rPr lang="zh-CN" altLang="en-GB" sz="2000" dirty="0"/>
              <a:t>海洋微生物</a:t>
            </a:r>
            <a:r>
              <a:rPr lang="en-GB" altLang="zh-CN" sz="2000" dirty="0"/>
              <a:t>)called phytoplankton. Because of the way light reflects off the organisms</a:t>
            </a:r>
            <a:r>
              <a:rPr lang="zh-CN" altLang="en-GB" sz="2000" dirty="0"/>
              <a:t>，</a:t>
            </a:r>
            <a:r>
              <a:rPr lang="en-GB" altLang="zh-CN" sz="2000" dirty="0"/>
              <a:t>these phytoplankton create </a:t>
            </a:r>
            <a:r>
              <a:rPr lang="en-GB" altLang="zh-CN" sz="2000" dirty="0" err="1"/>
              <a:t>colourful</a:t>
            </a:r>
            <a:r>
              <a:rPr lang="en-GB" altLang="zh-CN" sz="2000" dirty="0"/>
              <a:t> patterns at the ocean surface. Ocean </a:t>
            </a:r>
            <a:r>
              <a:rPr lang="en-GB" altLang="zh-CN" sz="2000" dirty="0" err="1"/>
              <a:t>colour</a:t>
            </a:r>
            <a:r>
              <a:rPr lang="en-GB" altLang="zh-CN" sz="2000" dirty="0"/>
              <a:t> varies from green to blue</a:t>
            </a:r>
            <a:r>
              <a:rPr lang="zh-CN" altLang="en-GB" sz="2000" dirty="0"/>
              <a:t>，</a:t>
            </a:r>
            <a:r>
              <a:rPr lang="en-GB" altLang="zh-CN" sz="2000" dirty="0"/>
              <a:t>depending on the type and concentration of phytoplankton. Climate change will fuel the growth of phytoplankton in some areas</a:t>
            </a:r>
            <a:r>
              <a:rPr lang="zh-CN" altLang="en-GB" sz="2000" dirty="0"/>
              <a:t>，</a:t>
            </a:r>
            <a:r>
              <a:rPr lang="en-GB" altLang="zh-CN" sz="2000" dirty="0"/>
              <a:t>while reducing it in other spots</a:t>
            </a:r>
            <a:r>
              <a:rPr lang="zh-CN" altLang="en-GB" sz="2000" dirty="0"/>
              <a:t>，</a:t>
            </a:r>
            <a:r>
              <a:rPr lang="en-GB" altLang="zh-CN" sz="2000" dirty="0"/>
              <a:t>leading to changes in the ocean's appearance.</a:t>
            </a:r>
            <a:r>
              <a:rPr lang="zh-CN" altLang="en-US" sz="2000" noProof="1">
                <a:sym typeface="+mn-ea"/>
              </a:rPr>
              <a:t>（</a:t>
            </a:r>
            <a:r>
              <a:rPr lang="en-US" altLang="zh-CN" sz="2000" noProof="1">
                <a:sym typeface="+mn-ea"/>
              </a:rPr>
              <a:t>2019</a:t>
            </a:r>
            <a:r>
              <a:rPr lang="zh-CN" altLang="en-US" sz="2000" noProof="1">
                <a:sym typeface="+mn-ea"/>
              </a:rPr>
              <a:t>北京卷</a:t>
            </a:r>
            <a:r>
              <a:rPr lang="en-US" altLang="zh-CN" sz="2000" noProof="1">
                <a:sym typeface="+mn-ea"/>
              </a:rPr>
              <a:t>D</a:t>
            </a:r>
            <a:r>
              <a:rPr lang="zh-CN" altLang="en-US" sz="2000" noProof="1">
                <a:sym typeface="+mn-ea"/>
              </a:rPr>
              <a:t>篇）</a:t>
            </a:r>
            <a:endParaRPr lang="en-US" altLang="zh-CN" sz="2000" noProof="1">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6062" y="189995"/>
            <a:ext cx="8139178" cy="486000"/>
          </a:xfrm>
        </p:spPr>
        <p:txBody>
          <a:bodyPr/>
          <a:lstStyle/>
          <a:p>
            <a:pPr algn="ctr"/>
            <a:r>
              <a:rPr kumimoji="1" lang="en-US" altLang="zh-CN" dirty="0"/>
              <a:t>2.</a:t>
            </a:r>
            <a:r>
              <a:rPr kumimoji="1" lang="zh-CN" altLang="en-US" dirty="0"/>
              <a:t> 说明文阅读策略归纳</a:t>
            </a:r>
          </a:p>
        </p:txBody>
      </p:sp>
      <p:sp>
        <p:nvSpPr>
          <p:cNvPr id="9" name="页脚占位符 8"/>
          <p:cNvSpPr>
            <a:spLocks noGrp="1"/>
          </p:cNvSpPr>
          <p:nvPr>
            <p:ph type="ftr" sz="quarter" idx="11"/>
          </p:nvPr>
        </p:nvSpPr>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pic>
        <p:nvPicPr>
          <p:cNvPr id="13" name="内容占位符 12"/>
          <p:cNvPicPr>
            <a:picLocks noChangeAspect="1"/>
          </p:cNvPicPr>
          <p:nvPr/>
        </p:nvPicPr>
        <p:blipFill>
          <a:blip r:embed="rId3"/>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10" name="内容占位符 7"/>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sp>
        <p:nvSpPr>
          <p:cNvPr id="11" name="Rectangle 1"/>
          <p:cNvSpPr>
            <a:spLocks noChangeArrowheads="1"/>
          </p:cNvSpPr>
          <p:nvPr/>
        </p:nvSpPr>
        <p:spPr bwMode="auto">
          <a:xfrm>
            <a:off x="13538" y="1488100"/>
            <a:ext cx="9143999" cy="2554545"/>
          </a:xfrm>
          <a:prstGeom prst="rect">
            <a:avLst/>
          </a:prstGeom>
          <a:ln>
            <a:solidFill>
              <a:srgbClr val="17F8FD"/>
            </a:solid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marL="285750" indent="-285750" algn="just" fontAlgn="ctr">
              <a:buFont typeface="Arial" panose="020B0604020202090204" pitchFamily="34" charset="0"/>
              <a:buChar char="•"/>
            </a:pPr>
            <a:r>
              <a:rPr lang="en-US" altLang="zh-CN" sz="2000" dirty="0"/>
              <a:t>The team left 100 wax worms on a commercial polyethylene shopping bag for 12 hours, and the worms consumed and broke down about 92 milligrams, or almost 3% of it. To confirm that the worms’ chewing alone was not responsible for the polyethylene breakdown, the researchers made some worms into paste(</a:t>
            </a:r>
            <a:r>
              <a:rPr lang="zh-CN" altLang="zh-CN" sz="2000" dirty="0"/>
              <a:t>糊状物</a:t>
            </a:r>
            <a:r>
              <a:rPr lang="en-US" altLang="zh-CN" sz="2000" dirty="0"/>
              <a:t>) and applied it to plastic films. 14 hours later the films had lost 13% of their mass — apparently broken down by enzymes (</a:t>
            </a:r>
            <a:r>
              <a:rPr lang="zh-CN" altLang="zh-CN" sz="2000" dirty="0"/>
              <a:t>酶</a:t>
            </a:r>
            <a:r>
              <a:rPr lang="en-US" altLang="zh-CN" sz="2000" dirty="0"/>
              <a:t>) from the worms’ stomachs. Their findings were published in </a:t>
            </a:r>
            <a:r>
              <a:rPr lang="en-US" altLang="zh-CN" sz="2000" i="1" dirty="0"/>
              <a:t>Current Biology</a:t>
            </a:r>
            <a:r>
              <a:rPr lang="en-US" altLang="zh-CN" sz="2000" dirty="0"/>
              <a:t> in 2017.</a:t>
            </a:r>
            <a:r>
              <a:rPr lang="en-US" altLang="zh-CN" sz="2000" noProof="1">
                <a:sym typeface="+mn-ea"/>
              </a:rPr>
              <a:t>(2018</a:t>
            </a:r>
            <a:r>
              <a:rPr lang="zh-CN" altLang="en-US" sz="2000" noProof="1">
                <a:sym typeface="+mn-ea"/>
              </a:rPr>
              <a:t>北京卷</a:t>
            </a:r>
            <a:r>
              <a:rPr lang="en-US" altLang="zh-CN" sz="2000" noProof="1">
                <a:sym typeface="+mn-ea"/>
              </a:rPr>
              <a:t>C</a:t>
            </a:r>
            <a:r>
              <a:rPr lang="zh-CN" altLang="en-US" sz="2000" noProof="1">
                <a:sym typeface="+mn-ea"/>
              </a:rPr>
              <a:t>篇）</a:t>
            </a:r>
            <a:endParaRPr lang="zh-CN" altLang="zh-CN" sz="2000" dirty="0"/>
          </a:p>
        </p:txBody>
      </p:sp>
      <p:sp>
        <p:nvSpPr>
          <p:cNvPr id="14" name="标题 1"/>
          <p:cNvSpPr txBox="1"/>
          <p:nvPr/>
        </p:nvSpPr>
        <p:spPr>
          <a:xfrm>
            <a:off x="4841876" y="1100855"/>
            <a:ext cx="4288586" cy="387335"/>
          </a:xfrm>
          <a:prstGeom prst="rect">
            <a:avLst/>
          </a:prstGeom>
          <a:solidFill>
            <a:srgbClr val="00B0F0"/>
          </a:solidFill>
        </p:spPr>
        <p:txBody>
          <a:bodyPr vert="horz" lIns="76200" tIns="28575" rIns="57150" bIns="28575" rtlCol="0" anchor="ctr" anchorCtr="0">
            <a:noAutofit/>
          </a:bodyPr>
          <a:lstStyle>
            <a:lvl1pPr marL="0" marR="0" algn="l" defTabSz="685800" rtl="0" eaLnBrk="1" fontAlgn="auto" latinLnBrk="0" hangingPunct="1">
              <a:lnSpc>
                <a:spcPct val="100000"/>
              </a:lnSpc>
              <a:spcBef>
                <a:spcPct val="0"/>
              </a:spcBef>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defTabSz="914400" fontAlgn="base">
              <a:spcAft>
                <a:spcPct val="0"/>
              </a:spcAft>
            </a:pPr>
            <a:r>
              <a:rPr lang="en-US" altLang="zh-CN"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Experiment</a:t>
            </a:r>
            <a:r>
              <a:rPr lang="zh-CN" altLang="en-US"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 </a:t>
            </a:r>
            <a:r>
              <a:rPr lang="en-US" altLang="zh-CN"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of</a:t>
            </a:r>
            <a:r>
              <a:rPr lang="zh-CN" altLang="en-US"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 </a:t>
            </a:r>
            <a:r>
              <a:rPr lang="en-US" altLang="zh-CN"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the</a:t>
            </a:r>
            <a:r>
              <a:rPr lang="zh-CN" altLang="en-US"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 </a:t>
            </a:r>
            <a:r>
              <a:rPr lang="en-US" altLang="zh-CN"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study</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6062" y="189995"/>
            <a:ext cx="8139178" cy="486000"/>
          </a:xfrm>
        </p:spPr>
        <p:txBody>
          <a:bodyPr/>
          <a:lstStyle/>
          <a:p>
            <a:pPr algn="ctr"/>
            <a:r>
              <a:rPr kumimoji="1" lang="en-US" altLang="zh-CN" dirty="0"/>
              <a:t>2.</a:t>
            </a:r>
            <a:r>
              <a:rPr kumimoji="1" lang="zh-CN" altLang="en-US" dirty="0"/>
              <a:t> 说明文阅读策略归纳</a:t>
            </a:r>
          </a:p>
        </p:txBody>
      </p:sp>
      <p:sp>
        <p:nvSpPr>
          <p:cNvPr id="9" name="页脚占位符 8"/>
          <p:cNvSpPr>
            <a:spLocks noGrp="1"/>
          </p:cNvSpPr>
          <p:nvPr>
            <p:ph type="ftr" sz="quarter" idx="11"/>
          </p:nvPr>
        </p:nvSpPr>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pic>
        <p:nvPicPr>
          <p:cNvPr id="13" name="内容占位符 12"/>
          <p:cNvPicPr>
            <a:picLocks noChangeAspect="1"/>
          </p:cNvPicPr>
          <p:nvPr/>
        </p:nvPicPr>
        <p:blipFill>
          <a:blip r:embed="rId3"/>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pic>
        <p:nvPicPr>
          <p:cNvPr id="10" name="内容占位符 7"/>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sp>
        <p:nvSpPr>
          <p:cNvPr id="11" name="Rectangle 1"/>
          <p:cNvSpPr>
            <a:spLocks noChangeArrowheads="1"/>
          </p:cNvSpPr>
          <p:nvPr/>
        </p:nvSpPr>
        <p:spPr bwMode="auto">
          <a:xfrm>
            <a:off x="0" y="1878305"/>
            <a:ext cx="9143999" cy="1938992"/>
          </a:xfrm>
          <a:prstGeom prst="rect">
            <a:avLst/>
          </a:prstGeom>
          <a:ln>
            <a:solidFill>
              <a:srgbClr val="17F8FD"/>
            </a:solidFill>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algn="just" fontAlgn="ctr"/>
            <a:r>
              <a:rPr lang="en-US" altLang="zh-CN" sz="2400" dirty="0" err="1"/>
              <a:t>Bertocchini</a:t>
            </a:r>
            <a:r>
              <a:rPr lang="en-US" altLang="zh-CN" sz="2400" dirty="0"/>
              <a:t> agrees and hopes her team’s findings might one day help employ the enzyme to break down plastics in landfills. But she expects using the chemical in some kind of industrial process — not simply “millions of worms thrown on top of the plastic.” .</a:t>
            </a:r>
            <a:r>
              <a:rPr lang="en-US" altLang="zh-CN" sz="2400" noProof="1">
                <a:sym typeface="+mn-ea"/>
              </a:rPr>
              <a:t>(2018</a:t>
            </a:r>
            <a:r>
              <a:rPr lang="zh-CN" altLang="en-US" sz="2400" noProof="1">
                <a:sym typeface="+mn-ea"/>
              </a:rPr>
              <a:t>北京卷</a:t>
            </a:r>
            <a:r>
              <a:rPr lang="en-US" altLang="zh-CN" sz="2400" noProof="1">
                <a:sym typeface="+mn-ea"/>
              </a:rPr>
              <a:t>C</a:t>
            </a:r>
            <a:r>
              <a:rPr lang="zh-CN" altLang="en-US" sz="2400" noProof="1">
                <a:sym typeface="+mn-ea"/>
              </a:rPr>
              <a:t>篇）</a:t>
            </a:r>
            <a:endParaRPr lang="zh-CN" altLang="zh-CN" sz="2400" dirty="0"/>
          </a:p>
        </p:txBody>
      </p:sp>
      <p:sp>
        <p:nvSpPr>
          <p:cNvPr id="14" name="标题 1"/>
          <p:cNvSpPr txBox="1"/>
          <p:nvPr/>
        </p:nvSpPr>
        <p:spPr>
          <a:xfrm>
            <a:off x="496063" y="1438319"/>
            <a:ext cx="8647938" cy="387335"/>
          </a:xfrm>
          <a:prstGeom prst="rect">
            <a:avLst/>
          </a:prstGeom>
          <a:solidFill>
            <a:srgbClr val="00B0F0"/>
          </a:solidFill>
        </p:spPr>
        <p:txBody>
          <a:bodyPr vert="horz" lIns="76200" tIns="28575" rIns="57150" bIns="28575" rtlCol="0" anchor="ctr" anchorCtr="0">
            <a:noAutofit/>
          </a:bodyPr>
          <a:lstStyle>
            <a:lvl1pPr marL="0" marR="0" algn="l" defTabSz="685800" rtl="0" eaLnBrk="1" fontAlgn="auto" latinLnBrk="0" hangingPunct="1">
              <a:lnSpc>
                <a:spcPct val="100000"/>
              </a:lnSpc>
              <a:spcBef>
                <a:spcPct val="0"/>
              </a:spcBef>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defTabSz="914400" fontAlgn="base">
              <a:spcAft>
                <a:spcPct val="0"/>
              </a:spcAft>
            </a:pPr>
            <a:r>
              <a:rPr lang="en-US" altLang="zh-CN" sz="2800" dirty="0">
                <a:solidFill>
                  <a:schemeClr val="tx1">
                    <a:lumMod val="95000"/>
                    <a:lumOff val="5000"/>
                  </a:schemeClr>
                </a:solidFill>
                <a:latin typeface="Times New Roman" panose="02020503050405090304" charset="0"/>
                <a:ea typeface="Cambria Math" panose="02040503050406030204" pitchFamily="18" charset="0"/>
                <a:cs typeface="Times New Roman" panose="02020503050405090304" charset="0"/>
              </a:rPr>
              <a:t>Conclusion/Significance/Application/Limitation…</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36000">
              <a:srgbClr val="FFFFFF"/>
            </a:gs>
            <a:gs pos="100000">
              <a:srgbClr val="DCDCDC"/>
            </a:gs>
          </a:gsLst>
          <a:lin ang="5400000" scaled="0"/>
        </a:gradFill>
        <a:effectLst/>
      </p:bgPr>
    </p:bg>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标题 2"/>
          <p:cNvSpPr>
            <a:spLocks noGrp="1"/>
          </p:cNvSpPr>
          <p:nvPr>
            <p:ph type="title"/>
          </p:nvPr>
        </p:nvSpPr>
        <p:spPr>
          <a:xfrm>
            <a:off x="502411" y="218597"/>
            <a:ext cx="8139178" cy="486000"/>
          </a:xfrm>
        </p:spPr>
        <p:txBody>
          <a:bodyPr/>
          <a:lstStyle/>
          <a:p>
            <a:pPr algn="ctr"/>
            <a:r>
              <a:rPr kumimoji="1" lang="en-US" altLang="zh-CN" dirty="0"/>
              <a:t>2.</a:t>
            </a:r>
            <a:r>
              <a:rPr kumimoji="1" lang="zh-CN" altLang="en-US" dirty="0"/>
              <a:t> 说明文阅读策略归纳</a:t>
            </a:r>
          </a:p>
        </p:txBody>
      </p:sp>
      <p:graphicFrame>
        <p:nvGraphicFramePr>
          <p:cNvPr id="7" name="图示 6"/>
          <p:cNvGraphicFramePr/>
          <p:nvPr/>
        </p:nvGraphicFramePr>
        <p:xfrm>
          <a:off x="1683143" y="1036149"/>
          <a:ext cx="5955738" cy="32119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椭圆 9"/>
          <p:cNvSpPr/>
          <p:nvPr/>
        </p:nvSpPr>
        <p:spPr>
          <a:xfrm>
            <a:off x="836370" y="2139644"/>
            <a:ext cx="1550779" cy="95334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zh-CN" b="1" dirty="0"/>
              <a:t>Logical</a:t>
            </a:r>
          </a:p>
          <a:p>
            <a:pPr algn="ctr"/>
            <a:r>
              <a:rPr kumimoji="1" lang="en-US" altLang="zh-CN" b="1" dirty="0"/>
              <a:t>Pattern</a:t>
            </a:r>
            <a:endParaRPr kumimoji="1" lang="zh-CN" altLang="en-US" b="1"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165"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dirty="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6" name="标题 2"/>
          <p:cNvSpPr>
            <a:spLocks noGrp="1"/>
          </p:cNvSpPr>
          <p:nvPr>
            <p:ph type="title"/>
          </p:nvPr>
        </p:nvSpPr>
        <p:spPr>
          <a:xfrm>
            <a:off x="502411" y="218597"/>
            <a:ext cx="8139178" cy="486000"/>
          </a:xfrm>
        </p:spPr>
        <p:txBody>
          <a:bodyPr/>
          <a:lstStyle/>
          <a:p>
            <a:pPr algn="ctr"/>
            <a:r>
              <a:rPr kumimoji="1" lang="en-US" altLang="zh-CN" dirty="0"/>
              <a:t>3.</a:t>
            </a:r>
            <a:r>
              <a:rPr kumimoji="1" lang="zh-CN" altLang="en-US" dirty="0"/>
              <a:t> 说明文阅读策略应用</a:t>
            </a:r>
          </a:p>
        </p:txBody>
      </p:sp>
      <p:sp>
        <p:nvSpPr>
          <p:cNvPr id="7" name="文本框 6"/>
          <p:cNvSpPr txBox="1"/>
          <p:nvPr/>
        </p:nvSpPr>
        <p:spPr>
          <a:xfrm>
            <a:off x="145732" y="1668740"/>
            <a:ext cx="8852535" cy="193899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zh-CN" altLang="en-US" sz="2400" dirty="0"/>
              <a:t>（西城</a:t>
            </a:r>
            <a:r>
              <a:rPr lang="en-US" altLang="zh-CN" sz="2400" dirty="0"/>
              <a:t>D</a:t>
            </a:r>
            <a:r>
              <a:rPr lang="zh-CN" altLang="en-US" sz="2400" dirty="0"/>
              <a:t>篇</a:t>
            </a:r>
            <a:r>
              <a:rPr lang="en-US" altLang="zh-CN" sz="2400" dirty="0"/>
              <a:t>42</a:t>
            </a:r>
            <a:r>
              <a:rPr lang="zh-CN" altLang="en-US" sz="2400" dirty="0"/>
              <a:t>题）. </a:t>
            </a:r>
            <a:r>
              <a:rPr lang="en-US" altLang="zh-CN" sz="2400" dirty="0"/>
              <a:t>It</a:t>
            </a:r>
            <a:r>
              <a:rPr lang="zh-CN" altLang="en-US" sz="2400" dirty="0"/>
              <a:t> </a:t>
            </a:r>
            <a:r>
              <a:rPr lang="en-US" altLang="zh-CN" sz="2400" dirty="0"/>
              <a:t>can</a:t>
            </a:r>
            <a:r>
              <a:rPr lang="zh-CN" altLang="en-US" sz="2400" dirty="0"/>
              <a:t> </a:t>
            </a:r>
            <a:r>
              <a:rPr lang="en-US" altLang="zh-CN" sz="2400" dirty="0"/>
              <a:t>be</a:t>
            </a:r>
            <a:r>
              <a:rPr lang="zh-CN" altLang="en-US" sz="2400" dirty="0"/>
              <a:t> </a:t>
            </a:r>
            <a:r>
              <a:rPr lang="en-US" altLang="zh-CN" sz="2400" dirty="0"/>
              <a:t>learned</a:t>
            </a:r>
            <a:r>
              <a:rPr lang="zh-CN" altLang="en-US" sz="2400" dirty="0"/>
              <a:t> </a:t>
            </a:r>
            <a:r>
              <a:rPr lang="en-US" altLang="zh-CN" sz="2400" dirty="0"/>
              <a:t>from</a:t>
            </a:r>
            <a:r>
              <a:rPr lang="zh-CN" altLang="en-US" sz="2400" dirty="0"/>
              <a:t> </a:t>
            </a:r>
            <a:r>
              <a:rPr lang="en-US" altLang="zh-CN" sz="2400" dirty="0">
                <a:solidFill>
                  <a:srgbClr val="FF0000"/>
                </a:solidFill>
              </a:rPr>
              <a:t>the</a:t>
            </a:r>
            <a:r>
              <a:rPr lang="zh-CN" altLang="en-US" sz="2400" dirty="0">
                <a:solidFill>
                  <a:srgbClr val="FF0000"/>
                </a:solidFill>
              </a:rPr>
              <a:t> </a:t>
            </a:r>
            <a:r>
              <a:rPr lang="en-US" altLang="zh-CN" sz="2400" dirty="0">
                <a:solidFill>
                  <a:srgbClr val="FF0000"/>
                </a:solidFill>
              </a:rPr>
              <a:t>study</a:t>
            </a:r>
            <a:r>
              <a:rPr lang="zh-CN" altLang="en-US" sz="2400" dirty="0"/>
              <a:t> </a:t>
            </a:r>
            <a:r>
              <a:rPr lang="en-US" altLang="zh-CN" sz="2400" dirty="0"/>
              <a:t>that</a:t>
            </a:r>
            <a:r>
              <a:rPr lang="zh-CN" altLang="en-US" sz="2400" dirty="0"/>
              <a:t> </a:t>
            </a:r>
            <a:r>
              <a:rPr lang="en-US" altLang="zh-CN" sz="2400" dirty="0"/>
              <a:t>______.</a:t>
            </a:r>
            <a:r>
              <a:rPr lang="zh-CN" altLang="en-US" sz="2400" dirty="0"/>
              <a:t> </a:t>
            </a:r>
          </a:p>
          <a:p>
            <a:r>
              <a:rPr lang="zh-CN" altLang="en-US" sz="2400" dirty="0"/>
              <a:t>   A. </a:t>
            </a:r>
            <a:r>
              <a:rPr lang="en-US" altLang="zh-CN" sz="2400" dirty="0"/>
              <a:t>adults</a:t>
            </a:r>
            <a:r>
              <a:rPr lang="zh-CN" altLang="en-US" sz="2400" dirty="0"/>
              <a:t> </a:t>
            </a:r>
            <a:r>
              <a:rPr lang="en-US" altLang="zh-CN" sz="2400" dirty="0"/>
              <a:t>made</a:t>
            </a:r>
            <a:r>
              <a:rPr lang="zh-CN" altLang="en-US" sz="2400" dirty="0"/>
              <a:t> </a:t>
            </a:r>
            <a:r>
              <a:rPr lang="en-US" altLang="zh-CN" sz="2400" dirty="0"/>
              <a:t>choices</a:t>
            </a:r>
            <a:r>
              <a:rPr lang="zh-CN" altLang="en-US" sz="2400" dirty="0"/>
              <a:t> </a:t>
            </a:r>
            <a:r>
              <a:rPr lang="en-US" altLang="zh-CN" sz="2400" dirty="0"/>
              <a:t>faster</a:t>
            </a:r>
            <a:r>
              <a:rPr lang="zh-CN" altLang="en-US" sz="2400" dirty="0"/>
              <a:t> </a:t>
            </a:r>
            <a:r>
              <a:rPr lang="en-US" altLang="zh-CN" sz="2400" dirty="0"/>
              <a:t>than</a:t>
            </a:r>
            <a:r>
              <a:rPr lang="zh-CN" altLang="en-US" sz="2400" dirty="0"/>
              <a:t> </a:t>
            </a:r>
            <a:r>
              <a:rPr lang="en-US" altLang="zh-CN" sz="2400" dirty="0"/>
              <a:t>teens</a:t>
            </a:r>
          </a:p>
          <a:p>
            <a:r>
              <a:rPr lang="zh-CN" altLang="en-US" sz="2400" dirty="0"/>
              <a:t>   </a:t>
            </a:r>
            <a:r>
              <a:rPr lang="en-US" altLang="zh-CN" sz="2400" dirty="0"/>
              <a:t>B.</a:t>
            </a:r>
            <a:r>
              <a:rPr lang="zh-CN" altLang="en-US" sz="2400" dirty="0"/>
              <a:t> </a:t>
            </a:r>
            <a:r>
              <a:rPr lang="en-US" altLang="zh-CN" sz="2400" dirty="0"/>
              <a:t>adults</a:t>
            </a:r>
            <a:r>
              <a:rPr lang="zh-CN" altLang="en-US" sz="2400" dirty="0"/>
              <a:t> </a:t>
            </a:r>
            <a:r>
              <a:rPr lang="en-US" altLang="zh-CN" sz="2400" dirty="0"/>
              <a:t>understood</a:t>
            </a:r>
            <a:r>
              <a:rPr lang="zh-CN" altLang="en-US" sz="2400" dirty="0"/>
              <a:t> </a:t>
            </a:r>
            <a:r>
              <a:rPr lang="en-US" altLang="zh-CN" sz="2400" dirty="0"/>
              <a:t>rewards</a:t>
            </a:r>
            <a:r>
              <a:rPr lang="zh-CN" altLang="en-US" sz="2400" dirty="0"/>
              <a:t> </a:t>
            </a:r>
            <a:r>
              <a:rPr lang="en-US" altLang="zh-CN" sz="2400" dirty="0"/>
              <a:t>better</a:t>
            </a:r>
            <a:r>
              <a:rPr lang="zh-CN" altLang="en-US" sz="2400" dirty="0"/>
              <a:t> </a:t>
            </a:r>
            <a:r>
              <a:rPr lang="en-US" altLang="zh-CN" sz="2400" dirty="0"/>
              <a:t>than</a:t>
            </a:r>
            <a:r>
              <a:rPr lang="zh-CN" altLang="en-US" sz="2400" dirty="0"/>
              <a:t> </a:t>
            </a:r>
            <a:r>
              <a:rPr lang="en-US" altLang="zh-CN" sz="2400" dirty="0"/>
              <a:t>teens</a:t>
            </a:r>
          </a:p>
          <a:p>
            <a:r>
              <a:rPr lang="zh-CN" altLang="en-US" sz="2400" dirty="0"/>
              <a:t>   </a:t>
            </a:r>
            <a:r>
              <a:rPr lang="en-US" altLang="zh-CN" sz="2400" dirty="0"/>
              <a:t>C.</a:t>
            </a:r>
            <a:r>
              <a:rPr lang="zh-CN" altLang="en-US" sz="2400" dirty="0"/>
              <a:t> </a:t>
            </a:r>
            <a:r>
              <a:rPr lang="en-US" altLang="zh-CN" sz="2400" dirty="0"/>
              <a:t>teens</a:t>
            </a:r>
            <a:r>
              <a:rPr lang="zh-CN" altLang="en-US" sz="2400" dirty="0"/>
              <a:t> </a:t>
            </a:r>
            <a:r>
              <a:rPr lang="en-US" altLang="zh-CN" sz="2400" dirty="0"/>
              <a:t>reacted</a:t>
            </a:r>
            <a:r>
              <a:rPr lang="zh-CN" altLang="en-US" sz="2400" dirty="0"/>
              <a:t> </a:t>
            </a:r>
            <a:r>
              <a:rPr lang="en-US" altLang="zh-CN" sz="2400" dirty="0"/>
              <a:t>better</a:t>
            </a:r>
            <a:r>
              <a:rPr lang="zh-CN" altLang="en-US" sz="2400" dirty="0"/>
              <a:t> </a:t>
            </a:r>
            <a:r>
              <a:rPr lang="en-US" altLang="zh-CN" sz="2400" dirty="0"/>
              <a:t>to</a:t>
            </a:r>
            <a:r>
              <a:rPr lang="zh-CN" altLang="en-US" sz="2400" dirty="0"/>
              <a:t> </a:t>
            </a:r>
            <a:r>
              <a:rPr lang="en-US" altLang="zh-CN" sz="2400" dirty="0"/>
              <a:t>reward</a:t>
            </a:r>
            <a:r>
              <a:rPr lang="zh-CN" altLang="en-US" sz="2400" dirty="0"/>
              <a:t> </a:t>
            </a:r>
            <a:r>
              <a:rPr lang="en-US" altLang="zh-CN" sz="2400" dirty="0"/>
              <a:t>than</a:t>
            </a:r>
            <a:r>
              <a:rPr lang="zh-CN" altLang="en-US" sz="2400" dirty="0"/>
              <a:t> </a:t>
            </a:r>
            <a:r>
              <a:rPr lang="en-US" altLang="zh-CN" sz="2400" dirty="0"/>
              <a:t>punishment</a:t>
            </a:r>
          </a:p>
          <a:p>
            <a:r>
              <a:rPr lang="zh-CN" altLang="en-US" sz="2400" dirty="0"/>
              <a:t>   </a:t>
            </a:r>
            <a:r>
              <a:rPr lang="en-US" altLang="zh-CN" sz="2400" dirty="0"/>
              <a:t>D.</a:t>
            </a:r>
            <a:r>
              <a:rPr lang="zh-CN" altLang="en-US" sz="2400" dirty="0"/>
              <a:t> </a:t>
            </a:r>
            <a:r>
              <a:rPr lang="en-US" altLang="zh-CN" sz="2400" dirty="0"/>
              <a:t>teens</a:t>
            </a:r>
            <a:r>
              <a:rPr lang="zh-CN" altLang="en-US" sz="2400" dirty="0"/>
              <a:t> </a:t>
            </a:r>
            <a:r>
              <a:rPr lang="en-US" altLang="zh-CN" sz="2400" dirty="0"/>
              <a:t>were</a:t>
            </a:r>
            <a:r>
              <a:rPr lang="zh-CN" altLang="en-US" sz="2400" dirty="0"/>
              <a:t> </a:t>
            </a:r>
            <a:r>
              <a:rPr lang="en-US" altLang="zh-CN" sz="2400" dirty="0"/>
              <a:t>aware</a:t>
            </a:r>
            <a:r>
              <a:rPr lang="zh-CN" altLang="en-US" sz="2400" dirty="0"/>
              <a:t> </a:t>
            </a:r>
            <a:r>
              <a:rPr lang="en-US" altLang="zh-CN" sz="2400" dirty="0"/>
              <a:t>of</a:t>
            </a:r>
            <a:r>
              <a:rPr lang="zh-CN" altLang="en-US" sz="2400" dirty="0"/>
              <a:t> </a:t>
            </a:r>
            <a:r>
              <a:rPr lang="en-US" altLang="zh-CN" sz="2400" dirty="0"/>
              <a:t>the</a:t>
            </a:r>
            <a:r>
              <a:rPr lang="zh-CN" altLang="en-US" sz="2400" dirty="0"/>
              <a:t> </a:t>
            </a:r>
            <a:r>
              <a:rPr lang="en-US" altLang="zh-CN" sz="2400" dirty="0"/>
              <a:t>outcome</a:t>
            </a:r>
            <a:r>
              <a:rPr lang="zh-CN" altLang="en-US" sz="2400" dirty="0"/>
              <a:t> </a:t>
            </a:r>
            <a:r>
              <a:rPr lang="en-US" altLang="zh-CN" sz="2400" dirty="0"/>
              <a:t>of</a:t>
            </a:r>
            <a:r>
              <a:rPr lang="zh-CN" altLang="en-US" sz="2400" dirty="0"/>
              <a:t> </a:t>
            </a:r>
            <a:r>
              <a:rPr lang="en-US" altLang="zh-CN" sz="2400" dirty="0"/>
              <a:t>each</a:t>
            </a:r>
            <a:r>
              <a:rPr lang="zh-CN" altLang="en-US" sz="2400" dirty="0"/>
              <a:t> </a:t>
            </a:r>
            <a:r>
              <a:rPr lang="en-US" altLang="zh-CN" sz="2400" dirty="0"/>
              <a:t>choice</a:t>
            </a:r>
            <a:endParaRPr lang="zh-CN" altLang="en-US" sz="2400" dirty="0"/>
          </a:p>
        </p:txBody>
      </p:sp>
      <p:sp>
        <p:nvSpPr>
          <p:cNvPr id="10" name="下箭头标注 9"/>
          <p:cNvSpPr/>
          <p:nvPr/>
        </p:nvSpPr>
        <p:spPr>
          <a:xfrm>
            <a:off x="4709566" y="704598"/>
            <a:ext cx="3625230" cy="964142"/>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b="1" dirty="0"/>
              <a:t>问的即是</a:t>
            </a:r>
            <a:r>
              <a:rPr lang="en-US" altLang="zh-CN" b="1" dirty="0"/>
              <a:t>findings</a:t>
            </a:r>
            <a:r>
              <a:rPr lang="zh-CN" altLang="en-US" b="1" dirty="0"/>
              <a:t> </a:t>
            </a:r>
            <a:r>
              <a:rPr lang="en-US" altLang="zh-CN" b="1" dirty="0"/>
              <a:t>of</a:t>
            </a:r>
            <a:r>
              <a:rPr lang="zh-CN" altLang="en-US" b="1" dirty="0"/>
              <a:t> </a:t>
            </a:r>
            <a:r>
              <a:rPr lang="en-US" altLang="zh-CN" b="1" dirty="0"/>
              <a:t>the</a:t>
            </a:r>
            <a:r>
              <a:rPr lang="zh-CN" altLang="en-US" b="1" dirty="0"/>
              <a:t> </a:t>
            </a:r>
            <a:r>
              <a:rPr lang="en-US" altLang="zh-CN" b="1" dirty="0"/>
              <a:t>new</a:t>
            </a:r>
            <a:r>
              <a:rPr lang="zh-CN" altLang="en-US" b="1" dirty="0"/>
              <a:t> </a:t>
            </a:r>
            <a:r>
              <a:rPr lang="en-US" altLang="zh-CN" b="1" dirty="0"/>
              <a:t>study,</a:t>
            </a:r>
            <a:r>
              <a:rPr lang="zh-CN" altLang="en-US" b="1" dirty="0"/>
              <a:t>应关注文章首段 </a:t>
            </a:r>
          </a:p>
        </p:txBody>
      </p:sp>
      <p:sp>
        <p:nvSpPr>
          <p:cNvPr id="11" name="文本框 10">
            <a:extLst>
              <a:ext uri="{FF2B5EF4-FFF2-40B4-BE49-F238E27FC236}">
                <a16:creationId xmlns:a16="http://schemas.microsoft.com/office/drawing/2014/main" id="{CBD987B6-285C-1E41-9CC6-E66482F6C82F}"/>
              </a:ext>
            </a:extLst>
          </p:cNvPr>
          <p:cNvSpPr txBox="1"/>
          <p:nvPr/>
        </p:nvSpPr>
        <p:spPr>
          <a:xfrm>
            <a:off x="390196" y="2702439"/>
            <a:ext cx="593602" cy="646331"/>
          </a:xfrm>
          <a:prstGeom prst="rect">
            <a:avLst/>
          </a:prstGeom>
          <a:noFill/>
        </p:spPr>
        <p:txBody>
          <a:bodyPr wrap="square" rtlCol="0">
            <a:spAutoFit/>
          </a:bodyPr>
          <a:lstStyle/>
          <a:p>
            <a:r>
              <a:rPr kumimoji="1" lang="zh-CN" altLang="en-US" sz="3600" b="1" dirty="0">
                <a:solidFill>
                  <a:srgbClr val="FF000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22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1552</Words>
  <Application>Microsoft Macintosh PowerPoint</Application>
  <PresentationFormat>全屏显示(16:9)</PresentationFormat>
  <Paragraphs>136</Paragraphs>
  <Slides>15</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15</vt:i4>
      </vt:variant>
    </vt:vector>
  </HeadingPairs>
  <TitlesOfParts>
    <vt:vector size="24" baseType="lpstr">
      <vt:lpstr>华文新魏</vt:lpstr>
      <vt:lpstr>楷体</vt:lpstr>
      <vt:lpstr>宋体</vt:lpstr>
      <vt:lpstr>微软雅黑</vt:lpstr>
      <vt:lpstr>Arial</vt:lpstr>
      <vt:lpstr>Calibri</vt:lpstr>
      <vt:lpstr>Times New Roman</vt:lpstr>
      <vt:lpstr>1_Office 主题​​</vt:lpstr>
      <vt:lpstr>Office 主题​​</vt:lpstr>
      <vt:lpstr>说明文阅读策略指导      ——巧用说明文内在逻辑框架 </vt:lpstr>
      <vt:lpstr>目   录</vt:lpstr>
      <vt:lpstr>1. 说明文的文体特征及学生困难点</vt:lpstr>
      <vt:lpstr>2. 说明文阅读策略归纳</vt:lpstr>
      <vt:lpstr>2. 说明文阅读策略归纳</vt:lpstr>
      <vt:lpstr>2. 说明文阅读策略归纳</vt:lpstr>
      <vt:lpstr>2. 说明文阅读策略归纳</vt:lpstr>
      <vt:lpstr>2. 说明文阅读策略归纳</vt:lpstr>
      <vt:lpstr>3. 说明文阅读策略应用</vt:lpstr>
      <vt:lpstr>3. 说明文阅读策略应用</vt:lpstr>
      <vt:lpstr>3. 说明文阅读策略应用</vt:lpstr>
      <vt:lpstr>3. 说明文阅读策略应用</vt:lpstr>
      <vt:lpstr>3. 说明文阅读策略应用</vt:lpstr>
      <vt:lpstr>4.说明文阅读策略总结及备考建议</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Happy</cp:lastModifiedBy>
  <cp:revision>64</cp:revision>
  <dcterms:created xsi:type="dcterms:W3CDTF">2020-02-03T14:16:19Z</dcterms:created>
  <dcterms:modified xsi:type="dcterms:W3CDTF">2020-02-05T05:46:39Z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2052-1.9.1.2994</vt:lpwstr>
  </property>
</Properties>
</file>