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311" r:id="rId4"/>
    <p:sldId id="265" r:id="rId6"/>
    <p:sldId id="284" r:id="rId7"/>
    <p:sldId id="297" r:id="rId8"/>
    <p:sldId id="275" r:id="rId9"/>
    <p:sldId id="299" r:id="rId10"/>
    <p:sldId id="300" r:id="rId11"/>
    <p:sldId id="301" r:id="rId12"/>
    <p:sldId id="293" r:id="rId13"/>
    <p:sldId id="294" r:id="rId14"/>
    <p:sldId id="295" r:id="rId15"/>
    <p:sldId id="296" r:id="rId16"/>
    <p:sldId id="272" r:id="rId17"/>
    <p:sldId id="302" r:id="rId18"/>
    <p:sldId id="310" r:id="rId19"/>
    <p:sldId id="304" r:id="rId20"/>
    <p:sldId id="305" r:id="rId21"/>
    <p:sldId id="271" r:id="rId22"/>
    <p:sldId id="312" r:id="rId23"/>
  </p:sldIdLst>
  <p:sldSz cx="9144000" cy="5144135"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397" y="-48"/>
      </p:cViewPr>
      <p:guideLst>
        <p:guide orient="horz" pos="1607"/>
        <p:guide pos="2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8548"/>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889"/>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887"/>
            <a:ext cx="3619500" cy="833686"/>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8035" indent="0" algn="ctr">
              <a:buNone/>
            </a:lvl7pPr>
            <a:lvl8pPr marL="2400935" indent="0" algn="ctr">
              <a:buNone/>
            </a:lvl8pPr>
            <a:lvl9pPr marL="2743835"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9" y="1510087"/>
            <a:ext cx="3619024" cy="72840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9" y="714595"/>
            <a:ext cx="8139178" cy="4042886"/>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1"/>
            <a:ext cx="9144000" cy="5145035"/>
          </a:xfrm>
          <a:prstGeom prst="rect">
            <a:avLst/>
          </a:prstGeom>
        </p:spPr>
      </p:pic>
      <p:sp>
        <p:nvSpPr>
          <p:cNvPr id="3" name="日期占位符 2"/>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494"/>
            <a:ext cx="3619500" cy="833686"/>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857"/>
            <a:ext cx="3619024" cy="1014238"/>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707"/>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2"/>
            <a:ext cx="8139178"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7" y="227926"/>
            <a:ext cx="8705888" cy="46891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181"/>
            <a:ext cx="7219800" cy="542862"/>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3185"/>
            <a:ext cx="7219950" cy="2584671"/>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1" y="1"/>
            <a:ext cx="3618452" cy="51450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3"/>
            </p:custDataLst>
          </p:nvPr>
        </p:nvPicPr>
        <p:blipFill>
          <a:blip r:embed="rId4" r:link="rId5" cstate="screen"/>
          <a:stretch>
            <a:fillRect/>
          </a:stretch>
        </p:blipFill>
        <p:spPr>
          <a:xfrm>
            <a:off x="8603934" y="0"/>
            <a:ext cx="540068" cy="441707"/>
          </a:xfrm>
          <a:prstGeom prst="rect">
            <a:avLst/>
          </a:prstGeom>
        </p:spPr>
      </p:pic>
      <p:sp>
        <p:nvSpPr>
          <p:cNvPr id="2" name="标题 1"/>
          <p:cNvSpPr>
            <a:spLocks noGrp="1"/>
          </p:cNvSpPr>
          <p:nvPr>
            <p:ph type="title" hasCustomPrompt="1"/>
            <p:custDataLst>
              <p:tags r:id="rId6"/>
            </p:custDataLst>
          </p:nvPr>
        </p:nvSpPr>
        <p:spPr>
          <a:xfrm>
            <a:off x="437400" y="577973"/>
            <a:ext cx="2970000" cy="661698"/>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395"/>
            <a:ext cx="2967300" cy="30708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627"/>
            <a:ext cx="4860000" cy="381709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8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6075"/>
            <a:ext cx="8232300" cy="46994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5073"/>
            <a:ext cx="8231981" cy="621186"/>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628"/>
            <a:ext cx="8224200" cy="25738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855"/>
            <a:ext cx="9144000" cy="137218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351"/>
            <a:ext cx="8232300" cy="424026"/>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278"/>
            <a:ext cx="8243100" cy="24091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6460"/>
            <a:ext cx="8251200" cy="75892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1"/>
            <a:ext cx="9144000" cy="68600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4703328"/>
            <a:ext cx="9144000" cy="441707"/>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53"/>
            <a:ext cx="8278200"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773"/>
            <a:ext cx="40068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773"/>
            <a:ext cx="40257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678"/>
            <a:ext cx="40068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978"/>
            <a:ext cx="40257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483"/>
            <a:ext cx="9144000" cy="37140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1" y="4151195"/>
            <a:ext cx="9143999" cy="993840"/>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701"/>
            <a:ext cx="6858000" cy="1790634"/>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966"/>
            <a:ext cx="6858000" cy="124237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3" y="714595"/>
            <a:ext cx="8139178"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551"/>
            <a:ext cx="8139178" cy="674493"/>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5088"/>
            <a:ext cx="8139178" cy="713363"/>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70"/>
            <a:ext cx="8139178" cy="3781677"/>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7048"/>
            <a:ext cx="8139178" cy="468716"/>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349"/>
            <a:ext cx="8139178" cy="808630"/>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972170"/>
            <a:ext cx="3962432" cy="3780661"/>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972171"/>
            <a:ext cx="3962432" cy="28580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2017"/>
            <a:ext cx="3962400"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972171"/>
            <a:ext cx="3962432" cy="28580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342017"/>
            <a:ext cx="3962432"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972170"/>
            <a:ext cx="3962432" cy="3780661"/>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70"/>
            <a:ext cx="3962432" cy="3780661"/>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507"/>
            <a:ext cx="713238" cy="4042387"/>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501"/>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8292"/>
            <a:ext cx="3048000" cy="856744"/>
          </a:xfrm>
          <a:prstGeom prst="rect">
            <a:avLst/>
          </a:prstGeom>
        </p:spPr>
      </p:pic>
      <p:sp>
        <p:nvSpPr>
          <p:cNvPr id="4" name="日期占位符 3"/>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1" y="2185925"/>
            <a:ext cx="3660458" cy="81129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hasCustomPrompt="1"/>
            <p:custDataLst>
              <p:tags r:id="rId5"/>
            </p:custDataLst>
          </p:nvPr>
        </p:nvSpPr>
        <p:spPr>
          <a:xfrm>
            <a:off x="502412" y="1941551"/>
            <a:ext cx="8139178" cy="674493"/>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595"/>
            <a:ext cx="3962432" cy="4042886"/>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707"/>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594"/>
            <a:ext cx="3962432" cy="28583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210"/>
            <a:ext cx="3962400"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4" y="714594"/>
            <a:ext cx="3962432" cy="28583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4" y="1055210"/>
            <a:ext cx="3962432"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412"/>
            <a:ext cx="3291840" cy="1852213"/>
          </a:xfrm>
          <a:prstGeom prst="rect">
            <a:avLst/>
          </a:prstGeom>
        </p:spPr>
      </p:pic>
      <p:pic>
        <p:nvPicPr>
          <p:cNvPr id="6" name="图片 5"/>
          <p:cNvPicPr/>
          <p:nvPr>
            <p:custDataLst>
              <p:tags r:id="rId5"/>
            </p:custDataLst>
          </p:nvPr>
        </p:nvPicPr>
        <p:blipFill>
          <a:blip r:embed="rId6" r:link="rId7" cstate="screen"/>
          <a:stretch>
            <a:fillRect/>
          </a:stretch>
        </p:blipFill>
        <p:spPr>
          <a:xfrm>
            <a:off x="1" y="4703328"/>
            <a:ext cx="540068" cy="441707"/>
          </a:xfrm>
          <a:prstGeom prst="rect">
            <a:avLst/>
          </a:prstGeom>
        </p:spPr>
      </p:pic>
      <p:sp>
        <p:nvSpPr>
          <p:cNvPr id="2" name="标题 1"/>
          <p:cNvSpPr>
            <a:spLocks noGrp="1"/>
          </p:cNvSpPr>
          <p:nvPr>
            <p:ph type="title"/>
            <p:custDataLst>
              <p:tags r:id="rId8"/>
            </p:custDataLst>
          </p:nvPr>
        </p:nvSpPr>
        <p:spPr>
          <a:xfrm>
            <a:off x="502413" y="332522"/>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9"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595"/>
            <a:ext cx="3962432" cy="4042886"/>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595"/>
            <a:ext cx="713238" cy="4042886"/>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5" y="714589"/>
            <a:ext cx="7371076" cy="4042886"/>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8" Type="http://schemas.openxmlformats.org/officeDocument/2006/relationships/theme" Target="../theme/theme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3" y="332522"/>
            <a:ext cx="8139178" cy="331572"/>
          </a:xfrm>
          <a:prstGeom prst="rect">
            <a:avLst/>
          </a:prstGeom>
        </p:spPr>
        <p:txBody>
          <a:bodyPr vert="horz" wrap="square" lIns="90168" tIns="46989" rIns="90168" bIns="46989"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3" y="721265"/>
            <a:ext cx="8139178" cy="4042886"/>
          </a:xfrm>
          <a:prstGeom prst="rect">
            <a:avLst/>
          </a:prstGeom>
        </p:spPr>
        <p:txBody>
          <a:bodyPr vert="horz" wrap="square" lIns="90168" tIns="46989" rIns="90168" bIns="46989"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3797"/>
            <a:ext cx="2025000" cy="237671"/>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3797"/>
            <a:ext cx="2970000" cy="237671"/>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3797"/>
            <a:ext cx="2025000" cy="237671"/>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24057"/>
            <a:ext cx="8139178" cy="486085"/>
          </a:xfrm>
          <a:prstGeom prst="rect">
            <a:avLst/>
          </a:prstGeom>
        </p:spPr>
        <p:txBody>
          <a:bodyPr vert="horz" lIns="76200" tIns="28575" rIns="57150" bIns="28575"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972170"/>
            <a:ext cx="8139178" cy="3780661"/>
          </a:xfrm>
          <a:prstGeom prst="rect">
            <a:avLst/>
          </a:prstGeom>
        </p:spPr>
        <p:txBody>
          <a:bodyPr vert="horz" lIns="76200" tIns="0" rIns="61913"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3208"/>
            <a:ext cx="2025000" cy="237642"/>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5"/>
            </p:custDataLst>
          </p:nvPr>
        </p:nvSpPr>
        <p:spPr>
          <a:xfrm>
            <a:off x="3087000" y="4763208"/>
            <a:ext cx="2970000" cy="237642"/>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6"/>
            </p:custDataLst>
          </p:nvPr>
        </p:nvSpPr>
        <p:spPr>
          <a:xfrm>
            <a:off x="6457950" y="4763208"/>
            <a:ext cx="2025000" cy="237642"/>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fld>
            <a:endParaRPr lang="zh-CN" altLang="en-US" kern="1200" dirty="0">
              <a:solidFill>
                <a:prstClr val="black">
                  <a:tint val="75000"/>
                </a:prstClr>
              </a:solidFill>
              <a:cs typeface="+mn-cs"/>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3.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4.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5.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6.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7.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8.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9.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30.xml"/><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32.xml"/><Relationship Id="rId2" Type="http://schemas.openxmlformats.org/officeDocument/2006/relationships/image" Target="../media/image11.jpeg"/><Relationship Id="rId1" Type="http://schemas.openxmlformats.org/officeDocument/2006/relationships/tags" Target="../tags/tag23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13.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4.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5.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6.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1.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2.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450"/>
            <a:ext cx="9144000" cy="5143500"/>
          </a:xfrm>
          <a:prstGeom prst="rect">
            <a:avLst/>
          </a:prstGeom>
        </p:spPr>
      </p:pic>
      <p:sp>
        <p:nvSpPr>
          <p:cNvPr id="15" name="标题 14"/>
          <p:cNvSpPr>
            <a:spLocks noGrp="1"/>
          </p:cNvSpPr>
          <p:nvPr>
            <p:ph type="ctrTitle" idx="13"/>
          </p:nvPr>
        </p:nvSpPr>
        <p:spPr>
          <a:xfrm>
            <a:off x="3496942" y="1919431"/>
            <a:ext cx="5412105" cy="728345"/>
          </a:xfrm>
        </p:spPr>
        <p:txBody>
          <a:bodyPr>
            <a:normAutofit/>
          </a:bodyPr>
          <a:lstStyle/>
          <a:p>
            <a:pPr algn="ctr"/>
            <a:r>
              <a:rPr lang="zh-CN" dirty="0">
                <a:solidFill>
                  <a:srgbClr val="FF0000"/>
                </a:solidFill>
              </a:rPr>
              <a:t>记叙文阅读</a:t>
            </a:r>
            <a:endParaRPr lang="zh-CN" dirty="0">
              <a:solidFill>
                <a:srgbClr val="FF0000"/>
              </a:solidFill>
            </a:endParaRPr>
          </a:p>
        </p:txBody>
      </p:sp>
      <p:sp>
        <p:nvSpPr>
          <p:cNvPr id="10" name="矩形 9"/>
          <p:cNvSpPr/>
          <p:nvPr/>
        </p:nvSpPr>
        <p:spPr>
          <a:xfrm>
            <a:off x="4871085" y="3635825"/>
            <a:ext cx="3601720" cy="551815"/>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573"/>
            <a:ext cx="4093845" cy="397510"/>
          </a:xfrm>
          <a:prstGeom prst="rect">
            <a:avLst/>
          </a:prstGeom>
          <a:noFill/>
        </p:spPr>
        <p:txBody>
          <a:bodyPr wrap="square" lIns="91438" tIns="45719" rIns="91438" bIns="45719"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高三英语复习课</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5" y="3699960"/>
            <a:ext cx="5289550" cy="551815"/>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北京汇文中学朝阳垂杨柳分校   王丹青</a:t>
            </a:r>
            <a:endPar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87780" y="76200"/>
            <a:ext cx="6953885" cy="583565"/>
          </a:xfrm>
          <a:prstGeom prst="rect">
            <a:avLst/>
          </a:prstGeom>
          <a:noFill/>
          <a:ln w="19050">
            <a:solidFill>
              <a:srgbClr val="FF0000"/>
            </a:solidFill>
          </a:ln>
        </p:spPr>
        <p:txBody>
          <a:bodyPr wrap="square" rtlCol="0">
            <a:spAutoFit/>
          </a:bodyPr>
          <a:p>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四、记叙文例题解析</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--19</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B</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篇</a:t>
            </a:r>
            <a:endPar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86360" y="902970"/>
            <a:ext cx="8971280" cy="3538220"/>
          </a:xfrm>
          <a:prstGeom prst="rect">
            <a:avLst/>
          </a:prstGeom>
          <a:noFill/>
          <a:ln w="12700" cmpd="sng">
            <a:solidFill>
              <a:schemeClr val="accent1"/>
            </a:solidFill>
            <a:prstDash val="solid"/>
          </a:ln>
        </p:spPr>
        <p:txBody>
          <a:bodyPr wrap="square" rtlCol="0">
            <a:spAutoFit/>
          </a:bodyPr>
          <a:p>
            <a:r>
              <a:rPr lang="en-US" altLang="zh-CN" sz="2400"/>
              <a:t>       </a:t>
            </a:r>
            <a:r>
              <a:rPr lang="zh-CN" altLang="en-US" sz="2000"/>
              <a:t>这是一篇关于人物故事的记叙文，故事主线是</a:t>
            </a:r>
            <a:r>
              <a:rPr lang="en-US" altLang="zh-CN" sz="2000">
                <a:latin typeface="Times New Roman" panose="02020603050405020304" charset="0"/>
                <a:cs typeface="Times New Roman" panose="02020603050405020304" charset="0"/>
              </a:rPr>
              <a:t>who, when, where, what, why, how</a:t>
            </a:r>
            <a:r>
              <a:rPr lang="zh-CN" altLang="zh-CN" sz="2000"/>
              <a:t>。出题往往就是围绕主线展开。</a:t>
            </a:r>
            <a:endParaRPr lang="zh-CN" altLang="zh-CN" sz="2000"/>
          </a:p>
          <a:p>
            <a:r>
              <a:rPr lang="zh-CN" altLang="zh-CN" sz="2000"/>
              <a:t>本文的主线：</a:t>
            </a:r>
            <a:endParaRPr lang="zh-CN" altLang="zh-CN" sz="2000"/>
          </a:p>
          <a:p>
            <a:r>
              <a:rPr lang="en-US" altLang="zh-CN" sz="2000">
                <a:solidFill>
                  <a:srgbClr val="FF0000"/>
                </a:solidFill>
                <a:latin typeface="Times New Roman" panose="02020603050405020304" charset="0"/>
                <a:cs typeface="Times New Roman" panose="02020603050405020304" charset="0"/>
              </a:rPr>
              <a:t>who:</a:t>
            </a:r>
            <a:r>
              <a:rPr lang="en-US" altLang="zh-CN" sz="2000">
                <a:latin typeface="Times New Roman" panose="02020603050405020304" charset="0"/>
                <a:cs typeface="Times New Roman" panose="02020603050405020304" charset="0"/>
              </a:rPr>
              <a:t> Alice Moore</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when &amp; where:</a:t>
            </a:r>
            <a:r>
              <a:rPr lang="en-US" altLang="zh-CN" sz="2000">
                <a:latin typeface="Times New Roman" panose="02020603050405020304" charset="0"/>
                <a:cs typeface="Times New Roman" panose="02020603050405020304" charset="0"/>
              </a:rPr>
              <a:t> Now in a foreign country( unknown or not important)</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what: </a:t>
            </a:r>
            <a:r>
              <a:rPr lang="en-US" altLang="zh-CN" sz="2000">
                <a:latin typeface="Times New Roman" panose="02020603050405020304" charset="0"/>
                <a:cs typeface="Times New Roman" panose="02020603050405020304" charset="0"/>
              </a:rPr>
              <a:t>She was offered a candy bar after her father and she visited a bank, but her father reminded her that sugar treats were bad for teeth. She decided to start her own candy company.</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why:</a:t>
            </a:r>
            <a:r>
              <a:rPr lang="en-US" altLang="zh-CN" sz="2000">
                <a:latin typeface="Times New Roman" panose="02020603050405020304" charset="0"/>
                <a:cs typeface="Times New Roman" panose="02020603050405020304" charset="0"/>
              </a:rPr>
              <a:t> She wanted a healthy candy.</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how: </a:t>
            </a:r>
            <a:r>
              <a:rPr lang="en-US" altLang="zh-CN" sz="2000">
                <a:latin typeface="Times New Roman" panose="02020603050405020304" charset="0"/>
                <a:cs typeface="Times New Roman" panose="02020603050405020304" charset="0"/>
              </a:rPr>
              <a:t>She did research and conducted trails to get a recipe for CanCandy.</a:t>
            </a:r>
            <a:endParaRPr lang="en-US" altLang="zh-CN" sz="2000">
              <a:latin typeface="Times New Roman" panose="02020603050405020304" charset="0"/>
              <a:cs typeface="Times New Roman" panose="02020603050405020304" charset="0"/>
            </a:endParaRPr>
          </a:p>
          <a:p>
            <a:r>
              <a:rPr lang="en-US" altLang="zh-CN" sz="2000">
                <a:solidFill>
                  <a:srgbClr val="FF0000"/>
                </a:solidFill>
                <a:latin typeface="Times New Roman" panose="02020603050405020304" charset="0"/>
                <a:cs typeface="Times New Roman" panose="02020603050405020304" charset="0"/>
              </a:rPr>
              <a:t>ending:</a:t>
            </a:r>
            <a:r>
              <a:rPr lang="en-US" altLang="zh-CN" sz="2000">
                <a:latin typeface="Times New Roman" panose="02020603050405020304" charset="0"/>
                <a:cs typeface="Times New Roman" panose="02020603050405020304" charset="0"/>
              </a:rPr>
              <a:t> She realized her dream and wanted to help others find their smiles.</a:t>
            </a:r>
            <a:endParaRPr lang="en-US" altLang="zh-CN" sz="20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87780" y="219710"/>
            <a:ext cx="6953885" cy="583565"/>
          </a:xfrm>
          <a:prstGeom prst="rect">
            <a:avLst/>
          </a:prstGeom>
          <a:noFill/>
          <a:ln w="19050">
            <a:solidFill>
              <a:srgbClr val="FF0000"/>
            </a:solidFill>
          </a:ln>
        </p:spPr>
        <p:txBody>
          <a:bodyPr wrap="square" rtlCol="0">
            <a:spAutoFit/>
          </a:bodyPr>
          <a:p>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四、记叙文例题解析</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--19</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B</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篇</a:t>
            </a:r>
            <a:endPar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51460" y="1068705"/>
            <a:ext cx="3718560" cy="3692525"/>
          </a:xfrm>
          <a:prstGeom prst="rect">
            <a:avLst/>
          </a:prstGeom>
          <a:noFill/>
          <a:ln w="12700" cmpd="sng">
            <a:solidFill>
              <a:schemeClr val="accent1"/>
            </a:solidFill>
            <a:prstDash val="solid"/>
          </a:ln>
        </p:spPr>
        <p:txBody>
          <a:bodyPr wrap="square" rtlCol="0">
            <a:spAutoFit/>
          </a:bodyPr>
          <a:p>
            <a:r>
              <a:rPr lang="zh-CN" altLang="zh-CN" dirty="0" smtClean="0">
                <a:effectLst/>
                <a:latin typeface="Times New Roman" panose="02020603050405020304" charset="0"/>
                <a:ea typeface="宋体" panose="02010600030101010101" pitchFamily="2" charset="-122"/>
                <a:cs typeface="Times New Roman" panose="02020603050405020304" charset="0"/>
                <a:sym typeface="+mn-ea"/>
              </a:rPr>
              <a:t>我们先看看设问：</a:t>
            </a:r>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dirty="0" smtClean="0">
                <a:effectLst/>
                <a:latin typeface="Times New Roman" panose="02020603050405020304" charset="0"/>
                <a:ea typeface="宋体" panose="02010600030101010101" pitchFamily="2" charset="-122"/>
                <a:cs typeface="Times New Roman" panose="02020603050405020304" charset="0"/>
                <a:sym typeface="+mn-ea"/>
              </a:rPr>
              <a:t>34. How did </a:t>
            </a:r>
            <a:r>
              <a:rPr lang="en-US" altLang="zh-CN" dirty="0" err="1" smtClean="0">
                <a:effectLst/>
                <a:latin typeface="Times New Roman" panose="02020603050405020304" charset="0"/>
                <a:ea typeface="宋体" panose="02010600030101010101" pitchFamily="2" charset="-122"/>
                <a:cs typeface="Times New Roman" panose="02020603050405020304" charset="0"/>
                <a:sym typeface="+mn-ea"/>
              </a:rPr>
              <a:t>Moore</a:t>
            </a:r>
            <a:r>
              <a:rPr lang="en-US" altLang="zh-CN" dirty="0" smtClean="0">
                <a:effectLst/>
                <a:latin typeface="Times New Roman" panose="02020603050405020304" charset="0"/>
                <a:ea typeface="宋体" panose="02010600030101010101" pitchFamily="2" charset="-122"/>
                <a:cs typeface="Times New Roman" panose="02020603050405020304" charset="0"/>
                <a:sym typeface="+mn-ea"/>
              </a:rPr>
              <a:t> react to her dad’s warning?</a:t>
            </a:r>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endParaRPr kumimoji="0" lang="en-US" altLang="zh-CN"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endParaRPr>
          </a:p>
          <a:p>
            <a:endParaRPr kumimoji="0" lang="en-US" altLang="zh-CN"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endParaRPr>
          </a:p>
          <a:p>
            <a:endParaRPr kumimoji="0" lang="zh-CN" altLang="zh-CN"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lang="en-US" altLang="zh-CN" dirty="0" smtClean="0">
                <a:effectLst/>
                <a:latin typeface="Times New Roman" panose="02020603050405020304" charset="0"/>
                <a:ea typeface="宋体" panose="02010600030101010101" pitchFamily="2" charset="-122"/>
                <a:cs typeface="Times New Roman" panose="02020603050405020304" charset="0"/>
                <a:sym typeface="+mn-ea"/>
              </a:rPr>
              <a:t>35. What is special about </a:t>
            </a:r>
            <a:r>
              <a:rPr lang="en-US" altLang="zh-CN" dirty="0" err="1" smtClean="0">
                <a:effectLst/>
                <a:latin typeface="Times New Roman" panose="02020603050405020304" charset="0"/>
                <a:ea typeface="宋体" panose="02010600030101010101" pitchFamily="2" charset="-122"/>
                <a:cs typeface="Times New Roman" panose="02020603050405020304" charset="0"/>
                <a:sym typeface="+mn-ea"/>
              </a:rPr>
              <a:t>CanCandy</a:t>
            </a:r>
            <a:r>
              <a:rPr lang="en-US" altLang="zh-CN" dirty="0" smtClean="0">
                <a:effectLst/>
                <a:latin typeface="Times New Roman" panose="02020603050405020304" charset="0"/>
                <a:ea typeface="宋体" panose="02010600030101010101" pitchFamily="2" charset="-122"/>
                <a:cs typeface="Times New Roman" panose="02020603050405020304" charset="0"/>
                <a:sym typeface="+mn-ea"/>
              </a:rPr>
              <a:t>?</a:t>
            </a:r>
            <a:endParaRPr kumimoji="0" lang="zh-CN" altLang="zh-CN"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dirty="0" smtClean="0">
                <a:effectLst/>
                <a:latin typeface="Times New Roman" panose="02020603050405020304" charset="0"/>
                <a:ea typeface="宋体" panose="02010600030101010101" pitchFamily="2" charset="-122"/>
                <a:cs typeface="Times New Roman" panose="02020603050405020304" charset="0"/>
                <a:sym typeface="+mn-ea"/>
              </a:rPr>
              <a:t>36. What does Moore expect from her business?</a:t>
            </a:r>
            <a:endParaRPr kumimoji="0" lang="zh-CN" altLang="zh-CN"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lang="en-US" altLang="zh-CN" dirty="0" smtClean="0">
                <a:effectLst/>
                <a:latin typeface="Times New Roman" panose="02020603050405020304" charset="0"/>
                <a:ea typeface="宋体" panose="02010600030101010101" pitchFamily="2" charset="-122"/>
                <a:cs typeface="Times New Roman" panose="02020603050405020304" charset="0"/>
                <a:sym typeface="+mn-ea"/>
              </a:rPr>
              <a:t>37. </a:t>
            </a:r>
            <a:r>
              <a:rPr lang="en-US" altLang="zh-CN" b="1" dirty="0" smtClean="0">
                <a:effectLst/>
                <a:latin typeface="Times New Roman" panose="02020603050405020304" charset="0"/>
                <a:ea typeface="宋体" panose="02010600030101010101" pitchFamily="2" charset="-122"/>
                <a:cs typeface="Times New Roman" panose="02020603050405020304" charset="0"/>
                <a:sym typeface="+mn-ea"/>
              </a:rPr>
              <a:t>What can we learn from Alice Moore’s story?</a:t>
            </a:r>
            <a:endParaRPr lang="en-US" altLang="zh-CN"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4131945" y="1068705"/>
            <a:ext cx="4862195" cy="3138170"/>
          </a:xfrm>
          <a:prstGeom prst="rect">
            <a:avLst/>
          </a:prstGeom>
          <a:noFill/>
          <a:ln w="12700" cmpd="sng">
            <a:solidFill>
              <a:schemeClr val="accent1"/>
            </a:solidFill>
            <a:prstDash val="solid"/>
          </a:ln>
        </p:spPr>
        <p:txBody>
          <a:bodyPr wrap="square" rtlCol="0">
            <a:spAutoFit/>
          </a:bodyPr>
          <a:p>
            <a:r>
              <a:rPr lang="zh-CN" altLang="zh-CN" dirty="0" smtClean="0">
                <a:effectLst/>
                <a:latin typeface="Times New Roman" panose="02020603050405020304" charset="0"/>
                <a:ea typeface="宋体" panose="02010600030101010101" pitchFamily="2" charset="-122"/>
                <a:cs typeface="Times New Roman" panose="02020603050405020304" charset="0"/>
                <a:sym typeface="+mn-ea"/>
              </a:rPr>
              <a:t>我们再看看主线：</a:t>
            </a:r>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a:solidFill>
                  <a:srgbClr val="FF0000"/>
                </a:solidFill>
                <a:latin typeface="Times New Roman" panose="02020603050405020304" charset="0"/>
                <a:cs typeface="Times New Roman" panose="02020603050405020304" charset="0"/>
                <a:sym typeface="+mn-ea"/>
              </a:rPr>
              <a:t>what: </a:t>
            </a:r>
            <a:r>
              <a:rPr lang="en-US" altLang="zh-CN">
                <a:latin typeface="Times New Roman" panose="02020603050405020304" charset="0"/>
                <a:cs typeface="Times New Roman" panose="02020603050405020304" charset="0"/>
                <a:sym typeface="+mn-ea"/>
              </a:rPr>
              <a:t>She was offered a candy bar after her father and she visited a bank, but her father reminded her that sugar treats were bad for teeth. She decided to start her own candy company.</a:t>
            </a:r>
            <a:endParaRPr lang="en-US" altLang="zh-CN">
              <a:latin typeface="Times New Roman" panose="02020603050405020304" charset="0"/>
              <a:cs typeface="Times New Roman" panose="02020603050405020304" charset="0"/>
            </a:endParaRPr>
          </a:p>
          <a:p>
            <a:endParaRPr lang="en-US" altLang="zh-CN">
              <a:solidFill>
                <a:srgbClr val="FF0000"/>
              </a:solidFill>
              <a:latin typeface="Times New Roman" panose="02020603050405020304" charset="0"/>
              <a:cs typeface="Times New Roman" panose="02020603050405020304" charset="0"/>
              <a:sym typeface="+mn-ea"/>
            </a:endParaRPr>
          </a:p>
          <a:p>
            <a:r>
              <a:rPr lang="en-US" altLang="zh-CN">
                <a:solidFill>
                  <a:srgbClr val="FF0000"/>
                </a:solidFill>
                <a:latin typeface="Times New Roman" panose="02020603050405020304" charset="0"/>
                <a:cs typeface="Times New Roman" panose="02020603050405020304" charset="0"/>
                <a:sym typeface="+mn-ea"/>
              </a:rPr>
              <a:t>why:</a:t>
            </a:r>
            <a:r>
              <a:rPr lang="en-US" altLang="zh-CN">
                <a:latin typeface="Times New Roman" panose="02020603050405020304" charset="0"/>
                <a:cs typeface="Times New Roman" panose="02020603050405020304" charset="0"/>
                <a:sym typeface="+mn-ea"/>
              </a:rPr>
              <a:t> She wanted a healthy candy.</a:t>
            </a:r>
            <a:endParaRPr lang="en-US" altLang="zh-CN">
              <a:latin typeface="Times New Roman" panose="02020603050405020304" charset="0"/>
              <a:cs typeface="Times New Roman" panose="02020603050405020304" charset="0"/>
            </a:endParaRPr>
          </a:p>
          <a:p>
            <a:r>
              <a:rPr lang="en-US" altLang="zh-CN">
                <a:solidFill>
                  <a:srgbClr val="FF0000"/>
                </a:solidFill>
                <a:latin typeface="Times New Roman" panose="02020603050405020304" charset="0"/>
                <a:cs typeface="Times New Roman" panose="02020603050405020304" charset="0"/>
                <a:sym typeface="+mn-ea"/>
              </a:rPr>
              <a:t>how: </a:t>
            </a:r>
            <a:r>
              <a:rPr lang="en-US" altLang="zh-CN">
                <a:latin typeface="Times New Roman" panose="02020603050405020304" charset="0"/>
                <a:cs typeface="Times New Roman" panose="02020603050405020304" charset="0"/>
                <a:sym typeface="+mn-ea"/>
              </a:rPr>
              <a:t>She did research and conducted trails to get a recipe for CanCandy.</a:t>
            </a:r>
            <a:endParaRPr lang="en-US" altLang="zh-CN">
              <a:latin typeface="Times New Roman" panose="02020603050405020304" charset="0"/>
              <a:cs typeface="Times New Roman" panose="02020603050405020304" charset="0"/>
            </a:endParaRPr>
          </a:p>
          <a:p>
            <a:r>
              <a:rPr lang="en-US" altLang="zh-CN">
                <a:solidFill>
                  <a:srgbClr val="FF0000"/>
                </a:solidFill>
                <a:latin typeface="Times New Roman" panose="02020603050405020304" charset="0"/>
                <a:cs typeface="Times New Roman" panose="02020603050405020304" charset="0"/>
                <a:sym typeface="+mn-ea"/>
              </a:rPr>
              <a:t>ending:</a:t>
            </a:r>
            <a:r>
              <a:rPr lang="en-US" altLang="zh-CN">
                <a:latin typeface="Times New Roman" panose="02020603050405020304" charset="0"/>
                <a:cs typeface="Times New Roman" panose="02020603050405020304" charset="0"/>
                <a:sym typeface="+mn-ea"/>
              </a:rPr>
              <a:t> She realized her dream and wanted to help others find their smiles.</a:t>
            </a:r>
            <a:endParaRPr lang="en-US" altLang="zh-CN">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87780" y="219710"/>
            <a:ext cx="6953885" cy="583565"/>
          </a:xfrm>
          <a:prstGeom prst="rect">
            <a:avLst/>
          </a:prstGeom>
          <a:noFill/>
          <a:ln w="19050">
            <a:solidFill>
              <a:srgbClr val="FF0000"/>
            </a:solidFill>
          </a:ln>
        </p:spPr>
        <p:txBody>
          <a:bodyPr wrap="square" rtlCol="0">
            <a:spAutoFit/>
          </a:bodyPr>
          <a:p>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四、记叙文例题解析</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--19</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B</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篇</a:t>
            </a:r>
            <a:endPar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21615" y="1145540"/>
            <a:ext cx="8815705" cy="3169285"/>
          </a:xfrm>
          <a:prstGeom prst="rect">
            <a:avLst/>
          </a:prstGeom>
          <a:noFill/>
          <a:ln w="12700" cmpd="sng">
            <a:solidFill>
              <a:schemeClr val="accent1"/>
            </a:solidFill>
            <a:prstDash val="solid"/>
          </a:ln>
        </p:spPr>
        <p:txBody>
          <a:bodyPr wrap="square" rtlCol="0">
            <a:spAutoFit/>
          </a:bodyPr>
          <a:p>
            <a:r>
              <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rPr>
              <a:t>34. How did </a:t>
            </a:r>
            <a:r>
              <a:rPr lang="en-US" altLang="zh-CN" sz="2000" dirty="0" err="1" smtClean="0">
                <a:effectLst/>
                <a:latin typeface="Times New Roman" panose="02020603050405020304" charset="0"/>
                <a:ea typeface="宋体" panose="02010600030101010101" pitchFamily="2" charset="-122"/>
                <a:cs typeface="Times New Roman" panose="02020603050405020304" charset="0"/>
                <a:sym typeface="+mn-ea"/>
              </a:rPr>
              <a:t>Moorc</a:t>
            </a:r>
            <a:r>
              <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rPr>
              <a:t> react to her dad's warning?</a:t>
            </a:r>
            <a:endPar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endParaRPr>
          </a:p>
          <a:p>
            <a:r>
              <a:rPr kumimoji="0" lang="en-US" altLang="zh-CN" sz="20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rPr>
              <a:t>A. She argued with him. 			B. She tried to find a way out.</a:t>
            </a:r>
            <a:endParaRPr kumimoji="0" lang="en-US" altLang="zh-CN" sz="20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cs typeface="Times New Roman" panose="02020603050405020304" charset="0"/>
              </a:rPr>
              <a:t>C. She paid no attention.			D. She chose to consult dentist.</a:t>
            </a:r>
            <a:endParaRPr lang="zh-CN" altLang="en-US" sz="2000">
              <a:latin typeface="Times New Roman" panose="02020603050405020304" charset="0"/>
              <a:cs typeface="Times New Roman" panose="02020603050405020304" charset="0"/>
            </a:endParaRPr>
          </a:p>
          <a:p>
            <a:endParaRPr lang="zh-CN" altLang="en-US" sz="2000"/>
          </a:p>
          <a:p>
            <a:endParaRPr lang="zh-CN" altLang="en-US" sz="2000"/>
          </a:p>
          <a:p>
            <a:endParaRPr lang="zh-CN" altLang="en-US" sz="2000">
              <a:latin typeface="Times New Roman" panose="02020603050405020304" charset="0"/>
              <a:cs typeface="Times New Roman" panose="02020603050405020304" charset="0"/>
            </a:endParaRPr>
          </a:p>
          <a:p>
            <a:endParaRPr lang="zh-CN" altLang="en-US" sz="2000">
              <a:latin typeface="Times New Roman" panose="02020603050405020304" charset="0"/>
              <a:cs typeface="Times New Roman" panose="02020603050405020304" charset="0"/>
            </a:endParaRPr>
          </a:p>
          <a:p>
            <a:endParaRPr lang="zh-CN" altLang="en-US" sz="2000">
              <a:latin typeface="Times New Roman" panose="02020603050405020304" charset="0"/>
              <a:cs typeface="Times New Roman" panose="02020603050405020304" charset="0"/>
            </a:endParaRPr>
          </a:p>
          <a:p>
            <a:endParaRPr lang="zh-CN" altLang="en-US" sz="2000">
              <a:latin typeface="Times New Roman" panose="02020603050405020304" charset="0"/>
              <a:cs typeface="Times New Roman" panose="02020603050405020304" charset="0"/>
            </a:endParaRPr>
          </a:p>
          <a:p>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314960" y="2401570"/>
            <a:ext cx="8211185" cy="922020"/>
          </a:xfrm>
          <a:prstGeom prst="rect">
            <a:avLst/>
          </a:prstGeom>
          <a:noFill/>
        </p:spPr>
        <p:txBody>
          <a:bodyPr wrap="square" rtlCol="0">
            <a:spAutoFit/>
          </a:bodyPr>
          <a:p>
            <a:pPr algn="l"/>
            <a:r>
              <a:rPr lang="zh-CN" altLang="en-US">
                <a:sym typeface="+mn-ea"/>
              </a:rPr>
              <a:t>解析：</a:t>
            </a:r>
            <a:r>
              <a:rPr lang="en-US" altLang="zh-CN" dirty="0">
                <a:latin typeface="Times New Roman" panose="02020603050405020304" charset="0"/>
                <a:cs typeface="Times New Roman" panose="02020603050405020304" charset="0"/>
                <a:sym typeface="+mn-ea"/>
              </a:rPr>
              <a:t>But Moore was sick of missing out on candies. So she desired to get round the warning, “Why can’t I make a healthy candy that’s good for my teeth so that my parents can’t say no to it?”</a:t>
            </a:r>
            <a:endParaRPr lang="zh-CN" altLang="en-US"/>
          </a:p>
        </p:txBody>
      </p:sp>
      <p:sp>
        <p:nvSpPr>
          <p:cNvPr id="6" name="矩形 5"/>
          <p:cNvSpPr/>
          <p:nvPr/>
        </p:nvSpPr>
        <p:spPr>
          <a:xfrm>
            <a:off x="2121535" y="2428875"/>
            <a:ext cx="1107440" cy="28702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矩形 6"/>
          <p:cNvSpPr/>
          <p:nvPr/>
        </p:nvSpPr>
        <p:spPr>
          <a:xfrm>
            <a:off x="3228975" y="2428875"/>
            <a:ext cx="1393825" cy="28702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矩形 9"/>
          <p:cNvSpPr/>
          <p:nvPr/>
        </p:nvSpPr>
        <p:spPr>
          <a:xfrm>
            <a:off x="6975475" y="2428875"/>
            <a:ext cx="975995" cy="28702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文本框 10"/>
          <p:cNvSpPr txBox="1"/>
          <p:nvPr/>
        </p:nvSpPr>
        <p:spPr>
          <a:xfrm>
            <a:off x="393700" y="3448685"/>
            <a:ext cx="8472170" cy="706755"/>
          </a:xfrm>
          <a:prstGeom prst="rect">
            <a:avLst/>
          </a:prstGeom>
          <a:noFill/>
        </p:spPr>
        <p:txBody>
          <a:bodyPr wrap="square" rtlCol="0">
            <a:spAutoFit/>
          </a:bodyPr>
          <a:p>
            <a:r>
              <a:rPr lang="zh-CN" altLang="en-US" sz="2000">
                <a:solidFill>
                  <a:srgbClr val="FF0000"/>
                </a:solidFill>
                <a:latin typeface="Times New Roman" panose="02020603050405020304" charset="0"/>
                <a:cs typeface="Times New Roman" panose="02020603050405020304" charset="0"/>
                <a:sym typeface="+mn-ea"/>
              </a:rPr>
              <a:t>With that in mind</a:t>
            </a:r>
            <a:r>
              <a:rPr lang="zh-CN" altLang="en-US" sz="2000">
                <a:latin typeface="Times New Roman" panose="02020603050405020304" charset="0"/>
                <a:cs typeface="Times New Roman" panose="02020603050405020304" charset="0"/>
                <a:sym typeface="+mn-ea"/>
              </a:rPr>
              <a:t>, Moore asked her father if she could start her own candy company. </a:t>
            </a:r>
            <a:endParaRPr lang="zh-CN" altLang="en-US" sz="2000">
              <a:latin typeface="Times New Roman" panose="02020603050405020304" charset="0"/>
              <a:cs typeface="Times New Roman" panose="02020603050405020304" charset="0"/>
              <a:sym typeface="+mn-ea"/>
            </a:endParaRPr>
          </a:p>
        </p:txBody>
      </p:sp>
      <p:sp>
        <p:nvSpPr>
          <p:cNvPr id="12" name="笑脸 11"/>
          <p:cNvSpPr/>
          <p:nvPr/>
        </p:nvSpPr>
        <p:spPr>
          <a:xfrm>
            <a:off x="4802505" y="1473835"/>
            <a:ext cx="281940" cy="2571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0" grpId="0" bldLvl="0" animBg="1"/>
      <p:bldP spid="11" grpId="0"/>
      <p:bldP spid="11" grpId="1"/>
      <p:bldP spid="12"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87780" y="219710"/>
            <a:ext cx="6953885" cy="583565"/>
          </a:xfrm>
          <a:prstGeom prst="rect">
            <a:avLst/>
          </a:prstGeom>
          <a:noFill/>
          <a:ln w="19050">
            <a:solidFill>
              <a:srgbClr val="FF0000"/>
            </a:solidFill>
          </a:ln>
        </p:spPr>
        <p:txBody>
          <a:bodyPr wrap="square" rtlCol="0">
            <a:spAutoFit/>
          </a:bodyPr>
          <a:p>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四、记叙文例题解析</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--19</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B</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篇</a:t>
            </a:r>
            <a:endPar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28295" y="1036955"/>
            <a:ext cx="8826500" cy="3476625"/>
          </a:xfrm>
          <a:prstGeom prst="rect">
            <a:avLst/>
          </a:prstGeom>
          <a:noFill/>
          <a:ln w="12700" cmpd="sng">
            <a:solidFill>
              <a:schemeClr val="accent1"/>
            </a:solidFill>
            <a:prstDash val="solid"/>
          </a:ln>
        </p:spPr>
        <p:txBody>
          <a:bodyPr wrap="square" rtlCol="0">
            <a:spAutoFit/>
          </a:bodyPr>
          <a:p>
            <a:r>
              <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rPr>
              <a:t>35. What is special about </a:t>
            </a:r>
            <a:r>
              <a:rPr lang="en-US" altLang="zh-CN" sz="2000" dirty="0" err="1" smtClean="0">
                <a:effectLst/>
                <a:latin typeface="Times New Roman" panose="02020603050405020304" charset="0"/>
                <a:ea typeface="宋体" panose="02010600030101010101" pitchFamily="2" charset="-122"/>
                <a:cs typeface="Times New Roman" panose="02020603050405020304" charset="0"/>
                <a:sym typeface="+mn-ea"/>
              </a:rPr>
              <a:t>CanCandy</a:t>
            </a:r>
            <a:r>
              <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rPr>
              <a:t>?</a:t>
            </a:r>
            <a:endParaRPr kumimoji="0" lang="zh-CN" altLang="zh-CN" sz="20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rPr>
              <a:t>A. It is beneficial to dental health.</a:t>
            </a:r>
            <a:endPar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2000" dirty="0" smtClean="0">
                <a:effectLst/>
                <a:latin typeface="Times New Roman" panose="02020603050405020304" charset="0"/>
                <a:ea typeface="宋体" panose="02010600030101010101" pitchFamily="2" charset="-122"/>
                <a:cs typeface="Times New Roman" panose="02020603050405020304" charset="0"/>
                <a:sym typeface="+mn-ea"/>
              </a:rPr>
              <a:t>B. It is free of sweetners.</a:t>
            </a:r>
            <a:endParaRPr kumimoji="0" lang="en-US" altLang="zh-CN" sz="20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C. It is sweeter than other candies.</a:t>
            </a:r>
            <a:endParaRPr lang="en-US" altLang="zh-CN" sz="2000">
              <a:latin typeface="Times New Roman" panose="02020603050405020304" charset="0"/>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D. It is produced to a dentists' recipe.</a:t>
            </a:r>
            <a:endParaRPr lang="en-US" altLang="zh-CN" sz="2000">
              <a:latin typeface="Times New Roman" panose="02020603050405020304" charset="0"/>
              <a:cs typeface="Times New Roman" panose="02020603050405020304" charset="0"/>
              <a:sym typeface="+mn-ea"/>
            </a:endParaRPr>
          </a:p>
          <a:p>
            <a:endParaRPr lang="en-US" altLang="zh-CN" sz="2000">
              <a:latin typeface="Times New Roman" panose="02020603050405020304" charset="0"/>
              <a:cs typeface="Times New Roman" panose="02020603050405020304" charset="0"/>
              <a:sym typeface="+mn-ea"/>
            </a:endParaRPr>
          </a:p>
          <a:p>
            <a:endParaRPr lang="en-US" altLang="zh-CN" sz="2000">
              <a:latin typeface="Times New Roman" panose="02020603050405020304" charset="0"/>
              <a:cs typeface="Times New Roman" panose="02020603050405020304" charset="0"/>
              <a:sym typeface="+mn-ea"/>
            </a:endParaRPr>
          </a:p>
          <a:p>
            <a:endParaRPr lang="zh-CN" altLang="en-US" sz="2000">
              <a:latin typeface="Times New Roman" panose="02020603050405020304" charset="0"/>
              <a:cs typeface="Times New Roman" panose="02020603050405020304" charset="0"/>
            </a:endParaRPr>
          </a:p>
          <a:p>
            <a:endParaRPr lang="zh-CN" altLang="en-US" sz="2000"/>
          </a:p>
          <a:p>
            <a:endParaRPr lang="zh-CN" altLang="en-US" sz="2000"/>
          </a:p>
          <a:p>
            <a:endParaRPr lang="zh-CN" altLang="en-US" sz="2000">
              <a:latin typeface="Calibri" panose="020F0502020204030204" charset="0"/>
              <a:cs typeface="Calibri" panose="020F0502020204030204" charset="0"/>
            </a:endParaRPr>
          </a:p>
        </p:txBody>
      </p:sp>
      <p:sp>
        <p:nvSpPr>
          <p:cNvPr id="4" name="文本框 3"/>
          <p:cNvSpPr txBox="1"/>
          <p:nvPr/>
        </p:nvSpPr>
        <p:spPr>
          <a:xfrm>
            <a:off x="328295" y="2751455"/>
            <a:ext cx="8649335" cy="1322070"/>
          </a:xfrm>
          <a:prstGeom prst="rect">
            <a:avLst/>
          </a:prstGeom>
          <a:noFill/>
        </p:spPr>
        <p:txBody>
          <a:bodyPr wrap="square" rtlCol="0">
            <a:spAutoFit/>
          </a:bodyPr>
          <a:p>
            <a:r>
              <a:rPr lang="zh-CN" altLang="en-US">
                <a:sym typeface="+mn-ea"/>
              </a:rPr>
              <a:t>解析：</a:t>
            </a:r>
            <a:r>
              <a:rPr lang="en-US" altLang="zh-CN" dirty="0">
                <a:latin typeface="Times New Roman" panose="02020603050405020304" charset="0"/>
                <a:cs typeface="Times New Roman" panose="02020603050405020304" charset="0"/>
                <a:sym typeface="+mn-ea"/>
              </a:rPr>
              <a:t> </a:t>
            </a:r>
            <a:r>
              <a:rPr lang="en-US" altLang="zh-CN" sz="2000" dirty="0">
                <a:latin typeface="Times New Roman" panose="02020603050405020304" charset="0"/>
                <a:cs typeface="Times New Roman" panose="02020603050405020304" charset="0"/>
                <a:sym typeface="+mn-ea"/>
              </a:rPr>
              <a:t>With her dad’s permission, she spent the next two years researching online and conducting trials to get a recipe that was both tasty and </a:t>
            </a:r>
            <a:r>
              <a:rPr lang="en-US" altLang="zh-CN" sz="2000" dirty="0">
                <a:solidFill>
                  <a:srgbClr val="FF0000"/>
                </a:solidFill>
                <a:latin typeface="Times New Roman" panose="02020603050405020304" charset="0"/>
                <a:cs typeface="Times New Roman" panose="02020603050405020304" charset="0"/>
                <a:sym typeface="+mn-ea"/>
              </a:rPr>
              <a:t>tooth-friendly</a:t>
            </a:r>
            <a:r>
              <a:rPr lang="en-US" altLang="zh-CN" sz="2000" dirty="0">
                <a:latin typeface="Times New Roman" panose="02020603050405020304" charset="0"/>
                <a:cs typeface="Times New Roman" panose="02020603050405020304" charset="0"/>
                <a:sym typeface="+mn-ea"/>
              </a:rPr>
              <a:t>. Consequently</a:t>
            </a:r>
            <a:r>
              <a:rPr lang="en-US" altLang="zh-CN" sz="2000" dirty="0" smtClean="0">
                <a:latin typeface="Times New Roman" panose="02020603050405020304" charset="0"/>
                <a:cs typeface="Times New Roman" panose="02020603050405020304" charset="0"/>
                <a:sym typeface="+mn-ea"/>
              </a:rPr>
              <a:t>, she </a:t>
            </a:r>
            <a:r>
              <a:rPr lang="en-US" altLang="zh-CN" sz="2000" dirty="0">
                <a:latin typeface="Times New Roman" panose="02020603050405020304" charset="0"/>
                <a:cs typeface="Times New Roman" panose="02020603050405020304" charset="0"/>
                <a:sym typeface="+mn-ea"/>
              </a:rPr>
              <a:t>succeeded in making a kind of candy only using natural sweeteners, which can </a:t>
            </a:r>
            <a:r>
              <a:rPr lang="en-US" altLang="zh-CN" sz="2000" dirty="0">
                <a:solidFill>
                  <a:srgbClr val="FF0000"/>
                </a:solidFill>
                <a:latin typeface="Times New Roman" panose="02020603050405020304" charset="0"/>
                <a:cs typeface="Times New Roman" panose="02020603050405020304" charset="0"/>
                <a:sym typeface="+mn-ea"/>
              </a:rPr>
              <a:t>reduce oral bacteria</a:t>
            </a:r>
            <a:r>
              <a:rPr lang="en-US" altLang="zh-CN" sz="2000" dirty="0">
                <a:latin typeface="Times New Roman" panose="02020603050405020304" charset="0"/>
                <a:cs typeface="Times New Roman" panose="02020603050405020304" charset="0"/>
                <a:sym typeface="+mn-ea"/>
              </a:rPr>
              <a:t>.</a:t>
            </a:r>
            <a:endParaRPr lang="en-US" altLang="zh-CN" sz="2000" dirty="0">
              <a:latin typeface="Times New Roman" panose="02020603050405020304" charset="0"/>
              <a:cs typeface="Times New Roman" panose="02020603050405020304" charset="0"/>
              <a:sym typeface="+mn-ea"/>
            </a:endParaRPr>
          </a:p>
        </p:txBody>
      </p:sp>
      <p:sp>
        <p:nvSpPr>
          <p:cNvPr id="6" name="文本框 5"/>
          <p:cNvSpPr txBox="1"/>
          <p:nvPr/>
        </p:nvSpPr>
        <p:spPr>
          <a:xfrm>
            <a:off x="354965" y="4073525"/>
            <a:ext cx="6873875" cy="398780"/>
          </a:xfrm>
          <a:prstGeom prst="rect">
            <a:avLst/>
          </a:prstGeom>
          <a:noFill/>
        </p:spPr>
        <p:txBody>
          <a:bodyPr wrap="square" rtlCol="0">
            <a:spAutoFit/>
          </a:bodyPr>
          <a:p>
            <a:r>
              <a:rPr lang="en-US" altLang="zh-CN" sz="2000" dirty="0">
                <a:latin typeface="Times New Roman" panose="02020603050405020304" charset="0"/>
                <a:cs typeface="Times New Roman" panose="02020603050405020304" charset="0"/>
                <a:sym typeface="+mn-ea"/>
              </a:rPr>
              <a:t>She also approached dentists to learn more about </a:t>
            </a:r>
            <a:r>
              <a:rPr lang="en-US" altLang="zh-CN" sz="2000" dirty="0">
                <a:solidFill>
                  <a:srgbClr val="FF0000"/>
                </a:solidFill>
                <a:latin typeface="Times New Roman" panose="02020603050405020304" charset="0"/>
                <a:cs typeface="Times New Roman" panose="02020603050405020304" charset="0"/>
                <a:sym typeface="+mn-ea"/>
              </a:rPr>
              <a:t>teeth cleaning</a:t>
            </a:r>
            <a:r>
              <a:rPr lang="en-US" altLang="zh-CN" sz="2000" dirty="0">
                <a:latin typeface="Times New Roman" panose="02020603050405020304" charset="0"/>
                <a:cs typeface="Times New Roman" panose="02020603050405020304" charset="0"/>
                <a:sym typeface="+mn-ea"/>
              </a:rPr>
              <a:t>.</a:t>
            </a:r>
            <a:endParaRPr lang="en-US" altLang="zh-CN" sz="2000" dirty="0">
              <a:latin typeface="Times New Roman" panose="02020603050405020304" charset="0"/>
              <a:cs typeface="Times New Roman" panose="02020603050405020304" charset="0"/>
              <a:sym typeface="+mn-ea"/>
            </a:endParaRPr>
          </a:p>
        </p:txBody>
      </p:sp>
      <p:sp>
        <p:nvSpPr>
          <p:cNvPr id="7" name="笑脸 6"/>
          <p:cNvSpPr/>
          <p:nvPr/>
        </p:nvSpPr>
        <p:spPr>
          <a:xfrm>
            <a:off x="354965" y="1426845"/>
            <a:ext cx="281940" cy="2571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35857" y="211264"/>
            <a:ext cx="6673505" cy="563245"/>
          </a:xfrm>
          <a:prstGeom prst="rect">
            <a:avLst/>
          </a:prstGeom>
          <a:noFill/>
          <a:ln w="19050">
            <a:solidFill>
              <a:srgbClr val="FF0000"/>
            </a:solidFill>
          </a:ln>
        </p:spPr>
        <p:txBody>
          <a:bodyPr wrap="square" rtlCol="0">
            <a:spAutoFit/>
          </a:bodyPr>
          <a:p>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四、记叙文例题解析</a:t>
            </a:r>
            <a:r>
              <a:rPr lang="en-US" altLang="zh-CN" sz="3070">
                <a:ln>
                  <a:solidFill>
                    <a:schemeClr val="tx1"/>
                  </a:solidFill>
                </a:ln>
                <a:latin typeface="宋体" panose="02010600030101010101" pitchFamily="2" charset="-122"/>
                <a:ea typeface="宋体" panose="02010600030101010101" pitchFamily="2" charset="-122"/>
                <a:cs typeface="宋体" panose="02010600030101010101" pitchFamily="2" charset="-122"/>
              </a:rPr>
              <a:t>--19</a:t>
            </a:r>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a:t>
            </a:r>
            <a:r>
              <a:rPr lang="en-US" altLang="zh-CN" sz="3070">
                <a:ln>
                  <a:solidFill>
                    <a:schemeClr val="tx1"/>
                  </a:solidFill>
                </a:ln>
                <a:latin typeface="宋体" panose="02010600030101010101" pitchFamily="2" charset="-122"/>
                <a:ea typeface="宋体" panose="02010600030101010101" pitchFamily="2" charset="-122"/>
                <a:cs typeface="宋体" panose="02010600030101010101" pitchFamily="2" charset="-122"/>
              </a:rPr>
              <a:t>B</a:t>
            </a:r>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篇</a:t>
            </a:r>
            <a:endPar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41321" y="1145408"/>
            <a:ext cx="8460257" cy="3041015"/>
          </a:xfrm>
          <a:prstGeom prst="rect">
            <a:avLst/>
          </a:prstGeom>
          <a:noFill/>
          <a:ln w="12700" cmpd="sng">
            <a:solidFill>
              <a:schemeClr val="accent1"/>
            </a:solidFill>
            <a:prstDash val="solid"/>
          </a:ln>
        </p:spPr>
        <p:txBody>
          <a:bodyPr wrap="square" rtlCol="0">
            <a:spAutoFit/>
          </a:bodyPr>
          <a:p>
            <a:r>
              <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rPr>
              <a:t>36. What does Moore expect from her business?</a:t>
            </a:r>
            <a:endParaRPr kumimoji="0" lang="zh-CN" altLang="zh-CN" sz="192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rPr>
              <a:t>A. To earn more money.</a:t>
            </a:r>
            <a:endPar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rPr>
              <a:t>B. To help others find smiles.</a:t>
            </a:r>
            <a:endParaRPr kumimoji="0" lang="en-US" altLang="zh-CN" sz="192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920">
                <a:latin typeface="Times New Roman" panose="02020603050405020304" charset="0"/>
                <a:cs typeface="Times New Roman" panose="02020603050405020304" charset="0"/>
                <a:sym typeface="+mn-ea"/>
              </a:rPr>
              <a:t>C. To make herself stand out.</a:t>
            </a:r>
            <a:endParaRPr lang="en-US" altLang="zh-CN" sz="1920">
              <a:latin typeface="Times New Roman" panose="02020603050405020304" charset="0"/>
              <a:cs typeface="Times New Roman" panose="02020603050405020304" charset="0"/>
              <a:sym typeface="+mn-ea"/>
            </a:endParaRPr>
          </a:p>
          <a:p>
            <a:r>
              <a:rPr lang="en-US" altLang="zh-CN" sz="1920">
                <a:latin typeface="Times New Roman" panose="02020603050405020304" charset="0"/>
                <a:cs typeface="Times New Roman" panose="02020603050405020304" charset="0"/>
                <a:sym typeface="+mn-ea"/>
              </a:rPr>
              <a:t>D. To beat other candy companies.</a:t>
            </a:r>
            <a:endParaRPr lang="zh-CN" altLang="en-US" sz="1920">
              <a:latin typeface="Times New Roman" panose="02020603050405020304" charset="0"/>
              <a:cs typeface="Times New Roman" panose="02020603050405020304" charset="0"/>
            </a:endParaRPr>
          </a:p>
          <a:p>
            <a:endPar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endParaRPr>
          </a:p>
          <a:p>
            <a:endParaRPr lang="zh-CN" altLang="en-US" sz="1920" dirty="0">
              <a:latin typeface="Times New Roman" panose="02020603050405020304" charset="0"/>
              <a:cs typeface="Times New Roman" panose="02020603050405020304" charset="0"/>
              <a:sym typeface="+mn-ea"/>
            </a:endParaRPr>
          </a:p>
          <a:p>
            <a:endParaRPr lang="zh-CN" altLang="en-US" sz="1920" dirty="0">
              <a:latin typeface="Times New Roman" panose="02020603050405020304" charset="0"/>
              <a:cs typeface="Times New Roman" panose="02020603050405020304" charset="0"/>
              <a:sym typeface="+mn-ea"/>
            </a:endParaRPr>
          </a:p>
          <a:p>
            <a:endParaRPr lang="zh-CN" altLang="en-US" sz="1920" dirty="0">
              <a:latin typeface="Times New Roman" panose="02020603050405020304" charset="0"/>
              <a:cs typeface="Times New Roman" panose="02020603050405020304" charset="0"/>
              <a:sym typeface="+mn-ea"/>
            </a:endParaRPr>
          </a:p>
          <a:p>
            <a:endParaRPr lang="zh-CN" altLang="en-US" sz="1920" dirty="0">
              <a:latin typeface="Times New Roman" panose="02020603050405020304" charset="0"/>
              <a:cs typeface="Times New Roman" panose="02020603050405020304" charset="0"/>
              <a:sym typeface="+mn-ea"/>
            </a:endParaRPr>
          </a:p>
        </p:txBody>
      </p:sp>
      <p:sp>
        <p:nvSpPr>
          <p:cNvPr id="4" name="文本框 3"/>
          <p:cNvSpPr txBox="1"/>
          <p:nvPr/>
        </p:nvSpPr>
        <p:spPr>
          <a:xfrm>
            <a:off x="327660" y="3068955"/>
            <a:ext cx="8287385" cy="1014730"/>
          </a:xfrm>
          <a:prstGeom prst="rect">
            <a:avLst/>
          </a:prstGeom>
          <a:noFill/>
        </p:spPr>
        <p:txBody>
          <a:bodyPr wrap="square" rtlCol="0">
            <a:spAutoFit/>
          </a:bodyPr>
          <a:p>
            <a:r>
              <a:rPr lang="zh-CN" altLang="en-US">
                <a:sym typeface="+mn-ea"/>
              </a:rPr>
              <a:t>解析：</a:t>
            </a:r>
            <a:r>
              <a:rPr lang="en-US" altLang="zh-CN" dirty="0">
                <a:latin typeface="Times New Roman" panose="02020603050405020304" charset="0"/>
                <a:cs typeface="Times New Roman" panose="02020603050405020304" charset="0"/>
                <a:sym typeface="+mn-ea"/>
              </a:rPr>
              <a:t> </a:t>
            </a:r>
            <a:r>
              <a:rPr lang="en-US" altLang="zh-CN" sz="2000" dirty="0">
                <a:latin typeface="Times New Roman" panose="02020603050405020304" charset="0"/>
                <a:cs typeface="Times New Roman" panose="02020603050405020304" charset="0"/>
                <a:sym typeface="+mn-ea"/>
              </a:rPr>
              <a:t>Although she founded her company early on in life, she wasn’t driven primarily by profit. Moore wants to use her unique talent to help others find their smiles.</a:t>
            </a:r>
            <a:endParaRPr lang="en-US" altLang="zh-CN" sz="2000" dirty="0">
              <a:latin typeface="Times New Roman" panose="02020603050405020304" charset="0"/>
              <a:cs typeface="Times New Roman" panose="02020603050405020304" charset="0"/>
              <a:sym typeface="+mn-ea"/>
            </a:endParaRPr>
          </a:p>
        </p:txBody>
      </p:sp>
      <p:sp>
        <p:nvSpPr>
          <p:cNvPr id="6" name="笑脸 5"/>
          <p:cNvSpPr/>
          <p:nvPr/>
        </p:nvSpPr>
        <p:spPr>
          <a:xfrm>
            <a:off x="241586" y="1833785"/>
            <a:ext cx="270572" cy="246806"/>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sz="1725"/>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35857" y="211264"/>
            <a:ext cx="6673505" cy="563245"/>
          </a:xfrm>
          <a:prstGeom prst="rect">
            <a:avLst/>
          </a:prstGeom>
          <a:noFill/>
          <a:ln w="19050">
            <a:solidFill>
              <a:srgbClr val="FF0000"/>
            </a:solidFill>
          </a:ln>
        </p:spPr>
        <p:txBody>
          <a:bodyPr wrap="square" rtlCol="0">
            <a:spAutoFit/>
          </a:bodyPr>
          <a:p>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四、记叙文例题解析</a:t>
            </a:r>
            <a:r>
              <a:rPr lang="en-US" altLang="zh-CN" sz="3070">
                <a:ln>
                  <a:solidFill>
                    <a:schemeClr val="tx1"/>
                  </a:solidFill>
                </a:ln>
                <a:latin typeface="宋体" panose="02010600030101010101" pitchFamily="2" charset="-122"/>
                <a:ea typeface="宋体" panose="02010600030101010101" pitchFamily="2" charset="-122"/>
                <a:cs typeface="宋体" panose="02010600030101010101" pitchFamily="2" charset="-122"/>
              </a:rPr>
              <a:t>--19</a:t>
            </a:r>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a:t>
            </a:r>
            <a:r>
              <a:rPr lang="en-US" altLang="zh-CN" sz="3070">
                <a:ln>
                  <a:solidFill>
                    <a:schemeClr val="tx1"/>
                  </a:solidFill>
                </a:ln>
                <a:latin typeface="宋体" panose="02010600030101010101" pitchFamily="2" charset="-122"/>
                <a:ea typeface="宋体" panose="02010600030101010101" pitchFamily="2" charset="-122"/>
                <a:cs typeface="宋体" panose="02010600030101010101" pitchFamily="2" charset="-122"/>
              </a:rPr>
              <a:t>B</a:t>
            </a:r>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篇</a:t>
            </a:r>
            <a:endPar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51681" y="1051013"/>
            <a:ext cx="8460257" cy="3041015"/>
          </a:xfrm>
          <a:prstGeom prst="rect">
            <a:avLst/>
          </a:prstGeom>
          <a:noFill/>
          <a:ln w="12700" cmpd="sng">
            <a:solidFill>
              <a:schemeClr val="accent1"/>
            </a:solidFill>
            <a:prstDash val="solid"/>
          </a:ln>
        </p:spPr>
        <p:txBody>
          <a:bodyPr wrap="square" rtlCol="0">
            <a:spAutoFit/>
          </a:bodyPr>
          <a:p>
            <a:r>
              <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rPr>
              <a:t>37. </a:t>
            </a:r>
            <a:r>
              <a:rPr lang="en-US" altLang="zh-CN" sz="1920" b="1" dirty="0" smtClean="0">
                <a:effectLst/>
                <a:latin typeface="Times New Roman" panose="02020603050405020304" charset="0"/>
                <a:ea typeface="宋体" panose="02010600030101010101" pitchFamily="2" charset="-122"/>
                <a:cs typeface="Times New Roman" panose="02020603050405020304" charset="0"/>
                <a:sym typeface="+mn-ea"/>
              </a:rPr>
              <a:t>What can we learn from Alice Moore's story?</a:t>
            </a:r>
            <a:endParaRPr lang="zh-CN" altLang="en-US" sz="1920">
              <a:latin typeface="Times New Roman" panose="02020603050405020304" charset="0"/>
              <a:cs typeface="Times New Roman" panose="02020603050405020304" charset="0"/>
            </a:endParaRPr>
          </a:p>
          <a:p>
            <a:r>
              <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rPr>
              <a:t>A. Fame is a great thirst of the young.</a:t>
            </a:r>
            <a:endPar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rPr>
              <a:t>B. A youth is to be regarded with respect.</a:t>
            </a:r>
            <a:endParaRPr lang="en-US" altLang="zh-CN" sz="1920"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920">
                <a:latin typeface="Times New Roman" panose="02020603050405020304" charset="0"/>
                <a:cs typeface="Times New Roman" panose="02020603050405020304" charset="0"/>
                <a:sym typeface="+mn-ea"/>
              </a:rPr>
              <a:t>C. Positive thinking and action result in success.</a:t>
            </a:r>
            <a:endParaRPr lang="en-US" altLang="zh-CN" sz="1920">
              <a:latin typeface="Times New Roman" panose="02020603050405020304" charset="0"/>
              <a:cs typeface="Times New Roman" panose="02020603050405020304" charset="0"/>
              <a:sym typeface="+mn-ea"/>
            </a:endParaRPr>
          </a:p>
          <a:p>
            <a:r>
              <a:rPr lang="en-US" altLang="zh-CN" sz="1920">
                <a:latin typeface="Times New Roman" panose="02020603050405020304" charset="0"/>
                <a:cs typeface="Times New Roman" panose="02020603050405020304" charset="0"/>
                <a:sym typeface="+mn-ea"/>
              </a:rPr>
              <a:t>D. Success means getting personal desires satisified.</a:t>
            </a:r>
            <a:endParaRPr kumimoji="0" lang="en-US" altLang="zh-CN" sz="192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endParaRPr>
          </a:p>
          <a:p>
            <a:endParaRPr lang="zh-CN" altLang="en-US" sz="1920"/>
          </a:p>
          <a:p>
            <a:endParaRPr lang="zh-CN" altLang="en-US" sz="1920"/>
          </a:p>
          <a:p>
            <a:endParaRPr lang="zh-CN" altLang="en-US" sz="1920" dirty="0">
              <a:latin typeface="Times New Roman" panose="02020603050405020304" charset="0"/>
              <a:cs typeface="Times New Roman" panose="02020603050405020304" charset="0"/>
              <a:sym typeface="+mn-ea"/>
            </a:endParaRPr>
          </a:p>
          <a:p>
            <a:endParaRPr lang="zh-CN" altLang="en-US" sz="1920" dirty="0">
              <a:latin typeface="Times New Roman" panose="02020603050405020304" charset="0"/>
              <a:cs typeface="Times New Roman" panose="02020603050405020304" charset="0"/>
              <a:sym typeface="+mn-ea"/>
            </a:endParaRPr>
          </a:p>
          <a:p>
            <a:endParaRPr lang="zh-CN" altLang="en-US" sz="1920" dirty="0">
              <a:latin typeface="Times New Roman" panose="02020603050405020304" charset="0"/>
              <a:cs typeface="Times New Roman" panose="02020603050405020304" charset="0"/>
              <a:sym typeface="+mn-ea"/>
            </a:endParaRPr>
          </a:p>
        </p:txBody>
      </p:sp>
      <p:sp>
        <p:nvSpPr>
          <p:cNvPr id="4" name="文本框 3"/>
          <p:cNvSpPr txBox="1"/>
          <p:nvPr/>
        </p:nvSpPr>
        <p:spPr>
          <a:xfrm>
            <a:off x="314960" y="2900680"/>
            <a:ext cx="7928610" cy="922020"/>
          </a:xfrm>
          <a:prstGeom prst="rect">
            <a:avLst/>
          </a:prstGeom>
          <a:noFill/>
        </p:spPr>
        <p:txBody>
          <a:bodyPr wrap="square" rtlCol="0">
            <a:spAutoFit/>
          </a:bodyPr>
          <a:p>
            <a:pPr algn="l"/>
            <a:r>
              <a:rPr lang="zh-CN" altLang="en-US">
                <a:sym typeface="+mn-ea"/>
              </a:rPr>
              <a:t>解析：</a:t>
            </a:r>
            <a:r>
              <a:rPr lang="en-US" altLang="zh-CN">
                <a:sym typeface="+mn-ea"/>
              </a:rPr>
              <a:t>Alice </a:t>
            </a:r>
            <a:r>
              <a:rPr lang="zh-CN" altLang="zh-CN">
                <a:sym typeface="+mn-ea"/>
              </a:rPr>
              <a:t>的初衷是为了让更多喜欢糖果的小孩既能享用糖果又能使牙齿健康，有了积极地想法并积极地去行动，最终她的事业获得了成功。因此选</a:t>
            </a:r>
            <a:r>
              <a:rPr lang="en-US" altLang="zh-CN">
                <a:sym typeface="+mn-ea"/>
              </a:rPr>
              <a:t>C</a:t>
            </a:r>
            <a:r>
              <a:rPr lang="zh-CN" altLang="en-US">
                <a:sym typeface="+mn-ea"/>
              </a:rPr>
              <a:t>，积极地想法和行动成就了成功。</a:t>
            </a:r>
            <a:endParaRPr lang="zh-CN" altLang="en-US"/>
          </a:p>
        </p:txBody>
      </p:sp>
      <p:sp>
        <p:nvSpPr>
          <p:cNvPr id="6" name="笑脸 5"/>
          <p:cNvSpPr/>
          <p:nvPr/>
        </p:nvSpPr>
        <p:spPr>
          <a:xfrm>
            <a:off x="251726" y="2002717"/>
            <a:ext cx="270572" cy="246806"/>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sz="1725"/>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291942" y="223452"/>
            <a:ext cx="4559507" cy="563245"/>
          </a:xfrm>
          <a:prstGeom prst="rect">
            <a:avLst/>
          </a:prstGeom>
          <a:noFill/>
          <a:ln w="19050">
            <a:solidFill>
              <a:srgbClr val="FF0000"/>
            </a:solidFill>
          </a:ln>
        </p:spPr>
        <p:txBody>
          <a:bodyPr wrap="square" rtlCol="0">
            <a:spAutoFit/>
          </a:bodyPr>
          <a:p>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五、总结记叙文解题思路</a:t>
            </a:r>
            <a:endPar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14894" y="1310876"/>
            <a:ext cx="8460257" cy="2745740"/>
          </a:xfrm>
          <a:prstGeom prst="rect">
            <a:avLst/>
          </a:prstGeom>
          <a:noFill/>
          <a:ln w="12700" cmpd="sng">
            <a:solidFill>
              <a:schemeClr val="accent1"/>
            </a:solidFill>
            <a:prstDash val="solid"/>
          </a:ln>
        </p:spPr>
        <p:txBody>
          <a:bodyPr wrap="square" rtlCol="0">
            <a:spAutoFit/>
          </a:bodyPr>
          <a:p>
            <a:r>
              <a:rPr lang="en-US" altLang="zh-CN" sz="1920">
                <a:sym typeface="+mn-ea"/>
              </a:rPr>
              <a:t>1. </a:t>
            </a:r>
            <a:r>
              <a:rPr lang="zh-CN" altLang="en-US" sz="1920">
                <a:sym typeface="+mn-ea"/>
              </a:rPr>
              <a:t>做细节题时，边阅读边梳理文章主线，尤其是明线（</a:t>
            </a:r>
            <a:r>
              <a:rPr lang="en-US" altLang="zh-CN" sz="1920">
                <a:sym typeface="+mn-ea"/>
              </a:rPr>
              <a:t>5W1H</a:t>
            </a:r>
            <a:r>
              <a:rPr lang="zh-CN" altLang="en-US" sz="1920">
                <a:sym typeface="+mn-ea"/>
              </a:rPr>
              <a:t>），</a:t>
            </a:r>
            <a:r>
              <a:rPr lang="zh-CN" altLang="zh-CN" sz="1920">
                <a:sym typeface="+mn-ea"/>
              </a:rPr>
              <a:t>认真读题，准确定位文中关键信息，</a:t>
            </a:r>
            <a:r>
              <a:rPr lang="zh-CN" altLang="en-US" sz="1920">
                <a:sym typeface="+mn-ea"/>
              </a:rPr>
              <a:t>对选项进行仔细辨别。</a:t>
            </a:r>
            <a:endParaRPr lang="zh-CN" altLang="en-US" sz="1920"/>
          </a:p>
          <a:p>
            <a:r>
              <a:rPr lang="zh-CN" altLang="en-US" sz="1920">
                <a:sym typeface="+mn-ea"/>
              </a:rPr>
              <a:t>       </a:t>
            </a:r>
            <a:endParaRPr lang="zh-CN" altLang="en-US" sz="1920"/>
          </a:p>
          <a:p>
            <a:pPr algn="l"/>
            <a:r>
              <a:rPr lang="en-US" altLang="zh-CN" sz="1920">
                <a:sym typeface="+mn-ea"/>
              </a:rPr>
              <a:t>2. </a:t>
            </a:r>
            <a:r>
              <a:rPr lang="zh-CN" altLang="en-US" sz="1920">
                <a:sym typeface="+mn-ea"/>
              </a:rPr>
              <a:t>做推理判断题时，做到有理有据，不用自己的观点代替作者的本意；要有篇章意识，读出暗线，全面分析。</a:t>
            </a:r>
            <a:endParaRPr lang="zh-CN" altLang="en-US" sz="1920">
              <a:sym typeface="+mn-ea"/>
            </a:endParaRPr>
          </a:p>
          <a:p>
            <a:pPr algn="l"/>
            <a:endParaRPr lang="zh-CN" altLang="en-US" sz="1920" dirty="0">
              <a:latin typeface="Times New Roman" panose="02020603050405020304" charset="0"/>
              <a:cs typeface="Times New Roman" panose="02020603050405020304" charset="0"/>
              <a:sym typeface="+mn-ea"/>
            </a:endParaRPr>
          </a:p>
          <a:p>
            <a:pPr algn="l"/>
            <a:r>
              <a:rPr lang="en-US" altLang="zh-CN" sz="1920" dirty="0">
                <a:latin typeface="Times New Roman" panose="02020603050405020304" charset="0"/>
                <a:cs typeface="Times New Roman" panose="02020603050405020304" charset="0"/>
                <a:sym typeface="+mn-ea"/>
              </a:rPr>
              <a:t>3. </a:t>
            </a:r>
            <a:r>
              <a:rPr lang="zh-CN" altLang="en-US" sz="1920" dirty="0">
                <a:latin typeface="Times New Roman" panose="02020603050405020304" charset="0"/>
                <a:cs typeface="Times New Roman" panose="02020603050405020304" charset="0"/>
                <a:sym typeface="+mn-ea"/>
              </a:rPr>
              <a:t>做主旨要义题时，通常无法直接从文中找到原句，需要结合文章的暗线，</a:t>
            </a:r>
            <a:r>
              <a:rPr lang="zh-CN" altLang="en-US" sz="1920">
                <a:sym typeface="+mn-ea"/>
              </a:rPr>
              <a:t>抓住事件发展过程中人物的情感态度变化以及事件背后的深层含义，与作者产生共鸣。</a:t>
            </a:r>
            <a:endParaRPr lang="zh-CN" altLang="en-US" sz="1920" dirty="0">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962025" y="433705"/>
            <a:ext cx="7797800" cy="563245"/>
          </a:xfrm>
          <a:prstGeom prst="rect">
            <a:avLst/>
          </a:prstGeom>
          <a:noFill/>
          <a:ln w="19050">
            <a:solidFill>
              <a:srgbClr val="FF0000"/>
            </a:solidFill>
          </a:ln>
        </p:spPr>
        <p:txBody>
          <a:bodyPr wrap="square" rtlCol="0">
            <a:spAutoFit/>
          </a:bodyPr>
          <a:p>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同学们，使用今天的解题策略小试牛刀吧。</a:t>
            </a:r>
            <a:endPar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415065" y="1362025"/>
            <a:ext cx="4313920" cy="2707005"/>
          </a:xfrm>
          <a:prstGeom prst="rect">
            <a:avLst/>
          </a:prstGeom>
          <a:noFill/>
          <a:ln w="12700" cmpd="sng">
            <a:solidFill>
              <a:schemeClr val="accent1"/>
            </a:solidFill>
            <a:prstDash val="solid"/>
          </a:ln>
        </p:spPr>
        <p:txBody>
          <a:bodyPr wrap="square" rtlCol="0">
            <a:spAutoFit/>
          </a:bodyPr>
          <a:p>
            <a:pPr>
              <a:lnSpc>
                <a:spcPct val="150000"/>
              </a:lnSpc>
            </a:pPr>
            <a:r>
              <a:rPr lang="en-US" altLang="zh-CN" sz="2000" b="1">
                <a:latin typeface="宋体" panose="02010600030101010101" pitchFamily="2" charset="-122"/>
                <a:ea typeface="宋体" panose="02010600030101010101" pitchFamily="2" charset="-122"/>
                <a:cs typeface="宋体" panose="02010600030101010101" pitchFamily="2" charset="-122"/>
                <a:sym typeface="+mn-ea"/>
              </a:rPr>
              <a:t>1. 2018</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年 北京卷 </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篇</a:t>
            </a:r>
            <a:endParaRPr lang="zh-CN" altLang="en-US"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2000" b="1">
                <a:latin typeface="宋体" panose="02010600030101010101" pitchFamily="2" charset="-122"/>
                <a:ea typeface="宋体" panose="02010600030101010101" pitchFamily="2" charset="-122"/>
                <a:cs typeface="宋体" panose="02010600030101010101" pitchFamily="2" charset="-122"/>
                <a:sym typeface="+mn-ea"/>
              </a:rPr>
              <a:t>2. 2017</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年 北京卷 </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篇</a:t>
            </a:r>
            <a:endParaRPr lang="en-US" altLang="zh-CN"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3. 2017</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课标全国 </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I  B</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篇</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4. 2015</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 北京卷 </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篇</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5. 2014</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 北京卷  </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B</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篇</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4283"/>
            <a:ext cx="1234440" cy="1223010"/>
          </a:xfrm>
          <a:prstGeom prst="rect">
            <a:avLst/>
          </a:prstGeom>
        </p:spPr>
      </p:pic>
      <p:sp>
        <p:nvSpPr>
          <p:cNvPr id="19" name="矩形 18"/>
          <p:cNvSpPr/>
          <p:nvPr/>
        </p:nvSpPr>
        <p:spPr>
          <a:xfrm>
            <a:off x="2376806" y="2360745"/>
            <a:ext cx="4658995" cy="92075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8190"/>
            <a:ext cx="4205412" cy="505460"/>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242186" y="1196790"/>
            <a:ext cx="4658995" cy="92075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1915160" y="2689225"/>
            <a:ext cx="5676900" cy="505460"/>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北京汇文中学朝阳垂杨柳分校高中英语组  制作</a:t>
            </a:r>
            <a:endParaRPr lang="zh-CN" altLang="en-US" spc="226" dirty="0">
              <a:solidFill>
                <a:srgbClr val="002060"/>
              </a:solidFill>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450"/>
            <a:ext cx="9144000" cy="5143500"/>
          </a:xfrm>
          <a:prstGeom prst="rect">
            <a:avLst/>
          </a:prstGeom>
        </p:spPr>
      </p:pic>
      <p:sp>
        <p:nvSpPr>
          <p:cNvPr id="15" name="标题 14"/>
          <p:cNvSpPr>
            <a:spLocks noGrp="1"/>
          </p:cNvSpPr>
          <p:nvPr>
            <p:ph type="ctrTitle" idx="13"/>
          </p:nvPr>
        </p:nvSpPr>
        <p:spPr>
          <a:xfrm>
            <a:off x="3496942" y="1919431"/>
            <a:ext cx="5412105" cy="728345"/>
          </a:xfrm>
        </p:spPr>
        <p:txBody>
          <a:bodyPr>
            <a:normAutofit/>
          </a:bodyPr>
          <a:lstStyle/>
          <a:p>
            <a:pPr algn="ctr"/>
            <a:r>
              <a:rPr lang="zh-CN" dirty="0">
                <a:solidFill>
                  <a:srgbClr val="FF0000"/>
                </a:solidFill>
              </a:rPr>
              <a:t>记叙文阅读</a:t>
            </a:r>
            <a:endParaRPr lang="zh-CN" dirty="0">
              <a:solidFill>
                <a:srgbClr val="FF0000"/>
              </a:solidFill>
            </a:endParaRPr>
          </a:p>
        </p:txBody>
      </p:sp>
      <p:sp>
        <p:nvSpPr>
          <p:cNvPr id="10" name="矩形 9"/>
          <p:cNvSpPr/>
          <p:nvPr/>
        </p:nvSpPr>
        <p:spPr>
          <a:xfrm>
            <a:off x="4871085" y="3635825"/>
            <a:ext cx="3601720" cy="551815"/>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573"/>
            <a:ext cx="4093845" cy="397510"/>
          </a:xfrm>
          <a:prstGeom prst="rect">
            <a:avLst/>
          </a:prstGeom>
          <a:noFill/>
        </p:spPr>
        <p:txBody>
          <a:bodyPr wrap="square" lIns="91438" tIns="45719" rIns="91438" bIns="45719"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2955925" y="3700145"/>
            <a:ext cx="5657850" cy="551815"/>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北京汇文中学朝阳垂杨柳分校    王丹青</a:t>
            </a:r>
            <a:endPar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5" name="矩形 34"/>
          <p:cNvSpPr/>
          <p:nvPr/>
        </p:nvSpPr>
        <p:spPr>
          <a:xfrm>
            <a:off x="4135834" y="370567"/>
            <a:ext cx="872490" cy="423545"/>
          </a:xfrm>
          <a:prstGeom prst="rect">
            <a:avLst/>
          </a:prstGeom>
        </p:spPr>
        <p:txBody>
          <a:bodyPr wrap="none">
            <a:spAutoFit/>
          </a:bodyPr>
          <a:p>
            <a:pPr algn="ctr" defTabSz="815975"/>
            <a:r>
              <a:rPr lang="zh-CN" altLang="en-US" sz="216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目 录</a:t>
            </a:r>
            <a:endParaRPr lang="en-CA" altLang="zh-CN" sz="216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65" name="右箭头 64"/>
          <p:cNvSpPr/>
          <p:nvPr/>
        </p:nvSpPr>
        <p:spPr>
          <a:xfrm>
            <a:off x="3732369" y="131997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9" name="TextBox 9"/>
          <p:cNvSpPr txBox="1"/>
          <p:nvPr/>
        </p:nvSpPr>
        <p:spPr>
          <a:xfrm>
            <a:off x="3737976" y="1485025"/>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教学内容</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3" name="TextBox 15"/>
          <p:cNvSpPr txBox="1"/>
          <p:nvPr/>
        </p:nvSpPr>
        <p:spPr>
          <a:xfrm>
            <a:off x="5818230" y="1485544"/>
            <a:ext cx="1557618" cy="36893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zh-CN" sz="1600" dirty="0">
                <a:solidFill>
                  <a:schemeClr val="tx1"/>
                </a:solidFill>
                <a:latin typeface="宋体" panose="02010600030101010101" pitchFamily="2" charset="-122"/>
                <a:ea typeface="宋体" panose="02010600030101010101" pitchFamily="2" charset="-122"/>
              </a:rPr>
              <a:t>记叙文阅读</a:t>
            </a:r>
            <a:endParaRPr lang="zh-CN" altLang="zh-CN" sz="1600" dirty="0">
              <a:solidFill>
                <a:schemeClr val="tx1"/>
              </a:solidFill>
              <a:latin typeface="宋体" panose="02010600030101010101" pitchFamily="2" charset="-122"/>
              <a:ea typeface="宋体" panose="02010600030101010101" pitchFamily="2" charset="-122"/>
            </a:endParaRPr>
          </a:p>
        </p:txBody>
      </p:sp>
      <p:sp>
        <p:nvSpPr>
          <p:cNvPr id="66" name="右箭头 65"/>
          <p:cNvSpPr/>
          <p:nvPr/>
        </p:nvSpPr>
        <p:spPr>
          <a:xfrm rot="10800000">
            <a:off x="3179193" y="1927554"/>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0" name="TextBox 11"/>
          <p:cNvSpPr txBox="1"/>
          <p:nvPr/>
        </p:nvSpPr>
        <p:spPr>
          <a:xfrm>
            <a:off x="3737976" y="2065934"/>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教学目标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4" name="TextBox 15"/>
          <p:cNvSpPr txBox="1"/>
          <p:nvPr/>
        </p:nvSpPr>
        <p:spPr>
          <a:xfrm>
            <a:off x="550545" y="1900555"/>
            <a:ext cx="2622550" cy="123063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了解记叙文的文体特点及近</a:t>
            </a: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年高考北京卷对记叙文阅读的考察重点；</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掌握记叙文阅读的解题策略。</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p:cNvSpPr/>
          <p:nvPr/>
        </p:nvSpPr>
        <p:spPr>
          <a:xfrm>
            <a:off x="3732369" y="252139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4" name="右箭头 3"/>
          <p:cNvSpPr/>
          <p:nvPr/>
        </p:nvSpPr>
        <p:spPr>
          <a:xfrm rot="10800000">
            <a:off x="3172843" y="3130879"/>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1" name="TextBox 12"/>
          <p:cNvSpPr txBox="1"/>
          <p:nvPr/>
        </p:nvSpPr>
        <p:spPr>
          <a:xfrm>
            <a:off x="3737976" y="2673036"/>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教学准备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2" name="TextBox 13"/>
          <p:cNvSpPr txBox="1"/>
          <p:nvPr/>
        </p:nvSpPr>
        <p:spPr>
          <a:xfrm>
            <a:off x="3737976" y="3267279"/>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教学过程</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5" name="TextBox 15"/>
          <p:cNvSpPr txBox="1"/>
          <p:nvPr/>
        </p:nvSpPr>
        <p:spPr>
          <a:xfrm>
            <a:off x="5818505" y="2673350"/>
            <a:ext cx="2376170" cy="36893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2019</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年北京卷英语试题</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7" name="TextBox 15"/>
          <p:cNvSpPr txBox="1"/>
          <p:nvPr/>
        </p:nvSpPr>
        <p:spPr>
          <a:xfrm>
            <a:off x="550808" y="3267195"/>
            <a:ext cx="2514371" cy="98488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了解记叙文的文体及考察重点，纠正同学们的两个易错点</a:t>
            </a: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并通过例题</a:t>
            </a: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梳理总结记叙文的解题思路。</a:t>
            </a:r>
            <a:endPar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1+#ppt_w/2"/>
                                          </p:val>
                                        </p:tav>
                                        <p:tav tm="100000">
                                          <p:val>
                                            <p:strVal val="#ppt_x"/>
                                          </p:val>
                                        </p:tav>
                                      </p:tavLst>
                                    </p:anim>
                                    <p:anim calcmode="lin" valueType="num">
                                      <p:cBhvr additive="base">
                                        <p:cTn id="23" dur="500" fill="hold"/>
                                        <p:tgtEl>
                                          <p:spTgt spid="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9" grpId="0"/>
      <p:bldP spid="73" grpId="0"/>
      <p:bldP spid="66" grpId="0" bldLvl="0" animBg="1"/>
      <p:bldP spid="70" grpId="0"/>
      <p:bldP spid="74" grpId="0"/>
      <p:bldP spid="3" grpId="0" bldLvl="0" animBg="1"/>
      <p:bldP spid="4" grpId="0" bldLvl="0" animBg="1"/>
      <p:bldP spid="71" grpId="0"/>
      <p:bldP spid="72" grpId="0"/>
      <p:bldP spid="75"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881471" y="474160"/>
            <a:ext cx="3380423"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一、记叙文的文体特点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93896" y="1211712"/>
            <a:ext cx="8046244" cy="3176905"/>
          </a:xfrm>
          <a:prstGeom prst="rect">
            <a:avLst/>
          </a:prstGeom>
          <a:noFill/>
          <a:ln w="12700" cmpd="sng">
            <a:solidFill>
              <a:schemeClr val="accent1"/>
            </a:solidFill>
            <a:prstDash val="solid"/>
          </a:ln>
        </p:spPr>
        <p:txBody>
          <a:bodyPr wrap="square" rtlCol="0">
            <a:spAutoFit/>
          </a:bodyPr>
          <a:p>
            <a:pPr>
              <a:lnSpc>
                <a:spcPct val="130000"/>
              </a:lnSpc>
            </a:pPr>
            <a:r>
              <a:rPr lang="en-US" altLang="zh-CN"/>
              <a:t>      </a:t>
            </a:r>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a:latin typeface="宋体" panose="02010600030101010101" pitchFamily="2" charset="-122"/>
                <a:ea typeface="宋体" panose="02010600030101010101" pitchFamily="2" charset="-122"/>
                <a:cs typeface="宋体" panose="02010600030101010101" pitchFamily="2" charset="-122"/>
              </a:rPr>
              <a:t>记叙文是记叙人物经历和事件发展过程的文体。记叙文含有时间、地点、人物以及事情的起因、经过和结果等六要素。                                                                      （</a:t>
            </a:r>
            <a:r>
              <a:rPr lang="en-US" altLang="zh-CN">
                <a:latin typeface="宋体" panose="02010600030101010101" pitchFamily="2" charset="-122"/>
                <a:ea typeface="宋体" panose="02010600030101010101" pitchFamily="2" charset="-122"/>
                <a:cs typeface="宋体" panose="02010600030101010101" pitchFamily="2" charset="-122"/>
              </a:rPr>
              <a:t>When</a:t>
            </a:r>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Where</a:t>
            </a:r>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Who</a:t>
            </a:r>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What</a:t>
            </a:r>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sym typeface="+mn-ea"/>
              </a:rPr>
              <a:t>Why</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r>
              <a:rPr lang="en-US" altLang="zh-CN">
                <a:latin typeface="宋体" panose="02010600030101010101" pitchFamily="2" charset="-122"/>
                <a:ea typeface="宋体" panose="02010600030101010101" pitchFamily="2" charset="-122"/>
                <a:cs typeface="宋体" panose="02010600030101010101" pitchFamily="2" charset="-122"/>
              </a:rPr>
              <a:t>How</a:t>
            </a:r>
            <a:r>
              <a:rPr lang="zh-CN" alt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cs typeface="宋体" panose="02010600030101010101" pitchFamily="2" charset="-122"/>
              </a:rPr>
              <a:t>      它的特点是用人物描写故事，用故事烘托人物。抓住记叙文的六要素可以迅速厘清文本主线（事件的开始、发展、高潮和结果），而抓住事件发展过程中人物的情感态度变化以及事件背后的深层含义就可以拎出文本的暗线。此外，我们还要关注作者在语言行文上可能使用多种修辞手法，如倒叙、明喻、讽喻、夸张、类比、拟人、使用暗语、双关语等。</a:t>
            </a:r>
            <a:endParaRPr lang="zh-CN" altLang="en-US" sz="1350">
              <a:latin typeface="宋体" panose="02010600030101010101" pitchFamily="2" charset="-122"/>
              <a:ea typeface="宋体" panose="02010600030101010101" pitchFamily="2" charset="-122"/>
              <a:cs typeface="宋体" panose="02010600030101010101" pitchFamily="2" charset="-122"/>
            </a:endParaRPr>
          </a:p>
          <a:p>
            <a:endParaRPr lang="zh-CN" altLang="en-US" sz="135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3183731" y="352240"/>
            <a:ext cx="342138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一、记叙文的文体特点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34816" y="2780956"/>
            <a:ext cx="820579" cy="32670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记叙文</a:t>
            </a:r>
            <a:endParaRPr lang="zh-CN" altLang="en-US" sz="1400"/>
          </a:p>
        </p:txBody>
      </p:sp>
      <p:sp>
        <p:nvSpPr>
          <p:cNvPr id="5" name="左大括号 4"/>
          <p:cNvSpPr/>
          <p:nvPr/>
        </p:nvSpPr>
        <p:spPr>
          <a:xfrm>
            <a:off x="1427321" y="1645576"/>
            <a:ext cx="108109" cy="25979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sp>
        <p:nvSpPr>
          <p:cNvPr id="6" name="矩形 5"/>
          <p:cNvSpPr/>
          <p:nvPr/>
        </p:nvSpPr>
        <p:spPr>
          <a:xfrm>
            <a:off x="1535271" y="1608746"/>
            <a:ext cx="822960" cy="29241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明线</a:t>
            </a:r>
            <a:endParaRPr lang="zh-CN" altLang="en-US" sz="1400"/>
          </a:p>
        </p:txBody>
      </p:sp>
      <p:sp>
        <p:nvSpPr>
          <p:cNvPr id="7" name="矩形 6"/>
          <p:cNvSpPr/>
          <p:nvPr/>
        </p:nvSpPr>
        <p:spPr>
          <a:xfrm>
            <a:off x="1535271" y="2802546"/>
            <a:ext cx="822960" cy="305276"/>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暗线</a:t>
            </a:r>
            <a:endParaRPr lang="zh-CN" altLang="en-US" sz="1400"/>
          </a:p>
        </p:txBody>
      </p:sp>
      <p:sp>
        <p:nvSpPr>
          <p:cNvPr id="9" name="矩形 8"/>
          <p:cNvSpPr/>
          <p:nvPr/>
        </p:nvSpPr>
        <p:spPr>
          <a:xfrm>
            <a:off x="1568450" y="3937635"/>
            <a:ext cx="789940" cy="47879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修辞 </a:t>
            </a:r>
            <a:endParaRPr lang="zh-CN" altLang="en-US" sz="1400"/>
          </a:p>
          <a:p>
            <a:pPr algn="ctr"/>
            <a:r>
              <a:rPr lang="zh-CN" altLang="en-US" sz="1400"/>
              <a:t>手法</a:t>
            </a:r>
            <a:endParaRPr lang="zh-CN" altLang="en-US" sz="1400"/>
          </a:p>
        </p:txBody>
      </p:sp>
      <p:sp>
        <p:nvSpPr>
          <p:cNvPr id="10" name="矩形 9"/>
          <p:cNvSpPr/>
          <p:nvPr/>
        </p:nvSpPr>
        <p:spPr>
          <a:xfrm>
            <a:off x="2749709" y="1608746"/>
            <a:ext cx="1440180" cy="29241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六要素：</a:t>
            </a:r>
            <a:r>
              <a:rPr lang="en-US" altLang="zh-CN" sz="1400"/>
              <a:t>5W1H</a:t>
            </a:r>
            <a:endParaRPr lang="en-US" altLang="zh-CN" sz="1400"/>
          </a:p>
        </p:txBody>
      </p:sp>
      <p:sp>
        <p:nvSpPr>
          <p:cNvPr id="11" name="矩形 10"/>
          <p:cNvSpPr/>
          <p:nvPr/>
        </p:nvSpPr>
        <p:spPr>
          <a:xfrm>
            <a:off x="4477385" y="1145672"/>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起因</a:t>
            </a:r>
            <a:endParaRPr lang="zh-CN" altLang="en-US" sz="1400"/>
          </a:p>
        </p:txBody>
      </p:sp>
      <p:sp>
        <p:nvSpPr>
          <p:cNvPr id="12" name="矩形 11"/>
          <p:cNvSpPr/>
          <p:nvPr/>
        </p:nvSpPr>
        <p:spPr>
          <a:xfrm>
            <a:off x="4477385" y="1645100"/>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经过</a:t>
            </a:r>
            <a:endParaRPr lang="zh-CN" altLang="en-US" sz="1400"/>
          </a:p>
        </p:txBody>
      </p:sp>
      <p:sp>
        <p:nvSpPr>
          <p:cNvPr id="14" name="矩形 13"/>
          <p:cNvSpPr/>
          <p:nvPr/>
        </p:nvSpPr>
        <p:spPr>
          <a:xfrm>
            <a:off x="4477385" y="2119762"/>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结果</a:t>
            </a:r>
            <a:endParaRPr lang="zh-CN" altLang="en-US" sz="1400"/>
          </a:p>
        </p:txBody>
      </p:sp>
      <p:sp>
        <p:nvSpPr>
          <p:cNvPr id="15" name="矩形 14"/>
          <p:cNvSpPr/>
          <p:nvPr/>
        </p:nvSpPr>
        <p:spPr>
          <a:xfrm>
            <a:off x="5737225" y="1145540"/>
            <a:ext cx="3128645"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开头：交代背景：时间、地点、人物</a:t>
            </a:r>
            <a:endParaRPr lang="zh-CN" altLang="en-US" sz="1400"/>
          </a:p>
        </p:txBody>
      </p:sp>
      <p:sp>
        <p:nvSpPr>
          <p:cNvPr id="16" name="矩形 15"/>
          <p:cNvSpPr/>
          <p:nvPr/>
        </p:nvSpPr>
        <p:spPr>
          <a:xfrm>
            <a:off x="5737225" y="1645920"/>
            <a:ext cx="2244725"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中间：讲述故事：高潮</a:t>
            </a:r>
            <a:endParaRPr lang="zh-CN" altLang="en-US" sz="1400"/>
          </a:p>
        </p:txBody>
      </p:sp>
      <p:sp>
        <p:nvSpPr>
          <p:cNvPr id="17" name="矩形 16"/>
          <p:cNvSpPr/>
          <p:nvPr/>
        </p:nvSpPr>
        <p:spPr>
          <a:xfrm>
            <a:off x="5737225" y="2119630"/>
            <a:ext cx="2444750"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结尾：故事意义与写作意图</a:t>
            </a:r>
            <a:endParaRPr lang="zh-CN" altLang="en-US" sz="1400"/>
          </a:p>
        </p:txBody>
      </p:sp>
      <p:sp>
        <p:nvSpPr>
          <p:cNvPr id="18" name="矩形 17"/>
          <p:cNvSpPr/>
          <p:nvPr/>
        </p:nvSpPr>
        <p:spPr>
          <a:xfrm>
            <a:off x="2749550" y="2791751"/>
            <a:ext cx="5273040" cy="305276"/>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sz="1400"/>
              <a:t>事件发展过程中人物的情感态度变化以及事件背后的深层次含义</a:t>
            </a:r>
            <a:endParaRPr lang="zh-CN" altLang="en-US" sz="1400"/>
          </a:p>
        </p:txBody>
      </p:sp>
      <p:sp>
        <p:nvSpPr>
          <p:cNvPr id="19" name="矩形 18"/>
          <p:cNvSpPr/>
          <p:nvPr/>
        </p:nvSpPr>
        <p:spPr>
          <a:xfrm>
            <a:off x="2763520" y="4024630"/>
            <a:ext cx="4883150" cy="30543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sym typeface="+mn-ea"/>
              </a:rPr>
              <a:t>倒叙、明喻、讽喻、夸张、类比、拟人、使用暗语、双关语</a:t>
            </a:r>
            <a:endParaRPr lang="zh-CN" altLang="en-US" sz="1400">
              <a:sym typeface="+mn-ea"/>
            </a:endParaRPr>
          </a:p>
        </p:txBody>
      </p:sp>
      <p:sp>
        <p:nvSpPr>
          <p:cNvPr id="20" name="左大括号 19"/>
          <p:cNvSpPr/>
          <p:nvPr/>
        </p:nvSpPr>
        <p:spPr>
          <a:xfrm rot="10800000" flipH="1">
            <a:off x="4323715" y="1218697"/>
            <a:ext cx="57150" cy="10125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cxnSp>
        <p:nvCxnSpPr>
          <p:cNvPr id="21" name="直接箭头连接符 20"/>
          <p:cNvCxnSpPr>
            <a:stCxn id="6" idx="3"/>
            <a:endCxn id="10" idx="1"/>
          </p:cNvCxnSpPr>
          <p:nvPr/>
        </p:nvCxnSpPr>
        <p:spPr>
          <a:xfrm>
            <a:off x="2358231" y="1754955"/>
            <a:ext cx="391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391093" y="2955581"/>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391251" y="4177162"/>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412264" y="1282832"/>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412264" y="1782419"/>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412264" y="2231205"/>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557621" y="352240"/>
            <a:ext cx="402907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二、近</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3</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年北京卷中的记叙文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a:graphicFrameLocks noGrp="1"/>
          </p:cNvGraphicFramePr>
          <p:nvPr>
            <p:custDataLst>
              <p:tags r:id="rId3"/>
            </p:custDataLst>
          </p:nvPr>
        </p:nvGraphicFramePr>
        <p:xfrm>
          <a:off x="495300" y="1146307"/>
          <a:ext cx="8075930" cy="3145155"/>
        </p:xfrm>
        <a:graphic>
          <a:graphicData uri="http://schemas.openxmlformats.org/drawingml/2006/table">
            <a:tbl>
              <a:tblPr firstRow="1" bandRow="1">
                <a:tableStyleId>{5C22544A-7EE6-4342-B048-85BDC9FD1C3A}</a:tableStyleId>
              </a:tblPr>
              <a:tblGrid>
                <a:gridCol w="421640"/>
                <a:gridCol w="480695"/>
                <a:gridCol w="911225"/>
                <a:gridCol w="1144270"/>
                <a:gridCol w="2145030"/>
                <a:gridCol w="836930"/>
                <a:gridCol w="2136140"/>
              </a:tblGrid>
              <a:tr h="431165">
                <a:tc gridSpan="2">
                  <a:txBody>
                    <a:bodyPr/>
                    <a:p>
                      <a:pPr algn="ctr"/>
                      <a:r>
                        <a:rPr lang="zh-CN" altLang="en-US" sz="2100" dirty="0" smtClean="0">
                          <a:solidFill>
                            <a:srgbClr val="848587"/>
                          </a:solidFill>
                          <a:latin typeface="宋体" panose="02010600030101010101" pitchFamily="2" charset="-122"/>
                          <a:ea typeface="宋体" panose="02010600030101010101" pitchFamily="2" charset="-122"/>
                        </a:rPr>
                        <a:t>北京</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hMerge="1">
                  <a:tcPr>
                    <a:lnR w="9525">
                      <a:solidFill>
                        <a:srgbClr val="848587"/>
                      </a:solidFill>
                      <a:prstDash val="sysDash"/>
                    </a:lnR>
                    <a:lnT w="28575">
                      <a:solidFill>
                        <a:srgbClr val="848587"/>
                      </a:solidFill>
                      <a:prstDash val="solid"/>
                    </a:lnT>
                    <a:lnB w="9525">
                      <a:solidFill>
                        <a:srgbClr val="848587"/>
                      </a:solidFill>
                      <a:prstDash val="sysDash"/>
                    </a:lnB>
                  </a:tcPr>
                </a:tc>
                <a:tc>
                  <a:txBody>
                    <a:bodyPr/>
                    <a:p>
                      <a:pPr algn="ctr"/>
                      <a:r>
                        <a:rPr lang="zh-CN" altLang="en-US" sz="2100" dirty="0" smtClean="0">
                          <a:solidFill>
                            <a:srgbClr val="848587"/>
                          </a:solidFill>
                          <a:latin typeface="宋体" panose="02010600030101010101" pitchFamily="2" charset="-122"/>
                          <a:ea typeface="宋体" panose="02010600030101010101" pitchFamily="2" charset="-122"/>
                        </a:rPr>
                        <a:t>体裁</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algn="ctr"/>
                      <a:r>
                        <a:rPr lang="zh-CN" altLang="en-US" sz="2100" dirty="0" smtClean="0">
                          <a:solidFill>
                            <a:srgbClr val="848587"/>
                          </a:solidFill>
                          <a:latin typeface="宋体" panose="02010600030101010101" pitchFamily="2" charset="-122"/>
                          <a:ea typeface="宋体" panose="02010600030101010101" pitchFamily="2" charset="-122"/>
                        </a:rPr>
                        <a:t>话题</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algn="ctr"/>
                      <a:r>
                        <a:rPr lang="zh-CN" altLang="en-US" sz="2100" dirty="0" smtClean="0">
                          <a:solidFill>
                            <a:srgbClr val="848587"/>
                          </a:solidFill>
                          <a:latin typeface="宋体" panose="02010600030101010101" pitchFamily="2" charset="-122"/>
                          <a:ea typeface="宋体" panose="02010600030101010101" pitchFamily="2" charset="-122"/>
                        </a:rPr>
                        <a:t>标题</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solidFill>
                            <a:srgbClr val="848587"/>
                          </a:solidFill>
                          <a:latin typeface="宋体" panose="02010600030101010101" pitchFamily="2" charset="-122"/>
                          <a:ea typeface="宋体" panose="02010600030101010101" pitchFamily="2" charset="-122"/>
                        </a:rPr>
                        <a:t>字数</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zh-CN" altLang="en-US" sz="2100" dirty="0" smtClean="0">
                          <a:solidFill>
                            <a:srgbClr val="848587"/>
                          </a:solidFill>
                          <a:latin typeface="宋体" panose="02010600030101010101" pitchFamily="2" charset="-122"/>
                          <a:ea typeface="宋体" panose="02010600030101010101" pitchFamily="2" charset="-122"/>
                        </a:rPr>
                        <a:t>考查点</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904875">
                <a:tc>
                  <a:txBody>
                    <a:bodyPr/>
                    <a:p>
                      <a:r>
                        <a:rPr lang="en-US" altLang="zh-CN"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2019</a:t>
                      </a:r>
                      <a:r>
                        <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年</a:t>
                      </a:r>
                      <a:endPar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B</a:t>
                      </a:r>
                      <a:r>
                        <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篇</a:t>
                      </a:r>
                      <a:endPar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zh-CN" altLang="en-US" sz="1800" b="1" dirty="0" smtClean="0">
                          <a:solidFill>
                            <a:schemeClr val="tx1"/>
                          </a:solidFill>
                          <a:latin typeface="宋体" panose="02010600030101010101" pitchFamily="2" charset="-122"/>
                          <a:ea typeface="宋体" panose="02010600030101010101" pitchFamily="2" charset="-122"/>
                        </a:rPr>
                        <a:t>记叙文</a:t>
                      </a:r>
                      <a:endParaRPr lang="zh-CN" altLang="en-US" sz="1800" b="1" dirty="0" smtClean="0">
                        <a:solidFill>
                          <a:schemeClr val="tx1"/>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zh-CN" altLang="en-US" sz="1800" b="1" dirty="0" smtClean="0">
                          <a:solidFill>
                            <a:schemeClr val="tx1"/>
                          </a:solidFill>
                          <a:latin typeface="宋体" panose="02010600030101010101" pitchFamily="2" charset="-122"/>
                          <a:ea typeface="宋体" panose="02010600030101010101" pitchFamily="2" charset="-122"/>
                        </a:rPr>
                        <a:t>青少年创业</a:t>
                      </a:r>
                      <a:endParaRPr lang="zh-CN" altLang="en-US" sz="1800" b="1" dirty="0" smtClean="0">
                        <a:solidFill>
                          <a:schemeClr val="tx1"/>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endParaRPr kumimoji="0" lang="zh-CN" altLang="zh-CN" sz="1800" b="1" kern="1200" dirty="0" smtClean="0">
                        <a:solidFill>
                          <a:schemeClr val="tx1"/>
                        </a:solidFill>
                        <a:effectLst/>
                        <a:latin typeface="宋体" panose="02010600030101010101" pitchFamily="2" charset="-122"/>
                        <a:ea typeface="宋体" panose="02010600030101010101" pitchFamily="2" charset="-122"/>
                        <a:cs typeface="Times New Roman" panose="02020603050405020304" charset="0"/>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351</a:t>
                      </a:r>
                      <a:r>
                        <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词</a:t>
                      </a:r>
                      <a:endPar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34.35.36 </a:t>
                      </a:r>
                      <a:r>
                        <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细节题</a:t>
                      </a:r>
                      <a:endParaRPr lang="en-US" altLang="zh-CN"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37</a:t>
                      </a:r>
                      <a:r>
                        <a:rPr lang="en-US" altLang="zh-CN" sz="1800" b="1" baseline="0"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1800" b="1" baseline="0" dirty="0" smtClean="0">
                          <a:solidFill>
                            <a:schemeClr val="tx1"/>
                          </a:solidFill>
                          <a:latin typeface="宋体" panose="02010600030101010101" pitchFamily="2" charset="-122"/>
                          <a:ea typeface="宋体" panose="02010600030101010101" pitchFamily="2" charset="-122"/>
                          <a:cs typeface="宋体" panose="02010600030101010101" pitchFamily="2" charset="-122"/>
                        </a:rPr>
                        <a:t>推理题</a:t>
                      </a:r>
                      <a:endParaRPr lang="zh-CN" altLang="en-US" sz="1800" b="1" baseline="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r h="904240">
                <a:tc>
                  <a:txBody>
                    <a:bodyPr/>
                    <a:p>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2018</a:t>
                      </a:r>
                      <a:r>
                        <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年</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A</a:t>
                      </a:r>
                      <a:r>
                        <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篇</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r>
                        <a:rPr lang="zh-CN" altLang="en-US" sz="1800" b="1" dirty="0" smtClean="0">
                          <a:solidFill>
                            <a:srgbClr val="404040"/>
                          </a:solidFill>
                          <a:latin typeface="宋体" panose="02010600030101010101" pitchFamily="2" charset="-122"/>
                          <a:ea typeface="宋体" panose="02010600030101010101" pitchFamily="2" charset="-122"/>
                        </a:rPr>
                        <a:t>记叙文</a:t>
                      </a:r>
                      <a:endParaRPr lang="zh-CN" altLang="en-US" sz="1800" b="1" dirty="0" smtClean="0">
                        <a:solidFill>
                          <a:srgbClr val="404040"/>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r>
                        <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第一次马拉松 </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kumimoji="0" lang="en-US" altLang="zh-CN" sz="1800" b="1"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My First Marathon</a:t>
                      </a:r>
                      <a:r>
                        <a:rPr kumimoji="0" lang="en-US" altLang="zh-CN" sz="18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rPr>
                        <a:t> (</a:t>
                      </a:r>
                      <a:r>
                        <a:rPr kumimoji="0" lang="zh-CN" altLang="zh-CN" sz="18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rPr>
                        <a:t>马拉松</a:t>
                      </a:r>
                      <a:r>
                        <a:rPr kumimoji="0" lang="en-US" altLang="zh-CN" sz="18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rPr>
                        <a:t>)</a:t>
                      </a:r>
                      <a:endParaRPr kumimoji="0" lang="en-US" altLang="zh-CN" sz="18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330</a:t>
                      </a:r>
                      <a:r>
                        <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词</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36.37.38 </a:t>
                      </a:r>
                      <a:r>
                        <a:rPr lang="zh-CN" altLang="en-US"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rPr>
                        <a:t>细节题</a:t>
                      </a:r>
                      <a:endParaRPr lang="en-US" altLang="zh-CN"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rPr>
                        <a:t>39 </a:t>
                      </a:r>
                      <a:r>
                        <a:rPr lang="zh-CN" altLang="en-US"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rPr>
                        <a:t>推理题</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904875">
                <a:tc>
                  <a:txBody>
                    <a:bodyPr/>
                    <a:p>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2017</a:t>
                      </a:r>
                      <a:r>
                        <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年 </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A</a:t>
                      </a:r>
                      <a:r>
                        <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篇</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zh-CN" altLang="en-US" sz="1800" b="1" dirty="0" smtClean="0">
                          <a:solidFill>
                            <a:srgbClr val="404040"/>
                          </a:solidFill>
                          <a:latin typeface="宋体" panose="02010600030101010101" pitchFamily="2" charset="-122"/>
                          <a:ea typeface="宋体" panose="02010600030101010101" pitchFamily="2" charset="-122"/>
                        </a:rPr>
                        <a:t>记叙文</a:t>
                      </a:r>
                      <a:endParaRPr lang="zh-CN" altLang="en-US" sz="1800" b="1" dirty="0" smtClean="0">
                        <a:solidFill>
                          <a:srgbClr val="404040"/>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zh-CN" altLang="en-US" sz="1800" b="1" dirty="0" smtClean="0">
                          <a:solidFill>
                            <a:srgbClr val="404040"/>
                          </a:solidFill>
                          <a:latin typeface="宋体" panose="02010600030101010101" pitchFamily="2" charset="-122"/>
                          <a:ea typeface="宋体" panose="02010600030101010101" pitchFamily="2" charset="-122"/>
                        </a:rPr>
                        <a:t>心肺复苏救队友</a:t>
                      </a:r>
                      <a:endParaRPr lang="zh-CN" altLang="en-US" sz="1800" b="1" dirty="0" smtClean="0">
                        <a:solidFill>
                          <a:srgbClr val="404040"/>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endParaRPr lang="zh-CN" altLang="en-US" sz="1800" b="1" dirty="0">
                        <a:solidFill>
                          <a:srgbClr val="404040"/>
                        </a:solidFill>
                        <a:latin typeface="宋体" panose="02010600030101010101" pitchFamily="2" charset="-122"/>
                        <a:ea typeface="宋体" panose="02010600030101010101" pitchFamily="2" charset="-122"/>
                        <a:cs typeface="Times New Roman" panose="02020603050405020304" charset="0"/>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332</a:t>
                      </a:r>
                      <a:r>
                        <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词</a:t>
                      </a:r>
                      <a:endParaRPr lang="zh-CN" altLang="en-US"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8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56.57 </a:t>
                      </a:r>
                      <a:r>
                        <a:rPr lang="zh-CN" altLang="en-US"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rPr>
                        <a:t>细节题</a:t>
                      </a:r>
                      <a:endParaRPr lang="en-US" altLang="zh-CN"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p>
                      <a:r>
                        <a:rPr lang="en-US" altLang="zh-CN"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rPr>
                        <a:t>58 </a:t>
                      </a:r>
                      <a:r>
                        <a:rPr lang="zh-CN" altLang="en-US"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rPr>
                        <a:t>推理题</a:t>
                      </a:r>
                      <a:endParaRPr lang="zh-CN" altLang="en-US" sz="1800" b="1" baseline="0"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557145" y="239051"/>
            <a:ext cx="402907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二、近</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3</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年北京卷中的记叙文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4"/>
          <p:cNvGraphicFramePr>
            <a:graphicFrameLocks noGrp="1"/>
          </p:cNvGraphicFramePr>
          <p:nvPr>
            <p:custDataLst>
              <p:tags r:id="rId3"/>
            </p:custDataLst>
          </p:nvPr>
        </p:nvGraphicFramePr>
        <p:xfrm>
          <a:off x="279876" y="999622"/>
          <a:ext cx="8585835" cy="3580765"/>
        </p:xfrm>
        <a:graphic>
          <a:graphicData uri="http://schemas.openxmlformats.org/drawingml/2006/table">
            <a:tbl>
              <a:tblPr firstRow="1" bandRow="1">
                <a:tableStyleId>{5C22544A-7EE6-4342-B048-85BDC9FD1C3A}</a:tableStyleId>
              </a:tblPr>
              <a:tblGrid>
                <a:gridCol w="360680"/>
                <a:gridCol w="436245"/>
                <a:gridCol w="845820"/>
                <a:gridCol w="4751070"/>
                <a:gridCol w="2192020"/>
              </a:tblGrid>
              <a:tr h="391160">
                <a:tc gridSpan="2">
                  <a:txBody>
                    <a:bodyPr/>
                    <a:p>
                      <a:pPr algn="ctr"/>
                      <a:r>
                        <a:rPr lang="zh-CN" altLang="en-US" sz="2100" dirty="0" smtClean="0">
                          <a:solidFill>
                            <a:srgbClr val="848587"/>
                          </a:solidFill>
                          <a:latin typeface="宋体" panose="02010600030101010101" pitchFamily="2" charset="-122"/>
                          <a:ea typeface="宋体" panose="02010600030101010101" pitchFamily="2" charset="-122"/>
                        </a:rPr>
                        <a:t>北京</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hMerge="1">
                  <a:tcPr>
                    <a:lnR w="9525">
                      <a:solidFill>
                        <a:srgbClr val="848587"/>
                      </a:solidFill>
                      <a:prstDash val="sysDash"/>
                    </a:lnR>
                    <a:lnT w="28575">
                      <a:solidFill>
                        <a:srgbClr val="848587"/>
                      </a:solidFill>
                      <a:prstDash val="solid"/>
                    </a:lnT>
                    <a:lnB w="9525">
                      <a:solidFill>
                        <a:srgbClr val="848587"/>
                      </a:solidFill>
                      <a:prstDash val="sysDash"/>
                    </a:lnB>
                  </a:tcPr>
                </a:tc>
                <a:tc>
                  <a:txBody>
                    <a:bodyPr/>
                    <a:p>
                      <a:pPr algn="ctr"/>
                      <a:r>
                        <a:rPr lang="zh-CN" altLang="en-US" sz="2100" dirty="0" smtClean="0">
                          <a:solidFill>
                            <a:srgbClr val="848587"/>
                          </a:solidFill>
                          <a:latin typeface="宋体" panose="02010600030101010101" pitchFamily="2" charset="-122"/>
                          <a:ea typeface="宋体" panose="02010600030101010101" pitchFamily="2" charset="-122"/>
                        </a:rPr>
                        <a:t>话题</a:t>
                      </a:r>
                      <a:endParaRPr lang="zh-CN" altLang="en-US" sz="2100" dirty="0" smtClean="0">
                        <a:solidFill>
                          <a:srgbClr val="848587"/>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algn="ctr"/>
                      <a:r>
                        <a:rPr lang="zh-CN" altLang="en-US" sz="2100" dirty="0" smtClean="0">
                          <a:solidFill>
                            <a:srgbClr val="848587"/>
                          </a:solidFill>
                        </a:rPr>
                        <a:t>设 题</a:t>
                      </a:r>
                      <a:endParaRPr lang="zh-CN" altLang="en-US" sz="2100" dirty="0" smtClean="0">
                        <a:solidFill>
                          <a:srgbClr val="848587"/>
                        </a:solidFill>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solidFill>
                            <a:srgbClr val="848587"/>
                          </a:solidFill>
                        </a:rPr>
                        <a:t>启 示</a:t>
                      </a:r>
                      <a:endParaRPr lang="zh-CN" altLang="en-US" sz="2100" dirty="0" smtClean="0">
                        <a:solidFill>
                          <a:srgbClr val="848587"/>
                        </a:solidFill>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988060">
                <a:tc>
                  <a:txBody>
                    <a:bodyPr/>
                    <a:p>
                      <a:r>
                        <a:rPr lang="en-US" altLang="zh-CN" sz="105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2019</a:t>
                      </a:r>
                      <a:r>
                        <a:rPr lang="zh-CN" altLang="en-US" sz="105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年</a:t>
                      </a:r>
                      <a:endParaRPr lang="zh-CN" altLang="en-US" sz="105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5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B</a:t>
                      </a:r>
                      <a:r>
                        <a:rPr lang="zh-CN" altLang="en-US" sz="15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篇</a:t>
                      </a:r>
                      <a:endParaRPr lang="zh-CN" altLang="en-US" sz="15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zh-CN" altLang="en-US" sz="1500" b="1" dirty="0" smtClean="0">
                          <a:solidFill>
                            <a:schemeClr val="tx1"/>
                          </a:solidFill>
                          <a:latin typeface="宋体" panose="02010600030101010101" pitchFamily="2" charset="-122"/>
                          <a:ea typeface="宋体" panose="02010600030101010101" pitchFamily="2" charset="-122"/>
                        </a:rPr>
                        <a:t>青少年创业</a:t>
                      </a:r>
                      <a:endParaRPr lang="zh-CN" altLang="en-US" sz="1500" b="1" dirty="0" smtClean="0">
                        <a:solidFill>
                          <a:schemeClr val="tx1"/>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kumimoji="0" lang="en-US"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rPr>
                        <a:t>34. How did </a:t>
                      </a:r>
                      <a:r>
                        <a:rPr kumimoji="0" lang="en-US" altLang="zh-CN" sz="1500" kern="1200" dirty="0" err="1" smtClean="0">
                          <a:solidFill>
                            <a:schemeClr val="tx1"/>
                          </a:solidFill>
                          <a:effectLst/>
                          <a:latin typeface="Times New Roman" panose="02020603050405020304" charset="0"/>
                          <a:ea typeface="宋体" panose="02010600030101010101" pitchFamily="2" charset="-122"/>
                          <a:cs typeface="Times New Roman" panose="02020603050405020304" charset="0"/>
                        </a:rPr>
                        <a:t>Moore</a:t>
                      </a:r>
                      <a:r>
                        <a:rPr kumimoji="0" lang="en-US"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rPr>
                        <a:t> react to her dad’s warning?</a:t>
                      </a:r>
                      <a:endParaRPr kumimoji="0" lang="zh-CN"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rPr>
                        <a:t>35. What is special about </a:t>
                      </a:r>
                      <a:r>
                        <a:rPr kumimoji="0" lang="en-US" altLang="zh-CN" sz="1500" kern="1200" dirty="0" err="1" smtClean="0">
                          <a:solidFill>
                            <a:schemeClr val="tx1"/>
                          </a:solidFill>
                          <a:effectLst/>
                          <a:latin typeface="Times New Roman" panose="02020603050405020304" charset="0"/>
                          <a:ea typeface="宋体" panose="02010600030101010101" pitchFamily="2" charset="-122"/>
                          <a:cs typeface="Times New Roman" panose="02020603050405020304" charset="0"/>
                        </a:rPr>
                        <a:t>CanCandy</a:t>
                      </a:r>
                      <a:r>
                        <a:rPr kumimoji="0" lang="en-US"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rPr>
                        <a:t>?</a:t>
                      </a:r>
                      <a:endParaRPr kumimoji="0" lang="zh-CN"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rPr>
                        <a:t>36. What does Moore expect from her business?</a:t>
                      </a:r>
                      <a:endParaRPr kumimoji="0" lang="zh-CN"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rPr>
                        <a:t>37. </a:t>
                      </a:r>
                      <a:r>
                        <a:rPr kumimoji="0" lang="en-US" altLang="zh-CN" sz="1500" b="1"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rPr>
                        <a:t>What can we learn from Alice Moore’s story?</a:t>
                      </a:r>
                      <a:endParaRPr kumimoji="0" lang="en-US" altLang="zh-CN" sz="1500" b="1"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rowSpan="3">
                  <a:txBody>
                    <a:bodyPr/>
                    <a:p>
                      <a:r>
                        <a:rPr lang="en-US" altLang="zh-CN" sz="1500" dirty="0" smtClean="0">
                          <a:solidFill>
                            <a:srgbClr val="404040"/>
                          </a:solidFill>
                        </a:rPr>
                        <a:t>  </a:t>
                      </a:r>
                      <a:endParaRPr lang="en-US" altLang="zh-CN" sz="1500" dirty="0" smtClean="0">
                        <a:solidFill>
                          <a:srgbClr val="404040"/>
                        </a:solidFill>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r h="1218565">
                <a:tc>
                  <a:txBody>
                    <a:bodyPr/>
                    <a:p>
                      <a:r>
                        <a:rPr lang="en-US" altLang="zh-CN" sz="105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2018</a:t>
                      </a:r>
                      <a:r>
                        <a:rPr lang="zh-CN" altLang="en-US" sz="105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年</a:t>
                      </a:r>
                      <a:endParaRPr lang="zh-CN" altLang="en-US" sz="105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r>
                        <a:rPr lang="en-US" altLang="zh-CN" sz="15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A</a:t>
                      </a:r>
                      <a:r>
                        <a:rPr lang="zh-CN" altLang="en-US" sz="15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篇</a:t>
                      </a:r>
                      <a:endParaRPr lang="zh-CN" altLang="en-US" sz="15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kumimoji="0" lang="en-US" altLang="zh-CN" sz="1500" b="1"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My First Marathon </a:t>
                      </a:r>
                      <a:r>
                        <a:rPr kumimoji="0" lang="en-US" altLang="zh-CN" sz="15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zh-CN" sz="15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rPr>
                        <a:t>马拉松</a:t>
                      </a:r>
                      <a:r>
                        <a:rPr kumimoji="0" lang="en-US" altLang="zh-CN" sz="15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rPr>
                        <a:t>)</a:t>
                      </a:r>
                      <a:endParaRPr kumimoji="0" lang="zh-CN" altLang="zh-CN" sz="1500" b="1" kern="1200" dirty="0" smtClean="0">
                        <a:solidFill>
                          <a:srgbClr val="404040"/>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r>
                        <a:rPr kumimoji="0" lang="en-US"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36. A month before the marathon, the author </a:t>
                      </a:r>
                      <a:r>
                        <a:rPr kumimoji="0" lang="en-US" altLang="zh-CN" sz="1500" u="sng"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      </a:t>
                      </a:r>
                      <a:r>
                        <a:rPr kumimoji="0" lang="en-US"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a:t>
                      </a:r>
                      <a:endParaRPr kumimoji="0" lang="zh-CN"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37. Why did the author mention the P.E. class in his 7th year?</a:t>
                      </a:r>
                      <a:endParaRPr kumimoji="0" lang="zh-CN"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38. How was the author’s first marathon?</a:t>
                      </a:r>
                      <a:endParaRPr kumimoji="0" lang="zh-CN"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39. </a:t>
                      </a:r>
                      <a:r>
                        <a:rPr kumimoji="0" lang="en-US" altLang="zh-CN" sz="1500" b="1"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What does the story mainly tell us?</a:t>
                      </a:r>
                      <a:endParaRPr kumimoji="0" lang="en-US" altLang="zh-CN" sz="1500" b="1"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endParaRPr>
                    </a:p>
                  </a:txBody>
                  <a:tcPr marL="68580" marR="68580" marT="34290" marB="3429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vMerge="1">
                  <a:tcPr>
                    <a:lnL w="9525">
                      <a:solidFill>
                        <a:srgbClr val="848587"/>
                      </a:solidFill>
                      <a:prstDash val="sysDash"/>
                    </a:lnL>
                    <a:lnR w="9525">
                      <a:solidFill>
                        <a:srgbClr val="848587"/>
                      </a:solidFill>
                      <a:prstDash val="sysDash"/>
                    </a:lnR>
                    <a:lnB w="12700" cap="flat" cmpd="sng" algn="ctr">
                      <a:solidFill>
                        <a:schemeClr val="tx1"/>
                      </a:solidFill>
                      <a:prstDash val="solid"/>
                      <a:round/>
                      <a:headEnd type="none" w="med" len="med"/>
                      <a:tailEnd type="none" w="med" len="med"/>
                    </a:lnB>
                    <a:solidFill>
                      <a:schemeClr val="bg1">
                        <a:lumMod val="95000"/>
                      </a:schemeClr>
                    </a:solidFill>
                  </a:tcPr>
                </a:tc>
              </a:tr>
              <a:tr h="982980">
                <a:tc>
                  <a:txBody>
                    <a:bodyPr/>
                    <a:p>
                      <a:r>
                        <a:rPr lang="en-US" altLang="zh-CN" sz="105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2017</a:t>
                      </a:r>
                      <a:r>
                        <a:rPr lang="zh-CN" altLang="en-US" sz="105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年 </a:t>
                      </a:r>
                      <a:endParaRPr lang="zh-CN" altLang="en-US" sz="105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en-US" altLang="zh-CN" sz="15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A</a:t>
                      </a:r>
                      <a:r>
                        <a:rPr lang="zh-CN" altLang="en-US" sz="1500" b="1" dirty="0" smtClean="0">
                          <a:solidFill>
                            <a:srgbClr val="404040"/>
                          </a:solidFill>
                          <a:latin typeface="宋体" panose="02010600030101010101" pitchFamily="2" charset="-122"/>
                          <a:ea typeface="宋体" panose="02010600030101010101" pitchFamily="2" charset="-122"/>
                          <a:cs typeface="宋体" panose="02010600030101010101" pitchFamily="2" charset="-122"/>
                        </a:rPr>
                        <a:t>篇</a:t>
                      </a:r>
                      <a:endParaRPr lang="zh-CN" altLang="en-US" sz="1500" b="1" dirty="0" smtClean="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lang="zh-CN" altLang="en-US" sz="1500" b="1" dirty="0" smtClean="0">
                          <a:solidFill>
                            <a:srgbClr val="404040"/>
                          </a:solidFill>
                          <a:latin typeface="宋体" panose="02010600030101010101" pitchFamily="2" charset="-122"/>
                          <a:ea typeface="宋体" panose="02010600030101010101" pitchFamily="2" charset="-122"/>
                        </a:rPr>
                        <a:t>心肺复苏救队友</a:t>
                      </a:r>
                      <a:endParaRPr lang="zh-CN" altLang="en-US" sz="1500" b="1" dirty="0" smtClean="0">
                        <a:solidFill>
                          <a:srgbClr val="404040"/>
                        </a:solidFill>
                        <a:latin typeface="宋体" panose="02010600030101010101" pitchFamily="2" charset="-122"/>
                        <a:ea typeface="宋体" panose="02010600030101010101"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r>
                        <a:rPr kumimoji="0" lang="en-US"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56.What happened to Paris on a March day?</a:t>
                      </a:r>
                      <a:endParaRPr kumimoji="0" lang="zh-CN"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57.Why does Paris say she was lucky?</a:t>
                      </a:r>
                      <a:endParaRPr kumimoji="0" lang="zh-CN" altLang="zh-CN" sz="1500"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endParaRPr>
                    </a:p>
                    <a:p>
                      <a:r>
                        <a:rPr kumimoji="0" lang="en-US" altLang="zh-CN" sz="1500" b="1"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rPr>
                        <a:t>58.Which of the following words can best describe Taylor?</a:t>
                      </a:r>
                      <a:endParaRPr kumimoji="0" lang="zh-CN" altLang="zh-CN" sz="1500" b="1" kern="1200" dirty="0" smtClean="0">
                        <a:solidFill>
                          <a:srgbClr val="404040"/>
                        </a:solidFill>
                        <a:effectLst/>
                        <a:latin typeface="Times New Roman" panose="02020603050405020304" charset="0"/>
                        <a:ea typeface="宋体" panose="02010600030101010101" pitchFamily="2" charset="-122"/>
                        <a:cs typeface="Times New Roman" panose="02020603050405020304" charset="0"/>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vMerge="1">
                  <a:tcPr>
                    <a:lnL w="9525">
                      <a:solidFill>
                        <a:srgbClr val="848587"/>
                      </a:solidFill>
                      <a:prstDash val="sysDash"/>
                    </a:lnL>
                    <a:lnR w="9525">
                      <a:solidFill>
                        <a:srgbClr val="848587"/>
                      </a:solidFill>
                      <a:prstDash val="sysDash"/>
                    </a:lnR>
                    <a:lnT w="12700" cap="flat" cmpd="sng" algn="ctr">
                      <a:solidFill>
                        <a:schemeClr val="tx1"/>
                      </a:solidFill>
                      <a:prstDash val="solid"/>
                      <a:round/>
                      <a:headEnd type="none" w="med" len="med"/>
                      <a:tailEnd type="none" w="med" len="med"/>
                    </a:lnT>
                    <a:lnB w="28575">
                      <a:solidFill>
                        <a:srgbClr val="848587"/>
                      </a:solidFill>
                      <a:prstDash val="solid"/>
                    </a:lnB>
                    <a:solidFill>
                      <a:schemeClr val="bg1">
                        <a:lumMod val="95000"/>
                      </a:schemeClr>
                    </a:solidFill>
                  </a:tcPr>
                </a:tc>
              </a:tr>
            </a:tbl>
          </a:graphicData>
        </a:graphic>
      </p:graphicFrame>
      <p:sp>
        <p:nvSpPr>
          <p:cNvPr id="6" name="TextBox 7"/>
          <p:cNvSpPr txBox="1"/>
          <p:nvPr/>
        </p:nvSpPr>
        <p:spPr>
          <a:xfrm>
            <a:off x="6757511" y="1375384"/>
            <a:ext cx="2107406" cy="2168525"/>
          </a:xfrm>
          <a:prstGeom prst="rect">
            <a:avLst/>
          </a:prstGeom>
          <a:noFill/>
        </p:spPr>
        <p:txBody>
          <a:bodyPr wrap="square" rtlCol="0">
            <a:spAutoFit/>
          </a:bodyPr>
          <a:p>
            <a:r>
              <a:rPr lang="zh-CN" altLang="en-US" sz="1500" b="1" dirty="0"/>
              <a:t>细节题</a:t>
            </a:r>
            <a:r>
              <a:rPr lang="en-US" altLang="zh-CN" sz="1500" b="1" dirty="0"/>
              <a:t>+</a:t>
            </a:r>
            <a:r>
              <a:rPr lang="zh-CN" altLang="en-US" sz="1500" b="1" dirty="0"/>
              <a:t>推理题</a:t>
            </a:r>
            <a:endParaRPr lang="en-US" altLang="zh-CN" sz="1500" b="1" dirty="0"/>
          </a:p>
          <a:p>
            <a:pPr>
              <a:defRPr/>
            </a:pPr>
            <a:r>
              <a:rPr lang="en-US" altLang="zh-CN" sz="1500" dirty="0">
                <a:solidFill>
                  <a:schemeClr val="dk1"/>
                </a:solidFill>
                <a:latin typeface="Times New Roman" panose="02020603050405020304" charset="0"/>
                <a:cs typeface="Times New Roman" panose="02020603050405020304" charset="0"/>
              </a:rPr>
              <a:t>37. What can we learn from Alice Moore's story?</a:t>
            </a:r>
            <a:endParaRPr lang="en-US" altLang="zh-CN" sz="1500" dirty="0">
              <a:solidFill>
                <a:schemeClr val="dk1"/>
              </a:solidFill>
              <a:latin typeface="Times New Roman" panose="02020603050405020304" charset="0"/>
              <a:cs typeface="Times New Roman" panose="02020603050405020304" charset="0"/>
            </a:endParaRPr>
          </a:p>
          <a:p>
            <a:pPr>
              <a:defRPr/>
            </a:pPr>
            <a:r>
              <a:rPr lang="en-US" altLang="zh-CN" sz="1500" dirty="0">
                <a:solidFill>
                  <a:schemeClr val="dk1"/>
                </a:solidFill>
                <a:latin typeface="Times New Roman" panose="02020603050405020304" charset="0"/>
                <a:cs typeface="Times New Roman" panose="02020603050405020304" charset="0"/>
              </a:rPr>
              <a:t>39. What does the story mainly tell us? 58.Which of the following words can best describe Taylor?</a:t>
            </a:r>
            <a:endParaRPr lang="en-US" altLang="zh-CN" sz="1500" dirty="0">
              <a:solidFill>
                <a:schemeClr val="dk1"/>
              </a:solidFill>
              <a:latin typeface="Times New Roman" panose="02020603050405020304" charset="0"/>
              <a:cs typeface="Times New Roman" panose="02020603050405020304" charset="0"/>
            </a:endParaRPr>
          </a:p>
        </p:txBody>
      </p:sp>
      <p:sp>
        <p:nvSpPr>
          <p:cNvPr id="4" name="TextBox 8"/>
          <p:cNvSpPr txBox="1"/>
          <p:nvPr/>
        </p:nvSpPr>
        <p:spPr>
          <a:xfrm>
            <a:off x="6851699" y="3521545"/>
            <a:ext cx="1350150" cy="737235"/>
          </a:xfrm>
          <a:prstGeom prst="rect">
            <a:avLst/>
          </a:prstGeom>
          <a:noFill/>
        </p:spPr>
        <p:txBody>
          <a:bodyPr wrap="square" rtlCol="0">
            <a:spAutoFit/>
          </a:bodyPr>
          <a:p>
            <a:r>
              <a:rPr lang="zh-CN" altLang="en-US" sz="2100" b="1" dirty="0" smtClean="0">
                <a:solidFill>
                  <a:srgbClr val="FF0000"/>
                </a:solidFill>
              </a:rPr>
              <a:t>主题意义</a:t>
            </a:r>
            <a:endParaRPr lang="en-US" altLang="zh-CN" sz="2100" b="1" dirty="0" smtClean="0">
              <a:solidFill>
                <a:srgbClr val="FF0000"/>
              </a:solidFill>
            </a:endParaRPr>
          </a:p>
          <a:p>
            <a:r>
              <a:rPr lang="zh-CN" altLang="en-US" sz="2100" b="1" dirty="0">
                <a:solidFill>
                  <a:srgbClr val="FF0000"/>
                </a:solidFill>
              </a:rPr>
              <a:t>语</a:t>
            </a:r>
            <a:r>
              <a:rPr lang="zh-CN" altLang="en-US" sz="2100" b="1" dirty="0" smtClean="0">
                <a:solidFill>
                  <a:srgbClr val="FF0000"/>
                </a:solidFill>
              </a:rPr>
              <a:t>篇探究</a:t>
            </a:r>
            <a:endParaRPr lang="zh-CN" altLang="en-US" sz="2100" b="1" dirty="0">
              <a:solidFill>
                <a:srgbClr val="FF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3026886" y="352240"/>
            <a:ext cx="3380423"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三、记叙文中的易错点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93896" y="1005972"/>
            <a:ext cx="8046244" cy="1476375"/>
          </a:xfrm>
          <a:prstGeom prst="rect">
            <a:avLst/>
          </a:prstGeom>
          <a:noFill/>
          <a:ln w="12700" cmpd="sng">
            <a:solidFill>
              <a:schemeClr val="accent1"/>
            </a:solidFill>
            <a:prstDash val="solid"/>
          </a:ln>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1. </a:t>
            </a:r>
            <a:r>
              <a:rPr lang="zh-CN" altLang="en-US">
                <a:latin typeface="宋体" panose="02010600030101010101" pitchFamily="2" charset="-122"/>
                <a:ea typeface="宋体" panose="02010600030101010101" pitchFamily="2" charset="-122"/>
                <a:cs typeface="宋体" panose="02010600030101010101" pitchFamily="2" charset="-122"/>
              </a:rPr>
              <a:t>做细节题时，不细心。不能准确找出信息源，没有针对选项进行仔细辨别，有时会被某些选项误导。</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       </a:t>
            </a:r>
            <a:endParaRPr lang="zh-CN" altLang="en-US">
              <a:latin typeface="宋体" panose="02010600030101010101" pitchFamily="2" charset="-122"/>
              <a:ea typeface="宋体" panose="02010600030101010101" pitchFamily="2" charset="-122"/>
              <a:cs typeface="宋体" panose="02010600030101010101" pitchFamily="2" charset="-122"/>
            </a:endParaRPr>
          </a:p>
          <a:p>
            <a:pPr algn="l"/>
            <a:r>
              <a:rPr lang="en-US" altLang="zh-CN">
                <a:latin typeface="宋体" panose="02010600030101010101" pitchFamily="2" charset="-122"/>
                <a:ea typeface="宋体" panose="02010600030101010101" pitchFamily="2" charset="-122"/>
                <a:cs typeface="宋体" panose="02010600030101010101" pitchFamily="2" charset="-122"/>
              </a:rPr>
              <a:t>2. </a:t>
            </a:r>
            <a:r>
              <a:rPr lang="zh-CN" altLang="en-US">
                <a:latin typeface="宋体" panose="02010600030101010101" pitchFamily="2" charset="-122"/>
                <a:ea typeface="宋体" panose="02010600030101010101" pitchFamily="2" charset="-122"/>
                <a:cs typeface="宋体" panose="02010600030101010101" pitchFamily="2" charset="-122"/>
              </a:rPr>
              <a:t>做推理判断题时，没有做到有理有据，错误地用自己的观点代替作者的本意；没有全面分析，断章取义。</a:t>
            </a:r>
            <a:endParaRPr lang="zh-CN" altLang="en-US" sz="1350">
              <a:latin typeface="宋体" panose="02010600030101010101" pitchFamily="2" charset="-122"/>
              <a:ea typeface="宋体" panose="02010600030101010101" pitchFamily="2" charset="-122"/>
              <a:cs typeface="宋体" panose="02010600030101010101" pitchFamily="2" charset="-122"/>
            </a:endParaRPr>
          </a:p>
        </p:txBody>
      </p:sp>
      <p:sp>
        <p:nvSpPr>
          <p:cNvPr id="5" name="下箭头 4"/>
          <p:cNvSpPr/>
          <p:nvPr/>
        </p:nvSpPr>
        <p:spPr>
          <a:xfrm>
            <a:off x="4258945" y="2552065"/>
            <a:ext cx="626745"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下箭头 5"/>
          <p:cNvSpPr/>
          <p:nvPr/>
        </p:nvSpPr>
        <p:spPr>
          <a:xfrm>
            <a:off x="4258945" y="3411855"/>
            <a:ext cx="626745"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3603625" y="3029585"/>
            <a:ext cx="1938655" cy="382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zh-CN">
                <a:solidFill>
                  <a:schemeClr val="accent4"/>
                </a:solidFill>
                <a:effectLst/>
              </a:rPr>
              <a:t>细心、有理有据</a:t>
            </a:r>
            <a:endParaRPr lang="zh-CN" altLang="zh-CN">
              <a:solidFill>
                <a:schemeClr val="accent4"/>
              </a:solidFill>
              <a:effectLst/>
            </a:endParaRPr>
          </a:p>
        </p:txBody>
      </p:sp>
      <p:sp>
        <p:nvSpPr>
          <p:cNvPr id="10" name="矩形 9"/>
          <p:cNvSpPr/>
          <p:nvPr/>
        </p:nvSpPr>
        <p:spPr>
          <a:xfrm>
            <a:off x="3220085" y="3961765"/>
            <a:ext cx="2705100" cy="427355"/>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p>
            <a:pPr algn="ctr"/>
            <a:r>
              <a:rPr lang="zh-CN" altLang="zh-CN" sz="2000">
                <a:solidFill>
                  <a:srgbClr val="FF0000"/>
                </a:solidFill>
                <a:effectLst/>
              </a:rPr>
              <a:t>文章主线</a:t>
            </a:r>
            <a:r>
              <a:rPr lang="en-US" altLang="zh-CN" sz="2000">
                <a:solidFill>
                  <a:srgbClr val="FF0000"/>
                </a:solidFill>
                <a:effectLst/>
              </a:rPr>
              <a:t>(</a:t>
            </a:r>
            <a:r>
              <a:rPr lang="zh-CN" altLang="zh-CN" sz="2000">
                <a:solidFill>
                  <a:srgbClr val="FF0000"/>
                </a:solidFill>
                <a:effectLst/>
              </a:rPr>
              <a:t>明线和暗线</a:t>
            </a:r>
            <a:r>
              <a:rPr lang="en-US" altLang="zh-CN" sz="2000">
                <a:solidFill>
                  <a:srgbClr val="FF0000"/>
                </a:solidFill>
                <a:effectLst/>
              </a:rPr>
              <a:t>)</a:t>
            </a:r>
            <a:endParaRPr lang="en-US" altLang="zh-CN" sz="2000">
              <a:solidFill>
                <a:srgbClr val="FF0000"/>
              </a:solidFill>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20954" y="-100197"/>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87780" y="0"/>
            <a:ext cx="6953885" cy="583565"/>
          </a:xfrm>
          <a:prstGeom prst="rect">
            <a:avLst/>
          </a:prstGeom>
          <a:noFill/>
          <a:ln w="19050">
            <a:solidFill>
              <a:srgbClr val="FF0000"/>
            </a:solidFill>
          </a:ln>
        </p:spPr>
        <p:txBody>
          <a:bodyPr wrap="square" rtlCol="0">
            <a:spAutoFit/>
          </a:bodyPr>
          <a:p>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四、记叙文例题解析</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--19</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年北京卷</a:t>
            </a:r>
            <a:r>
              <a:rPr lang="en-US" altLang="zh-CN" sz="3200">
                <a:ln>
                  <a:solidFill>
                    <a:schemeClr val="tx1"/>
                  </a:solidFill>
                </a:ln>
                <a:latin typeface="宋体" panose="02010600030101010101" pitchFamily="2" charset="-122"/>
                <a:ea typeface="宋体" panose="02010600030101010101" pitchFamily="2" charset="-122"/>
                <a:cs typeface="宋体" panose="02010600030101010101" pitchFamily="2" charset="-122"/>
              </a:rPr>
              <a:t>B</a:t>
            </a:r>
            <a:r>
              <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rPr>
              <a:t>篇</a:t>
            </a:r>
            <a:endParaRPr lang="zh-CN" altLang="en-US" sz="32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5" name="内容占位符 2"/>
          <p:cNvSpPr>
            <a:spLocks noGrp="1"/>
          </p:cNvSpPr>
          <p:nvPr/>
        </p:nvSpPr>
        <p:spPr>
          <a:xfrm>
            <a:off x="-107950" y="583565"/>
            <a:ext cx="9255125" cy="4777105"/>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ts val="1500"/>
              </a:lnSpc>
              <a:spcBef>
                <a:spcPts val="500"/>
              </a:spcBef>
            </a:pPr>
            <a:r>
              <a:rPr lang="en-US" altLang="zh-CN" sz="1400" dirty="0">
                <a:latin typeface="Times New Roman" panose="02020603050405020304" charset="0"/>
                <a:cs typeface="Times New Roman" panose="02020603050405020304" charset="0"/>
              </a:rPr>
              <a:t>      Alice Moore is a teenager entrepreneur (</a:t>
            </a:r>
            <a:r>
              <a:rPr lang="zh-CN" altLang="zh-CN" sz="1400" dirty="0">
                <a:latin typeface="Times New Roman" panose="02020603050405020304" charset="0"/>
                <a:cs typeface="Times New Roman" panose="02020603050405020304" charset="0"/>
              </a:rPr>
              <a:t>创业者</a:t>
            </a:r>
            <a:r>
              <a:rPr lang="en-US" altLang="zh-CN" sz="1400" dirty="0">
                <a:latin typeface="Times New Roman" panose="02020603050405020304" charset="0"/>
                <a:cs typeface="Times New Roman" panose="02020603050405020304" charset="0"/>
              </a:rPr>
              <a:t>), who in May 2015 set up her business </a:t>
            </a:r>
            <a:r>
              <a:rPr lang="en-US" altLang="zh-CN" sz="1400" dirty="0" err="1">
                <a:latin typeface="Times New Roman" panose="02020603050405020304" charset="0"/>
                <a:cs typeface="Times New Roman" panose="02020603050405020304" charset="0"/>
              </a:rPr>
              <a:t>AilieCandy</a:t>
            </a:r>
            <a:r>
              <a:rPr lang="en-US" altLang="zh-CN" sz="1400" dirty="0">
                <a:latin typeface="Times New Roman" panose="02020603050405020304" charset="0"/>
                <a:cs typeface="Times New Roman" panose="02020603050405020304" charset="0"/>
              </a:rPr>
              <a:t>. By the time she was 13, her company was worth millions of dollars with the invention of a super-sweet treat that could save kids' teeth, instead of destroying them.</a:t>
            </a:r>
            <a:endParaRPr lang="zh-CN" altLang="zh-CN" sz="1400" dirty="0">
              <a:latin typeface="Times New Roman" panose="02020603050405020304" charset="0"/>
              <a:cs typeface="Times New Roman" panose="02020603050405020304" charset="0"/>
            </a:endParaRPr>
          </a:p>
          <a:p>
            <a:pPr>
              <a:lnSpc>
                <a:spcPts val="1500"/>
              </a:lnSpc>
              <a:spcBef>
                <a:spcPts val="500"/>
              </a:spcBef>
            </a:pPr>
            <a:r>
              <a:rPr lang="en-US" altLang="zh-CN" sz="1400" dirty="0">
                <a:latin typeface="Times New Roman" panose="02020603050405020304" charset="0"/>
                <a:cs typeface="Times New Roman" panose="02020603050405020304" charset="0"/>
              </a:rPr>
              <a:t>      It all began when Moore visited a bank with her dad. On the outing, she was offered a candy bar. However, her dad reminded her that sugary treats were bad for her teeth. But Moore was sick of missing out on candies. So she desired to get round the warning, "Why can't I make a healthy candy that's good for my teeth so that my parents can't say no to it?" With that in mind, Moore asked her dad if she could start her own candy company. He recommended that she do some research and talk to dentists about what a healthier candy would contain.</a:t>
            </a:r>
            <a:endParaRPr lang="zh-CN" altLang="zh-CN" sz="1400" dirty="0">
              <a:latin typeface="Times New Roman" panose="02020603050405020304" charset="0"/>
              <a:cs typeface="Times New Roman" panose="02020603050405020304" charset="0"/>
            </a:endParaRPr>
          </a:p>
          <a:p>
            <a:pPr>
              <a:lnSpc>
                <a:spcPts val="1500"/>
              </a:lnSpc>
              <a:spcBef>
                <a:spcPts val="500"/>
              </a:spcBef>
            </a:pPr>
            <a:r>
              <a:rPr lang="en-US" altLang="zh-CN" sz="1400" dirty="0">
                <a:latin typeface="Times New Roman" panose="02020603050405020304" charset="0"/>
                <a:cs typeface="Times New Roman" panose="02020603050405020304" charset="0"/>
              </a:rPr>
              <a:t>     With her dad's permission, she spent the next two years researching online and conducting trials to get a recipe that was both tasty and tooth-friendly. She also approached dentists to learn more about teeth cleaning. Consequently</a:t>
            </a:r>
            <a:r>
              <a:rPr lang="en-US" altLang="zh-CN" sz="1400" dirty="0" smtClean="0">
                <a:latin typeface="Times New Roman" panose="02020603050405020304" charset="0"/>
                <a:cs typeface="Times New Roman" panose="02020603050405020304" charset="0"/>
              </a:rPr>
              <a:t>, she </a:t>
            </a:r>
            <a:r>
              <a:rPr lang="en-US" altLang="zh-CN" sz="1400" dirty="0">
                <a:latin typeface="Times New Roman" panose="02020603050405020304" charset="0"/>
                <a:cs typeface="Times New Roman" panose="02020603050405020304" charset="0"/>
              </a:rPr>
              <a:t>succeeded in making a kind of candy only using natural sweeteners, which can reduce oral bacteria.</a:t>
            </a:r>
            <a:endParaRPr lang="zh-CN" altLang="zh-CN" sz="1400" dirty="0">
              <a:latin typeface="Times New Roman" panose="02020603050405020304" charset="0"/>
              <a:cs typeface="Times New Roman" panose="02020603050405020304" charset="0"/>
            </a:endParaRPr>
          </a:p>
          <a:p>
            <a:pPr>
              <a:lnSpc>
                <a:spcPts val="1500"/>
              </a:lnSpc>
              <a:spcBef>
                <a:spcPts val="500"/>
              </a:spcBef>
            </a:pPr>
            <a:r>
              <a:rPr lang="en-US" altLang="zh-CN" sz="1400" dirty="0">
                <a:latin typeface="Times New Roman" panose="02020603050405020304" charset="0"/>
                <a:cs typeface="Times New Roman" panose="02020603050405020304" charset="0"/>
              </a:rPr>
              <a:t>     Moore then used her savings to get her business off the ground. Afterwards, she and her father secured their first business meeting with a supermarket owner</a:t>
            </a:r>
            <a:r>
              <a:rPr lang="en-US" altLang="zh-CN" sz="1400" dirty="0" smtClean="0">
                <a:latin typeface="Times New Roman" panose="02020603050405020304" charset="0"/>
                <a:cs typeface="Times New Roman" panose="02020603050405020304" charset="0"/>
              </a:rPr>
              <a:t>, who </a:t>
            </a:r>
            <a:r>
              <a:rPr lang="en-US" altLang="zh-CN" sz="1400" dirty="0">
                <a:latin typeface="Times New Roman" panose="02020603050405020304" charset="0"/>
                <a:cs typeface="Times New Roman" panose="02020603050405020304" charset="0"/>
              </a:rPr>
              <a:t>finally agreed to sell Moore's product-</a:t>
            </a:r>
            <a:r>
              <a:rPr lang="en-US" altLang="zh-CN" sz="1400" dirty="0" err="1">
                <a:latin typeface="Times New Roman" panose="02020603050405020304" charset="0"/>
                <a:cs typeface="Times New Roman" panose="02020603050405020304" charset="0"/>
              </a:rPr>
              <a:t>CanCandy</a:t>
            </a:r>
            <a:r>
              <a:rPr lang="en-US" altLang="zh-CN" sz="1400" dirty="0">
                <a:latin typeface="Times New Roman" panose="02020603050405020304" charset="0"/>
                <a:cs typeface="Times New Roman" panose="02020603050405020304" charset="0"/>
              </a:rPr>
              <a:t>.</a:t>
            </a:r>
            <a:endParaRPr lang="zh-CN" altLang="zh-CN" sz="1400" dirty="0">
              <a:latin typeface="Times New Roman" panose="02020603050405020304" charset="0"/>
              <a:cs typeface="Times New Roman" panose="02020603050405020304" charset="0"/>
            </a:endParaRPr>
          </a:p>
          <a:p>
            <a:pPr>
              <a:lnSpc>
                <a:spcPts val="1500"/>
              </a:lnSpc>
              <a:spcBef>
                <a:spcPts val="500"/>
              </a:spcBef>
            </a:pPr>
            <a:r>
              <a:rPr lang="en-US" altLang="zh-CN" sz="1400" dirty="0">
                <a:latin typeface="Times New Roman" panose="02020603050405020304" charset="0"/>
                <a:cs typeface="Times New Roman" panose="02020603050405020304" charset="0"/>
              </a:rPr>
              <a:t>      As </a:t>
            </a:r>
            <a:r>
              <a:rPr lang="en-US" altLang="zh-CN" sz="1400" dirty="0" err="1">
                <a:latin typeface="Times New Roman" panose="02020603050405020304" charset="0"/>
                <a:cs typeface="Times New Roman" panose="02020603050405020304" charset="0"/>
              </a:rPr>
              <a:t>CanCandy's</a:t>
            </a:r>
            <a:r>
              <a:rPr lang="en-US" altLang="zh-CN" sz="1400" dirty="0">
                <a:latin typeface="Times New Roman" panose="02020603050405020304" charset="0"/>
                <a:cs typeface="Times New Roman" panose="02020603050405020304" charset="0"/>
              </a:rPr>
              <a:t> success grows, so does Moore's credibility as a young entrepreneur. Moore is enthusiastic about the candy she created, and she's also Positive about what the future might bring. She hopes that every kid can have a clean mouth and a broad smile.</a:t>
            </a:r>
            <a:endParaRPr lang="zh-CN" altLang="zh-CN" sz="1400" dirty="0">
              <a:latin typeface="Times New Roman" panose="02020603050405020304" charset="0"/>
              <a:cs typeface="Times New Roman" panose="02020603050405020304" charset="0"/>
            </a:endParaRPr>
          </a:p>
          <a:p>
            <a:pPr>
              <a:lnSpc>
                <a:spcPts val="1500"/>
              </a:lnSpc>
              <a:spcBef>
                <a:spcPts val="500"/>
              </a:spcBef>
            </a:pPr>
            <a:r>
              <a:rPr lang="en-US" altLang="zh-CN" sz="1400" dirty="0">
                <a:latin typeface="Times New Roman" panose="02020603050405020304" charset="0"/>
                <a:cs typeface="Times New Roman" panose="02020603050405020304" charset="0"/>
              </a:rPr>
              <a:t>     Meanwhile, with her parents' help, Moore is generally able to live a normal teenage life. Although she founded her company early on in life, she wasn't driven primarily by profit. Moore wants to use her unique talent to help others find their smiles She donates 10% of </a:t>
            </a:r>
            <a:r>
              <a:rPr lang="en-US" altLang="zh-CN" sz="1400" dirty="0" err="1">
                <a:latin typeface="Times New Roman" panose="02020603050405020304" charset="0"/>
                <a:cs typeface="Times New Roman" panose="02020603050405020304" charset="0"/>
              </a:rPr>
              <a:t>AilieCandy's</a:t>
            </a:r>
            <a:r>
              <a:rPr lang="en-US" altLang="zh-CN" sz="1400" dirty="0">
                <a:latin typeface="Times New Roman" panose="02020603050405020304" charset="0"/>
                <a:cs typeface="Times New Roman" panose="02020603050405020304" charset="0"/>
              </a:rPr>
              <a:t> profits to Big Smiles. With her talent and determination, it appears that the sky could be the limit for Alice Moore.</a:t>
            </a:r>
            <a:endParaRPr lang="zh-CN" altLang="zh-CN" sz="1400" dirty="0">
              <a:latin typeface="Times New Roman" panose="02020603050405020304" charset="0"/>
              <a:cs typeface="Times New Roman" panose="02020603050405020304" charset="0"/>
            </a:endParaRPr>
          </a:p>
          <a:p>
            <a:endParaRPr lang="zh-CN" altLang="zh-CN" sz="1400" dirty="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12.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4.xml><?xml version="1.0" encoding="utf-8"?>
<p:tagLst xmlns:p="http://schemas.openxmlformats.org/presentationml/2006/main">
  <p:tag name="KSO_WM_BEAUTIFY_FLAG" val="#wm#"/>
  <p:tag name="KSO_WM_TEMPLATE_CATEGORY" val="custom"/>
  <p:tag name="KSO_WM_TEMPLATE_INDEX" val="20187308"/>
</p:tagLst>
</file>

<file path=ppt/tags/tag215.xml><?xml version="1.0" encoding="utf-8"?>
<p:tagLst xmlns:p="http://schemas.openxmlformats.org/presentationml/2006/main">
  <p:tag name="KSO_WM_BEAUTIFY_FLAG" val="#wm#"/>
  <p:tag name="KSO_WM_TEMPLATE_CATEGORY" val="custom"/>
  <p:tag name="KSO_WM_TEMPLATE_INDEX" val="20187308"/>
</p:tagLst>
</file>

<file path=ppt/tags/tag216.xml><?xml version="1.0" encoding="utf-8"?>
<p:tagLst xmlns:p="http://schemas.openxmlformats.org/presentationml/2006/main">
  <p:tag name="KSO_WM_BEAUTIFY_FLAG" val="#wm#"/>
  <p:tag name="KSO_WM_TEMPLATE_CATEGORY" val="custom"/>
  <p:tag name="KSO_WM_TEMPLATE_INDEX" val="20187308"/>
</p:tagLst>
</file>

<file path=ppt/tags/tag217.xml><?xml version="1.0" encoding="utf-8"?>
<p:tagLst xmlns:p="http://schemas.openxmlformats.org/presentationml/2006/main">
  <p:tag name="KSO_WM_UNIT_TABLE_BEAUTIFY" val="smartTable{ce2860e9-2f02-4f13-b170-d0df287e0aec}"/>
  <p:tag name="TABLE_EMPHASIZE_COLOR" val="8684935"/>
  <p:tag name="TABLE_SKINIDX" val="-1"/>
  <p:tag name="TABLE_COLORIDX" val="l"/>
</p:tagLst>
</file>

<file path=ppt/tags/tag218.xml><?xml version="1.0" encoding="utf-8"?>
<p:tagLst xmlns:p="http://schemas.openxmlformats.org/presentationml/2006/main">
  <p:tag name="KSO_WM_BEAUTIFY_FLAG" val="#wm#"/>
  <p:tag name="KSO_WM_TEMPLATE_CATEGORY" val="custom"/>
  <p:tag name="KSO_WM_TEMPLATE_INDEX" val="20187308"/>
</p:tagLst>
</file>

<file path=ppt/tags/tag219.xml><?xml version="1.0" encoding="utf-8"?>
<p:tagLst xmlns:p="http://schemas.openxmlformats.org/presentationml/2006/main">
  <p:tag name="KSO_WM_UNIT_TABLE_BEAUTIFY" val="smartTable{b037e181-5685-4e9f-9091-071118a31626}"/>
  <p:tag name="TABLE_EMPHASIZE_COLOR" val="8684935"/>
  <p:tag name="TABLE_SKINIDX" val="-1"/>
  <p:tag name="TABLE_COLORIDX" val="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187308"/>
</p:tagLst>
</file>

<file path=ppt/tags/tag221.xml><?xml version="1.0" encoding="utf-8"?>
<p:tagLst xmlns:p="http://schemas.openxmlformats.org/presentationml/2006/main">
  <p:tag name="KSO_WM_BEAUTIFY_FLAG" val="#wm#"/>
  <p:tag name="KSO_WM_TEMPLATE_CATEGORY" val="custom"/>
  <p:tag name="KSO_WM_TEMPLATE_INDEX" val="20187308"/>
</p:tagLst>
</file>

<file path=ppt/tags/tag222.xml><?xml version="1.0" encoding="utf-8"?>
<p:tagLst xmlns:p="http://schemas.openxmlformats.org/presentationml/2006/main">
  <p:tag name="KSO_WM_BEAUTIFY_FLAG" val="#wm#"/>
  <p:tag name="KSO_WM_TEMPLATE_CATEGORY" val="custom"/>
  <p:tag name="KSO_WM_TEMPLATE_INDEX" val="20187308"/>
</p:tagLst>
</file>

<file path=ppt/tags/tag223.xml><?xml version="1.0" encoding="utf-8"?>
<p:tagLst xmlns:p="http://schemas.openxmlformats.org/presentationml/2006/main">
  <p:tag name="KSO_WM_BEAUTIFY_FLAG" val="#wm#"/>
  <p:tag name="KSO_WM_TEMPLATE_CATEGORY" val="custom"/>
  <p:tag name="KSO_WM_TEMPLATE_INDEX" val="20187308"/>
</p:tagLst>
</file>

<file path=ppt/tags/tag224.xml><?xml version="1.0" encoding="utf-8"?>
<p:tagLst xmlns:p="http://schemas.openxmlformats.org/presentationml/2006/main">
  <p:tag name="KSO_WM_BEAUTIFY_FLAG" val="#wm#"/>
  <p:tag name="KSO_WM_TEMPLATE_CATEGORY" val="custom"/>
  <p:tag name="KSO_WM_TEMPLATE_INDEX" val="20187308"/>
</p:tagLst>
</file>

<file path=ppt/tags/tag225.xml><?xml version="1.0" encoding="utf-8"?>
<p:tagLst xmlns:p="http://schemas.openxmlformats.org/presentationml/2006/main">
  <p:tag name="KSO_WM_BEAUTIFY_FLAG" val="#wm#"/>
  <p:tag name="KSO_WM_TEMPLATE_CATEGORY" val="custom"/>
  <p:tag name="KSO_WM_TEMPLATE_INDEX" val="20187308"/>
</p:tagLst>
</file>

<file path=ppt/tags/tag226.xml><?xml version="1.0" encoding="utf-8"?>
<p:tagLst xmlns:p="http://schemas.openxmlformats.org/presentationml/2006/main">
  <p:tag name="KSO_WM_BEAUTIFY_FLAG" val="#wm#"/>
  <p:tag name="KSO_WM_TEMPLATE_CATEGORY" val="custom"/>
  <p:tag name="KSO_WM_TEMPLATE_INDEX" val="20187308"/>
</p:tagLst>
</file>

<file path=ppt/tags/tag227.xml><?xml version="1.0" encoding="utf-8"?>
<p:tagLst xmlns:p="http://schemas.openxmlformats.org/presentationml/2006/main">
  <p:tag name="KSO_WM_BEAUTIFY_FLAG" val="#wm#"/>
  <p:tag name="KSO_WM_TEMPLATE_CATEGORY" val="custom"/>
  <p:tag name="KSO_WM_TEMPLATE_INDEX" val="20187308"/>
</p:tagLst>
</file>

<file path=ppt/tags/tag228.xml><?xml version="1.0" encoding="utf-8"?>
<p:tagLst xmlns:p="http://schemas.openxmlformats.org/presentationml/2006/main">
  <p:tag name="KSO_WM_BEAUTIFY_FLAG" val="#wm#"/>
  <p:tag name="KSO_WM_TEMPLATE_CATEGORY" val="custom"/>
  <p:tag name="KSO_WM_TEMPLATE_INDEX" val="20187308"/>
</p:tagLst>
</file>

<file path=ppt/tags/tag229.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187308"/>
</p:tagLst>
</file>

<file path=ppt/tags/tag231.xml><?xml version="1.0" encoding="utf-8"?>
<p:tagLst xmlns:p="http://schemas.openxmlformats.org/presentationml/2006/main">
  <p:tag name="KSO_WM_UNIT_PLACING_PICTURE_USER_VIEWPORT" val="{&quot;height&quot;:1926,&quot;width&quot;:1944}"/>
</p:tagLst>
</file>

<file path=ppt/tags/tag232.xml><?xml version="1.0" encoding="utf-8"?>
<p:tagLst xmlns:p="http://schemas.openxmlformats.org/presentationml/2006/main">
  <p:tag name="KSO_WM_BEAUTIFY_FLAG" val="#wm#"/>
  <p:tag name="KSO_WM_TEMPLATE_CATEGORY" val="custom"/>
  <p:tag name="KSO_WM_TEMPLATE_INDEX" val="20204538"/>
</p:tagLst>
</file>

<file path=ppt/tags/tag233.xml><?xml version="1.0" encoding="utf-8"?>
<p:tagLst xmlns:p="http://schemas.openxmlformats.org/presentationml/2006/main">
  <p:tag name="KSO_WM_BEAUTIFY_FLAG" val="#wm#"/>
  <p:tag name="KSO_WM_TEMPLATE_CATEGORY" val="custom"/>
  <p:tag name="KSO_WM_TEMPLATE_INDEX" val="20204538"/>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7015</Words>
  <Application>WPS 演示</Application>
  <PresentationFormat>全屏显示(16:9)</PresentationFormat>
  <Paragraphs>384</Paragraphs>
  <Slides>19</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19</vt:i4>
      </vt:variant>
    </vt:vector>
  </HeadingPairs>
  <TitlesOfParts>
    <vt:vector size="35" baseType="lpstr">
      <vt:lpstr>Arial</vt:lpstr>
      <vt:lpstr>宋体</vt:lpstr>
      <vt:lpstr>Wingdings</vt:lpstr>
      <vt:lpstr>Calibri</vt:lpstr>
      <vt:lpstr>微软雅黑</vt:lpstr>
      <vt:lpstr>汉仪旗黑-85S</vt:lpstr>
      <vt:lpstr>楷体</vt:lpstr>
      <vt:lpstr>华文新魏</vt:lpstr>
      <vt:lpstr>黑体</vt:lpstr>
      <vt:lpstr>华文黑体</vt:lpstr>
      <vt:lpstr>Times New Roman</vt:lpstr>
      <vt:lpstr>Wingdings 2</vt:lpstr>
      <vt:lpstr>Calibri</vt:lpstr>
      <vt:lpstr>Arial Unicode MS</vt:lpstr>
      <vt:lpstr>1_Office 主题​​</vt:lpstr>
      <vt:lpstr>Office 主题​​</vt:lpstr>
      <vt:lpstr>记叙文阅读</vt:lpstr>
      <vt:lpstr>记叙文阅读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王丹青</cp:lastModifiedBy>
  <cp:revision>64</cp:revision>
  <dcterms:created xsi:type="dcterms:W3CDTF">2020-02-01T11:21:00Z</dcterms:created>
  <dcterms:modified xsi:type="dcterms:W3CDTF">2020-02-03T15:37:17Z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