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63" r:id="rId3"/>
    <p:sldId id="304" r:id="rId5"/>
    <p:sldId id="280" r:id="rId6"/>
    <p:sldId id="319" r:id="rId7"/>
    <p:sldId id="320" r:id="rId8"/>
    <p:sldId id="321" r:id="rId9"/>
    <p:sldId id="323" r:id="rId10"/>
    <p:sldId id="324" r:id="rId11"/>
    <p:sldId id="325" r:id="rId12"/>
    <p:sldId id="327" r:id="rId13"/>
    <p:sldId id="328" r:id="rId14"/>
    <p:sldId id="331" r:id="rId15"/>
    <p:sldId id="301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7" d="100"/>
          <a:sy n="87" d="100"/>
        </p:scale>
        <p:origin x="-315" y="-48"/>
      </p:cViewPr>
      <p:guideLst>
        <p:guide orient="horz" pos="1490"/>
        <p:guide pos="285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1941550"/>
            <a:ext cx="8139178" cy="674493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2675088"/>
            <a:ext cx="8139178" cy="713363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506"/>
            <a:ext cx="8139178" cy="37806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1941550"/>
            <a:ext cx="8139178" cy="674493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57"/>
            <a:ext cx="8139178" cy="48608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972170"/>
            <a:ext cx="8139178" cy="3781678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2857047"/>
            <a:ext cx="8139178" cy="468716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3384348"/>
            <a:ext cx="8139178" cy="808630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57"/>
            <a:ext cx="8139178" cy="48608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972170"/>
            <a:ext cx="3962432" cy="3780661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972170"/>
            <a:ext cx="3962432" cy="3780661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57"/>
            <a:ext cx="8139178" cy="48608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972170"/>
            <a:ext cx="3962432" cy="28580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342017"/>
            <a:ext cx="3962400" cy="3414773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972170"/>
            <a:ext cx="3962432" cy="28580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42017"/>
            <a:ext cx="3962432" cy="3414773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972170"/>
            <a:ext cx="3962432" cy="3780661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972170"/>
            <a:ext cx="3962432" cy="3780661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506"/>
            <a:ext cx="713238" cy="404238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500"/>
            <a:ext cx="7371076" cy="404238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324057"/>
            <a:ext cx="8139178" cy="486085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972170"/>
            <a:ext cx="8139178" cy="378066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476320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63208"/>
            <a:ext cx="2970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476320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770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3.xml"/><Relationship Id="rId2" Type="http://schemas.openxmlformats.org/officeDocument/2006/relationships/image" Target="../media/image9.jpeg"/><Relationship Id="rId1" Type="http://schemas.openxmlformats.org/officeDocument/2006/relationships/tags" Target="../tags/tag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169" y="545"/>
            <a:ext cx="9143661" cy="514331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81" y="1919454"/>
            <a:ext cx="5411905" cy="728319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zh-CN" dirty="0">
                <a:solidFill>
                  <a:srgbClr val="FF0000"/>
                </a:solidFill>
              </a:rPr>
              <a:t>完形填空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74" y="3635786"/>
            <a:ext cx="3601586" cy="55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375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5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99" y="1194409"/>
            <a:ext cx="4406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高三英语总复习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70" y="3721404"/>
            <a:ext cx="4836061" cy="55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 于晓艳</a:t>
            </a:r>
            <a:endParaRPr lang="zh-CN" altLang="en-US" sz="2005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1575" y="148087"/>
            <a:ext cx="31927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 </a:t>
            </a:r>
            <a:r>
              <a:rPr lang="zh-CN" altLang="en-US" sz="2100" b="1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完形填空题解题策略</a:t>
            </a:r>
            <a:endParaRPr lang="zh-CN" altLang="en-US" sz="2100"/>
          </a:p>
          <a:p>
            <a:endParaRPr lang="zh-CN" altLang="en-US" sz="2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内容占位符 15"/>
          <p:cNvSpPr>
            <a:spLocks noGrp="1"/>
          </p:cNvSpPr>
          <p:nvPr/>
        </p:nvSpPr>
        <p:spPr>
          <a:xfrm>
            <a:off x="1068070" y="461645"/>
            <a:ext cx="7614920" cy="4303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2)</a:t>
            </a:r>
            <a:r>
              <a:rPr lang="zh-CN" altLang="en-US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. </a:t>
            </a:r>
            <a:r>
              <a:rPr lang="en-US" altLang="zh-CN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context</a:t>
            </a:r>
            <a:endParaRPr lang="zh-CN" altLang="en-US" sz="1700" b="1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  <a:sym typeface="+mn-ea"/>
            </a:endParaRPr>
          </a:p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     依据上下文语境、故事转折点、人物情绪变化进行推断</a:t>
            </a:r>
            <a:endParaRPr kumimoji="0" lang="zh-CN" altLang="en-US" sz="17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 marL="0" marR="0" lvl="0" indent="0" algn="l" defTabSz="914400" rtl="0" fontAlgn="base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3</a:t>
            </a:r>
            <a:r>
              <a:rPr lang="zh-CN" altLang="en-US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）</a:t>
            </a:r>
            <a:r>
              <a:rPr lang="en-US" altLang="zh-CN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. word distinctions or collocations</a:t>
            </a:r>
            <a:endParaRPr lang="zh-CN" altLang="zh-CN" sz="1700" b="1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  <a:sym typeface="+mn-ea"/>
            </a:endParaRPr>
          </a:p>
          <a:p>
            <a:pPr marL="0" marR="0" lvl="0" indent="0" algn="l" defTabSz="914400" rtl="0" fontAlgn="base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     从词义辨析和固定搭配着手</a:t>
            </a:r>
            <a:endParaRPr kumimoji="0" lang="zh-CN" altLang="en-US" sz="17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 marL="0" marR="0" lvl="0" indent="0" algn="l" defTabSz="914400" rtl="0" fontAlgn="base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4</a:t>
            </a:r>
            <a:r>
              <a:rPr lang="zh-CN" altLang="en-US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）. </a:t>
            </a:r>
            <a:r>
              <a:rPr lang="en-US" altLang="zh-CN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clues hidden in the passage </a:t>
            </a:r>
            <a:r>
              <a:rPr lang="en-US" altLang="zh-CN" sz="1700" b="1" dirty="0">
                <a:solidFill>
                  <a:srgbClr val="000066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 </a:t>
            </a:r>
            <a:endParaRPr kumimoji="0" lang="zh-CN" altLang="en-US" sz="17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 marL="0" marR="0" lvl="0" indent="0" algn="l" defTabSz="914400" rtl="0" fontAlgn="base">
              <a:lnSpc>
                <a:spcPct val="100000"/>
              </a:lnSpc>
              <a:spcBef>
                <a:spcPts val="78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    利用好文章</a:t>
            </a:r>
            <a:r>
              <a:rPr lang="en-US" altLang="zh-CN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“</a:t>
            </a: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隐藏的</a:t>
            </a:r>
            <a:r>
              <a:rPr lang="en-US" altLang="zh-CN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”</a:t>
            </a: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线索。</a:t>
            </a:r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ct val="25000"/>
              </a:spcBef>
            </a:pPr>
            <a:r>
              <a:rPr lang="en-US" altLang="zh-CN" sz="17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relationship between sentences(pron/ conj)  </a:t>
            </a:r>
            <a:r>
              <a:rPr lang="zh-CN" altLang="en-US" sz="17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句际关系</a:t>
            </a:r>
            <a:endParaRPr lang="en-US" altLang="zh-CN" sz="17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  <a:spcBef>
                <a:spcPct val="25000"/>
              </a:spcBef>
            </a:pPr>
            <a:r>
              <a:rPr lang="en-US" altLang="zh-CN" sz="17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recurrent words  </a:t>
            </a:r>
            <a:r>
              <a:rPr lang="zh-CN" altLang="en-US" sz="17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原词复现</a:t>
            </a:r>
            <a:r>
              <a:rPr lang="en-US" altLang="zh-CN" sz="17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sz="17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同义，近义，反义，解释词等</a:t>
            </a:r>
            <a:r>
              <a:rPr lang="en-US" altLang="zh-CN" sz="17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)</a:t>
            </a:r>
            <a:endParaRPr lang="en-US" altLang="zh-CN" sz="17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indent="0">
              <a:lnSpc>
                <a:spcPct val="200000"/>
              </a:lnSpc>
              <a:spcBef>
                <a:spcPct val="25000"/>
              </a:spcBef>
            </a:pPr>
            <a:r>
              <a:rPr lang="en-US" altLang="zh-CN" sz="17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general &amp; background knowledge  </a:t>
            </a:r>
            <a:r>
              <a:rPr lang="zh-CN" altLang="en-US" sz="17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背景和常识</a:t>
            </a:r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  <a:sym typeface="+mn-ea"/>
            </a:endParaRPr>
          </a:p>
          <a:p>
            <a:pPr marL="0" marR="0" lvl="0" indent="0" algn="l" defTabSz="914400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注意：让自己的思维趋向于客观而非主观，由已知推导未知，避免主观臆断。</a:t>
            </a:r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 marL="0" marR="0" lvl="0" indent="0" algn="l" defTabSz="914400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1575" y="147955"/>
            <a:ext cx="431292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 </a:t>
            </a:r>
            <a:r>
              <a:rPr lang="zh-CN" altLang="en-US" sz="2100" b="1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完形填空题解题建议流程</a:t>
            </a:r>
            <a:endParaRPr lang="zh-CN" altLang="en-US" sz="2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内容占位符 15"/>
          <p:cNvSpPr>
            <a:spLocks noGrp="1"/>
          </p:cNvSpPr>
          <p:nvPr/>
        </p:nvSpPr>
        <p:spPr>
          <a:xfrm>
            <a:off x="1068070" y="461645"/>
            <a:ext cx="7614920" cy="4303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55" y="504190"/>
            <a:ext cx="7995285" cy="40754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137160"/>
            <a:ext cx="9023985" cy="48691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803" y="794216"/>
            <a:ext cx="1234394" cy="122296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87" y="2360620"/>
            <a:ext cx="4658823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82" y="3508022"/>
            <a:ext cx="4205256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37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z="1370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21413" y="362968"/>
            <a:ext cx="1775298" cy="486085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zh-CN" altLang="en-US" sz="2800" dirty="0" smtClean="0"/>
              <a:t>目   录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045" y="96520"/>
            <a:ext cx="8857615" cy="4885690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ts val="2200"/>
              </a:lnSpc>
            </a:pPr>
            <a:endParaRPr lang="zh-CN" altLang="en-US" sz="2000" dirty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</a:pPr>
            <a:endParaRPr lang="zh-CN" altLang="en-US" sz="2000" dirty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</a:pPr>
            <a:endParaRPr lang="zh-CN" altLang="en-US" sz="2000" dirty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</a:pPr>
            <a:r>
              <a:rPr sz="2000">
                <a:solidFill>
                  <a:srgbClr val="FF0000"/>
                </a:solidFill>
                <a:sym typeface="+mn-ea"/>
              </a:rPr>
              <a:t>教学内容</a:t>
            </a:r>
            <a:r>
              <a:rPr lang="zh-CN" altLang="en-US" sz="2000" dirty="0"/>
              <a:t>：完形填空专题</a:t>
            </a:r>
            <a:endParaRPr lang="en-US" altLang="zh-CN" sz="2000" dirty="0" smtClean="0"/>
          </a:p>
          <a:p>
            <a:pPr>
              <a:lnSpc>
                <a:spcPts val="2200"/>
              </a:lnSpc>
            </a:pPr>
            <a:r>
              <a:rPr lang="zh-CN" altLang="en-US" sz="2000" dirty="0" smtClean="0">
                <a:solidFill>
                  <a:srgbClr val="FF0000"/>
                </a:solidFill>
              </a:rPr>
              <a:t>教学目标</a:t>
            </a:r>
            <a:r>
              <a:rPr lang="zh-CN" altLang="en-US" sz="2000" dirty="0"/>
              <a:t>：通过梳理近三年高考完形填空试题，总结并归纳其出题规律、</a:t>
            </a:r>
            <a:endParaRPr lang="zh-CN" altLang="en-US" sz="2000" dirty="0"/>
          </a:p>
          <a:p>
            <a:pPr marL="0" indent="0">
              <a:lnSpc>
                <a:spcPts val="2200"/>
              </a:lnSpc>
              <a:buNone/>
            </a:pPr>
            <a:r>
              <a:rPr lang="zh-CN" altLang="en-US" sz="2000" dirty="0"/>
              <a:t>                 思路，点播备考策略，给出备考建议。</a:t>
            </a:r>
            <a:endParaRPr lang="en-US" altLang="zh-CN" sz="2000" dirty="0" smtClean="0"/>
          </a:p>
          <a:p>
            <a:pPr>
              <a:lnSpc>
                <a:spcPts val="2200"/>
              </a:lnSpc>
            </a:pPr>
            <a:r>
              <a:rPr lang="zh-CN" altLang="en-US" sz="2000" dirty="0" smtClean="0">
                <a:solidFill>
                  <a:srgbClr val="FF0000"/>
                </a:solidFill>
              </a:rPr>
              <a:t>教学</a:t>
            </a:r>
            <a:r>
              <a:rPr lang="zh-CN" altLang="en-US" sz="2000" dirty="0">
                <a:solidFill>
                  <a:srgbClr val="FF0000"/>
                </a:solidFill>
              </a:rPr>
              <a:t>准备</a:t>
            </a:r>
            <a:r>
              <a:rPr lang="zh-CN" altLang="en-US" sz="2000" dirty="0"/>
              <a:t>：</a:t>
            </a:r>
            <a:r>
              <a:rPr lang="en-US" altLang="zh-CN" sz="2000" dirty="0"/>
              <a:t>2017-2019</a:t>
            </a:r>
            <a:r>
              <a:rPr sz="2000" dirty="0"/>
              <a:t>年三年高考完形填空</a:t>
            </a:r>
            <a:r>
              <a:rPr lang="zh-CN" altLang="en-US" sz="2000" dirty="0"/>
              <a:t>原文</a:t>
            </a:r>
            <a:r>
              <a:rPr lang="en-US" altLang="zh-CN" sz="2000" dirty="0"/>
              <a:t>+</a:t>
            </a:r>
            <a:r>
              <a:rPr lang="zh-CN" altLang="en-US" sz="2000" dirty="0" smtClean="0"/>
              <a:t>试题。</a:t>
            </a:r>
            <a:endParaRPr lang="en-US" altLang="zh-CN" sz="2000" dirty="0" smtClean="0"/>
          </a:p>
          <a:p>
            <a:pPr>
              <a:lnSpc>
                <a:spcPts val="2200"/>
              </a:lnSpc>
            </a:pPr>
            <a:r>
              <a:rPr lang="zh-CN" altLang="en-US" sz="2000" dirty="0" smtClean="0">
                <a:solidFill>
                  <a:srgbClr val="FF0000"/>
                </a:solidFill>
              </a:rPr>
              <a:t>教学过程</a:t>
            </a:r>
            <a:r>
              <a:rPr lang="zh-CN" altLang="en-US" sz="2000" dirty="0" smtClean="0"/>
              <a:t>：</a:t>
            </a:r>
            <a:r>
              <a:rPr lang="en-US" altLang="zh-CN" sz="2000" dirty="0"/>
              <a:t>1.</a:t>
            </a:r>
            <a:r>
              <a:rPr lang="zh-CN" altLang="en-US" sz="2000" dirty="0"/>
              <a:t>试题总体分析及能力考查点归类；</a:t>
            </a:r>
            <a:endParaRPr lang="zh-CN" altLang="en-US" sz="2000" dirty="0"/>
          </a:p>
          <a:p>
            <a:pPr marL="0" indent="0">
              <a:lnSpc>
                <a:spcPts val="2200"/>
              </a:lnSpc>
              <a:buNone/>
            </a:pPr>
            <a:r>
              <a:rPr lang="en-US" altLang="zh-CN" sz="2000" dirty="0" smtClean="0"/>
              <a:t>                 2</a:t>
            </a:r>
            <a:r>
              <a:rPr lang="en-US" altLang="zh-CN" sz="2000" dirty="0"/>
              <a:t>.</a:t>
            </a:r>
            <a:r>
              <a:rPr sz="2000" dirty="0"/>
              <a:t>完形填空策略</a:t>
            </a:r>
            <a:r>
              <a:rPr lang="zh-CN" altLang="en-US" sz="2000" dirty="0"/>
              <a:t>点拨；</a:t>
            </a:r>
            <a:endParaRPr lang="zh-CN" altLang="en-US" sz="2000" dirty="0"/>
          </a:p>
          <a:p>
            <a:pPr marL="0" indent="0">
              <a:lnSpc>
                <a:spcPts val="2200"/>
              </a:lnSpc>
              <a:buNone/>
            </a:pPr>
            <a:r>
              <a:rPr lang="en-US" altLang="zh-CN" sz="2000" dirty="0" smtClean="0"/>
              <a:t>                 3</a:t>
            </a:r>
            <a:r>
              <a:rPr lang="en-US" altLang="zh-CN" sz="2000" dirty="0"/>
              <a:t>.</a:t>
            </a:r>
            <a:r>
              <a:rPr sz="2000" dirty="0"/>
              <a:t>完形填空策略</a:t>
            </a:r>
            <a:r>
              <a:rPr lang="zh-CN" altLang="en-US" sz="2000" dirty="0"/>
              <a:t>总结及建议。</a:t>
            </a:r>
            <a:endParaRPr lang="zh-CN" altLang="en-US" sz="2000" dirty="0"/>
          </a:p>
          <a:p>
            <a:endParaRPr lang="en-US" altLang="zh-CN" sz="2400" dirty="0" smtClean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</p:txBody>
      </p:sp>
      <p:pic>
        <p:nvPicPr>
          <p:cNvPr id="4" name="内容占位符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5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95864" y="103320"/>
            <a:ext cx="675227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ym typeface="+mn-ea"/>
              </a:rPr>
              <a:t>1. </a:t>
            </a:r>
            <a:r>
              <a:rPr lang="zh-CN" altLang="zh-CN" sz="2100" dirty="0">
                <a:sym typeface="+mn-ea"/>
              </a:rPr>
              <a:t>近三年</a:t>
            </a:r>
            <a:r>
              <a:rPr lang="zh-CN" altLang="en-US" sz="2100" dirty="0">
                <a:sym typeface="+mn-ea"/>
              </a:rPr>
              <a:t>试题总体分析及核心素养能力考查点归类</a:t>
            </a:r>
            <a:endParaRPr lang="en-US" altLang="zh-CN" sz="2100" dirty="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765" y="590550"/>
            <a:ext cx="7938770" cy="39160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1575" y="147955"/>
            <a:ext cx="769493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altLang="en-US" sz="2100" b="1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近三年高考完形填空题考查方向与出题规律</a:t>
            </a:r>
            <a:endParaRPr lang="zh-CN" altLang="en-US" sz="2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内容占位符 15"/>
          <p:cNvSpPr>
            <a:spLocks noGrp="1"/>
          </p:cNvSpPr>
          <p:nvPr/>
        </p:nvSpPr>
        <p:spPr>
          <a:xfrm>
            <a:off x="1068070" y="621665"/>
            <a:ext cx="7614920" cy="4303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+mn-ea"/>
                <a:cs typeface="+mn-ea"/>
                <a:sym typeface="+mn-ea"/>
              </a:rPr>
              <a:t>1</a:t>
            </a:r>
            <a:r>
              <a:rPr lang="zh-CN" altLang="en-US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+mn-ea"/>
                <a:cs typeface="+mn-ea"/>
                <a:sym typeface="+mn-ea"/>
              </a:rPr>
              <a:t>）</a:t>
            </a:r>
            <a:r>
              <a:rPr lang="en-US" altLang="zh-CN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+mn-ea"/>
                <a:cs typeface="+mn-ea"/>
                <a:sym typeface="+mn-ea"/>
              </a:rPr>
              <a:t>. </a:t>
            </a:r>
            <a:r>
              <a:rPr lang="zh-CN" altLang="en-US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+mn-ea"/>
                <a:cs typeface="+mn-ea"/>
                <a:sym typeface="+mn-ea"/>
              </a:rPr>
              <a:t>对英语学科核心素养的综合考查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typeface="+mn-ea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      语言能力</a:t>
            </a: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（理解语篇的基础上运用词汇准确理解和表达意义）</a:t>
            </a:r>
            <a:endParaRPr kumimoji="0" lang="en-US" altLang="zh-CN" sz="1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      文化意识</a:t>
            </a: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（弘扬社会主义核心价值观，培养正确的人生观和价值观）</a:t>
            </a:r>
            <a:endParaRPr kumimoji="0" lang="en-US" altLang="zh-CN" sz="1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      思维品质</a:t>
            </a: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（逻辑思维能力；结合词汇知识、语篇知识、生活常识和文化背   景知识进行逻辑推理和综合判断）</a:t>
            </a:r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      学习能力</a:t>
            </a: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（积极运用和主动调适英语学习策略、拓宽英语学习渠道、努力提升英语学习效率的意识和能力）</a:t>
            </a:r>
            <a:endParaRPr kumimoji="0" lang="zh-CN" altLang="en-US" sz="17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+mn-ea"/>
                <a:cs typeface="+mn-ea"/>
                <a:sym typeface="+mn-ea"/>
              </a:rPr>
              <a:t>2）. 选材适中</a:t>
            </a:r>
            <a:endParaRPr kumimoji="0" lang="zh-CN" altLang="en-US" sz="17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typeface="+mn-ea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     词数在200-300之间。设空距离为10个词左右。</a:t>
            </a:r>
            <a:endParaRPr kumimoji="0" lang="zh-CN" alt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     材料难度与高三教材相当，所选短文的英语语言符合高三学生的实际水平。</a:t>
            </a:r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1575" y="147955"/>
            <a:ext cx="769493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altLang="en-US" sz="2100" b="1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近三年高考完形填空题考查方向与出题规律</a:t>
            </a:r>
            <a:endParaRPr lang="zh-CN" altLang="en-US" sz="2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内容占位符 15"/>
          <p:cNvSpPr>
            <a:spLocks noGrp="1"/>
          </p:cNvSpPr>
          <p:nvPr/>
        </p:nvSpPr>
        <p:spPr>
          <a:xfrm>
            <a:off x="1068070" y="621665"/>
            <a:ext cx="7614920" cy="4303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3）. 首句完整</a:t>
            </a:r>
            <a:endParaRPr kumimoji="0" lang="zh-CN" altLang="en-US" sz="17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      首句不设空，引导学生关注首句或首段，迅速进入主题，熟悉语言环境，建立正确的思维导向。</a:t>
            </a:r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4）.“语境能力型”试题逐年增加</a:t>
            </a:r>
            <a:endParaRPr lang="zh-CN" altLang="en-US" sz="1700" b="1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     立足语篇环境，树立全局观念。</a:t>
            </a:r>
            <a:endParaRPr kumimoji="0" lang="zh-CN" altLang="en-US" sz="17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 marL="0" marR="0" lvl="0" algn="l" defTabSz="914400" rtl="0" eaLnBrk="1" fontAlgn="base" latinLnBrk="0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5）</a:t>
            </a:r>
            <a:r>
              <a:rPr lang="en-US" altLang="zh-CN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. </a:t>
            </a:r>
            <a:r>
              <a:rPr lang="zh-CN" altLang="zh-CN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考查词汇</a:t>
            </a:r>
            <a:endParaRPr lang="zh-CN" altLang="zh-CN" sz="1700" b="1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  <a:sym typeface="+mn-ea"/>
            </a:endParaRPr>
          </a:p>
          <a:p>
            <a:pPr marL="0" marR="0" lvl="0" algn="l" defTabSz="914400" rtl="0" eaLnBrk="1" fontAlgn="base" latinLnBrk="0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     实词为主，多为动词、名词、形容词和副词。</a:t>
            </a:r>
            <a:endParaRPr kumimoji="0" lang="zh-CN" altLang="en-US" sz="17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7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6" name="内容占位符 15"/>
          <p:cNvSpPr>
            <a:spLocks noGrp="1"/>
          </p:cNvSpPr>
          <p:nvPr/>
        </p:nvSpPr>
        <p:spPr>
          <a:xfrm>
            <a:off x="1068070" y="42545"/>
            <a:ext cx="7614920" cy="4303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      </a:t>
            </a:r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378460"/>
            <a:ext cx="7276465" cy="23996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6958" y="2901315"/>
            <a:ext cx="7618412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ea"/>
              </a:rPr>
              <a:t>弱化语法，侧重考查词汇、理解、联 系、判断、推理等方面的思维能力。</a:t>
            </a:r>
            <a:endParaRPr lang="zh-CN" altLang="en-US" sz="2800" b="1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1250" y="3382645"/>
            <a:ext cx="7416165" cy="1022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algn="l" defTabSz="914400" rtl="0" eaLnBrk="1" fontAlgn="base" latinLnBrk="0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6）. 难处暗示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 marL="0" marR="0" lvl="0" algn="l" defTabSz="914400" rtl="0" eaLnBrk="1" fontAlgn="base" latinLnBrk="0" hangingPunct="1">
              <a:lnSpc>
                <a:spcPct val="150000"/>
              </a:lnSpc>
              <a:spcBef>
                <a:spcPts val="78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     暗示多为后面暗示前面；鼓励学生继续往下读。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1575" y="148087"/>
            <a:ext cx="319278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 </a:t>
            </a:r>
            <a:r>
              <a:rPr lang="zh-CN" altLang="en-US" sz="2100" b="1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完形填空文体及特点</a:t>
            </a:r>
            <a:endParaRPr lang="zh-CN" altLang="en-US" sz="2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内容占位符 15"/>
          <p:cNvSpPr>
            <a:spLocks noGrp="1"/>
          </p:cNvSpPr>
          <p:nvPr/>
        </p:nvSpPr>
        <p:spPr>
          <a:xfrm>
            <a:off x="1068070" y="621665"/>
            <a:ext cx="7614920" cy="4303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1)</a:t>
            </a:r>
            <a:r>
              <a:rPr lang="zh-CN" altLang="en-US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. 文体</a:t>
            </a:r>
            <a:endParaRPr kumimoji="0" lang="zh-CN" altLang="en-US" sz="17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     记叙文，夹叙夹议</a:t>
            </a:r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2)</a:t>
            </a:r>
            <a:r>
              <a:rPr lang="zh-CN" altLang="en-US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. 文体特点</a:t>
            </a:r>
            <a:endParaRPr kumimoji="0" lang="zh-CN" altLang="en-US" sz="17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      </a:t>
            </a:r>
            <a:endParaRPr kumimoji="0" lang="zh-CN" altLang="en-US" sz="17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125954" name="Rectangle 5"/>
          <p:cNvSpPr/>
          <p:nvPr/>
        </p:nvSpPr>
        <p:spPr>
          <a:xfrm>
            <a:off x="1363345" y="2073910"/>
            <a:ext cx="4824730" cy="13989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7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</a:rPr>
              <a:t>情节的发展变化</a:t>
            </a:r>
            <a:endParaRPr lang="zh-CN" altLang="en-US" sz="1700" b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</a:rPr>
              <a:t>（事件存在状态、变化过程）</a:t>
            </a:r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 algn="l">
              <a:buClrTx/>
              <a:buSzTx/>
              <a:buNone/>
            </a:pPr>
            <a:r>
              <a:rPr lang="zh-CN" altLang="en-US" sz="17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</a:rPr>
              <a:t>情感的发展变化</a:t>
            </a:r>
            <a:endParaRPr lang="zh-CN" altLang="en-US" sz="1700" b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 algn="l">
              <a:buClrTx/>
              <a:buSzTx/>
              <a:buNone/>
            </a:pP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</a:rPr>
              <a:t>（人物内心世界、情感态度）</a:t>
            </a:r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</p:txBody>
      </p:sp>
      <p:sp>
        <p:nvSpPr>
          <p:cNvPr id="125955" name="AutoShape 6"/>
          <p:cNvSpPr/>
          <p:nvPr/>
        </p:nvSpPr>
        <p:spPr>
          <a:xfrm>
            <a:off x="4735830" y="2294890"/>
            <a:ext cx="524510" cy="1177925"/>
          </a:xfrm>
          <a:prstGeom prst="rightBrace">
            <a:avLst>
              <a:gd name="adj1" fmla="val 4158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260340" y="2294573"/>
            <a:ext cx="2320290" cy="906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dirty="0">
                <a:latin typeface="Comic Sans MS" panose="030F0702030302020204" pitchFamily="66" charset="0"/>
                <a:ea typeface="宋体" panose="02010600030101010101" pitchFamily="2" charset="-122"/>
              </a:rPr>
              <a:t>   </a:t>
            </a:r>
            <a:r>
              <a:rPr lang="zh-CN" altLang="en-US" sz="17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</a:rPr>
              <a:t>表达主旨</a:t>
            </a:r>
            <a:endParaRPr lang="zh-CN" altLang="en-US" sz="1700" b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</a:rPr>
              <a:t>   （抒发情绪或感悟）</a:t>
            </a:r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1575" y="148087"/>
            <a:ext cx="31927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 </a:t>
            </a:r>
            <a:r>
              <a:rPr lang="zh-CN" altLang="en-US" sz="2100" b="1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完形填空解题策略</a:t>
            </a:r>
            <a:endParaRPr lang="zh-CN" altLang="en-US" sz="2100"/>
          </a:p>
          <a:p>
            <a:endParaRPr lang="zh-CN" altLang="en-US" sz="2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内容占位符 15"/>
          <p:cNvSpPr>
            <a:spLocks noGrp="1"/>
          </p:cNvSpPr>
          <p:nvPr/>
        </p:nvSpPr>
        <p:spPr>
          <a:xfrm>
            <a:off x="1068070" y="621665"/>
            <a:ext cx="7614920" cy="4303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1)</a:t>
            </a:r>
            <a:r>
              <a:rPr lang="zh-CN" altLang="en-US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. </a:t>
            </a:r>
            <a:r>
              <a:rPr lang="en-US" altLang="zh-CN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focus on the main lines</a:t>
            </a:r>
            <a:endParaRPr lang="zh-CN" altLang="en-US" sz="1700" b="1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7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    </a:t>
            </a:r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</p:txBody>
      </p:sp>
      <p:pic>
        <p:nvPicPr>
          <p:cNvPr id="142337" name="Picture 2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0" y="1339850"/>
            <a:ext cx="2137410" cy="341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2573020" y="2825115"/>
            <a:ext cx="3911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主</a:t>
            </a:r>
            <a:endParaRPr lang="zh-CN" altLang="en-US" sz="3200" noProof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noProof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线</a:t>
            </a:r>
            <a:endParaRPr lang="zh-CN" altLang="en-US" sz="3200" noProof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52955" y="1158240"/>
            <a:ext cx="178625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文  本</a:t>
            </a:r>
            <a:endParaRPr lang="zh-CN" altLang="en-US" sz="3600" noProof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54170" y="2318385"/>
            <a:ext cx="463804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从两条主线入手：故事发展线和情感变化线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1575" y="148087"/>
            <a:ext cx="31927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 </a:t>
            </a:r>
            <a:r>
              <a:rPr lang="zh-CN" altLang="en-US" sz="2100" b="1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完形填空题解题策略</a:t>
            </a:r>
            <a:endParaRPr lang="zh-CN" altLang="en-US" sz="2100"/>
          </a:p>
          <a:p>
            <a:endParaRPr lang="zh-CN" altLang="en-US" sz="2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内容占位符 15"/>
          <p:cNvSpPr>
            <a:spLocks noGrp="1"/>
          </p:cNvSpPr>
          <p:nvPr/>
        </p:nvSpPr>
        <p:spPr>
          <a:xfrm>
            <a:off x="1068070" y="484505"/>
            <a:ext cx="7614920" cy="4303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1)</a:t>
            </a:r>
            <a:r>
              <a:rPr lang="zh-CN" altLang="en-US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. </a:t>
            </a:r>
            <a:r>
              <a:rPr lang="en-US" altLang="zh-CN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focus on the main lines</a:t>
            </a:r>
            <a:endParaRPr lang="zh-CN" altLang="en-US" sz="1700" b="1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    </a:t>
            </a:r>
            <a:endParaRPr lang="en-US" altLang="zh-CN" sz="1700" b="1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  <a:sym typeface="+mn-ea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737610" y="2118995"/>
            <a:ext cx="101600" cy="2486660"/>
          </a:xfrm>
          <a:custGeom>
            <a:avLst/>
            <a:gdLst>
              <a:gd name="connsiteX0" fmla="*/ 130628 w 130628"/>
              <a:gd name="connsiteY0" fmla="*/ 0 h 4992915"/>
              <a:gd name="connsiteX1" fmla="*/ 116114 w 130628"/>
              <a:gd name="connsiteY1" fmla="*/ 188686 h 4992915"/>
              <a:gd name="connsiteX2" fmla="*/ 101600 w 130628"/>
              <a:gd name="connsiteY2" fmla="*/ 232229 h 4992915"/>
              <a:gd name="connsiteX3" fmla="*/ 87085 w 130628"/>
              <a:gd name="connsiteY3" fmla="*/ 362857 h 4992915"/>
              <a:gd name="connsiteX4" fmla="*/ 58057 w 130628"/>
              <a:gd name="connsiteY4" fmla="*/ 595086 h 4992915"/>
              <a:gd name="connsiteX5" fmla="*/ 72571 w 130628"/>
              <a:gd name="connsiteY5" fmla="*/ 1596572 h 4992915"/>
              <a:gd name="connsiteX6" fmla="*/ 101600 w 130628"/>
              <a:gd name="connsiteY6" fmla="*/ 2438400 h 4992915"/>
              <a:gd name="connsiteX7" fmla="*/ 116114 w 130628"/>
              <a:gd name="connsiteY7" fmla="*/ 3033486 h 4992915"/>
              <a:gd name="connsiteX8" fmla="*/ 87085 w 130628"/>
              <a:gd name="connsiteY8" fmla="*/ 4005943 h 4992915"/>
              <a:gd name="connsiteX9" fmla="*/ 72571 w 130628"/>
              <a:gd name="connsiteY9" fmla="*/ 4151086 h 4992915"/>
              <a:gd name="connsiteX10" fmla="*/ 43542 w 130628"/>
              <a:gd name="connsiteY10" fmla="*/ 4339772 h 4992915"/>
              <a:gd name="connsiteX11" fmla="*/ 29028 w 130628"/>
              <a:gd name="connsiteY11" fmla="*/ 4383315 h 4992915"/>
              <a:gd name="connsiteX12" fmla="*/ 0 w 130628"/>
              <a:gd name="connsiteY12" fmla="*/ 4804229 h 4992915"/>
              <a:gd name="connsiteX13" fmla="*/ 14514 w 130628"/>
              <a:gd name="connsiteY13" fmla="*/ 4963886 h 4992915"/>
              <a:gd name="connsiteX14" fmla="*/ 14514 w 130628"/>
              <a:gd name="connsiteY14" fmla="*/ 4992915 h 499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0628" h="4992915">
                <a:moveTo>
                  <a:pt x="130628" y="0"/>
                </a:moveTo>
                <a:cubicBezTo>
                  <a:pt x="125790" y="62895"/>
                  <a:pt x="123938" y="126092"/>
                  <a:pt x="116114" y="188686"/>
                </a:cubicBezTo>
                <a:cubicBezTo>
                  <a:pt x="114216" y="203867"/>
                  <a:pt x="104115" y="217138"/>
                  <a:pt x="101600" y="232229"/>
                </a:cubicBezTo>
                <a:cubicBezTo>
                  <a:pt x="94397" y="275444"/>
                  <a:pt x="92519" y="319385"/>
                  <a:pt x="87085" y="362857"/>
                </a:cubicBezTo>
                <a:cubicBezTo>
                  <a:pt x="45678" y="694104"/>
                  <a:pt x="102854" y="191905"/>
                  <a:pt x="58057" y="595086"/>
                </a:cubicBezTo>
                <a:cubicBezTo>
                  <a:pt x="62895" y="928915"/>
                  <a:pt x="66152" y="1262770"/>
                  <a:pt x="72571" y="1596572"/>
                </a:cubicBezTo>
                <a:cubicBezTo>
                  <a:pt x="90197" y="2513134"/>
                  <a:pt x="79772" y="1739905"/>
                  <a:pt x="101600" y="2438400"/>
                </a:cubicBezTo>
                <a:cubicBezTo>
                  <a:pt x="107798" y="2636724"/>
                  <a:pt x="111276" y="2835124"/>
                  <a:pt x="116114" y="3033486"/>
                </a:cubicBezTo>
                <a:cubicBezTo>
                  <a:pt x="58956" y="3433603"/>
                  <a:pt x="115638" y="3006603"/>
                  <a:pt x="87085" y="4005943"/>
                </a:cubicBezTo>
                <a:cubicBezTo>
                  <a:pt x="85696" y="4054545"/>
                  <a:pt x="77940" y="4102761"/>
                  <a:pt x="72571" y="4151086"/>
                </a:cubicBezTo>
                <a:cubicBezTo>
                  <a:pt x="65519" y="4214551"/>
                  <a:pt x="59052" y="4277733"/>
                  <a:pt x="43542" y="4339772"/>
                </a:cubicBezTo>
                <a:cubicBezTo>
                  <a:pt x="39831" y="4354615"/>
                  <a:pt x="33866" y="4368801"/>
                  <a:pt x="29028" y="4383315"/>
                </a:cubicBezTo>
                <a:cubicBezTo>
                  <a:pt x="4605" y="4554279"/>
                  <a:pt x="0" y="4563214"/>
                  <a:pt x="0" y="4804229"/>
                </a:cubicBezTo>
                <a:cubicBezTo>
                  <a:pt x="0" y="4857667"/>
                  <a:pt x="10416" y="4910605"/>
                  <a:pt x="14514" y="4963886"/>
                </a:cubicBezTo>
                <a:cubicBezTo>
                  <a:pt x="15256" y="4973534"/>
                  <a:pt x="14514" y="4983239"/>
                  <a:pt x="14514" y="4992915"/>
                </a:cubicBezTo>
              </a:path>
            </a:pathLst>
          </a:cu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文本框 3"/>
          <p:cNvSpPr txBox="1"/>
          <p:nvPr/>
        </p:nvSpPr>
        <p:spPr>
          <a:xfrm>
            <a:off x="923925" y="1306830"/>
            <a:ext cx="3440430" cy="357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latin typeface="Comic Sans MS" panose="030F0702030302020204" pitchFamily="66" charset="0"/>
                <a:ea typeface="宋体" panose="02010600030101010101" pitchFamily="2" charset="-122"/>
              </a:rPr>
              <a:t>         </a:t>
            </a:r>
            <a:r>
              <a:rPr lang="en-US" altLang="zh-CN" sz="1800" b="1">
                <a:latin typeface="Comic Sans MS" panose="030F0702030302020204" pitchFamily="66" charset="0"/>
                <a:ea typeface="宋体" panose="02010600030101010101" pitchFamily="2" charset="-122"/>
              </a:rPr>
              <a:t>when</a:t>
            </a:r>
            <a:endParaRPr lang="en-US" altLang="zh-CN" sz="2400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endParaRPr lang="en-US" altLang="zh-CN" sz="2400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7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</a:rPr>
              <a:t>before vacation</a:t>
            </a:r>
            <a:endParaRPr lang="en-US" altLang="zh-CN" sz="17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7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</a:rPr>
              <a:t>that night after dinner</a:t>
            </a:r>
            <a:endParaRPr lang="en-US" altLang="zh-CN" sz="17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zh-CN" sz="17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7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</a:rPr>
              <a:t>the next morning</a:t>
            </a:r>
            <a:endParaRPr lang="en-US" altLang="zh-CN" sz="17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zh-CN" sz="17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7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</a:rPr>
              <a:t>that evening</a:t>
            </a:r>
            <a:endParaRPr lang="en-US" altLang="zh-CN" sz="17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zh-CN" sz="17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3995420" y="1294130"/>
            <a:ext cx="392366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800" b="1">
                <a:latin typeface="Comic Sans MS" panose="030F0702030302020204" pitchFamily="66" charset="0"/>
                <a:ea typeface="宋体" panose="02010600030101010101" pitchFamily="2" charset="-122"/>
              </a:rPr>
              <a:t>what</a:t>
            </a:r>
            <a:endParaRPr lang="en-US" altLang="zh-CN" sz="1800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endParaRPr lang="en-US" altLang="zh-CN" sz="2400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70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</a:rPr>
              <a:t>protested: new rule</a:t>
            </a:r>
            <a:endParaRPr lang="en-US" altLang="zh-CN" sz="170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70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</a:rPr>
              <a:t>asked for phone</a:t>
            </a:r>
            <a:endParaRPr lang="en-US" altLang="zh-CN" sz="170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70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</a:rPr>
              <a:t>...</a:t>
            </a:r>
            <a:endParaRPr lang="en-US" altLang="zh-CN" sz="170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70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</a:rPr>
              <a:t>thought of the phone</a:t>
            </a:r>
            <a:endParaRPr lang="en-US" altLang="zh-CN" sz="170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70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</a:rPr>
              <a:t>saw a view</a:t>
            </a:r>
            <a:endParaRPr lang="en-US" altLang="zh-CN" sz="170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70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</a:rPr>
              <a:t>lost herself in the puzzle</a:t>
            </a:r>
            <a:endParaRPr lang="en-US" altLang="zh-CN" sz="170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zh-CN" sz="2400" b="1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4" name="文本框 5"/>
          <p:cNvSpPr txBox="1"/>
          <p:nvPr/>
        </p:nvSpPr>
        <p:spPr>
          <a:xfrm>
            <a:off x="6922770" y="1225550"/>
            <a:ext cx="2307590" cy="3830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800" b="1">
                <a:latin typeface="Comic Sans MS" panose="030F0702030302020204" pitchFamily="66" charset="0"/>
                <a:ea typeface="宋体" panose="02010600030101010101" pitchFamily="2" charset="-122"/>
              </a:rPr>
              <a:t>how/why</a:t>
            </a:r>
            <a:endParaRPr lang="en-US" altLang="zh-CN" sz="1800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en-US" altLang="zh-CN" sz="1800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b="1">
                <a:latin typeface="Comic Sans MS" panose="030F0702030302020204" pitchFamily="66" charset="0"/>
                <a:ea typeface="宋体" panose="02010600030101010101" pitchFamily="2" charset="-122"/>
              </a:rPr>
              <a:t>  </a:t>
            </a:r>
            <a:r>
              <a:rPr lang="en-US" altLang="zh-CN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170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</a:rPr>
              <a:t>unwilling</a:t>
            </a:r>
            <a:endParaRPr lang="en-US" altLang="zh-CN" sz="170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70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</a:rPr>
              <a:t>   unhappy</a:t>
            </a:r>
            <a:r>
              <a:rPr lang="en-US" altLang="zh-CN" b="1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endParaRPr lang="en-US" altLang="zh-CN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en-US" altLang="zh-CN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en-US" altLang="zh-CN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en-US" altLang="zh-CN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70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</a:rPr>
              <a:t>excited/appreciative</a:t>
            </a:r>
            <a:endParaRPr lang="en-US" altLang="zh-CN" sz="170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</p:txBody>
      </p:sp>
      <p:sp>
        <p:nvSpPr>
          <p:cNvPr id="15" name="文本框 1"/>
          <p:cNvSpPr txBox="1"/>
          <p:nvPr/>
        </p:nvSpPr>
        <p:spPr>
          <a:xfrm>
            <a:off x="2670705" y="979174"/>
            <a:ext cx="6664364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18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New</a:t>
            </a:r>
            <a:r>
              <a:rPr lang="en-US" altLang="zh-CN" sz="1800" b="1">
                <a:latin typeface="Comic Sans MS" panose="030F0702030302020204" pitchFamily="66" charset="0"/>
                <a:ea typeface="宋体" panose="02010600030101010101" pitchFamily="2" charset="-122"/>
              </a:rPr>
              <a:t> Distraction</a:t>
            </a:r>
            <a:r>
              <a:rPr lang="zh-CN" altLang="zh-CN" sz="2000" b="1">
                <a:latin typeface="Comic Sans MS" panose="030F0702030302020204" pitchFamily="66" charset="0"/>
                <a:ea typeface="宋体" panose="02010600030101010101" pitchFamily="2" charset="-122"/>
              </a:rPr>
              <a:t>（使人分心的事）</a:t>
            </a:r>
            <a:endParaRPr lang="zh-CN" altLang="zh-CN" sz="2000" b="1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6772275" y="2235200"/>
            <a:ext cx="76200" cy="2256155"/>
          </a:xfrm>
          <a:custGeom>
            <a:avLst/>
            <a:gdLst>
              <a:gd name="connsiteX0" fmla="*/ 130628 w 130628"/>
              <a:gd name="connsiteY0" fmla="*/ 0 h 4992915"/>
              <a:gd name="connsiteX1" fmla="*/ 116114 w 130628"/>
              <a:gd name="connsiteY1" fmla="*/ 188686 h 4992915"/>
              <a:gd name="connsiteX2" fmla="*/ 101600 w 130628"/>
              <a:gd name="connsiteY2" fmla="*/ 232229 h 4992915"/>
              <a:gd name="connsiteX3" fmla="*/ 87085 w 130628"/>
              <a:gd name="connsiteY3" fmla="*/ 362857 h 4992915"/>
              <a:gd name="connsiteX4" fmla="*/ 58057 w 130628"/>
              <a:gd name="connsiteY4" fmla="*/ 595086 h 4992915"/>
              <a:gd name="connsiteX5" fmla="*/ 72571 w 130628"/>
              <a:gd name="connsiteY5" fmla="*/ 1596572 h 4992915"/>
              <a:gd name="connsiteX6" fmla="*/ 101600 w 130628"/>
              <a:gd name="connsiteY6" fmla="*/ 2438400 h 4992915"/>
              <a:gd name="connsiteX7" fmla="*/ 116114 w 130628"/>
              <a:gd name="connsiteY7" fmla="*/ 3033486 h 4992915"/>
              <a:gd name="connsiteX8" fmla="*/ 87085 w 130628"/>
              <a:gd name="connsiteY8" fmla="*/ 4005943 h 4992915"/>
              <a:gd name="connsiteX9" fmla="*/ 72571 w 130628"/>
              <a:gd name="connsiteY9" fmla="*/ 4151086 h 4992915"/>
              <a:gd name="connsiteX10" fmla="*/ 43542 w 130628"/>
              <a:gd name="connsiteY10" fmla="*/ 4339772 h 4992915"/>
              <a:gd name="connsiteX11" fmla="*/ 29028 w 130628"/>
              <a:gd name="connsiteY11" fmla="*/ 4383315 h 4992915"/>
              <a:gd name="connsiteX12" fmla="*/ 0 w 130628"/>
              <a:gd name="connsiteY12" fmla="*/ 4804229 h 4992915"/>
              <a:gd name="connsiteX13" fmla="*/ 14514 w 130628"/>
              <a:gd name="connsiteY13" fmla="*/ 4963886 h 4992915"/>
              <a:gd name="connsiteX14" fmla="*/ 14514 w 130628"/>
              <a:gd name="connsiteY14" fmla="*/ 4992915 h 499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0628" h="4992915">
                <a:moveTo>
                  <a:pt x="130628" y="0"/>
                </a:moveTo>
                <a:cubicBezTo>
                  <a:pt x="125790" y="62895"/>
                  <a:pt x="123938" y="126092"/>
                  <a:pt x="116114" y="188686"/>
                </a:cubicBezTo>
                <a:cubicBezTo>
                  <a:pt x="114216" y="203867"/>
                  <a:pt x="104115" y="217138"/>
                  <a:pt x="101600" y="232229"/>
                </a:cubicBezTo>
                <a:cubicBezTo>
                  <a:pt x="94397" y="275444"/>
                  <a:pt x="92519" y="319385"/>
                  <a:pt x="87085" y="362857"/>
                </a:cubicBezTo>
                <a:cubicBezTo>
                  <a:pt x="45678" y="694104"/>
                  <a:pt x="102854" y="191905"/>
                  <a:pt x="58057" y="595086"/>
                </a:cubicBezTo>
                <a:cubicBezTo>
                  <a:pt x="62895" y="928915"/>
                  <a:pt x="66152" y="1262770"/>
                  <a:pt x="72571" y="1596572"/>
                </a:cubicBezTo>
                <a:cubicBezTo>
                  <a:pt x="90197" y="2513134"/>
                  <a:pt x="79772" y="1739905"/>
                  <a:pt x="101600" y="2438400"/>
                </a:cubicBezTo>
                <a:cubicBezTo>
                  <a:pt x="107798" y="2636724"/>
                  <a:pt x="111276" y="2835124"/>
                  <a:pt x="116114" y="3033486"/>
                </a:cubicBezTo>
                <a:cubicBezTo>
                  <a:pt x="58956" y="3433603"/>
                  <a:pt x="115638" y="3006603"/>
                  <a:pt x="87085" y="4005943"/>
                </a:cubicBezTo>
                <a:cubicBezTo>
                  <a:pt x="85696" y="4054545"/>
                  <a:pt x="77940" y="4102761"/>
                  <a:pt x="72571" y="4151086"/>
                </a:cubicBezTo>
                <a:cubicBezTo>
                  <a:pt x="65519" y="4214551"/>
                  <a:pt x="59052" y="4277733"/>
                  <a:pt x="43542" y="4339772"/>
                </a:cubicBezTo>
                <a:cubicBezTo>
                  <a:pt x="39831" y="4354615"/>
                  <a:pt x="33866" y="4368801"/>
                  <a:pt x="29028" y="4383315"/>
                </a:cubicBezTo>
                <a:cubicBezTo>
                  <a:pt x="4605" y="4554279"/>
                  <a:pt x="0" y="4563214"/>
                  <a:pt x="0" y="4804229"/>
                </a:cubicBezTo>
                <a:cubicBezTo>
                  <a:pt x="0" y="4857667"/>
                  <a:pt x="10416" y="4910605"/>
                  <a:pt x="14514" y="4963886"/>
                </a:cubicBezTo>
                <a:cubicBezTo>
                  <a:pt x="15256" y="4973534"/>
                  <a:pt x="14514" y="4983239"/>
                  <a:pt x="14514" y="4992915"/>
                </a:cubicBezTo>
              </a:path>
            </a:pathLst>
          </a:cu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1659</Words>
  <Application>WPS 演示</Application>
  <PresentationFormat>全屏显示(16:9)</PresentationFormat>
  <Paragraphs>168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楷体</vt:lpstr>
      <vt:lpstr>华文新魏</vt:lpstr>
      <vt:lpstr>Comic Sans MS</vt:lpstr>
      <vt:lpstr>隶书</vt:lpstr>
      <vt:lpstr>黑体</vt:lpstr>
      <vt:lpstr>Arial Unicode MS</vt:lpstr>
      <vt:lpstr>Office 主题​​</vt:lpstr>
      <vt:lpstr>完形填空</vt:lpstr>
      <vt:lpstr>目   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刘鹤</cp:lastModifiedBy>
  <cp:revision>141</cp:revision>
  <dcterms:created xsi:type="dcterms:W3CDTF">2019-06-28T01:33:00Z</dcterms:created>
  <dcterms:modified xsi:type="dcterms:W3CDTF">2020-02-05T05:37:12Z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