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8" r:id="rId3"/>
  </p:sldMasterIdLst>
  <p:notesMasterIdLst>
    <p:notesMasterId r:id="rId5"/>
  </p:notesMasterIdLst>
  <p:sldIdLst>
    <p:sldId id="265" r:id="rId4"/>
    <p:sldId id="291" r:id="rId6"/>
    <p:sldId id="292" r:id="rId7"/>
    <p:sldId id="293" r:id="rId8"/>
    <p:sldId id="294" r:id="rId9"/>
    <p:sldId id="275" r:id="rId10"/>
    <p:sldId id="276" r:id="rId11"/>
    <p:sldId id="313" r:id="rId12"/>
    <p:sldId id="277" r:id="rId13"/>
    <p:sldId id="278" r:id="rId14"/>
    <p:sldId id="280" r:id="rId15"/>
    <p:sldId id="339" r:id="rId16"/>
    <p:sldId id="356" r:id="rId17"/>
    <p:sldId id="357" r:id="rId18"/>
    <p:sldId id="282" r:id="rId19"/>
    <p:sldId id="283" r:id="rId20"/>
    <p:sldId id="360" r:id="rId21"/>
    <p:sldId id="358" r:id="rId22"/>
    <p:sldId id="359" r:id="rId23"/>
    <p:sldId id="333" r:id="rId24"/>
    <p:sldId id="335" r:id="rId25"/>
    <p:sldId id="336" r:id="rId26"/>
    <p:sldId id="337" r:id="rId27"/>
    <p:sldId id="286" r:id="rId28"/>
    <p:sldId id="287" r:id="rId29"/>
    <p:sldId id="288" r:id="rId30"/>
    <p:sldId id="315" r:id="rId31"/>
    <p:sldId id="271" r:id="rId32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876" y="-126"/>
      </p:cViewPr>
      <p:guideLst>
        <p:guide orient="horz" pos="161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6" Type="http://schemas.openxmlformats.org/officeDocument/2006/relationships/commentAuthors" Target="commentAuthors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6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8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2" Type="http://schemas.openxmlformats.org/officeDocument/2006/relationships/tags" Target="../tags/tag86.xml"/><Relationship Id="rId11" Type="http://schemas.openxmlformats.org/officeDocument/2006/relationships/tags" Target="../tags/tag85.xml"/><Relationship Id="rId10" Type="http://schemas.openxmlformats.org/officeDocument/2006/relationships/tags" Target="../tags/tag84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90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4" Type="http://schemas.openxmlformats.org/officeDocument/2006/relationships/tags" Target="../tags/tag95.xml"/><Relationship Id="rId13" Type="http://schemas.openxmlformats.org/officeDocument/2006/relationships/tags" Target="../tags/tag94.xml"/><Relationship Id="rId12" Type="http://schemas.openxmlformats.org/officeDocument/2006/relationships/tags" Target="../tags/tag9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1" Type="http://schemas.openxmlformats.org/officeDocument/2006/relationships/tags" Target="../tags/tag103.xml"/><Relationship Id="rId10" Type="http://schemas.openxmlformats.org/officeDocument/2006/relationships/tags" Target="../tags/tag102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0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5" Type="http://schemas.openxmlformats.org/officeDocument/2006/relationships/tags" Target="../tags/tag113.xml"/><Relationship Id="rId14" Type="http://schemas.openxmlformats.org/officeDocument/2006/relationships/tags" Target="../tags/tag112.xml"/><Relationship Id="rId13" Type="http://schemas.openxmlformats.org/officeDocument/2006/relationships/tags" Target="../tags/tag111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1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5" Type="http://schemas.openxmlformats.org/officeDocument/2006/relationships/tags" Target="../tags/tag123.xml"/><Relationship Id="rId14" Type="http://schemas.openxmlformats.org/officeDocument/2006/relationships/tags" Target="../tags/tag122.xml"/><Relationship Id="rId13" Type="http://schemas.openxmlformats.org/officeDocument/2006/relationships/tags" Target="../tags/tag121.xml"/><Relationship Id="rId12" Type="http://schemas.openxmlformats.org/officeDocument/2006/relationships/tags" Target="../tags/tag120.xml"/><Relationship Id="rId11" Type="http://schemas.openxmlformats.org/officeDocument/2006/relationships/tags" Target="../tags/tag119.xml"/><Relationship Id="rId10" Type="http://schemas.openxmlformats.org/officeDocument/2006/relationships/tags" Target="../tags/tag118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2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7" Type="http://schemas.openxmlformats.org/officeDocument/2006/relationships/tags" Target="../tags/tag135.xml"/><Relationship Id="rId16" Type="http://schemas.openxmlformats.org/officeDocument/2006/relationships/tags" Target="../tags/tag134.xml"/><Relationship Id="rId15" Type="http://schemas.openxmlformats.org/officeDocument/2006/relationships/tags" Target="../tags/tag133.xml"/><Relationship Id="rId14" Type="http://schemas.openxmlformats.org/officeDocument/2006/relationships/tags" Target="../tags/tag132.xml"/><Relationship Id="rId13" Type="http://schemas.openxmlformats.org/officeDocument/2006/relationships/tags" Target="../tags/tag131.xml"/><Relationship Id="rId12" Type="http://schemas.openxmlformats.org/officeDocument/2006/relationships/tags" Target="../tags/tag130.xml"/><Relationship Id="rId11" Type="http://schemas.openxmlformats.org/officeDocument/2006/relationships/tags" Target="../tags/tag129.xml"/><Relationship Id="rId10" Type="http://schemas.openxmlformats.org/officeDocument/2006/relationships/tags" Target="../tags/tag128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left_down.png" TargetMode="External"/><Relationship Id="rId8" Type="http://schemas.openxmlformats.org/officeDocument/2006/relationships/image" Target="../media/image7.png"/><Relationship Id="rId7" Type="http://schemas.openxmlformats.org/officeDocument/2006/relationships/tags" Target="../tags/tag139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4" Type="http://schemas.openxmlformats.org/officeDocument/2006/relationships/tags" Target="../tags/tag144.xml"/><Relationship Id="rId13" Type="http://schemas.openxmlformats.org/officeDocument/2006/relationships/tags" Target="../tags/tag143.xml"/><Relationship Id="rId12" Type="http://schemas.openxmlformats.org/officeDocument/2006/relationships/tags" Target="../tags/tag142.xml"/><Relationship Id="rId11" Type="http://schemas.openxmlformats.org/officeDocument/2006/relationships/tags" Target="../tags/tag141.xml"/><Relationship Id="rId10" Type="http://schemas.openxmlformats.org/officeDocument/2006/relationships/tags" Target="../tags/tag140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155.xml"/><Relationship Id="rId5" Type="http://schemas.openxmlformats.org/officeDocument/2006/relationships/tags" Target="../tags/tag154.xml"/><Relationship Id="rId4" Type="http://schemas.openxmlformats.org/officeDocument/2006/relationships/tags" Target="../tags/tag153.xml"/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160.xml"/><Relationship Id="rId5" Type="http://schemas.openxmlformats.org/officeDocument/2006/relationships/tags" Target="../tags/tag159.xml"/><Relationship Id="rId4" Type="http://schemas.openxmlformats.org/officeDocument/2006/relationships/tags" Target="../tags/tag158.xml"/><Relationship Id="rId3" Type="http://schemas.openxmlformats.org/officeDocument/2006/relationships/tags" Target="../tags/tag157.xml"/><Relationship Id="rId2" Type="http://schemas.openxmlformats.org/officeDocument/2006/relationships/tags" Target="../tags/tag156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165.xml"/><Relationship Id="rId5" Type="http://schemas.openxmlformats.org/officeDocument/2006/relationships/tags" Target="../tags/tag164.xml"/><Relationship Id="rId4" Type="http://schemas.openxmlformats.org/officeDocument/2006/relationships/tags" Target="../tags/tag163.xml"/><Relationship Id="rId3" Type="http://schemas.openxmlformats.org/officeDocument/2006/relationships/tags" Target="../tags/tag162.xml"/><Relationship Id="rId2" Type="http://schemas.openxmlformats.org/officeDocument/2006/relationships/tags" Target="../tags/tag161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7" Type="http://schemas.openxmlformats.org/officeDocument/2006/relationships/tags" Target="../tags/tag171.xml"/><Relationship Id="rId6" Type="http://schemas.openxmlformats.org/officeDocument/2006/relationships/tags" Target="../tags/tag170.xml"/><Relationship Id="rId5" Type="http://schemas.openxmlformats.org/officeDocument/2006/relationships/tags" Target="../tags/tag169.xml"/><Relationship Id="rId4" Type="http://schemas.openxmlformats.org/officeDocument/2006/relationships/tags" Target="../tags/tag168.xml"/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79.xml"/><Relationship Id="rId8" Type="http://schemas.openxmlformats.org/officeDocument/2006/relationships/tags" Target="../tags/tag178.xml"/><Relationship Id="rId7" Type="http://schemas.openxmlformats.org/officeDocument/2006/relationships/tags" Target="../tags/tag177.xml"/><Relationship Id="rId6" Type="http://schemas.openxmlformats.org/officeDocument/2006/relationships/tags" Target="../tags/tag176.xml"/><Relationship Id="rId5" Type="http://schemas.openxmlformats.org/officeDocument/2006/relationships/tags" Target="../tags/tag175.xml"/><Relationship Id="rId4" Type="http://schemas.openxmlformats.org/officeDocument/2006/relationships/tags" Target="../tags/tag174.xml"/><Relationship Id="rId3" Type="http://schemas.openxmlformats.org/officeDocument/2006/relationships/tags" Target="../tags/tag173.xml"/><Relationship Id="rId2" Type="http://schemas.openxmlformats.org/officeDocument/2006/relationships/tags" Target="../tags/tag172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5" Type="http://schemas.openxmlformats.org/officeDocument/2006/relationships/tags" Target="../tags/tag183.xml"/><Relationship Id="rId4" Type="http://schemas.openxmlformats.org/officeDocument/2006/relationships/tags" Target="../tags/tag182.xml"/><Relationship Id="rId3" Type="http://schemas.openxmlformats.org/officeDocument/2006/relationships/tags" Target="../tags/tag181.xml"/><Relationship Id="rId2" Type="http://schemas.openxmlformats.org/officeDocument/2006/relationships/tags" Target="../tags/tag180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4" Type="http://schemas.openxmlformats.org/officeDocument/2006/relationships/tags" Target="../tags/tag186.xml"/><Relationship Id="rId3" Type="http://schemas.openxmlformats.org/officeDocument/2006/relationships/tags" Target="../tags/tag185.xml"/><Relationship Id="rId2" Type="http://schemas.openxmlformats.org/officeDocument/2006/relationships/tags" Target="../tags/tag184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tags" Target="../tags/tag192.xml"/><Relationship Id="rId6" Type="http://schemas.openxmlformats.org/officeDocument/2006/relationships/tags" Target="../tags/tag191.xml"/><Relationship Id="rId5" Type="http://schemas.openxmlformats.org/officeDocument/2006/relationships/tags" Target="../tags/tag190.xml"/><Relationship Id="rId4" Type="http://schemas.openxmlformats.org/officeDocument/2006/relationships/tags" Target="../tags/tag189.xml"/><Relationship Id="rId3" Type="http://schemas.openxmlformats.org/officeDocument/2006/relationships/tags" Target="../tags/tag188.xml"/><Relationship Id="rId2" Type="http://schemas.openxmlformats.org/officeDocument/2006/relationships/tags" Target="../tags/tag187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6" Type="http://schemas.openxmlformats.org/officeDocument/2006/relationships/tags" Target="../tags/tag197.xml"/><Relationship Id="rId5" Type="http://schemas.openxmlformats.org/officeDocument/2006/relationships/tags" Target="../tags/tag196.xml"/><Relationship Id="rId4" Type="http://schemas.openxmlformats.org/officeDocument/2006/relationships/tags" Target="../tags/tag195.xml"/><Relationship Id="rId3" Type="http://schemas.openxmlformats.org/officeDocument/2006/relationships/tags" Target="../tags/tag194.xml"/><Relationship Id="rId2" Type="http://schemas.openxmlformats.org/officeDocument/2006/relationships/tags" Target="../tags/tag193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5" Type="http://schemas.openxmlformats.org/officeDocument/2006/relationships/tags" Target="../tags/tag201.xml"/><Relationship Id="rId4" Type="http://schemas.openxmlformats.org/officeDocument/2006/relationships/tags" Target="../tags/tag200.xml"/><Relationship Id="rId3" Type="http://schemas.openxmlformats.org/officeDocument/2006/relationships/tags" Target="../tags/tag199.xml"/><Relationship Id="rId2" Type="http://schemas.openxmlformats.org/officeDocument/2006/relationships/tags" Target="../tags/tag198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5" Type="http://schemas.openxmlformats.org/officeDocument/2006/relationships/tags" Target="../tags/tag205.xml"/><Relationship Id="rId4" Type="http://schemas.openxmlformats.org/officeDocument/2006/relationships/tags" Target="../tags/tag204.xml"/><Relationship Id="rId3" Type="http://schemas.openxmlformats.org/officeDocument/2006/relationships/tags" Target="../tags/tag203.xml"/><Relationship Id="rId2" Type="http://schemas.openxmlformats.org/officeDocument/2006/relationships/tags" Target="../tags/tag202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4" Type="http://schemas.openxmlformats.org/officeDocument/2006/relationships/tags" Target="../tags/tag29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3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6" Type="http://schemas.openxmlformats.org/officeDocument/2006/relationships/tags" Target="../tags/tag40.xml"/><Relationship Id="rId15" Type="http://schemas.openxmlformats.org/officeDocument/2006/relationships/tags" Target="../tags/tag39.xml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42.xml"/><Relationship Id="rId4" Type="http://schemas.openxmlformats.org/officeDocument/2006/relationships/image" Target="file:///C:\Users\1V994W2\Documents\Tencent%20Files\574576071\FileRecv\&#25340;&#35013;&#32032;&#26448;\forright\\06\subject_holdleft_84,125,158_0_staid_full_0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41.xml"/><Relationship Id="rId11" Type="http://schemas.openxmlformats.org/officeDocument/2006/relationships/tags" Target="../tags/tag46.xml"/><Relationship Id="rId10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5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tags" Target="../tags/tag55.xml"/><Relationship Id="rId10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61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3" Type="http://schemas.openxmlformats.org/officeDocument/2006/relationships/tags" Target="../tags/tag66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6"/>
            </p:custDataLst>
          </p:nvPr>
        </p:nvSpPr>
        <p:spPr>
          <a:xfrm>
            <a:off x="4824418" y="3497936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7"/>
            </p:custDataLst>
          </p:nvPr>
        </p:nvSpPr>
        <p:spPr>
          <a:xfrm>
            <a:off x="4824418" y="385421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8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4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9"/>
            </p:custDataLst>
          </p:nvPr>
        </p:nvSpPr>
        <p:spPr>
          <a:xfrm>
            <a:off x="4824419" y="1509823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10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502449" y="714470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 cstate="print"/>
          <a:stretch>
            <a:fillRect/>
          </a:stretch>
        </p:blipFill>
        <p:spPr>
          <a:xfrm>
            <a:off x="0" y="1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4953000" y="2739015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4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9"/>
            </p:custDataLst>
          </p:nvPr>
        </p:nvSpPr>
        <p:spPr>
          <a:xfrm>
            <a:off x="4953000" y="1571582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500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3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19057" y="227886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8" tIns="45719" rIns="91438" bIns="45719" rtlCol="0" anchor="ctr">
            <a:normAutofit/>
          </a:bodyPr>
          <a:lstStyle/>
          <a:p>
            <a:pPr algn="ctr"/>
            <a:endParaRPr lang="zh-CN" altLang="en-US" sz="140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961200" y="937017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960835" y="1622901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1" y="1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8" tIns="45719" rIns="91438" bIns="45719" rtlCol="0" anchor="ctr">
            <a:normAutofit/>
          </a:bodyPr>
          <a:lstStyle/>
          <a:p>
            <a:pPr algn="ctr"/>
            <a:endParaRPr lang="zh-CN" altLang="en-US" sz="1400"/>
          </a:p>
        </p:txBody>
      </p:sp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8603934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37400" y="577872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440100" y="1323164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3825900" y="577526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8" tIns="45719" rIns="91438" bIns="45719" rtlCol="0" anchor="ctr">
            <a:normAutofit/>
          </a:bodyPr>
          <a:lstStyle/>
          <a:p>
            <a:pPr algn="ctr"/>
            <a:endParaRPr lang="zh-CN" altLang="en-US" sz="140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459000" y="1244855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3772195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8" tIns="45719" rIns="91438" bIns="45719" rtlCol="0" anchor="ctr">
            <a:normAutofit/>
          </a:bodyPr>
          <a:lstStyle/>
          <a:p>
            <a:pPr algn="ctr"/>
            <a:endParaRPr lang="zh-CN" altLang="en-US" sz="140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3600" y="502263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53628" y="1261057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5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1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8" tIns="45719" rIns="91438" bIns="45719" rtlCol="0" anchor="ctr">
            <a:normAutofit/>
          </a:bodyPr>
          <a:lstStyle/>
          <a:p>
            <a:pPr algn="ctr"/>
            <a:endParaRPr lang="zh-CN" altLang="en-US" sz="140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34700" y="1247555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681800" y="1247555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6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7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715358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8" tIns="45719" rIns="91438" bIns="45719" rtlCol="0" anchor="ctr">
            <a:normAutofit/>
          </a:bodyPr>
          <a:lstStyle/>
          <a:p>
            <a:pPr algn="ctr"/>
            <a:endParaRPr lang="zh-CN" altLang="en-US" sz="140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1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142100" y="1004525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1141810" y="2897459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3" y="332467"/>
            <a:ext cx="8139178" cy="331514"/>
          </a:xfrm>
        </p:spPr>
        <p:txBody>
          <a:bodyPr vert="horz" wrap="square" lIns="90168" tIns="46989" rIns="90168" bIns="46989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0"/>
            </p:custDataLst>
          </p:nvPr>
        </p:nvSpPr>
        <p:spPr>
          <a:xfrm>
            <a:off x="502413" y="714470"/>
            <a:ext cx="8139178" cy="4042179"/>
          </a:xfrm>
        </p:spPr>
        <p:txBody>
          <a:bodyPr vert="horz" wrap="square" lIns="90168" tIns="46989" rIns="90168" bIns="46989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090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502412" y="1941211"/>
            <a:ext cx="8139178" cy="674375"/>
          </a:xfrm>
        </p:spPr>
        <p:txBody>
          <a:bodyPr lIns="76200" tIns="28575" rIns="19050" bIns="28575" anchor="t" anchorCtr="0">
            <a:noAutofit/>
          </a:bodyPr>
          <a:lstStyle>
            <a:lvl1pPr algn="ctr">
              <a:defRPr sz="4100" b="0" spc="4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502412" y="2674620"/>
            <a:ext cx="8139178" cy="713238"/>
          </a:xfrm>
        </p:spPr>
        <p:txBody>
          <a:bodyPr lIns="76200" tIns="28575" rIns="57150" bIns="28575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150" normalizeH="0" baseline="0">
                <a:solidFill>
                  <a:schemeClr val="tx1"/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24000"/>
            <a:ext cx="8139178" cy="486000"/>
          </a:xfrm>
        </p:spPr>
        <p:txBody>
          <a:bodyPr vert="horz" lIns="76200" tIns="28575" rIns="57150" bIns="28575" rtlCol="0" anchor="ctr" anchorCtr="0">
            <a:noAutofit/>
          </a:bodyPr>
          <a:lstStyle>
            <a:lvl1pPr marL="0" marR="0" algn="l" defTabSz="6858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972000"/>
            <a:ext cx="8139178" cy="3781016"/>
          </a:xfrm>
        </p:spPr>
        <p:txBody>
          <a:bodyPr vert="horz" lIns="76200" tIns="0" rIns="61913" bIns="0" rtlCol="0">
            <a:noAutofit/>
          </a:bodyPr>
          <a:lstStyle>
            <a:lvl1pPr marL="171450" marR="0" lvl="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2856548"/>
            <a:ext cx="8139178" cy="468634"/>
          </a:xfrm>
        </p:spPr>
        <p:txBody>
          <a:bodyPr lIns="76200" tIns="28575" rIns="47625" bIns="28575" anchor="t" anchorCtr="0">
            <a:noAutofit/>
          </a:bodyPr>
          <a:lstStyle>
            <a:lvl1pPr>
              <a:defRPr sz="2700" b="0" u="none" strike="noStrike" kern="1200" cap="none" spc="225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02444" y="3383757"/>
            <a:ext cx="8139178" cy="808489"/>
          </a:xfrm>
        </p:spPr>
        <p:txBody>
          <a:bodyPr lIns="76200" tIns="28575" rIns="57150" bIns="28575">
            <a:noAutofit/>
          </a:bodyPr>
          <a:lstStyle>
            <a:lvl1pPr marL="0" indent="0" eaLnBrk="1" fontAlgn="auto" latinLnBrk="0" hangingPunct="1">
              <a:buNone/>
              <a:defRPr kumimoji="0" lang="zh-CN" altLang="en-US" sz="1200" b="0" i="0" u="none" strike="noStrike" kern="1200" cap="none" spc="113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24000"/>
            <a:ext cx="8139178" cy="486000"/>
          </a:xfrm>
        </p:spPr>
        <p:txBody>
          <a:bodyPr vert="horz" lIns="76200" tIns="28575" rIns="57150" bIns="28575" rtlCol="0" anchor="ctr" anchorCtr="0">
            <a:noAutofit/>
          </a:bodyPr>
          <a:lstStyle>
            <a:lvl1pPr marL="0" marR="0" lvl="0" algn="l" defTabSz="6858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7" y="972000"/>
            <a:ext cx="3962432" cy="3780000"/>
          </a:xfrm>
        </p:spPr>
        <p:txBody>
          <a:bodyPr vert="horz" lIns="76200" tIns="0" rIns="61913" bIns="0" rtlCol="0">
            <a:noAutofit/>
          </a:bodyPr>
          <a:lstStyle>
            <a:lvl1pPr marL="171450" marR="0" lvl="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972000"/>
            <a:ext cx="3962432" cy="3780000"/>
          </a:xfrm>
        </p:spPr>
        <p:txBody>
          <a:bodyPr>
            <a:noAutofit/>
          </a:bodyPr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24000"/>
            <a:ext cx="8139178" cy="486000"/>
          </a:xfrm>
        </p:spPr>
        <p:txBody>
          <a:bodyPr vert="horz" lIns="76200" tIns="28575" rIns="57150" bIns="28575" rtlCol="0" anchor="ctr" anchorCtr="0">
            <a:noAutofit/>
          </a:bodyPr>
          <a:lstStyle>
            <a:lvl1pPr marL="0" marR="0" lvl="0" algn="l" defTabSz="6858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7" y="972001"/>
            <a:ext cx="3962432" cy="285752"/>
          </a:xfrm>
        </p:spPr>
        <p:txBody>
          <a:bodyPr lIns="76200" tIns="28575" rIns="57150" bIns="28575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150" normalizeH="0" baseline="0">
                <a:solidFill>
                  <a:schemeClr val="tx1"/>
                </a:solidFill>
                <a:uFillTx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341782"/>
            <a:ext cx="3962400" cy="3414176"/>
          </a:xfrm>
        </p:spPr>
        <p:txBody>
          <a:bodyPr vert="horz" lIns="76200" tIns="0" rIns="61913" bIns="0" rtlCol="0">
            <a:noAutofit/>
          </a:bodyPr>
          <a:lstStyle>
            <a:lvl1pPr marL="171450" marR="0" lvl="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2" y="972001"/>
            <a:ext cx="3962432" cy="285752"/>
          </a:xfrm>
        </p:spPr>
        <p:txBody>
          <a:bodyPr vert="horz" lIns="76200" tIns="28575" rIns="57150" bIns="28575" rtlCol="0" anchor="t" anchorCtr="0">
            <a:noAutofit/>
          </a:bodyPr>
          <a:lstStyle>
            <a:lvl1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2" y="1341782"/>
            <a:ext cx="3962432" cy="3414176"/>
          </a:xfrm>
        </p:spPr>
        <p:txBody>
          <a:bodyPr vert="horz" lIns="76200" tIns="0" rIns="61913" bIns="0" rtlCol="0">
            <a:noAutofit/>
          </a:bodyPr>
          <a:lstStyle>
            <a:lvl1pPr marL="171450" marR="0" lvl="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76200" tIns="28575" rIns="57150" bIns="28575" rtlCol="0" anchor="ctr" anchorCtr="0">
            <a:noAutofit/>
          </a:bodyPr>
          <a:lstStyle>
            <a:lvl1pPr marL="0" marR="0" lvl="0" algn="l" defTabSz="6858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02447" y="972000"/>
            <a:ext cx="3962432" cy="3780000"/>
          </a:xfrm>
        </p:spPr>
        <p:txBody>
          <a:bodyPr vert="horz" lIns="76200" tIns="0" rIns="61913" bIns="0" rtlCol="0">
            <a:noAutofit/>
          </a:bodyPr>
          <a:lstStyle>
            <a:lvl1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kumimoji="0" lang="zh-CN" altLang="en-US" sz="12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679194" y="972000"/>
            <a:ext cx="3962432" cy="3780000"/>
          </a:xfrm>
        </p:spPr>
        <p:txBody>
          <a:bodyPr vert="horz" lIns="76200" tIns="0" rIns="61913" bIns="0" rtlCol="0">
            <a:normAutofit/>
          </a:bodyPr>
          <a:lstStyle>
            <a:lvl1pPr marL="171450" marR="0" lvl="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382"/>
            <a:ext cx="713238" cy="4041680"/>
          </a:xfrm>
        </p:spPr>
        <p:txBody>
          <a:bodyPr vert="eaVert" lIns="76200" tIns="28575" rIns="57150" bIns="28575" rtlCol="0" anchor="ctr" anchorCtr="0">
            <a:noAutofit/>
          </a:bodyPr>
          <a:lstStyle>
            <a:lvl1pPr marL="0" marR="0" lvl="0" algn="l" defTabSz="6858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376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381"/>
            <a:ext cx="8139178" cy="378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3048000" y="4287542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3569971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02412" y="1941211"/>
            <a:ext cx="8139178" cy="674375"/>
          </a:xfrm>
        </p:spPr>
        <p:txBody>
          <a:bodyPr vert="horz" lIns="76200" tIns="28575" rIns="19050" bIns="28575" rtlCol="0" anchor="t" anchorCtr="0">
            <a:noAutofit/>
          </a:bodyPr>
          <a:lstStyle>
            <a:lvl1pPr marL="0" marR="0" algn="ctr" defTabSz="685800" rtl="0" eaLnBrk="1" fontAlgn="auto" latinLnBrk="0" hangingPunct="1">
              <a:lnSpc>
                <a:spcPct val="100000"/>
              </a:lnSpc>
              <a:buNone/>
              <a:defRPr kumimoji="0" lang="zh-CN" altLang="en-US" sz="4100" b="0" i="0" u="none" strike="noStrike" kern="1200" cap="none" spc="45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3" y="332467"/>
            <a:ext cx="8139178" cy="331514"/>
          </a:xfrm>
        </p:spPr>
        <p:txBody>
          <a:bodyPr vert="horz" wrap="square" lIns="90168" tIns="46989" rIns="90168" bIns="46989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0"/>
            </p:custDataLst>
          </p:nvPr>
        </p:nvSpPr>
        <p:spPr>
          <a:xfrm>
            <a:off x="502448" y="714470"/>
            <a:ext cx="3962432" cy="4042179"/>
          </a:xfrm>
        </p:spPr>
        <p:txBody>
          <a:bodyPr vert="horz" wrap="square" lIns="90168" tIns="46989" rIns="90168" bIns="46989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090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4679158" y="714470"/>
            <a:ext cx="3962432" cy="4042179"/>
          </a:xfrm>
        </p:spPr>
        <p:txBody>
          <a:bodyPr wrap="square" lIns="90168" tIns="46989" rIns="90168" bIns="46989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3" y="332467"/>
            <a:ext cx="8139178" cy="331514"/>
          </a:xfrm>
        </p:spPr>
        <p:txBody>
          <a:bodyPr vert="horz" wrap="square" lIns="90168" tIns="46989" rIns="90168" bIns="46989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0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68" tIns="46989" rIns="90168" bIns="46989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502444" y="1055025"/>
            <a:ext cx="3962400" cy="3701521"/>
          </a:xfrm>
        </p:spPr>
        <p:txBody>
          <a:bodyPr vert="horz" wrap="square" lIns="90168" tIns="46989" rIns="90168" bIns="46989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090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2"/>
            </p:custDataLst>
          </p:nvPr>
        </p:nvSpPr>
        <p:spPr>
          <a:xfrm>
            <a:off x="4676814" y="714469"/>
            <a:ext cx="3962432" cy="285788"/>
          </a:xfrm>
        </p:spPr>
        <p:txBody>
          <a:bodyPr vert="horz" wrap="square" lIns="90168" tIns="46989" rIns="90168" bIns="46989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3"/>
            </p:custDataLst>
          </p:nvPr>
        </p:nvSpPr>
        <p:spPr>
          <a:xfrm>
            <a:off x="4676814" y="1055025"/>
            <a:ext cx="3962432" cy="3701521"/>
          </a:xfrm>
        </p:spPr>
        <p:txBody>
          <a:bodyPr vert="horz" wrap="square" lIns="90168" tIns="46989" rIns="90168" bIns="46989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090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5623560" y="1646124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1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13" y="332464"/>
            <a:ext cx="8139178" cy="331514"/>
          </a:xfrm>
        </p:spPr>
        <p:txBody>
          <a:bodyPr vert="horz" wrap="square" lIns="90168" tIns="46989" rIns="90168" bIns="46989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49" y="332467"/>
            <a:ext cx="8139178" cy="331514"/>
          </a:xfrm>
        </p:spPr>
        <p:txBody>
          <a:bodyPr vert="horz" wrap="square" lIns="90168" tIns="46989" rIns="90168" bIns="46989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0"/>
            </p:custDataLst>
          </p:nvPr>
        </p:nvSpPr>
        <p:spPr>
          <a:xfrm>
            <a:off x="502448" y="714470"/>
            <a:ext cx="3962432" cy="4042179"/>
          </a:xfrm>
        </p:spPr>
        <p:txBody>
          <a:bodyPr vert="horz" lIns="90168" tIns="46989" rIns="90168" bIns="46989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090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1"/>
            </p:custDataLst>
          </p:nvPr>
        </p:nvSpPr>
        <p:spPr>
          <a:xfrm>
            <a:off x="4679194" y="714470"/>
            <a:ext cx="3962432" cy="4042179"/>
          </a:xfrm>
        </p:spPr>
        <p:txBody>
          <a:bodyPr vert="horz" wrap="square" lIns="90168" tIns="46989" rIns="90168" bIns="46989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9"/>
            </p:custDataLst>
          </p:nvPr>
        </p:nvSpPr>
        <p:spPr>
          <a:xfrm>
            <a:off x="7928351" y="714470"/>
            <a:ext cx="713238" cy="4042179"/>
          </a:xfrm>
        </p:spPr>
        <p:txBody>
          <a:bodyPr vert="eaVert" wrap="square" lIns="90168" tIns="46989" rIns="90168" bIns="46989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0"/>
            </p:custDataLst>
          </p:nvPr>
        </p:nvSpPr>
        <p:spPr>
          <a:xfrm>
            <a:off x="502445" y="714464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tags" Target="../tags/tag150.xml"/><Relationship Id="rId24" Type="http://schemas.openxmlformats.org/officeDocument/2006/relationships/tags" Target="../tags/tag149.xml"/><Relationship Id="rId23" Type="http://schemas.openxmlformats.org/officeDocument/2006/relationships/tags" Target="../tags/tag148.xml"/><Relationship Id="rId22" Type="http://schemas.openxmlformats.org/officeDocument/2006/relationships/tags" Target="../tags/tag147.xml"/><Relationship Id="rId21" Type="http://schemas.openxmlformats.org/officeDocument/2006/relationships/tags" Target="../tags/tag146.xml"/><Relationship Id="rId20" Type="http://schemas.openxmlformats.org/officeDocument/2006/relationships/tags" Target="../tags/tag145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8" Type="http://schemas.openxmlformats.org/officeDocument/2006/relationships/theme" Target="../theme/theme2.xml"/><Relationship Id="rId17" Type="http://schemas.openxmlformats.org/officeDocument/2006/relationships/tags" Target="../tags/tag211.xml"/><Relationship Id="rId16" Type="http://schemas.openxmlformats.org/officeDocument/2006/relationships/tags" Target="../tags/tag210.xml"/><Relationship Id="rId15" Type="http://schemas.openxmlformats.org/officeDocument/2006/relationships/tags" Target="../tags/tag209.xml"/><Relationship Id="rId14" Type="http://schemas.openxmlformats.org/officeDocument/2006/relationships/tags" Target="../tags/tag208.xml"/><Relationship Id="rId13" Type="http://schemas.openxmlformats.org/officeDocument/2006/relationships/tags" Target="../tags/tag207.xml"/><Relationship Id="rId12" Type="http://schemas.openxmlformats.org/officeDocument/2006/relationships/tags" Target="../tags/tag206.xml"/><Relationship Id="rId11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2413" y="332464"/>
            <a:ext cx="8139178" cy="331514"/>
          </a:xfrm>
          <a:prstGeom prst="rect">
            <a:avLst/>
          </a:prstGeom>
        </p:spPr>
        <p:txBody>
          <a:bodyPr vert="horz" wrap="square" lIns="90168" tIns="46989" rIns="90168" bIns="46989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502413" y="721139"/>
            <a:ext cx="8139178" cy="4042179"/>
          </a:xfrm>
          <a:prstGeom prst="rect">
            <a:avLst/>
          </a:prstGeom>
        </p:spPr>
        <p:txBody>
          <a:bodyPr vert="horz" wrap="square" lIns="90168" tIns="46989" rIns="90168" bIns="46989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59807" y="4762964"/>
            <a:ext cx="2025000" cy="237629"/>
          </a:xfrm>
          <a:prstGeom prst="rect">
            <a:avLst/>
          </a:prstGeom>
        </p:spPr>
        <p:txBody>
          <a:bodyPr vert="horz" wrap="square" lIns="91438" tIns="45719" rIns="91438" bIns="45719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000" y="4762964"/>
            <a:ext cx="2970000" cy="237629"/>
          </a:xfrm>
          <a:prstGeom prst="rect">
            <a:avLst/>
          </a:prstGeom>
        </p:spPr>
        <p:txBody>
          <a:bodyPr vert="horz" wrap="square" lIns="91438" tIns="45719" rIns="91438" bIns="45719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4762964"/>
            <a:ext cx="2025000" cy="237629"/>
          </a:xfrm>
          <a:prstGeom prst="rect">
            <a:avLst/>
          </a:prstGeom>
        </p:spPr>
        <p:txBody>
          <a:bodyPr vert="horz" wrap="square" lIns="91438" tIns="45719" rIns="91438" bIns="45719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6500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02412" y="324000"/>
            <a:ext cx="8139178" cy="486000"/>
          </a:xfrm>
          <a:prstGeom prst="rect">
            <a:avLst/>
          </a:prstGeom>
        </p:spPr>
        <p:txBody>
          <a:bodyPr vert="horz" lIns="76200" tIns="28575" rIns="57150" bIns="28575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502412" y="972000"/>
            <a:ext cx="8139178" cy="3780000"/>
          </a:xfrm>
          <a:prstGeom prst="rect">
            <a:avLst/>
          </a:prstGeom>
        </p:spPr>
        <p:txBody>
          <a:bodyPr vert="horz" lIns="76200" tIns="0" rIns="61913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hangingPunct="1"/>
            <a:fld id="{760FBDFE-C587-4B4C-A407-44438C67B59E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cs typeface="+mn-cs"/>
              </a:rPr>
            </a:fld>
            <a:endParaRPr lang="zh-CN" altLang="en-US" kern="120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hangingPunct="1"/>
            <a:endParaRPr lang="zh-CN" altLang="en-US" kern="1200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hangingPunct="1"/>
            <a:fld id="{49AE70B2-8BF9-45C0-BB95-33D1B9D3A854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cs typeface="+mn-cs"/>
              </a:rPr>
            </a:fld>
            <a:endParaRPr lang="zh-CN" altLang="en-US" kern="1200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hangingPunct="1"/>
            <a:endParaRPr lang="zh-CN" altLang="en-US" sz="1400" kern="12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100" b="1" u="none" strike="noStrike" kern="1200" cap="none" spc="15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750"/>
        </a:spcAft>
        <a:buFont typeface="Arial" panose="020B0604020202020204" pitchFamily="34" charset="0"/>
        <a:buChar char="•"/>
        <a:defRPr sz="1200" u="none" strike="noStrike" kern="1200" cap="none" spc="113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75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13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750"/>
        </a:spcAft>
        <a:buFont typeface="Arial" panose="020B0604020202020204" pitchFamily="34" charset="0"/>
        <a:buChar char="•"/>
        <a:defRPr sz="1200" u="none" strike="noStrike" kern="1200" cap="none" spc="113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750"/>
        </a:spcAft>
        <a:buFont typeface="Arial" panose="020B0604020202020204" pitchFamily="34" charset="0"/>
        <a:buChar char="•"/>
        <a:defRPr sz="1200" u="none" strike="noStrike" kern="1200" cap="none" spc="113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750"/>
        </a:spcAft>
        <a:buFont typeface="Arial" panose="020B0604020202020204" pitchFamily="34" charset="0"/>
        <a:buChar char="•"/>
        <a:defRPr sz="1200" u="none" strike="noStrike" kern="1200" cap="none" spc="113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12.xml"/><Relationship Id="rId1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5.xml"/><Relationship Id="rId3" Type="http://schemas.openxmlformats.org/officeDocument/2006/relationships/tags" Target="../tags/tag22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5.xml"/><Relationship Id="rId6" Type="http://schemas.openxmlformats.org/officeDocument/2006/relationships/tags" Target="../tags/tag22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5.xml"/><Relationship Id="rId3" Type="http://schemas.openxmlformats.org/officeDocument/2006/relationships/tags" Target="../tags/tag224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5.xml"/><Relationship Id="rId3" Type="http://schemas.openxmlformats.org/officeDocument/2006/relationships/tags" Target="../tags/tag225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5.xml"/><Relationship Id="rId3" Type="http://schemas.openxmlformats.org/officeDocument/2006/relationships/tags" Target="../tags/tag226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5.xml"/><Relationship Id="rId5" Type="http://schemas.openxmlformats.org/officeDocument/2006/relationships/tags" Target="../tags/tag227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5.xml"/><Relationship Id="rId5" Type="http://schemas.openxmlformats.org/officeDocument/2006/relationships/tags" Target="../tags/tag228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5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5.xml"/><Relationship Id="rId3" Type="http://schemas.openxmlformats.org/officeDocument/2006/relationships/tags" Target="../tags/tag229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5.xml"/><Relationship Id="rId3" Type="http://schemas.openxmlformats.org/officeDocument/2006/relationships/tags" Target="../tags/tag230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5.xml"/><Relationship Id="rId4" Type="http://schemas.openxmlformats.org/officeDocument/2006/relationships/tags" Target="../tags/tag213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5.xml"/><Relationship Id="rId4" Type="http://schemas.openxmlformats.org/officeDocument/2006/relationships/tags" Target="../tags/tag232.xml"/><Relationship Id="rId3" Type="http://schemas.openxmlformats.org/officeDocument/2006/relationships/tags" Target="../tags/tag231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5.xml"/><Relationship Id="rId4" Type="http://schemas.openxmlformats.org/officeDocument/2006/relationships/tags" Target="../tags/tag234.xml"/><Relationship Id="rId3" Type="http://schemas.openxmlformats.org/officeDocument/2006/relationships/tags" Target="../tags/tag23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5.xml"/><Relationship Id="rId4" Type="http://schemas.openxmlformats.org/officeDocument/2006/relationships/tags" Target="../tags/tag236.xml"/><Relationship Id="rId3" Type="http://schemas.openxmlformats.org/officeDocument/2006/relationships/tags" Target="../tags/tag235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5.xml"/><Relationship Id="rId4" Type="http://schemas.openxmlformats.org/officeDocument/2006/relationships/tags" Target="../tags/tag238.xml"/><Relationship Id="rId3" Type="http://schemas.openxmlformats.org/officeDocument/2006/relationships/tags" Target="../tags/tag237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5.xml"/><Relationship Id="rId3" Type="http://schemas.openxmlformats.org/officeDocument/2006/relationships/tags" Target="../tags/tag239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5.xml"/><Relationship Id="rId3" Type="http://schemas.openxmlformats.org/officeDocument/2006/relationships/tags" Target="../tags/tag240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5.xml"/><Relationship Id="rId3" Type="http://schemas.openxmlformats.org/officeDocument/2006/relationships/tags" Target="../tags/tag241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5.xml"/><Relationship Id="rId4" Type="http://schemas.openxmlformats.org/officeDocument/2006/relationships/tags" Target="../tags/tag242.xml"/><Relationship Id="rId3" Type="http://schemas.openxmlformats.org/officeDocument/2006/relationships/image" Target="../media/image23.jpe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244.xml"/><Relationship Id="rId2" Type="http://schemas.openxmlformats.org/officeDocument/2006/relationships/image" Target="../media/image24.jpeg"/><Relationship Id="rId1" Type="http://schemas.openxmlformats.org/officeDocument/2006/relationships/tags" Target="../tags/tag243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5.xml"/><Relationship Id="rId4" Type="http://schemas.openxmlformats.org/officeDocument/2006/relationships/tags" Target="../tags/tag214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5.xml"/><Relationship Id="rId4" Type="http://schemas.openxmlformats.org/officeDocument/2006/relationships/tags" Target="../tags/tag215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5.xml"/><Relationship Id="rId4" Type="http://schemas.openxmlformats.org/officeDocument/2006/relationships/tags" Target="../tags/tag216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5.xml"/><Relationship Id="rId4" Type="http://schemas.openxmlformats.org/officeDocument/2006/relationships/tags" Target="../tags/tag218.xml"/><Relationship Id="rId3" Type="http://schemas.openxmlformats.org/officeDocument/2006/relationships/image" Target="../media/image9.png"/><Relationship Id="rId2" Type="http://schemas.openxmlformats.org/officeDocument/2006/relationships/tags" Target="../tags/tag217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5.xml"/><Relationship Id="rId5" Type="http://schemas.openxmlformats.org/officeDocument/2006/relationships/tags" Target="../tags/tag219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5.xml"/><Relationship Id="rId3" Type="http://schemas.openxmlformats.org/officeDocument/2006/relationships/tags" Target="../tags/tag220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5.xml"/><Relationship Id="rId3" Type="http://schemas.openxmlformats.org/officeDocument/2006/relationships/tags" Target="../tags/tag221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2" y="1918981"/>
            <a:ext cx="5412105" cy="728345"/>
          </a:xfrm>
        </p:spPr>
        <p:txBody>
          <a:bodyPr>
            <a:normAutofit/>
          </a:bodyPr>
          <a:lstStyle/>
          <a:p>
            <a:pPr algn="ctr"/>
            <a:r>
              <a:rPr lang="zh-CN" altLang="en-US" b="1" spc="3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语法填空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976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000" spc="226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0011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高三英语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55181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北京市陈经纶中学    宁 昕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4294967295"/>
          </p:nvPr>
        </p:nvPicPr>
        <p:blipFill>
          <a:blip r:embed="rId1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8065136" y="32068"/>
            <a:ext cx="991553" cy="941070"/>
          </a:xfrm>
          <a:prstGeom prst="rect">
            <a:avLst/>
          </a:prstGeom>
        </p:spPr>
      </p:pic>
      <p:pic>
        <p:nvPicPr>
          <p:cNvPr id="13" name="内容占位符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87916" y="4579621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4059555" y="4579622"/>
            <a:ext cx="2042160" cy="34528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  <a:scene3d>
              <a:camera prst="orthographicFront"/>
              <a:lightRig rig="threePt" dir="t"/>
            </a:scene3d>
          </a:bodyPr>
          <a:lstStyle/>
          <a:p>
            <a:pPr defTabSz="685800" hangingPunct="1"/>
            <a:r>
              <a:rPr lang="zh-CN" altLang="en-US" kern="1200"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+mn-cs"/>
              </a:rPr>
              <a:t>高三英语复习系列</a:t>
            </a:r>
            <a:endParaRPr lang="zh-CN" altLang="en-US" kern="1200"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  <a:cs typeface="+mn-cs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>
          <a:xfrm>
            <a:off x="2" y="4905900"/>
            <a:ext cx="314661" cy="237600"/>
          </a:xfrm>
        </p:spPr>
        <p:txBody>
          <a:bodyPr>
            <a:noAutofit/>
          </a:bodyPr>
          <a:lstStyle/>
          <a:p>
            <a:r>
              <a:rPr lang="en-US" altLang="zh-CN" sz="1200" dirty="0">
                <a:solidFill>
                  <a:prstClr val="black">
                    <a:tint val="75000"/>
                  </a:prst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endParaRPr lang="zh-CN" altLang="en-US" sz="1200" dirty="0">
              <a:solidFill>
                <a:prstClr val="black">
                  <a:tint val="75000"/>
                </a:prst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186690" y="424815"/>
            <a:ext cx="932180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zh-CN" sz="2400" b="1" dirty="0" smtClean="0">
                <a:solidFill>
                  <a:srgbClr val="0000FF"/>
                </a:solidFill>
              </a:rPr>
              <a:t>不用于进行时态的动词</a:t>
            </a:r>
            <a:r>
              <a:rPr lang="zh-CN" altLang="zh-CN" sz="2400" b="1" dirty="0" smtClean="0"/>
              <a:t>：</a:t>
            </a:r>
            <a:endParaRPr lang="zh-CN" altLang="zh-CN" sz="2400" dirty="0" smtClean="0"/>
          </a:p>
          <a:p>
            <a:pPr fontAlgn="auto">
              <a:lnSpc>
                <a:spcPct val="150000"/>
              </a:lnSpc>
            </a:pPr>
            <a:r>
              <a:rPr lang="zh-CN" altLang="zh-CN" sz="2400" b="1" dirty="0" smtClean="0">
                <a:solidFill>
                  <a:srgbClr val="FF0000"/>
                </a:solidFill>
              </a:rPr>
              <a:t>①</a:t>
            </a:r>
            <a:r>
              <a:rPr lang="zh-CN" altLang="zh-CN" sz="2400" dirty="0" smtClean="0"/>
              <a:t>感官类：</a:t>
            </a:r>
            <a:r>
              <a:rPr lang="en-US" altLang="zh-CN" sz="2400" dirty="0" smtClean="0"/>
              <a:t>look</a:t>
            </a:r>
            <a:r>
              <a:rPr lang="zh-CN" altLang="zh-CN" sz="2400" dirty="0" smtClean="0"/>
              <a:t>，</a:t>
            </a:r>
            <a:r>
              <a:rPr lang="en-US" altLang="zh-CN" sz="2400" dirty="0" smtClean="0"/>
              <a:t>feel</a:t>
            </a:r>
            <a:r>
              <a:rPr lang="zh-CN" altLang="zh-CN" sz="2400" dirty="0" smtClean="0"/>
              <a:t>，</a:t>
            </a:r>
            <a:r>
              <a:rPr lang="en-US" altLang="zh-CN" sz="2400" dirty="0" smtClean="0"/>
              <a:t>smell</a:t>
            </a:r>
            <a:r>
              <a:rPr lang="zh-CN" altLang="zh-CN" sz="2400" dirty="0" smtClean="0"/>
              <a:t>，</a:t>
            </a:r>
            <a:r>
              <a:rPr lang="en-US" altLang="zh-CN" sz="2400" dirty="0" smtClean="0"/>
              <a:t>sound</a:t>
            </a:r>
            <a:r>
              <a:rPr lang="zh-CN" altLang="zh-CN" sz="2400" dirty="0" smtClean="0"/>
              <a:t>，</a:t>
            </a:r>
            <a:r>
              <a:rPr lang="en-US" altLang="zh-CN" sz="2400" dirty="0" smtClean="0"/>
              <a:t>taste</a:t>
            </a:r>
            <a:r>
              <a:rPr lang="zh-CN" altLang="zh-CN" sz="2400" dirty="0" smtClean="0"/>
              <a:t>，</a:t>
            </a:r>
            <a:r>
              <a:rPr lang="en-US" altLang="zh-CN" sz="2400" dirty="0" smtClean="0"/>
              <a:t>see</a:t>
            </a:r>
            <a:r>
              <a:rPr lang="zh-CN" altLang="zh-CN" sz="2400" dirty="0" smtClean="0"/>
              <a:t>，</a:t>
            </a:r>
            <a:r>
              <a:rPr lang="en-US" altLang="zh-CN" sz="2400" dirty="0" smtClean="0"/>
              <a:t>hear</a:t>
            </a:r>
            <a:r>
              <a:rPr lang="zh-CN" altLang="zh-CN" sz="2400" dirty="0" smtClean="0"/>
              <a:t>等。</a:t>
            </a:r>
            <a:endParaRPr lang="zh-CN" altLang="zh-CN" sz="2400" dirty="0" smtClean="0"/>
          </a:p>
          <a:p>
            <a:pPr fontAlgn="auto">
              <a:lnSpc>
                <a:spcPct val="150000"/>
              </a:lnSpc>
            </a:pPr>
            <a:r>
              <a:rPr lang="zh-CN" altLang="zh-CN" sz="2400" b="1" dirty="0" smtClean="0">
                <a:solidFill>
                  <a:srgbClr val="FF0000"/>
                </a:solidFill>
              </a:rPr>
              <a:t>②</a:t>
            </a:r>
            <a:r>
              <a:rPr lang="zh-CN" altLang="zh-CN" sz="2400" dirty="0" smtClean="0"/>
              <a:t>情感类：</a:t>
            </a:r>
            <a:r>
              <a:rPr lang="en-US" altLang="zh-CN" sz="2400" dirty="0" smtClean="0"/>
              <a:t>like</a:t>
            </a:r>
            <a:r>
              <a:rPr lang="zh-CN" altLang="zh-CN" sz="2400" dirty="0" smtClean="0"/>
              <a:t>，</a:t>
            </a:r>
            <a:r>
              <a:rPr lang="en-US" altLang="zh-CN" sz="2400" dirty="0" smtClean="0"/>
              <a:t>love</a:t>
            </a:r>
            <a:r>
              <a:rPr lang="zh-CN" altLang="zh-CN" sz="2400" dirty="0" smtClean="0"/>
              <a:t>，</a:t>
            </a:r>
            <a:r>
              <a:rPr lang="en-US" altLang="zh-CN" sz="2400" dirty="0" smtClean="0"/>
              <a:t>prefer</a:t>
            </a:r>
            <a:r>
              <a:rPr lang="zh-CN" altLang="zh-CN" sz="2400" dirty="0" smtClean="0"/>
              <a:t>，</a:t>
            </a:r>
            <a:r>
              <a:rPr lang="en-US" altLang="zh-CN" sz="2400" dirty="0" smtClean="0"/>
              <a:t>admire</a:t>
            </a:r>
            <a:r>
              <a:rPr lang="zh-CN" altLang="zh-CN" sz="2400" dirty="0" smtClean="0"/>
              <a:t>，</a:t>
            </a:r>
            <a:r>
              <a:rPr lang="en-US" altLang="zh-CN" sz="2400" dirty="0" smtClean="0"/>
              <a:t>hate</a:t>
            </a:r>
            <a:r>
              <a:rPr lang="zh-CN" altLang="zh-CN" sz="2400" dirty="0" smtClean="0"/>
              <a:t>，</a:t>
            </a:r>
            <a:r>
              <a:rPr lang="en-US" altLang="zh-CN" sz="2400" dirty="0" smtClean="0"/>
              <a:t>fear</a:t>
            </a:r>
            <a:r>
              <a:rPr lang="zh-CN" altLang="zh-CN" sz="2400" dirty="0" smtClean="0"/>
              <a:t>等。</a:t>
            </a:r>
            <a:endParaRPr lang="zh-CN" altLang="zh-CN" sz="2400" dirty="0" smtClean="0"/>
          </a:p>
          <a:p>
            <a:pPr fontAlgn="auto">
              <a:lnSpc>
                <a:spcPct val="150000"/>
              </a:lnSpc>
            </a:pPr>
            <a:r>
              <a:rPr lang="zh-CN" altLang="zh-CN" sz="2400" b="1" dirty="0" smtClean="0">
                <a:solidFill>
                  <a:srgbClr val="FF0000"/>
                </a:solidFill>
              </a:rPr>
              <a:t>③</a:t>
            </a:r>
            <a:r>
              <a:rPr lang="zh-CN" altLang="zh-CN" sz="2400" dirty="0" smtClean="0"/>
              <a:t>心理状态类：</a:t>
            </a:r>
            <a:r>
              <a:rPr lang="en-US" altLang="zh-CN" sz="2400" dirty="0" smtClean="0"/>
              <a:t>wish</a:t>
            </a:r>
            <a:r>
              <a:rPr lang="zh-CN" altLang="zh-CN" sz="2400" dirty="0" smtClean="0"/>
              <a:t>，</a:t>
            </a:r>
            <a:r>
              <a:rPr lang="en-US" altLang="zh-CN" sz="2400" dirty="0" smtClean="0"/>
              <a:t>hope</a:t>
            </a:r>
            <a:r>
              <a:rPr lang="zh-CN" altLang="zh-CN" sz="2400" dirty="0" smtClean="0"/>
              <a:t>，</a:t>
            </a:r>
            <a:r>
              <a:rPr lang="en-US" altLang="zh-CN" sz="2400" dirty="0" smtClean="0"/>
              <a:t>want</a:t>
            </a:r>
            <a:r>
              <a:rPr lang="zh-CN" altLang="zh-CN" sz="2400" dirty="0" smtClean="0"/>
              <a:t>，</a:t>
            </a:r>
            <a:r>
              <a:rPr lang="en-US" altLang="zh-CN" sz="2400" dirty="0" smtClean="0"/>
              <a:t>need</a:t>
            </a:r>
            <a:r>
              <a:rPr lang="zh-CN" altLang="zh-CN" sz="2400" dirty="0" smtClean="0"/>
              <a:t>，</a:t>
            </a:r>
            <a:r>
              <a:rPr lang="en-US" altLang="zh-CN" sz="2400" dirty="0" smtClean="0"/>
              <a:t>believe</a:t>
            </a:r>
            <a:r>
              <a:rPr lang="zh-CN" altLang="zh-CN" sz="2400" dirty="0" smtClean="0"/>
              <a:t>，</a:t>
            </a:r>
            <a:endParaRPr lang="zh-CN" altLang="zh-CN" sz="2400" dirty="0" smtClean="0"/>
          </a:p>
          <a:p>
            <a:pPr fontAlgn="auto">
              <a:lnSpc>
                <a:spcPct val="150000"/>
              </a:lnSpc>
            </a:pPr>
            <a:r>
              <a:rPr lang="en-US" altLang="zh-CN" sz="2400" dirty="0" smtClean="0"/>
              <a:t>understand</a:t>
            </a:r>
            <a:r>
              <a:rPr lang="zh-CN" altLang="zh-CN" sz="2400" dirty="0" smtClean="0"/>
              <a:t>，</a:t>
            </a:r>
            <a:r>
              <a:rPr lang="en-US" altLang="zh-CN" sz="2400" dirty="0" smtClean="0"/>
              <a:t>agree</a:t>
            </a:r>
            <a:r>
              <a:rPr lang="zh-CN" altLang="zh-CN" sz="2400" dirty="0" smtClean="0"/>
              <a:t>，</a:t>
            </a:r>
            <a:r>
              <a:rPr lang="en-US" altLang="zh-CN" sz="2400" dirty="0" smtClean="0"/>
              <a:t>know</a:t>
            </a:r>
            <a:r>
              <a:rPr lang="zh-CN" altLang="zh-CN" sz="2400" dirty="0" smtClean="0"/>
              <a:t>，</a:t>
            </a:r>
            <a:r>
              <a:rPr lang="en-US" altLang="zh-CN" sz="2400" dirty="0" smtClean="0"/>
              <a:t>remember</a:t>
            </a:r>
            <a:r>
              <a:rPr lang="zh-CN" altLang="zh-CN" sz="2400" dirty="0" smtClean="0"/>
              <a:t>，</a:t>
            </a:r>
            <a:r>
              <a:rPr lang="en-US" altLang="zh-CN" sz="2400" dirty="0" smtClean="0"/>
              <a:t>forget</a:t>
            </a:r>
            <a:r>
              <a:rPr lang="zh-CN" altLang="zh-CN" sz="2400" dirty="0" smtClean="0"/>
              <a:t>等。</a:t>
            </a:r>
            <a:endParaRPr lang="zh-CN" altLang="zh-CN" sz="2400" dirty="0" smtClean="0"/>
          </a:p>
          <a:p>
            <a:pPr fontAlgn="auto">
              <a:lnSpc>
                <a:spcPct val="150000"/>
              </a:lnSpc>
            </a:pPr>
            <a:r>
              <a:rPr lang="zh-CN" altLang="zh-CN" sz="2400" b="1" dirty="0" smtClean="0">
                <a:solidFill>
                  <a:srgbClr val="FF0000"/>
                </a:solidFill>
              </a:rPr>
              <a:t>④</a:t>
            </a:r>
            <a:r>
              <a:rPr lang="zh-CN" altLang="zh-CN" sz="2400" dirty="0" smtClean="0"/>
              <a:t>存在状态类：</a:t>
            </a:r>
            <a:r>
              <a:rPr lang="en-US" altLang="zh-CN" sz="2400" dirty="0" smtClean="0"/>
              <a:t>appear</a:t>
            </a:r>
            <a:r>
              <a:rPr lang="zh-CN" altLang="zh-CN" sz="2400" dirty="0" smtClean="0"/>
              <a:t>，</a:t>
            </a:r>
            <a:r>
              <a:rPr lang="en-US" altLang="zh-CN" sz="2400" dirty="0" smtClean="0"/>
              <a:t>lie in</a:t>
            </a:r>
            <a:r>
              <a:rPr lang="zh-CN" altLang="zh-CN" sz="2400" dirty="0" smtClean="0"/>
              <a:t>，</a:t>
            </a:r>
            <a:r>
              <a:rPr lang="en-US" altLang="zh-CN" sz="2400" dirty="0" smtClean="0"/>
              <a:t>remain</a:t>
            </a:r>
            <a:r>
              <a:rPr lang="zh-CN" altLang="zh-CN" sz="2400" dirty="0" smtClean="0"/>
              <a:t>，</a:t>
            </a:r>
            <a:r>
              <a:rPr lang="en-US" altLang="zh-CN" sz="2400" dirty="0" smtClean="0"/>
              <a:t>belong</a:t>
            </a:r>
            <a:r>
              <a:rPr lang="zh-CN" altLang="zh-CN" sz="2400" dirty="0" smtClean="0"/>
              <a:t>，</a:t>
            </a:r>
            <a:r>
              <a:rPr lang="en-US" altLang="zh-CN" sz="2400" dirty="0" smtClean="0"/>
              <a:t>have</a:t>
            </a:r>
            <a:r>
              <a:rPr lang="zh-CN" altLang="zh-CN" sz="2400" dirty="0" smtClean="0"/>
              <a:t>等。</a:t>
            </a:r>
            <a:endParaRPr lang="zh-CN" altLang="zh-CN" sz="2400" dirty="0" smtClean="0"/>
          </a:p>
          <a:p>
            <a:pPr fontAlgn="auto">
              <a:lnSpc>
                <a:spcPct val="150000"/>
              </a:lnSpc>
            </a:pPr>
            <a:r>
              <a:rPr lang="zh-CN" altLang="zh-CN" sz="2400" b="1" dirty="0" smtClean="0">
                <a:solidFill>
                  <a:srgbClr val="FF0000"/>
                </a:solidFill>
              </a:rPr>
              <a:t>⑤</a:t>
            </a:r>
            <a:r>
              <a:rPr lang="zh-CN" altLang="zh-CN" sz="2400" dirty="0" smtClean="0"/>
              <a:t>行为结果类：</a:t>
            </a:r>
            <a:r>
              <a:rPr lang="en-US" altLang="zh-CN" sz="2400" dirty="0" smtClean="0"/>
              <a:t>allow</a:t>
            </a:r>
            <a:r>
              <a:rPr lang="zh-CN" altLang="zh-CN" sz="2400" dirty="0" smtClean="0"/>
              <a:t>，</a:t>
            </a:r>
            <a:r>
              <a:rPr lang="en-US" altLang="zh-CN" sz="2400" dirty="0" smtClean="0"/>
              <a:t>accept</a:t>
            </a:r>
            <a:r>
              <a:rPr lang="zh-CN" altLang="zh-CN" sz="2400" dirty="0" smtClean="0"/>
              <a:t>，</a:t>
            </a:r>
            <a:r>
              <a:rPr lang="en-US" altLang="zh-CN" sz="2400" dirty="0" smtClean="0"/>
              <a:t>permit</a:t>
            </a:r>
            <a:r>
              <a:rPr lang="zh-CN" altLang="zh-CN" sz="2400" dirty="0" smtClean="0"/>
              <a:t>，</a:t>
            </a:r>
            <a:r>
              <a:rPr lang="en-US" altLang="zh-CN" sz="2400" dirty="0" smtClean="0"/>
              <a:t>promise</a:t>
            </a:r>
            <a:r>
              <a:rPr lang="zh-CN" altLang="zh-CN" sz="2400" dirty="0" smtClean="0"/>
              <a:t>，</a:t>
            </a:r>
            <a:r>
              <a:rPr lang="en-US" altLang="zh-CN" sz="2400" dirty="0" smtClean="0"/>
              <a:t>admit</a:t>
            </a:r>
            <a:r>
              <a:rPr lang="zh-CN" altLang="zh-CN" sz="2400" dirty="0" smtClean="0"/>
              <a:t>等。</a:t>
            </a:r>
            <a:endParaRPr lang="zh-CN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3681518" y="0"/>
            <a:ext cx="1826141" cy="646331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易错</a:t>
            </a:r>
            <a:r>
              <a:rPr lang="zh-CN" alt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点</a:t>
            </a:r>
            <a:r>
              <a:rPr lang="en-US" altLang="zh-CN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</a:t>
            </a:r>
            <a:endParaRPr lang="en-US" altLang="zh-CN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4294967295"/>
          </p:nvPr>
        </p:nvPicPr>
        <p:blipFill>
          <a:blip r:embed="rId1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1" y="111443"/>
            <a:ext cx="991553" cy="941070"/>
          </a:xfrm>
          <a:prstGeom prst="rect">
            <a:avLst/>
          </a:prstGeom>
        </p:spPr>
      </p:pic>
      <p:pic>
        <p:nvPicPr>
          <p:cNvPr id="13" name="内容占位符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87916" y="4732021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4059555" y="4732022"/>
            <a:ext cx="2042160" cy="34528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  <a:scene3d>
              <a:camera prst="orthographicFront"/>
              <a:lightRig rig="threePt" dir="t"/>
            </a:scene3d>
          </a:bodyPr>
          <a:lstStyle/>
          <a:p>
            <a:pPr defTabSz="685800" hangingPunct="1"/>
            <a:r>
              <a:rPr lang="zh-CN" altLang="en-US" kern="1200"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+mn-cs"/>
              </a:rPr>
              <a:t>高三英语复习系列</a:t>
            </a:r>
            <a:endParaRPr lang="zh-CN" altLang="en-US" kern="1200"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  <a:cs typeface="+mn-cs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>
          <a:xfrm>
            <a:off x="2" y="4905900"/>
            <a:ext cx="314661" cy="237600"/>
          </a:xfrm>
        </p:spPr>
        <p:txBody>
          <a:bodyPr>
            <a:noAutofit/>
          </a:bodyPr>
          <a:lstStyle/>
          <a:p>
            <a:r>
              <a:rPr lang="en-US" altLang="zh-CN" sz="1200" dirty="0">
                <a:solidFill>
                  <a:prstClr val="black">
                    <a:tint val="75000"/>
                  </a:prst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endParaRPr lang="zh-CN" altLang="en-US" sz="1200" dirty="0">
              <a:solidFill>
                <a:prstClr val="black">
                  <a:tint val="75000"/>
                </a:prst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38100" y="1228090"/>
            <a:ext cx="1006475" cy="3141980"/>
          </a:xfrm>
          <a:prstGeom prst="round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zh-CN" sz="3200" b="1" dirty="0" smtClean="0"/>
              <a:t>必考点</a:t>
            </a:r>
            <a:r>
              <a:rPr lang="en-US" altLang="zh-CN" sz="3200" b="1" dirty="0" smtClean="0"/>
              <a:t>2 </a:t>
            </a:r>
            <a:endParaRPr lang="en-US" altLang="zh-CN" sz="3200" b="1" dirty="0" smtClean="0"/>
          </a:p>
          <a:p>
            <a:r>
              <a:rPr lang="zh-CN" altLang="zh-CN" sz="3200" b="1" dirty="0" smtClean="0"/>
              <a:t>非谓语</a:t>
            </a:r>
            <a:endParaRPr lang="zh-CN" altLang="zh-CN" sz="3200" b="1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8865" y="227330"/>
            <a:ext cx="2705735" cy="44551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4600" y="227330"/>
            <a:ext cx="2652395" cy="44545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7470" y="227330"/>
            <a:ext cx="2635885" cy="445452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4294967295"/>
          </p:nvPr>
        </p:nvPicPr>
        <p:blipFill>
          <a:blip r:embed="rId1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1" y="111443"/>
            <a:ext cx="991553" cy="941070"/>
          </a:xfrm>
          <a:prstGeom prst="rect">
            <a:avLst/>
          </a:prstGeom>
        </p:spPr>
      </p:pic>
      <p:pic>
        <p:nvPicPr>
          <p:cNvPr id="13" name="内容占位符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87916" y="4579621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4059555" y="4579622"/>
            <a:ext cx="2042160" cy="34528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  <a:scene3d>
              <a:camera prst="orthographicFront"/>
              <a:lightRig rig="threePt" dir="t"/>
            </a:scene3d>
          </a:bodyPr>
          <a:lstStyle/>
          <a:p>
            <a:pPr defTabSz="685800" hangingPunct="1"/>
            <a:r>
              <a:rPr lang="zh-CN" altLang="en-US" kern="1200"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+mn-cs"/>
              </a:rPr>
              <a:t>高三英语复习系列</a:t>
            </a:r>
            <a:endParaRPr lang="zh-CN" altLang="en-US" kern="1200"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  <a:cs typeface="+mn-cs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>
          <a:xfrm>
            <a:off x="2" y="4905900"/>
            <a:ext cx="314661" cy="237600"/>
          </a:xfrm>
        </p:spPr>
        <p:txBody>
          <a:bodyPr>
            <a:noAutofit/>
          </a:bodyPr>
          <a:lstStyle/>
          <a:p>
            <a:r>
              <a:rPr lang="en-US" altLang="zh-CN" sz="1200" dirty="0">
                <a:solidFill>
                  <a:prstClr val="black">
                    <a:tint val="75000"/>
                  </a:prst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endParaRPr lang="zh-CN" altLang="en-US" sz="1200" dirty="0">
              <a:solidFill>
                <a:prstClr val="black">
                  <a:tint val="75000"/>
                </a:prst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64205" y="259080"/>
            <a:ext cx="2011680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zh-CN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规律方法</a:t>
            </a:r>
            <a:endParaRPr lang="zh-CN" altLang="zh-CN" sz="36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09625" y="1144905"/>
            <a:ext cx="785431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>
              <a:lnSpc>
                <a:spcPct val="150000"/>
              </a:lnSpc>
            </a:pPr>
            <a:r>
              <a:rPr lang="en-US" altLang="zh-CN" sz="2800" dirty="0"/>
              <a:t>1. </a:t>
            </a:r>
            <a:r>
              <a:rPr lang="en-US" altLang="zh-CN" sz="2800" dirty="0" err="1" smtClean="0"/>
              <a:t>非谓语</a:t>
            </a:r>
            <a:r>
              <a:rPr lang="zh-CN" altLang="en-US" sz="2800" dirty="0" smtClean="0"/>
              <a:t>动词</a:t>
            </a:r>
            <a:r>
              <a:rPr lang="en-US" altLang="zh-CN" sz="2800" dirty="0" err="1" smtClean="0"/>
              <a:t>主要考查的是</a:t>
            </a:r>
            <a:r>
              <a:rPr lang="en-US" altLang="zh-CN" sz="2800" dirty="0" err="1" smtClean="0">
                <a:solidFill>
                  <a:srgbClr val="FF0000"/>
                </a:solidFill>
              </a:rPr>
              <a:t>最基本用法</a:t>
            </a:r>
            <a:r>
              <a:rPr lang="zh-CN" altLang="en-US" sz="2800" dirty="0" smtClean="0">
                <a:solidFill>
                  <a:schemeClr val="tx1"/>
                </a:solidFill>
              </a:rPr>
              <a:t>，</a:t>
            </a:r>
            <a:r>
              <a:rPr lang="zh-CN" altLang="en-US" sz="2800" dirty="0" smtClean="0"/>
              <a:t>但是</a:t>
            </a:r>
            <a:r>
              <a:rPr lang="zh-CN" altLang="en-US" sz="2800" dirty="0"/>
              <a:t>题目的设置注重</a:t>
            </a:r>
            <a:r>
              <a:rPr lang="zh-CN" altLang="en-US" sz="2800" dirty="0">
                <a:solidFill>
                  <a:srgbClr val="FF0000"/>
                </a:solidFill>
              </a:rPr>
              <a:t>情景化</a:t>
            </a:r>
            <a:r>
              <a:rPr lang="zh-CN" altLang="en-US" sz="2800" dirty="0"/>
              <a:t>和</a:t>
            </a:r>
            <a:r>
              <a:rPr lang="zh-CN" altLang="en-US" sz="2800" dirty="0">
                <a:solidFill>
                  <a:srgbClr val="FF0000"/>
                </a:solidFill>
              </a:rPr>
              <a:t>结构复杂化</a:t>
            </a:r>
            <a:r>
              <a:rPr lang="zh-CN" altLang="en-US" sz="2800" dirty="0"/>
              <a:t>。</a:t>
            </a:r>
            <a:endParaRPr lang="zh-CN" altLang="en-US" sz="2800" dirty="0"/>
          </a:p>
          <a:p>
            <a:pPr eaLnBrk="1">
              <a:lnSpc>
                <a:spcPct val="150000"/>
              </a:lnSpc>
            </a:pPr>
            <a:r>
              <a:rPr lang="en-US" altLang="zh-CN" sz="2800" dirty="0"/>
              <a:t>2. </a:t>
            </a:r>
            <a:r>
              <a:rPr lang="zh-CN" altLang="zh-CN" sz="2800" dirty="0"/>
              <a:t>考查</a:t>
            </a:r>
            <a:r>
              <a:rPr lang="zh-CN" altLang="en-US" sz="2800" dirty="0"/>
              <a:t>的角度呈现出</a:t>
            </a:r>
            <a:r>
              <a:rPr lang="zh-CN" altLang="en-US" sz="2800" dirty="0">
                <a:solidFill>
                  <a:srgbClr val="FF0000"/>
                </a:solidFill>
              </a:rPr>
              <a:t>多样化</a:t>
            </a:r>
            <a:r>
              <a:rPr lang="zh-CN" altLang="en-US" sz="2800" dirty="0"/>
              <a:t>趋势，不仅仅是非谓语动词间的互相干扰。</a:t>
            </a:r>
            <a:endParaRPr lang="zh-CN" altLang="en-US" sz="2800" dirty="0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4294967295"/>
          </p:nvPr>
        </p:nvPicPr>
        <p:blipFill>
          <a:blip r:embed="rId1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86996" y="-2222"/>
            <a:ext cx="991553" cy="941070"/>
          </a:xfrm>
          <a:prstGeom prst="rect">
            <a:avLst/>
          </a:prstGeom>
        </p:spPr>
      </p:pic>
      <p:pic>
        <p:nvPicPr>
          <p:cNvPr id="13" name="内容占位符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87916" y="4579621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4059555" y="4579622"/>
            <a:ext cx="2042160" cy="34528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  <a:scene3d>
              <a:camera prst="orthographicFront"/>
              <a:lightRig rig="threePt" dir="t"/>
            </a:scene3d>
          </a:bodyPr>
          <a:lstStyle/>
          <a:p>
            <a:pPr defTabSz="685800" hangingPunct="1"/>
            <a:r>
              <a:rPr lang="zh-CN" altLang="en-US" kern="1200"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+mn-cs"/>
              </a:rPr>
              <a:t>高三英语复习系列</a:t>
            </a:r>
            <a:endParaRPr lang="zh-CN" altLang="en-US" kern="1200"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  <a:cs typeface="+mn-cs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>
          <a:xfrm>
            <a:off x="2" y="4905900"/>
            <a:ext cx="314661" cy="237600"/>
          </a:xfrm>
        </p:spPr>
        <p:txBody>
          <a:bodyPr>
            <a:noAutofit/>
          </a:bodyPr>
          <a:lstStyle/>
          <a:p>
            <a:r>
              <a:rPr lang="en-US" altLang="zh-CN" sz="1200" dirty="0">
                <a:solidFill>
                  <a:prstClr val="black">
                    <a:tint val="75000"/>
                  </a:prst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endParaRPr lang="zh-CN" altLang="en-US" sz="1200" dirty="0">
              <a:solidFill>
                <a:prstClr val="black">
                  <a:tint val="75000"/>
                </a:prst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92805" y="259080"/>
            <a:ext cx="1554480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易错点</a:t>
            </a:r>
            <a:endParaRPr lang="en-US" altLang="zh-CN" sz="36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7525" y="1031240"/>
            <a:ext cx="8348345" cy="4625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>
              <a:lnSpc>
                <a:spcPts val="4000"/>
              </a:lnSpc>
            </a:pPr>
            <a:r>
              <a:rPr lang="en-US" altLang="zh-CN" sz="2800" b="1" dirty="0">
                <a:latin typeface="+mn-lt"/>
                <a:cs typeface="+mn-lt"/>
              </a:rPr>
              <a:t>1. </a:t>
            </a:r>
            <a:r>
              <a:rPr lang="zh-CN" altLang="zh-CN" sz="2800" b="1" dirty="0">
                <a:latin typeface="+mn-lt"/>
                <a:cs typeface="+mn-lt"/>
              </a:rPr>
              <a:t>表面上考查分词，实际上考查形容词的情况：</a:t>
            </a:r>
            <a:endParaRPr lang="zh-CN" altLang="zh-CN" sz="2800" dirty="0">
              <a:latin typeface="+mn-lt"/>
              <a:cs typeface="+mn-lt"/>
            </a:endParaRPr>
          </a:p>
          <a:p>
            <a:pPr eaLnBrk="1">
              <a:lnSpc>
                <a:spcPts val="4000"/>
              </a:lnSpc>
            </a:pPr>
            <a:r>
              <a:rPr lang="en-US" altLang="zh-CN" sz="2800" dirty="0">
                <a:latin typeface="+mn-lt"/>
                <a:cs typeface="+mn-lt"/>
              </a:rPr>
              <a:t>The man won a big prize,</a:t>
            </a:r>
            <a:r>
              <a:rPr lang="en-US" altLang="zh-CN" sz="2800" dirty="0">
                <a:solidFill>
                  <a:srgbClr val="FF0000"/>
                </a:solidFill>
                <a:latin typeface="+mn-lt"/>
                <a:cs typeface="+mn-lt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+mn-lt"/>
                <a:cs typeface="+mn-lt"/>
              </a:rPr>
              <a:t>surprised </a:t>
            </a:r>
            <a:r>
              <a:rPr lang="en-US" altLang="zh-CN" sz="2800" dirty="0">
                <a:latin typeface="+mn-lt"/>
                <a:cs typeface="+mn-lt"/>
              </a:rPr>
              <a:t>and happy.</a:t>
            </a:r>
            <a:endParaRPr lang="en-US" altLang="zh-CN" sz="2800" dirty="0">
              <a:latin typeface="+mn-lt"/>
              <a:cs typeface="+mn-lt"/>
            </a:endParaRPr>
          </a:p>
          <a:p>
            <a:pPr eaLnBrk="1">
              <a:lnSpc>
                <a:spcPts val="4000"/>
              </a:lnSpc>
            </a:pPr>
            <a:r>
              <a:rPr lang="en-US" altLang="zh-CN" sz="2800" b="1" dirty="0">
                <a:latin typeface="+mn-lt"/>
                <a:cs typeface="+mn-lt"/>
              </a:rPr>
              <a:t>2. </a:t>
            </a:r>
            <a:r>
              <a:rPr lang="zh-CN" altLang="zh-CN" sz="2800" b="1" dirty="0">
                <a:latin typeface="+mn-lt"/>
                <a:cs typeface="+mn-lt"/>
              </a:rPr>
              <a:t>在</a:t>
            </a:r>
            <a:r>
              <a:rPr lang="en-US" altLang="zh-CN" sz="2800" b="1" dirty="0">
                <a:latin typeface="+mn-lt"/>
                <a:cs typeface="+mn-lt"/>
              </a:rPr>
              <a:t>“</a:t>
            </a:r>
            <a:r>
              <a:rPr lang="zh-CN" altLang="zh-CN" sz="2800" b="1" dirty="0">
                <a:latin typeface="+mn-lt"/>
                <a:cs typeface="+mn-lt"/>
                <a:sym typeface="+mn-ea"/>
              </a:rPr>
              <a:t>被动形式表主动</a:t>
            </a:r>
            <a:r>
              <a:rPr lang="en-US" altLang="zh-CN" sz="2800" b="1" dirty="0">
                <a:latin typeface="+mn-lt"/>
                <a:cs typeface="+mn-lt"/>
              </a:rPr>
              <a:t>”</a:t>
            </a:r>
            <a:r>
              <a:rPr lang="zh-CN" altLang="en-US" sz="2800" b="1" dirty="0">
                <a:latin typeface="+mn-lt"/>
                <a:cs typeface="+mn-lt"/>
              </a:rPr>
              <a:t>情况中出题：</a:t>
            </a:r>
            <a:endParaRPr lang="zh-CN" altLang="en-US" sz="2800" b="1" dirty="0">
              <a:latin typeface="+mn-lt"/>
              <a:cs typeface="+mn-lt"/>
            </a:endParaRPr>
          </a:p>
          <a:p>
            <a:pPr eaLnBrk="1">
              <a:lnSpc>
                <a:spcPts val="4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+mn-lt"/>
                <a:cs typeface="+mn-lt"/>
              </a:rPr>
              <a:t>Dressed </a:t>
            </a:r>
            <a:r>
              <a:rPr lang="en-US" altLang="zh-CN" sz="2800" dirty="0">
                <a:latin typeface="+mn-lt"/>
                <a:cs typeface="+mn-lt"/>
              </a:rPr>
              <a:t>in a white skirt</a:t>
            </a:r>
            <a:r>
              <a:rPr lang="en-US" altLang="zh-CN" sz="2800" dirty="0" smtClean="0">
                <a:latin typeface="+mn-lt"/>
                <a:cs typeface="+mn-lt"/>
              </a:rPr>
              <a:t>, the </a:t>
            </a:r>
            <a:r>
              <a:rPr lang="en-US" altLang="zh-CN" sz="2800" dirty="0">
                <a:latin typeface="+mn-lt"/>
                <a:cs typeface="+mn-lt"/>
              </a:rPr>
              <a:t>girl looks like an angel.</a:t>
            </a:r>
            <a:endParaRPr lang="en-US" altLang="zh-CN" sz="2800" dirty="0">
              <a:latin typeface="+mn-lt"/>
              <a:cs typeface="+mn-lt"/>
            </a:endParaRPr>
          </a:p>
          <a:p>
            <a:pPr eaLnBrk="1">
              <a:lnSpc>
                <a:spcPts val="4000"/>
              </a:lnSpc>
            </a:pPr>
            <a:r>
              <a:rPr lang="en-US" altLang="zh-CN" sz="2800" b="1" dirty="0">
                <a:latin typeface="+mn-lt"/>
                <a:cs typeface="+mn-lt"/>
              </a:rPr>
              <a:t>3.</a:t>
            </a:r>
            <a:r>
              <a:rPr lang="zh-CN" altLang="zh-CN" sz="2800" b="1" dirty="0">
                <a:latin typeface="+mn-lt"/>
                <a:cs typeface="+mn-lt"/>
                <a:sym typeface="+mn-ea"/>
              </a:rPr>
              <a:t>在</a:t>
            </a:r>
            <a:r>
              <a:rPr lang="en-US" altLang="zh-CN" sz="2800" b="1" dirty="0">
                <a:latin typeface="+mn-lt"/>
                <a:cs typeface="+mn-lt"/>
                <a:sym typeface="+mn-ea"/>
              </a:rPr>
              <a:t>“</a:t>
            </a:r>
            <a:r>
              <a:rPr lang="zh-CN" altLang="en-US" sz="2800" b="1" dirty="0">
                <a:latin typeface="+mn-lt"/>
                <a:cs typeface="+mn-lt"/>
                <a:sym typeface="+mn-ea"/>
              </a:rPr>
              <a:t>主</a:t>
            </a:r>
            <a:r>
              <a:rPr lang="zh-CN" altLang="zh-CN" sz="2800" b="1" dirty="0">
                <a:latin typeface="+mn-lt"/>
                <a:cs typeface="+mn-lt"/>
                <a:sym typeface="+mn-ea"/>
              </a:rPr>
              <a:t>动形式表被动</a:t>
            </a:r>
            <a:r>
              <a:rPr lang="en-US" altLang="zh-CN" sz="2800" b="1" dirty="0">
                <a:latin typeface="+mn-lt"/>
                <a:cs typeface="+mn-lt"/>
                <a:sym typeface="+mn-ea"/>
              </a:rPr>
              <a:t>”</a:t>
            </a:r>
            <a:r>
              <a:rPr lang="zh-CN" altLang="en-US" sz="2800" b="1" dirty="0">
                <a:latin typeface="+mn-lt"/>
                <a:cs typeface="+mn-lt"/>
                <a:sym typeface="+mn-ea"/>
              </a:rPr>
              <a:t>情况中出题：</a:t>
            </a:r>
            <a:endParaRPr lang="zh-CN" altLang="en-US" sz="2800" dirty="0">
              <a:latin typeface="+mn-lt"/>
              <a:cs typeface="+mn-lt"/>
              <a:sym typeface="+mn-ea"/>
            </a:endParaRPr>
          </a:p>
          <a:p>
            <a:pPr eaLnBrk="1">
              <a:lnSpc>
                <a:spcPts val="4000"/>
              </a:lnSpc>
            </a:pPr>
            <a:r>
              <a:rPr lang="en-US" altLang="zh-CN" sz="2800" dirty="0">
                <a:latin typeface="+mn-lt"/>
                <a:cs typeface="+mn-lt"/>
                <a:sym typeface="+mn-ea"/>
              </a:rPr>
              <a:t>With many problems </a:t>
            </a:r>
            <a:r>
              <a:rPr lang="en-US" altLang="zh-CN" sz="2800" dirty="0">
                <a:solidFill>
                  <a:srgbClr val="FF0000"/>
                </a:solidFill>
                <a:latin typeface="+mn-lt"/>
                <a:cs typeface="+mn-lt"/>
                <a:sym typeface="+mn-ea"/>
              </a:rPr>
              <a:t>remaining</a:t>
            </a:r>
            <a:r>
              <a:rPr lang="en-US" altLang="zh-CN" sz="2800" dirty="0">
                <a:latin typeface="+mn-lt"/>
                <a:cs typeface="+mn-lt"/>
                <a:sym typeface="+mn-ea"/>
              </a:rPr>
              <a:t> unsettled, the newly selected president will have a hard time.</a:t>
            </a:r>
            <a:endParaRPr lang="zh-CN" altLang="en-US" sz="2800" dirty="0">
              <a:latin typeface="+mn-lt"/>
              <a:cs typeface="+mn-lt"/>
            </a:endParaRPr>
          </a:p>
          <a:p>
            <a:pPr eaLnBrk="1">
              <a:lnSpc>
                <a:spcPts val="4000"/>
              </a:lnSpc>
            </a:pPr>
            <a:endParaRPr lang="zh-CN" altLang="en-US" sz="2800" dirty="0">
              <a:latin typeface="+mn-lt"/>
              <a:cs typeface="+mn-lt"/>
            </a:endParaRPr>
          </a:p>
          <a:p>
            <a:endParaRPr lang="zh-CN" altLang="en-US" sz="2800" dirty="0">
              <a:latin typeface="+mn-lt"/>
              <a:cs typeface="+mn-lt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4294967295"/>
          </p:nvPr>
        </p:nvPicPr>
        <p:blipFill>
          <a:blip r:embed="rId1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86996" y="-2222"/>
            <a:ext cx="991553" cy="941070"/>
          </a:xfrm>
          <a:prstGeom prst="rect">
            <a:avLst/>
          </a:prstGeom>
        </p:spPr>
      </p:pic>
      <p:pic>
        <p:nvPicPr>
          <p:cNvPr id="13" name="内容占位符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87916" y="4579621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4059555" y="4579622"/>
            <a:ext cx="2042160" cy="34528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  <a:scene3d>
              <a:camera prst="orthographicFront"/>
              <a:lightRig rig="threePt" dir="t"/>
            </a:scene3d>
          </a:bodyPr>
          <a:lstStyle/>
          <a:p>
            <a:pPr defTabSz="685800" hangingPunct="1"/>
            <a:r>
              <a:rPr lang="zh-CN" altLang="en-US" kern="1200"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+mn-cs"/>
              </a:rPr>
              <a:t>高三英语复习系列</a:t>
            </a:r>
            <a:endParaRPr lang="zh-CN" altLang="en-US" kern="1200"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  <a:cs typeface="+mn-cs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>
          <a:xfrm>
            <a:off x="2" y="4905900"/>
            <a:ext cx="314661" cy="237600"/>
          </a:xfrm>
        </p:spPr>
        <p:txBody>
          <a:bodyPr>
            <a:noAutofit/>
          </a:bodyPr>
          <a:lstStyle/>
          <a:p>
            <a:r>
              <a:rPr lang="en-US" altLang="zh-CN" sz="1200" dirty="0">
                <a:solidFill>
                  <a:prstClr val="black">
                    <a:tint val="75000"/>
                  </a:prst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endParaRPr lang="zh-CN" altLang="en-US" sz="1200" dirty="0">
              <a:solidFill>
                <a:prstClr val="black">
                  <a:tint val="75000"/>
                </a:prst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92805" y="259080"/>
            <a:ext cx="1554480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易错点</a:t>
            </a:r>
            <a:endParaRPr lang="en-US" altLang="zh-CN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91870" y="1114425"/>
            <a:ext cx="7375525" cy="4112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>
              <a:lnSpc>
                <a:spcPts val="4000"/>
              </a:lnSpc>
            </a:pPr>
            <a:r>
              <a:rPr lang="en-US" altLang="zh-CN" sz="2800" b="1" dirty="0">
                <a:latin typeface="+mn-lt"/>
                <a:cs typeface="+mn-lt"/>
              </a:rPr>
              <a:t>4. </a:t>
            </a:r>
            <a:r>
              <a:rPr lang="zh-CN" altLang="zh-CN" sz="2800" b="1" dirty="0">
                <a:latin typeface="+mn-lt"/>
                <a:cs typeface="+mn-lt"/>
              </a:rPr>
              <a:t>从</a:t>
            </a:r>
            <a:r>
              <a:rPr lang="en-US" altLang="zh-CN" sz="2800" b="1" dirty="0">
                <a:latin typeface="+mn-lt"/>
                <a:cs typeface="+mn-lt"/>
              </a:rPr>
              <a:t>“</a:t>
            </a:r>
            <a:r>
              <a:rPr lang="zh-CN" altLang="zh-CN" sz="2800" b="1" dirty="0">
                <a:latin typeface="+mn-lt"/>
                <a:cs typeface="+mn-lt"/>
              </a:rPr>
              <a:t>主语一致或不一致</a:t>
            </a:r>
            <a:r>
              <a:rPr lang="en-US" altLang="zh-CN" sz="2800" b="1" dirty="0">
                <a:latin typeface="+mn-lt"/>
                <a:cs typeface="+mn-lt"/>
              </a:rPr>
              <a:t>”</a:t>
            </a:r>
            <a:r>
              <a:rPr lang="zh-CN" altLang="en-US" sz="2800" b="1" dirty="0">
                <a:latin typeface="+mn-lt"/>
                <a:cs typeface="+mn-lt"/>
              </a:rPr>
              <a:t>角度出题：</a:t>
            </a:r>
            <a:endParaRPr lang="zh-CN" altLang="en-US" sz="2800" b="1" dirty="0">
              <a:latin typeface="+mn-lt"/>
              <a:cs typeface="+mn-lt"/>
            </a:endParaRPr>
          </a:p>
          <a:p>
            <a:pPr eaLnBrk="1">
              <a:lnSpc>
                <a:spcPts val="4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+mn-lt"/>
                <a:cs typeface="+mn-lt"/>
              </a:rPr>
              <a:t>Seen</a:t>
            </a:r>
            <a:r>
              <a:rPr lang="en-US" altLang="zh-CN" sz="2800" dirty="0">
                <a:latin typeface="+mn-lt"/>
                <a:cs typeface="+mn-lt"/>
              </a:rPr>
              <a:t> from this angle, the mountain looks like a face of a man.</a:t>
            </a:r>
            <a:endParaRPr lang="en-US" altLang="zh-CN" sz="2800" dirty="0">
              <a:latin typeface="+mn-lt"/>
              <a:cs typeface="+mn-lt"/>
            </a:endParaRPr>
          </a:p>
          <a:p>
            <a:pPr eaLnBrk="1">
              <a:lnSpc>
                <a:spcPts val="4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+mn-lt"/>
                <a:cs typeface="+mn-lt"/>
              </a:rPr>
              <a:t>Seeing</a:t>
            </a:r>
            <a:r>
              <a:rPr lang="en-US" altLang="zh-CN" sz="2800" dirty="0">
                <a:latin typeface="+mn-lt"/>
                <a:cs typeface="+mn-lt"/>
              </a:rPr>
              <a:t> from this angle, I can see the mountain looks like a face of a man.</a:t>
            </a:r>
            <a:endParaRPr lang="zh-CN" altLang="en-US" sz="2800" dirty="0">
              <a:latin typeface="+mn-lt"/>
              <a:cs typeface="+mn-lt"/>
            </a:endParaRPr>
          </a:p>
          <a:p>
            <a:pPr eaLnBrk="1">
              <a:lnSpc>
                <a:spcPts val="4000"/>
              </a:lnSpc>
            </a:pPr>
            <a:endParaRPr lang="zh-CN" altLang="en-US" sz="2800" dirty="0">
              <a:latin typeface="+mn-lt"/>
              <a:cs typeface="+mn-lt"/>
            </a:endParaRPr>
          </a:p>
          <a:p>
            <a:pPr eaLnBrk="1">
              <a:lnSpc>
                <a:spcPts val="4000"/>
              </a:lnSpc>
            </a:pPr>
            <a:endParaRPr lang="zh-CN" altLang="en-US" sz="2800" dirty="0">
              <a:latin typeface="+mn-lt"/>
              <a:cs typeface="+mn-lt"/>
            </a:endParaRPr>
          </a:p>
          <a:p>
            <a:endParaRPr lang="zh-CN" altLang="en-US" sz="2800" dirty="0">
              <a:latin typeface="+mn-lt"/>
              <a:cs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445635" y="1660525"/>
            <a:ext cx="2191385" cy="68770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604385" y="2760980"/>
            <a:ext cx="604520" cy="37020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animBg="1"/>
      <p:bldP spid="3" grpId="1" animBg="1"/>
      <p:bldP spid="6" grpId="0" bldLvl="0" animBg="1"/>
      <p:bldP spid="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4294967295"/>
          </p:nvPr>
        </p:nvPicPr>
        <p:blipFill>
          <a:blip r:embed="rId1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1" y="111443"/>
            <a:ext cx="991553" cy="941070"/>
          </a:xfrm>
          <a:prstGeom prst="rect">
            <a:avLst/>
          </a:prstGeom>
        </p:spPr>
      </p:pic>
      <p:pic>
        <p:nvPicPr>
          <p:cNvPr id="13" name="内容占位符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32036" y="4798061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3975100" y="4798062"/>
            <a:ext cx="2042160" cy="34528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  <a:scene3d>
              <a:camera prst="orthographicFront"/>
              <a:lightRig rig="threePt" dir="t"/>
            </a:scene3d>
          </a:bodyPr>
          <a:lstStyle/>
          <a:p>
            <a:pPr defTabSz="685800" hangingPunct="1"/>
            <a:r>
              <a:rPr lang="zh-CN" altLang="en-US" kern="1200"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+mn-cs"/>
              </a:rPr>
              <a:t>高三英语复习系列</a:t>
            </a:r>
            <a:endParaRPr lang="zh-CN" altLang="en-US" kern="1200"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  <a:cs typeface="+mn-cs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>
          <a:xfrm>
            <a:off x="2" y="4905900"/>
            <a:ext cx="314661" cy="237600"/>
          </a:xfrm>
        </p:spPr>
        <p:txBody>
          <a:bodyPr>
            <a:noAutofit/>
          </a:bodyPr>
          <a:lstStyle/>
          <a:p>
            <a:r>
              <a:rPr lang="en-US" altLang="zh-CN" sz="1200" dirty="0">
                <a:solidFill>
                  <a:prstClr val="black">
                    <a:tint val="75000"/>
                  </a:prst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endParaRPr lang="zh-CN" altLang="en-US" sz="1200" dirty="0">
              <a:solidFill>
                <a:prstClr val="black">
                  <a:tint val="75000"/>
                </a:prst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0" y="1483995"/>
            <a:ext cx="1315085" cy="2309495"/>
          </a:xfrm>
          <a:prstGeom prst="round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zh-CN" sz="3600" b="1" dirty="0" smtClean="0"/>
              <a:t>必考点</a:t>
            </a:r>
            <a:r>
              <a:rPr lang="en-US" altLang="zh-CN" sz="3600" b="1" dirty="0" smtClean="0"/>
              <a:t>3 </a:t>
            </a:r>
            <a:endParaRPr lang="en-US" altLang="zh-CN" sz="3600" b="1" dirty="0" smtClean="0"/>
          </a:p>
          <a:p>
            <a:r>
              <a:rPr lang="zh-CN" altLang="zh-CN" sz="3600" b="1" dirty="0" smtClean="0"/>
              <a:t>三大从句</a:t>
            </a:r>
            <a:endParaRPr lang="zh-CN" altLang="zh-CN" sz="3600" b="1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15085" y="115570"/>
            <a:ext cx="3774440" cy="4682490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>
          <a:blip r:embed="rId4" cstate="print">
            <a:lum bright="-18000"/>
          </a:blip>
          <a:srcRect l="39272" t="24800" r="32379" b="29000"/>
          <a:stretch>
            <a:fillRect/>
          </a:stretch>
        </p:blipFill>
        <p:spPr bwMode="auto">
          <a:xfrm>
            <a:off x="5089525" y="107950"/>
            <a:ext cx="3883660" cy="469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4294967295"/>
          </p:nvPr>
        </p:nvPicPr>
        <p:blipFill>
          <a:blip r:embed="rId1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1" y="111443"/>
            <a:ext cx="991553" cy="941070"/>
          </a:xfrm>
          <a:prstGeom prst="rect">
            <a:avLst/>
          </a:prstGeom>
        </p:spPr>
      </p:pic>
      <p:pic>
        <p:nvPicPr>
          <p:cNvPr id="13" name="内容占位符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87916" y="4579621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4059555" y="4579622"/>
            <a:ext cx="2042160" cy="34528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  <a:scene3d>
              <a:camera prst="orthographicFront"/>
              <a:lightRig rig="threePt" dir="t"/>
            </a:scene3d>
          </a:bodyPr>
          <a:lstStyle/>
          <a:p>
            <a:pPr defTabSz="685800" hangingPunct="1"/>
            <a:r>
              <a:rPr lang="zh-CN" altLang="en-US" kern="1200" dirty="0"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+mn-cs"/>
              </a:rPr>
              <a:t>高三英语复习系列</a:t>
            </a:r>
            <a:endParaRPr lang="zh-CN" altLang="en-US" kern="1200" dirty="0"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  <a:cs typeface="+mn-cs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>
          <a:xfrm>
            <a:off x="2" y="4905900"/>
            <a:ext cx="314661" cy="237600"/>
          </a:xfrm>
        </p:spPr>
        <p:txBody>
          <a:bodyPr>
            <a:noAutofit/>
          </a:bodyPr>
          <a:lstStyle/>
          <a:p>
            <a:r>
              <a:rPr lang="en-US" altLang="zh-CN" sz="1200" dirty="0">
                <a:solidFill>
                  <a:prstClr val="black">
                    <a:tint val="75000"/>
                  </a:prst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endParaRPr lang="zh-CN" altLang="en-US" sz="1200" dirty="0">
              <a:solidFill>
                <a:prstClr val="black">
                  <a:tint val="75000"/>
                </a:prst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9070" y="86360"/>
            <a:ext cx="3843020" cy="4492625"/>
          </a:xfrm>
          <a:prstGeom prst="rect">
            <a:avLst/>
          </a:prstGeom>
        </p:spPr>
      </p:pic>
      <p:pic>
        <p:nvPicPr>
          <p:cNvPr id="4" name="图片 3"/>
          <p:cNvPicPr/>
          <p:nvPr/>
        </p:nvPicPr>
        <p:blipFill>
          <a:blip r:embed="rId4" cstate="print">
            <a:lum bright="-18000"/>
          </a:blip>
          <a:srcRect l="39272" t="20600" r="35332" b="41600"/>
          <a:stretch>
            <a:fillRect/>
          </a:stretch>
        </p:blipFill>
        <p:spPr bwMode="auto">
          <a:xfrm>
            <a:off x="5215890" y="85725"/>
            <a:ext cx="3928110" cy="449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圆角矩形 4"/>
          <p:cNvSpPr/>
          <p:nvPr/>
        </p:nvSpPr>
        <p:spPr>
          <a:xfrm>
            <a:off x="0" y="1483995"/>
            <a:ext cx="1315085" cy="2309495"/>
          </a:xfrm>
          <a:prstGeom prst="round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zh-CN" sz="3600" b="1" dirty="0" smtClean="0"/>
              <a:t>必考点</a:t>
            </a:r>
            <a:r>
              <a:rPr lang="en-US" altLang="zh-CN" sz="3600" b="1" dirty="0" smtClean="0"/>
              <a:t>3</a:t>
            </a:r>
            <a:r>
              <a:rPr lang="zh-CN" altLang="zh-CN" sz="3600" b="1" dirty="0" smtClean="0"/>
              <a:t>三大从句</a:t>
            </a:r>
            <a:endParaRPr lang="zh-CN" altLang="zh-CN" sz="3600" b="1" dirty="0" smtClean="0"/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内容占位符 7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1" y="111443"/>
            <a:ext cx="991553" cy="941070"/>
          </a:xfrm>
          <a:prstGeom prst="rect">
            <a:avLst/>
          </a:prstGeom>
        </p:spPr>
      </p:pic>
      <p:sp>
        <p:nvSpPr>
          <p:cNvPr id="4" name="文本框 1"/>
          <p:cNvSpPr txBox="1"/>
          <p:nvPr/>
        </p:nvSpPr>
        <p:spPr>
          <a:xfrm>
            <a:off x="4168412" y="4634050"/>
            <a:ext cx="2042160" cy="34528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  <a:scene3d>
              <a:camera prst="orthographicFront"/>
              <a:lightRig rig="threePt" dir="t"/>
            </a:scene3d>
          </a:bodyPr>
          <a:lstStyle/>
          <a:p>
            <a:pPr defTabSz="685800" hangingPunct="1"/>
            <a:r>
              <a:rPr lang="zh-CN" altLang="en-US" kern="1200" dirty="0"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+mn-cs"/>
              </a:rPr>
              <a:t>高三英语复习系列</a:t>
            </a:r>
            <a:endParaRPr lang="zh-CN" altLang="en-US" kern="1200" dirty="0"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  <a:cs typeface="+mn-cs"/>
            </a:endParaRPr>
          </a:p>
        </p:txBody>
      </p:sp>
      <p:pic>
        <p:nvPicPr>
          <p:cNvPr id="5" name="内容占位符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2345" y="4666707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圆角矩形 5"/>
          <p:cNvSpPr/>
          <p:nvPr/>
        </p:nvSpPr>
        <p:spPr>
          <a:xfrm>
            <a:off x="0" y="1395232"/>
            <a:ext cx="1315085" cy="2309495"/>
          </a:xfrm>
          <a:prstGeom prst="round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zh-CN" sz="3600" b="1" dirty="0" smtClean="0"/>
              <a:t>必考点</a:t>
            </a:r>
            <a:r>
              <a:rPr lang="en-US" altLang="zh-CN" sz="3600" b="1" dirty="0" smtClean="0"/>
              <a:t>3</a:t>
            </a:r>
            <a:endParaRPr lang="en-US" altLang="zh-CN" sz="3600" b="1" dirty="0" smtClean="0"/>
          </a:p>
          <a:p>
            <a:r>
              <a:rPr lang="zh-CN" altLang="zh-CN" sz="3600" b="1" dirty="0" smtClean="0"/>
              <a:t>三大从句</a:t>
            </a:r>
            <a:endParaRPr lang="zh-CN" altLang="zh-CN" sz="3600" b="1" dirty="0" smtClean="0"/>
          </a:p>
        </p:txBody>
      </p:sp>
      <p:pic>
        <p:nvPicPr>
          <p:cNvPr id="7" name="图片 6"/>
          <p:cNvPicPr/>
          <p:nvPr/>
        </p:nvPicPr>
        <p:blipFill>
          <a:blip r:embed="rId3" cstate="print">
            <a:lum bright="-18000"/>
          </a:blip>
          <a:srcRect l="39272" t="27950" r="35332" b="45800"/>
          <a:stretch>
            <a:fillRect/>
          </a:stretch>
        </p:blipFill>
        <p:spPr bwMode="auto">
          <a:xfrm>
            <a:off x="1272766" y="32658"/>
            <a:ext cx="3833495" cy="456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/>
          <p:cNvPicPr/>
          <p:nvPr/>
        </p:nvPicPr>
        <p:blipFill>
          <a:blip r:embed="rId4" cstate="print">
            <a:lum bright="-18000"/>
          </a:blip>
          <a:srcRect l="39272" t="22700" r="35332" b="30050"/>
          <a:stretch>
            <a:fillRect/>
          </a:stretch>
        </p:blipFill>
        <p:spPr bwMode="auto">
          <a:xfrm>
            <a:off x="5068434" y="32658"/>
            <a:ext cx="3927475" cy="456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4294967295"/>
          </p:nvPr>
        </p:nvPicPr>
        <p:blipFill>
          <a:blip r:embed="rId1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1" y="111443"/>
            <a:ext cx="991553" cy="941070"/>
          </a:xfrm>
          <a:prstGeom prst="rect">
            <a:avLst/>
          </a:prstGeom>
        </p:spPr>
      </p:pic>
      <p:pic>
        <p:nvPicPr>
          <p:cNvPr id="13" name="内容占位符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87916" y="4784091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4059555" y="4775202"/>
            <a:ext cx="2042160" cy="34528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  <a:scene3d>
              <a:camera prst="orthographicFront"/>
              <a:lightRig rig="threePt" dir="t"/>
            </a:scene3d>
          </a:bodyPr>
          <a:lstStyle/>
          <a:p>
            <a:pPr defTabSz="685800" hangingPunct="1"/>
            <a:r>
              <a:rPr lang="zh-CN" altLang="en-US" kern="1200"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+mn-cs"/>
              </a:rPr>
              <a:t>高三英语复习系列</a:t>
            </a:r>
            <a:endParaRPr lang="zh-CN" altLang="en-US" kern="1200"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  <a:cs typeface="+mn-cs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>
          <a:xfrm>
            <a:off x="2" y="4905900"/>
            <a:ext cx="314661" cy="237600"/>
          </a:xfrm>
        </p:spPr>
        <p:txBody>
          <a:bodyPr>
            <a:noAutofit/>
          </a:bodyPr>
          <a:lstStyle/>
          <a:p>
            <a:r>
              <a:rPr lang="en-US" altLang="zh-CN" sz="1200" dirty="0">
                <a:solidFill>
                  <a:prstClr val="black">
                    <a:tint val="75000"/>
                  </a:prst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endParaRPr lang="zh-CN" altLang="en-US" sz="1200" dirty="0">
              <a:solidFill>
                <a:prstClr val="black">
                  <a:tint val="75000"/>
                </a:prst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443605" y="332105"/>
            <a:ext cx="1808480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易错</a:t>
            </a:r>
            <a:r>
              <a:rPr lang="zh-CN" alt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点</a:t>
            </a:r>
            <a:r>
              <a:rPr lang="en-US" altLang="zh-CN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</a:t>
            </a:r>
            <a:endParaRPr lang="en-US" altLang="zh-CN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内容占位符 6"/>
          <p:cNvSpPr>
            <a:spLocks noGrp="1"/>
          </p:cNvSpPr>
          <p:nvPr/>
        </p:nvSpPr>
        <p:spPr>
          <a:xfrm>
            <a:off x="502411" y="921242"/>
            <a:ext cx="8139178" cy="3780000"/>
          </a:xfrm>
          <a:prstGeom prst="rect">
            <a:avLst/>
          </a:prstGeom>
        </p:spPr>
        <p:txBody>
          <a:bodyPr vert="horz" lIns="76200" tIns="0" rIns="61913" bIns="0" rtlCol="0">
            <a:normAutofit/>
          </a:bodyPr>
          <a:lstStyle>
            <a:lvl1pPr marL="1714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200" u="none" strike="noStrike" kern="1200" cap="none" spc="113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sz="1200" u="none" strike="noStrike" kern="1200" cap="none" spc="113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200" u="none" strike="noStrike" kern="1200" cap="none" spc="113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200" u="none" strike="noStrike" kern="1200" cap="none" spc="113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200" u="none" strike="noStrike" kern="1200" cap="none" spc="113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/>
              <a:t> </a:t>
            </a:r>
            <a:r>
              <a:rPr lang="zh-CN" altLang="en-US" sz="2800" b="1" dirty="0"/>
              <a:t>名从中的</a:t>
            </a:r>
            <a:r>
              <a:rPr lang="en-US" altLang="zh-CN" sz="2800" b="1" dirty="0"/>
              <a:t>what</a:t>
            </a:r>
            <a:r>
              <a:rPr lang="zh-CN" altLang="en-US" sz="2800" b="1" dirty="0"/>
              <a:t>与定从中的</a:t>
            </a:r>
            <a:r>
              <a:rPr lang="en-US" altLang="zh-CN" sz="2800" b="1" dirty="0"/>
              <a:t>which</a:t>
            </a:r>
            <a:endParaRPr lang="en-US" altLang="zh-CN" sz="2800" b="1" dirty="0"/>
          </a:p>
          <a:p>
            <a:r>
              <a:rPr lang="en-US" altLang="zh-CN" sz="2800" b="1" dirty="0">
                <a:sym typeface="+mn-ea"/>
              </a:rPr>
              <a:t>She did not know </a:t>
            </a:r>
            <a:r>
              <a:rPr lang="en-US" altLang="zh-CN" sz="2800" b="1" dirty="0">
                <a:solidFill>
                  <a:srgbClr val="FF0066"/>
                </a:solidFill>
                <a:sym typeface="+mn-ea"/>
              </a:rPr>
              <a:t>what</a:t>
            </a:r>
            <a:r>
              <a:rPr lang="en-US" altLang="zh-CN" sz="2800" b="1" dirty="0">
                <a:sym typeface="+mn-ea"/>
              </a:rPr>
              <a:t> had happened.</a:t>
            </a:r>
            <a:endParaRPr lang="en-US" altLang="zh-CN" sz="2800" b="1" dirty="0">
              <a:sym typeface="+mn-ea"/>
            </a:endParaRPr>
          </a:p>
          <a:p>
            <a:r>
              <a:rPr lang="en-US" altLang="zh-CN" sz="2800" b="1" dirty="0"/>
              <a:t>She did not know </a:t>
            </a:r>
            <a:r>
              <a:rPr lang="en-US" altLang="zh-CN" sz="2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  <a:t>the accident</a:t>
            </a:r>
            <a:r>
              <a:rPr lang="en-US" altLang="zh-CN" sz="2800" b="1" dirty="0"/>
              <a:t> </a:t>
            </a:r>
            <a:r>
              <a:rPr lang="en-US" altLang="zh-CN" sz="2800" b="1" dirty="0">
                <a:solidFill>
                  <a:srgbClr val="FF0066"/>
                </a:solidFill>
              </a:rPr>
              <a:t>which</a:t>
            </a:r>
            <a:r>
              <a:rPr lang="en-US" altLang="zh-CN" sz="2800" b="1" dirty="0"/>
              <a:t> had happened.</a:t>
            </a:r>
            <a:endParaRPr lang="en-US" altLang="zh-CN" sz="2800" b="1" dirty="0"/>
          </a:p>
        </p:txBody>
      </p:sp>
      <p:sp>
        <p:nvSpPr>
          <p:cNvPr id="12" name="椭圆 11"/>
          <p:cNvSpPr/>
          <p:nvPr/>
        </p:nvSpPr>
        <p:spPr>
          <a:xfrm>
            <a:off x="3886623" y="2202180"/>
            <a:ext cx="2459355" cy="739140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4294967295"/>
          </p:nvPr>
        </p:nvPicPr>
        <p:blipFill>
          <a:blip r:embed="rId1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1" y="111443"/>
            <a:ext cx="991553" cy="941070"/>
          </a:xfrm>
          <a:prstGeom prst="rect">
            <a:avLst/>
          </a:prstGeom>
        </p:spPr>
      </p:pic>
      <p:pic>
        <p:nvPicPr>
          <p:cNvPr id="13" name="内容占位符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87916" y="4784091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4059555" y="4775202"/>
            <a:ext cx="2042160" cy="34528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  <a:scene3d>
              <a:camera prst="orthographicFront"/>
              <a:lightRig rig="threePt" dir="t"/>
            </a:scene3d>
          </a:bodyPr>
          <a:lstStyle/>
          <a:p>
            <a:pPr defTabSz="685800" hangingPunct="1"/>
            <a:r>
              <a:rPr lang="zh-CN" altLang="en-US" kern="1200"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+mn-cs"/>
              </a:rPr>
              <a:t>高三英语复习系列</a:t>
            </a:r>
            <a:endParaRPr lang="zh-CN" altLang="en-US" kern="1200"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  <a:cs typeface="+mn-cs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>
          <a:xfrm>
            <a:off x="2" y="4905900"/>
            <a:ext cx="314661" cy="237600"/>
          </a:xfrm>
        </p:spPr>
        <p:txBody>
          <a:bodyPr>
            <a:noAutofit/>
          </a:bodyPr>
          <a:lstStyle/>
          <a:p>
            <a:r>
              <a:rPr lang="en-US" altLang="zh-CN" sz="1200" dirty="0">
                <a:solidFill>
                  <a:prstClr val="black">
                    <a:tint val="75000"/>
                  </a:prst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endParaRPr lang="zh-CN" altLang="en-US" sz="1200" dirty="0">
              <a:solidFill>
                <a:prstClr val="black">
                  <a:tint val="75000"/>
                </a:prst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62960" y="224428"/>
            <a:ext cx="1808480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易错点</a:t>
            </a:r>
            <a:r>
              <a:rPr lang="en-US" altLang="zh-CN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</a:t>
            </a:r>
            <a:endParaRPr lang="en-US" altLang="zh-CN" sz="36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内容占位符 6"/>
          <p:cNvSpPr>
            <a:spLocks noGrp="1"/>
          </p:cNvSpPr>
          <p:nvPr/>
        </p:nvSpPr>
        <p:spPr>
          <a:xfrm>
            <a:off x="709245" y="845040"/>
            <a:ext cx="8139178" cy="3780000"/>
          </a:xfrm>
          <a:prstGeom prst="rect">
            <a:avLst/>
          </a:prstGeom>
        </p:spPr>
        <p:txBody>
          <a:bodyPr vert="horz" lIns="76200" tIns="0" rIns="61913" bIns="0" rtlCol="0">
            <a:normAutofit fontScale="92500" lnSpcReduction="10000"/>
          </a:bodyPr>
          <a:lstStyle>
            <a:lvl1pPr marL="1714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200" u="none" strike="noStrike" kern="1200" cap="none" spc="113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sz="1200" u="none" strike="noStrike" kern="1200" cap="none" spc="113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200" u="none" strike="noStrike" kern="1200" cap="none" spc="113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200" u="none" strike="noStrike" kern="1200" cap="none" spc="113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200" u="none" strike="noStrike" kern="1200" cap="none" spc="113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/>
              <a:t> </a:t>
            </a:r>
            <a:r>
              <a:rPr lang="zh-CN" altLang="en-US" sz="2800" b="1"/>
              <a:t>状从中的</a:t>
            </a:r>
            <a:r>
              <a:rPr lang="en-US" altLang="zh-CN" sz="2800" b="1"/>
              <a:t>before</a:t>
            </a:r>
            <a:r>
              <a:rPr lang="zh-CN" altLang="en-US" sz="2800" b="1"/>
              <a:t>的用法</a:t>
            </a:r>
            <a:endParaRPr lang="zh-CN" altLang="en-US" sz="2800" b="1"/>
          </a:p>
          <a:p>
            <a:r>
              <a:rPr lang="en-US" altLang="zh-CN" sz="2800" b="1"/>
              <a:t>1. </a:t>
            </a:r>
            <a:r>
              <a:rPr lang="zh-CN" altLang="en-US" sz="2800" b="1"/>
              <a:t>表示</a:t>
            </a:r>
            <a:r>
              <a:rPr lang="en-US" altLang="zh-CN" sz="2800" b="1"/>
              <a:t>“</a:t>
            </a:r>
            <a:r>
              <a:rPr lang="zh-CN" altLang="en-US" sz="2800" b="1"/>
              <a:t>在</a:t>
            </a:r>
            <a:r>
              <a:rPr lang="en-US" altLang="zh-CN" sz="2800" b="1"/>
              <a:t>...</a:t>
            </a:r>
            <a:r>
              <a:rPr lang="zh-CN" altLang="zh-CN" sz="2800" b="1"/>
              <a:t>之后</a:t>
            </a:r>
            <a:r>
              <a:rPr lang="en-US" altLang="zh-CN" sz="2800" b="1"/>
              <a:t>..., </a:t>
            </a:r>
            <a:r>
              <a:rPr lang="zh-CN" altLang="zh-CN" sz="2800" b="1"/>
              <a:t>才</a:t>
            </a:r>
            <a:r>
              <a:rPr lang="en-US" altLang="zh-CN" sz="2800" b="1"/>
              <a:t>” </a:t>
            </a:r>
            <a:endParaRPr lang="en-US" altLang="zh-CN" sz="2800" b="1"/>
          </a:p>
          <a:p>
            <a:r>
              <a:rPr lang="en-US" altLang="zh-CN" sz="2800" b="1" dirty="0">
                <a:sym typeface="+mn-ea"/>
              </a:rPr>
              <a:t>The American Civil War lasted four years </a:t>
            </a:r>
            <a:r>
              <a:rPr lang="en-US" altLang="zh-CN" sz="2800" b="1" dirty="0">
                <a:solidFill>
                  <a:srgbClr val="FF0066"/>
                </a:solidFill>
                <a:sym typeface="+mn-ea"/>
              </a:rPr>
              <a:t>before </a:t>
            </a:r>
            <a:r>
              <a:rPr lang="en-US" altLang="zh-CN" sz="2800" b="1" dirty="0">
                <a:sym typeface="+mn-ea"/>
              </a:rPr>
              <a:t>the North won in the end.</a:t>
            </a:r>
            <a:endParaRPr lang="en-US" altLang="zh-CN" sz="2800" b="1" dirty="0">
              <a:sym typeface="+mn-ea"/>
            </a:endParaRPr>
          </a:p>
          <a:p>
            <a:r>
              <a:rPr lang="en-US" altLang="zh-CN" sz="2800" b="1"/>
              <a:t>2. </a:t>
            </a:r>
            <a:r>
              <a:rPr lang="zh-CN" altLang="zh-CN" sz="2800" b="1"/>
              <a:t>表示</a:t>
            </a:r>
            <a:r>
              <a:rPr lang="en-US" altLang="zh-CN" sz="2800" b="1"/>
              <a:t>“</a:t>
            </a:r>
            <a:r>
              <a:rPr lang="zh-CN" altLang="en-US" sz="2800" b="1"/>
              <a:t>还没来得及</a:t>
            </a:r>
            <a:r>
              <a:rPr lang="en-US" altLang="zh-CN" sz="2800" b="1"/>
              <a:t>...</a:t>
            </a:r>
            <a:r>
              <a:rPr lang="zh-CN" altLang="zh-CN" sz="2800" b="1"/>
              <a:t>就</a:t>
            </a:r>
            <a:r>
              <a:rPr lang="en-US" altLang="zh-CN" sz="2800" b="1"/>
              <a:t>...”</a:t>
            </a:r>
            <a:endParaRPr lang="en-US" altLang="zh-CN" sz="2800" b="1"/>
          </a:p>
          <a:p>
            <a:r>
              <a:rPr lang="en-US" altLang="zh-CN" sz="2800" b="1"/>
              <a:t>He rushed out of the room </a:t>
            </a:r>
            <a:r>
              <a:rPr lang="en-US" altLang="zh-CN" sz="2800" b="1" dirty="0">
                <a:solidFill>
                  <a:srgbClr val="FF0066"/>
                </a:solidFill>
              </a:rPr>
              <a:t>before</a:t>
            </a:r>
            <a:r>
              <a:rPr lang="en-US" altLang="zh-CN" sz="2800" b="1"/>
              <a:t> I could say a word.</a:t>
            </a:r>
            <a:endParaRPr lang="en-US" altLang="zh-CN" sz="2800" b="1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4294967295"/>
          </p:nvPr>
        </p:nvPicPr>
        <p:blipFill>
          <a:blip r:embed="rId1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1" y="111443"/>
            <a:ext cx="991553" cy="941070"/>
          </a:xfrm>
          <a:prstGeom prst="rect">
            <a:avLst/>
          </a:prstGeom>
        </p:spPr>
      </p:pic>
      <p:pic>
        <p:nvPicPr>
          <p:cNvPr id="13" name="内容占位符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87916" y="4579621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4059555" y="4579622"/>
            <a:ext cx="2042160" cy="34528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  <a:scene3d>
              <a:camera prst="orthographicFront"/>
              <a:lightRig rig="threePt" dir="t"/>
            </a:scene3d>
          </a:bodyPr>
          <a:lstStyle/>
          <a:p>
            <a:pPr defTabSz="685800" hangingPunct="1"/>
            <a:r>
              <a:rPr lang="zh-CN" altLang="en-US" kern="1200"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+mn-cs"/>
              </a:rPr>
              <a:t>高三英语复习系列</a:t>
            </a:r>
            <a:endParaRPr lang="zh-CN" altLang="en-US" kern="1200"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  <a:cs typeface="+mn-cs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>
          <a:xfrm>
            <a:off x="2" y="4905900"/>
            <a:ext cx="314661" cy="237600"/>
          </a:xfrm>
        </p:spPr>
        <p:txBody>
          <a:bodyPr>
            <a:noAutofit/>
          </a:bodyPr>
          <a:lstStyle/>
          <a:p>
            <a:r>
              <a:rPr lang="en-US" altLang="zh-CN" sz="1200" dirty="0">
                <a:solidFill>
                  <a:prstClr val="black">
                    <a:tint val="75000"/>
                  </a:prst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endParaRPr lang="zh-CN" altLang="en-US" sz="1200" dirty="0">
              <a:solidFill>
                <a:prstClr val="black">
                  <a:tint val="75000"/>
                </a:prst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428022" y="1218119"/>
            <a:ext cx="2898629" cy="727006"/>
            <a:chOff x="5714599" y="2076217"/>
            <a:chExt cx="3864839" cy="969340"/>
          </a:xfrm>
        </p:grpSpPr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5714599" y="2076217"/>
              <a:ext cx="2858302" cy="738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zh-CN" altLang="en-US" sz="3000" b="1" spc="226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教学内容</a:t>
              </a:r>
              <a:endParaRPr lang="zh-CN" altLang="en-US" sz="3000" b="1" spc="226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7" name="TextBox 111"/>
            <p:cNvSpPr txBox="1"/>
            <p:nvPr/>
          </p:nvSpPr>
          <p:spPr>
            <a:xfrm>
              <a:off x="5998038" y="2711533"/>
              <a:ext cx="3581400" cy="334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3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TEACHING CONTENT</a:t>
              </a:r>
              <a:endParaRPr lang="zh-CN" altLang="en-US" sz="103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" name="TextBox 15"/>
          <p:cNvSpPr txBox="1"/>
          <p:nvPr/>
        </p:nvSpPr>
        <p:spPr>
          <a:xfrm>
            <a:off x="3640455" y="1945640"/>
            <a:ext cx="2620645" cy="22155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/>
                </a:solidFill>
                <a:sym typeface="+mn-ea"/>
              </a:rPr>
              <a:t>语法填空三大考点突破</a:t>
            </a:r>
            <a:r>
              <a:rPr lang="en-US" altLang="zh-CN" sz="2400" dirty="0">
                <a:solidFill>
                  <a:schemeClr val="tx1"/>
                </a:solidFill>
                <a:sym typeface="+mn-ea"/>
              </a:rPr>
              <a:t>---</a:t>
            </a:r>
            <a:r>
              <a:rPr lang="zh-CN" altLang="en-US" sz="2400" dirty="0">
                <a:solidFill>
                  <a:schemeClr val="tx1"/>
                </a:solidFill>
                <a:sym typeface="+mn-ea"/>
              </a:rPr>
              <a:t>时态语态、非谓语、三大从句</a:t>
            </a:r>
            <a:endParaRPr lang="zh-CN" altLang="en-US" sz="2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806377" y="1006269"/>
            <a:ext cx="1553762" cy="1570775"/>
            <a:chOff x="2918306" y="1498847"/>
            <a:chExt cx="1553762" cy="1570775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05" t="64843" r="34350" b="-912"/>
            <a:stretch>
              <a:fillRect/>
            </a:stretch>
          </p:blipFill>
          <p:spPr>
            <a:xfrm>
              <a:off x="2918306" y="1498847"/>
              <a:ext cx="1553762" cy="1570775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3339961" y="1961069"/>
              <a:ext cx="710451" cy="6694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800">
                <a:defRPr/>
              </a:pPr>
              <a:r>
                <a:rPr lang="en-US" altLang="zh-CN" sz="3750" kern="0" dirty="0">
                  <a:solidFill>
                    <a:srgbClr val="96D02B"/>
                  </a:solidFill>
                  <a:latin typeface="Impact" panose="020B0806030902050204" pitchFamily="34" charset="0"/>
                  <a:ea typeface="宋体" panose="02010600030101010101" pitchFamily="2" charset="-122"/>
                </a:rPr>
                <a:t>0 1</a:t>
              </a:r>
              <a:endParaRPr lang="zh-CN" altLang="en-US" sz="3750" kern="0" dirty="0">
                <a:solidFill>
                  <a:srgbClr val="96D02B"/>
                </a:solidFill>
                <a:latin typeface="Impact" panose="020B0806030902050204" pitchFamily="34" charset="0"/>
                <a:ea typeface="宋体" panose="02010600030101010101" pitchFamily="2" charset="-122"/>
              </a:endParaRPr>
            </a:p>
          </p:txBody>
        </p:sp>
      </p:grp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4294967295"/>
          </p:nvPr>
        </p:nvPicPr>
        <p:blipFill>
          <a:blip r:embed="rId1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1" y="111443"/>
            <a:ext cx="991553" cy="941070"/>
          </a:xfrm>
          <a:prstGeom prst="rect">
            <a:avLst/>
          </a:prstGeom>
        </p:spPr>
      </p:pic>
      <p:pic>
        <p:nvPicPr>
          <p:cNvPr id="13" name="内容占位符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87916" y="4579621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4059555" y="4579622"/>
            <a:ext cx="2042160" cy="34528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  <a:scene3d>
              <a:camera prst="orthographicFront"/>
              <a:lightRig rig="threePt" dir="t"/>
            </a:scene3d>
          </a:bodyPr>
          <a:lstStyle/>
          <a:p>
            <a:pPr defTabSz="685800" hangingPunct="1"/>
            <a:r>
              <a:rPr lang="zh-CN" altLang="en-US" kern="1200"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+mn-cs"/>
              </a:rPr>
              <a:t>高三英语复习系列</a:t>
            </a:r>
            <a:endParaRPr lang="zh-CN" altLang="en-US" kern="1200"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  <a:cs typeface="+mn-cs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>
          <a:xfrm>
            <a:off x="2" y="4905900"/>
            <a:ext cx="314661" cy="237600"/>
          </a:xfrm>
        </p:spPr>
        <p:txBody>
          <a:bodyPr>
            <a:noAutofit/>
          </a:bodyPr>
          <a:lstStyle/>
          <a:p>
            <a:r>
              <a:rPr lang="en-US" altLang="zh-CN" sz="1200" dirty="0">
                <a:solidFill>
                  <a:prstClr val="black">
                    <a:tint val="75000"/>
                  </a:prst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endParaRPr lang="zh-CN" altLang="en-US" sz="1200" dirty="0">
              <a:solidFill>
                <a:prstClr val="black">
                  <a:tint val="75000"/>
                </a:prst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443605" y="332105"/>
            <a:ext cx="1808480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易错点</a:t>
            </a: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</a:t>
            </a:r>
            <a:endParaRPr lang="en-US" altLang="zh-CN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285" y="972185"/>
            <a:ext cx="8498840" cy="3780155"/>
          </a:xfrm>
        </p:spPr>
        <p:txBody>
          <a:bodyPr>
            <a:normAutofit/>
          </a:bodyPr>
          <a:lstStyle/>
          <a:p>
            <a:r>
              <a:rPr lang="en-US" altLang="zh-CN" sz="2800" b="1" dirty="0"/>
              <a:t>3. </a:t>
            </a:r>
            <a:r>
              <a:rPr lang="zh-CN" altLang="en-US" sz="2800" b="1" dirty="0"/>
              <a:t>表示</a:t>
            </a:r>
            <a:r>
              <a:rPr lang="en-US" altLang="zh-CN" sz="2800" b="1" dirty="0"/>
              <a:t>“</a:t>
            </a:r>
            <a:r>
              <a:rPr lang="zh-CN" altLang="en-US" sz="2800" b="1" dirty="0"/>
              <a:t>在</a:t>
            </a:r>
            <a:r>
              <a:rPr lang="en-US" altLang="zh-CN" sz="2800" b="1" dirty="0"/>
              <a:t>...</a:t>
            </a:r>
            <a:r>
              <a:rPr lang="zh-CN" altLang="zh-CN" sz="2800" b="1" dirty="0"/>
              <a:t>之前</a:t>
            </a:r>
            <a:r>
              <a:rPr lang="en-US" altLang="zh-CN" sz="2800" b="1" dirty="0"/>
              <a:t>...</a:t>
            </a:r>
            <a:r>
              <a:rPr lang="zh-CN" altLang="en-US" sz="2800" b="1" dirty="0"/>
              <a:t>就</a:t>
            </a:r>
            <a:r>
              <a:rPr lang="en-US" altLang="zh-CN" sz="2800" b="1" dirty="0"/>
              <a:t>” </a:t>
            </a:r>
            <a:endParaRPr lang="en-US" altLang="zh-CN" sz="2800" b="1" dirty="0"/>
          </a:p>
          <a:p>
            <a:r>
              <a:rPr lang="en-US" altLang="zh-CN" sz="2800" b="1" dirty="0">
                <a:sym typeface="+mn-ea"/>
              </a:rPr>
              <a:t>It was evening </a:t>
            </a:r>
            <a:r>
              <a:rPr lang="en-US" altLang="zh-CN" sz="2800" b="1" dirty="0">
                <a:solidFill>
                  <a:srgbClr val="FF0066"/>
                </a:solidFill>
                <a:sym typeface="+mn-ea"/>
              </a:rPr>
              <a:t>before </a:t>
            </a:r>
            <a:r>
              <a:rPr lang="en-US" altLang="zh-CN" sz="2800" b="1" dirty="0">
                <a:sym typeface="+mn-ea"/>
              </a:rPr>
              <a:t>we reached the little town of </a:t>
            </a:r>
            <a:r>
              <a:rPr lang="en-US" sz="2800" b="1" dirty="0">
                <a:sym typeface="+mn-ea"/>
              </a:rPr>
              <a:t>Winchester.</a:t>
            </a:r>
            <a:endParaRPr lang="en-US" sz="2800" b="1" dirty="0">
              <a:sym typeface="+mn-ea"/>
            </a:endParaRPr>
          </a:p>
          <a:p>
            <a:r>
              <a:rPr lang="en-US" sz="2800" b="1" dirty="0">
                <a:sym typeface="+mn-ea"/>
              </a:rPr>
              <a:t>4. 表示“趁...”，“等到...”，或 “没等...就... ”等。 </a:t>
            </a:r>
            <a:endParaRPr lang="en-US" sz="2800" b="1" dirty="0">
              <a:sym typeface="+mn-ea"/>
            </a:endParaRPr>
          </a:p>
          <a:p>
            <a:r>
              <a:rPr lang="en-US" altLang="zh-CN" sz="2800" b="1" dirty="0"/>
              <a:t>He made a mistake, but then he corrected the situation </a:t>
            </a:r>
            <a:r>
              <a:rPr lang="en-US" altLang="zh-CN" sz="2800" b="1" dirty="0">
                <a:solidFill>
                  <a:srgbClr val="FF0066"/>
                </a:solidFill>
                <a:sym typeface="+mn-ea"/>
              </a:rPr>
              <a:t>before </a:t>
            </a:r>
            <a:r>
              <a:rPr lang="en-US" altLang="zh-CN" sz="2800" b="1" dirty="0">
                <a:solidFill>
                  <a:schemeClr val="tx1"/>
                </a:solidFill>
                <a:sym typeface="+mn-ea"/>
              </a:rPr>
              <a:t>it got worse</a:t>
            </a:r>
            <a:r>
              <a:rPr lang="en-US" altLang="zh-CN" sz="2800" b="1" dirty="0"/>
              <a:t>.</a:t>
            </a:r>
            <a:endParaRPr lang="en-US" altLang="zh-CN" sz="2800" b="1" dirty="0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4294967295"/>
          </p:nvPr>
        </p:nvPicPr>
        <p:blipFill>
          <a:blip r:embed="rId1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1" y="111443"/>
            <a:ext cx="991553" cy="941070"/>
          </a:xfrm>
          <a:prstGeom prst="rect">
            <a:avLst/>
          </a:prstGeom>
        </p:spPr>
      </p:pic>
      <p:pic>
        <p:nvPicPr>
          <p:cNvPr id="13" name="内容占位符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87916" y="4579621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4059555" y="4579622"/>
            <a:ext cx="2042160" cy="34528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  <a:scene3d>
              <a:camera prst="orthographicFront"/>
              <a:lightRig rig="threePt" dir="t"/>
            </a:scene3d>
          </a:bodyPr>
          <a:lstStyle/>
          <a:p>
            <a:pPr defTabSz="685800" hangingPunct="1"/>
            <a:r>
              <a:rPr lang="zh-CN" altLang="en-US" kern="1200"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+mn-cs"/>
              </a:rPr>
              <a:t>高三英语复习系列</a:t>
            </a:r>
            <a:endParaRPr lang="zh-CN" altLang="en-US" kern="1200"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  <a:cs typeface="+mn-cs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>
          <a:xfrm>
            <a:off x="2" y="4905900"/>
            <a:ext cx="314661" cy="237600"/>
          </a:xfrm>
        </p:spPr>
        <p:txBody>
          <a:bodyPr>
            <a:noAutofit/>
          </a:bodyPr>
          <a:lstStyle/>
          <a:p>
            <a:r>
              <a:rPr lang="en-US" altLang="zh-CN" sz="1200" dirty="0">
                <a:solidFill>
                  <a:prstClr val="black">
                    <a:tint val="75000"/>
                  </a:prst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endParaRPr lang="zh-CN" altLang="en-US" sz="1200" dirty="0">
              <a:solidFill>
                <a:prstClr val="black">
                  <a:tint val="75000"/>
                </a:prst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458210" y="259080"/>
            <a:ext cx="1808480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易错点</a:t>
            </a:r>
            <a:r>
              <a:rPr lang="en-US" altLang="zh-CN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</a:t>
            </a:r>
            <a:endParaRPr lang="en-US" altLang="zh-CN" sz="36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14960" y="904240"/>
            <a:ext cx="8642985" cy="4021455"/>
          </a:xfrm>
        </p:spPr>
        <p:txBody>
          <a:bodyPr>
            <a:normAutofit fontScale="92500"/>
          </a:bodyPr>
          <a:lstStyle/>
          <a:p>
            <a:r>
              <a:rPr lang="en-US" altLang="zh-CN" sz="2220" b="1" spc="110" dirty="0"/>
              <a:t>5. </a:t>
            </a:r>
            <a:r>
              <a:rPr sz="2220" b="1" spc="110" dirty="0" err="1"/>
              <a:t>用于句型“It</a:t>
            </a:r>
            <a:r>
              <a:rPr sz="2220" b="1" spc="110" dirty="0"/>
              <a:t> + will/would be + </a:t>
            </a:r>
            <a:r>
              <a:rPr sz="2220" b="1" spc="110" dirty="0" err="1"/>
              <a:t>时间段</a:t>
            </a:r>
            <a:r>
              <a:rPr sz="2220" b="1" spc="110" dirty="0"/>
              <a:t> + before...”</a:t>
            </a:r>
            <a:r>
              <a:rPr sz="2220" b="1" spc="110" dirty="0" err="1"/>
              <a:t>中，表示“要过多久才</a:t>
            </a:r>
            <a:r>
              <a:rPr lang="en-US" sz="2220" b="1" spc="110" dirty="0" err="1"/>
              <a:t>...</a:t>
            </a:r>
            <a:r>
              <a:rPr sz="2220" b="1" spc="110" dirty="0"/>
              <a:t>”</a:t>
            </a:r>
            <a:r>
              <a:rPr sz="2220" b="1" spc="110" dirty="0" err="1"/>
              <a:t>也可用于“It</a:t>
            </a:r>
            <a:r>
              <a:rPr sz="2220" b="1" spc="110" dirty="0"/>
              <a:t> + may be + </a:t>
            </a:r>
            <a:r>
              <a:rPr sz="2220" b="1" spc="110" dirty="0" err="1"/>
              <a:t>时间段</a:t>
            </a:r>
            <a:r>
              <a:rPr sz="2220" b="1" spc="110" dirty="0"/>
              <a:t> + before...”，</a:t>
            </a:r>
            <a:r>
              <a:rPr sz="2220" b="1" spc="110" dirty="0" err="1"/>
              <a:t>表示“</a:t>
            </a:r>
            <a:r>
              <a:rPr sz="2220" b="1" spc="110" dirty="0" err="1" smtClean="0"/>
              <a:t>也许要过多久才</a:t>
            </a:r>
            <a:r>
              <a:rPr sz="2220" b="1" spc="110" dirty="0" smtClean="0"/>
              <a:t>”。</a:t>
            </a:r>
            <a:r>
              <a:rPr sz="2220" b="1" spc="110" dirty="0" err="1"/>
              <a:t>其否定形式“It</a:t>
            </a:r>
            <a:r>
              <a:rPr sz="2220" b="1" spc="110" dirty="0"/>
              <a:t> will/would not be +</a:t>
            </a:r>
            <a:r>
              <a:rPr sz="2220" b="1" spc="110" dirty="0" err="1"/>
              <a:t>时间段</a:t>
            </a:r>
            <a:r>
              <a:rPr sz="2220" b="1" spc="110" dirty="0"/>
              <a:t>+ before</a:t>
            </a:r>
            <a:r>
              <a:rPr lang="en-US" sz="2220" b="1" spc="110" dirty="0"/>
              <a:t>...</a:t>
            </a:r>
            <a:r>
              <a:rPr sz="2220" b="1" spc="110" dirty="0"/>
              <a:t>”</a:t>
            </a:r>
            <a:r>
              <a:rPr sz="2220" b="1" spc="110" dirty="0" err="1"/>
              <a:t>表示“</a:t>
            </a:r>
            <a:r>
              <a:rPr sz="2220" b="1" spc="110" dirty="0" err="1" smtClean="0"/>
              <a:t>不久</a:t>
            </a:r>
            <a:r>
              <a:rPr lang="zh-CN" altLang="en-US" sz="2220" b="1" spc="110" dirty="0" smtClean="0"/>
              <a:t>就</a:t>
            </a:r>
            <a:r>
              <a:rPr lang="en-US" altLang="zh-CN" sz="2220" b="1" spc="110" dirty="0" smtClean="0"/>
              <a:t>…</a:t>
            </a:r>
            <a:r>
              <a:rPr sz="2220" b="1" spc="110" dirty="0" smtClean="0"/>
              <a:t>，</a:t>
            </a:r>
            <a:r>
              <a:rPr sz="2220" b="1" spc="110" dirty="0" err="1" smtClean="0"/>
              <a:t>过不了多久就</a:t>
            </a:r>
            <a:r>
              <a:rPr lang="en-US" sz="2220" b="1" spc="110" dirty="0" smtClean="0"/>
              <a:t>…</a:t>
            </a:r>
            <a:r>
              <a:rPr sz="2220" b="1" spc="110" dirty="0" smtClean="0"/>
              <a:t>”。</a:t>
            </a:r>
            <a:r>
              <a:rPr lang="en-US" altLang="zh-CN" sz="2220" b="1" spc="110" dirty="0" smtClean="0"/>
              <a:t> </a:t>
            </a:r>
            <a:endParaRPr lang="en-US" altLang="zh-CN" sz="2220" b="1" spc="110" dirty="0"/>
          </a:p>
          <a:p>
            <a:r>
              <a:rPr lang="en-US" altLang="zh-CN" sz="2220" b="1" spc="110" dirty="0">
                <a:sym typeface="+mn-ea"/>
              </a:rPr>
              <a:t>The field research will take John and Paul about five months; it will be a long time </a:t>
            </a:r>
            <a:r>
              <a:rPr lang="en-US" altLang="zh-CN" sz="2220" b="1" spc="110" dirty="0">
                <a:solidFill>
                  <a:srgbClr val="FF0066"/>
                </a:solidFill>
                <a:sym typeface="+mn-ea"/>
              </a:rPr>
              <a:t>before </a:t>
            </a:r>
            <a:r>
              <a:rPr lang="en-US" altLang="zh-CN" sz="2220" b="1" spc="110" dirty="0">
                <a:sym typeface="+mn-ea"/>
              </a:rPr>
              <a:t>we meet them again.</a:t>
            </a:r>
            <a:endParaRPr lang="en-US" altLang="zh-CN" sz="2220" b="1" spc="110" dirty="0">
              <a:sym typeface="+mn-ea"/>
            </a:endParaRPr>
          </a:p>
          <a:p>
            <a:r>
              <a:rPr lang="en-US" altLang="zh-CN" sz="2220" b="1" spc="110" dirty="0"/>
              <a:t>It will not be long </a:t>
            </a:r>
            <a:r>
              <a:rPr lang="en-US" altLang="zh-CN" sz="2220" b="1" spc="110" dirty="0">
                <a:solidFill>
                  <a:srgbClr val="FF0066"/>
                </a:solidFill>
                <a:sym typeface="+mn-ea"/>
              </a:rPr>
              <a:t>before</a:t>
            </a:r>
            <a:r>
              <a:rPr lang="en-US" altLang="zh-CN" sz="2200" b="1" spc="110" dirty="0">
                <a:solidFill>
                  <a:schemeClr val="tx1"/>
                </a:solidFill>
                <a:uFillTx/>
                <a:sym typeface="+mn-ea"/>
              </a:rPr>
              <a:t> we know the result of the experiment.</a:t>
            </a:r>
            <a:endParaRPr lang="en-US" altLang="zh-CN" sz="2200" b="1" spc="110" dirty="0">
              <a:solidFill>
                <a:schemeClr val="tx1"/>
              </a:solidFill>
              <a:uFillTx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4294967295"/>
          </p:nvPr>
        </p:nvPicPr>
        <p:blipFill>
          <a:blip r:embed="rId1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1" y="111443"/>
            <a:ext cx="991553" cy="941070"/>
          </a:xfrm>
          <a:prstGeom prst="rect">
            <a:avLst/>
          </a:prstGeom>
        </p:spPr>
      </p:pic>
      <p:pic>
        <p:nvPicPr>
          <p:cNvPr id="13" name="内容占位符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87916" y="4579621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4059555" y="4579622"/>
            <a:ext cx="2042160" cy="34528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  <a:scene3d>
              <a:camera prst="orthographicFront"/>
              <a:lightRig rig="threePt" dir="t"/>
            </a:scene3d>
          </a:bodyPr>
          <a:lstStyle/>
          <a:p>
            <a:pPr defTabSz="685800" hangingPunct="1"/>
            <a:r>
              <a:rPr lang="zh-CN" altLang="en-US" kern="1200"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+mn-cs"/>
              </a:rPr>
              <a:t>高三英语复习系列</a:t>
            </a:r>
            <a:endParaRPr lang="zh-CN" altLang="en-US" kern="1200"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  <a:cs typeface="+mn-cs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>
          <a:xfrm>
            <a:off x="2" y="4905900"/>
            <a:ext cx="314661" cy="237600"/>
          </a:xfrm>
        </p:spPr>
        <p:txBody>
          <a:bodyPr>
            <a:noAutofit/>
          </a:bodyPr>
          <a:lstStyle/>
          <a:p>
            <a:r>
              <a:rPr lang="en-US" altLang="zh-CN" sz="1200" dirty="0">
                <a:solidFill>
                  <a:prstClr val="black">
                    <a:tint val="75000"/>
                  </a:prst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endParaRPr lang="zh-CN" altLang="en-US" sz="1200" dirty="0">
              <a:solidFill>
                <a:prstClr val="black">
                  <a:tint val="75000"/>
                </a:prst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458210" y="259080"/>
            <a:ext cx="1808480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易错点</a:t>
            </a:r>
            <a:r>
              <a:rPr lang="en-US" altLang="zh-CN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</a:t>
            </a:r>
            <a:endParaRPr lang="en-US" altLang="zh-CN" sz="36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14960" y="904240"/>
            <a:ext cx="8642985" cy="4021455"/>
          </a:xfrm>
        </p:spPr>
        <p:txBody>
          <a:bodyPr>
            <a:normAutofit lnSpcReduction="10000"/>
          </a:bodyPr>
          <a:lstStyle/>
          <a:p>
            <a:r>
              <a:rPr lang="en-US" altLang="zh-CN" sz="2800" b="1" dirty="0"/>
              <a:t>6. </a:t>
            </a:r>
            <a:r>
              <a:rPr sz="2800" b="1" dirty="0" err="1"/>
              <a:t>用于句型“It</a:t>
            </a:r>
            <a:r>
              <a:rPr sz="2800" b="1" dirty="0"/>
              <a:t> </a:t>
            </a:r>
            <a:r>
              <a:rPr lang="en-US" sz="2800" b="1" dirty="0"/>
              <a:t>was</a:t>
            </a:r>
            <a:r>
              <a:rPr sz="2800" b="1" dirty="0"/>
              <a:t>+  </a:t>
            </a:r>
            <a:r>
              <a:rPr sz="2800" b="1" dirty="0" err="1"/>
              <a:t>时间段</a:t>
            </a:r>
            <a:r>
              <a:rPr sz="2800" b="1" dirty="0"/>
              <a:t> + before...”</a:t>
            </a:r>
            <a:r>
              <a:rPr sz="2800" b="1" dirty="0" err="1"/>
              <a:t>句型中，表示“过</a:t>
            </a:r>
            <a:r>
              <a:rPr lang="zh-CN" sz="2800" b="1" dirty="0"/>
              <a:t>了（多长时间）</a:t>
            </a:r>
            <a:r>
              <a:rPr sz="2800" b="1" dirty="0"/>
              <a:t>才”</a:t>
            </a:r>
            <a:r>
              <a:rPr lang="zh-CN" sz="2800" b="1" dirty="0"/>
              <a:t>，</a:t>
            </a:r>
            <a:r>
              <a:rPr sz="2800" b="1" dirty="0" err="1"/>
              <a:t>其否定形式“</a:t>
            </a:r>
            <a:r>
              <a:rPr sz="2800" b="1" dirty="0" err="1">
                <a:sym typeface="+mn-ea"/>
              </a:rPr>
              <a:t>It</a:t>
            </a:r>
            <a:r>
              <a:rPr sz="2800" b="1" dirty="0">
                <a:sym typeface="+mn-ea"/>
              </a:rPr>
              <a:t> </a:t>
            </a:r>
            <a:r>
              <a:rPr lang="en-US" sz="2800" b="1" dirty="0">
                <a:sym typeface="+mn-ea"/>
              </a:rPr>
              <a:t>was not</a:t>
            </a:r>
            <a:r>
              <a:rPr sz="2800" b="1" dirty="0">
                <a:sym typeface="+mn-ea"/>
              </a:rPr>
              <a:t>+  </a:t>
            </a:r>
            <a:r>
              <a:rPr sz="2800" b="1" dirty="0" err="1">
                <a:sym typeface="+mn-ea"/>
              </a:rPr>
              <a:t>时间段</a:t>
            </a:r>
            <a:r>
              <a:rPr sz="2800" b="1" dirty="0">
                <a:sym typeface="+mn-ea"/>
              </a:rPr>
              <a:t> + before...</a:t>
            </a:r>
            <a:r>
              <a:rPr sz="2800" b="1" dirty="0"/>
              <a:t>”</a:t>
            </a:r>
            <a:r>
              <a:rPr sz="2800" b="1" dirty="0" err="1"/>
              <a:t>表示“</a:t>
            </a:r>
            <a:r>
              <a:rPr sz="2800" b="1" dirty="0" err="1" smtClean="0"/>
              <a:t>不久就</a:t>
            </a:r>
            <a:r>
              <a:rPr lang="en-US" sz="2800" b="1" dirty="0" smtClean="0"/>
              <a:t>…</a:t>
            </a:r>
            <a:r>
              <a:rPr sz="2800" b="1" dirty="0" smtClean="0"/>
              <a:t>，</a:t>
            </a:r>
            <a:r>
              <a:rPr lang="zh-CN" sz="2800" b="1" dirty="0"/>
              <a:t>没过（</a:t>
            </a:r>
            <a:r>
              <a:rPr lang="zh-CN" sz="2800" b="1" dirty="0">
                <a:sym typeface="+mn-ea"/>
              </a:rPr>
              <a:t>多长时间</a:t>
            </a:r>
            <a:r>
              <a:rPr lang="zh-CN" sz="2800" b="1" dirty="0"/>
              <a:t>）</a:t>
            </a:r>
            <a:r>
              <a:rPr sz="2800" b="1" dirty="0" smtClean="0"/>
              <a:t>就</a:t>
            </a:r>
            <a:r>
              <a:rPr lang="en-US" sz="2800" b="1" dirty="0" smtClean="0"/>
              <a:t>…</a:t>
            </a:r>
            <a:r>
              <a:rPr sz="2800" b="1" dirty="0" smtClean="0"/>
              <a:t>”。</a:t>
            </a:r>
            <a:r>
              <a:rPr lang="en-US" altLang="zh-CN" sz="2800" b="1" dirty="0" smtClean="0"/>
              <a:t> </a:t>
            </a:r>
            <a:endParaRPr lang="en-US" altLang="zh-CN" sz="2800" b="1" dirty="0"/>
          </a:p>
          <a:p>
            <a:r>
              <a:rPr lang="en-US" altLang="zh-CN" sz="2800" b="1" dirty="0">
                <a:sym typeface="+mn-ea"/>
              </a:rPr>
              <a:t>It wasn’t two years </a:t>
            </a:r>
            <a:r>
              <a:rPr lang="en-US" altLang="zh-CN" sz="2800" b="1" spc="110" dirty="0">
                <a:solidFill>
                  <a:srgbClr val="FF0066"/>
                </a:solidFill>
                <a:sym typeface="+mn-ea"/>
              </a:rPr>
              <a:t>before</a:t>
            </a:r>
            <a:r>
              <a:rPr lang="en-US" altLang="zh-CN" sz="2800" b="1" dirty="0">
                <a:sym typeface="+mn-ea"/>
              </a:rPr>
              <a:t> he left the country.</a:t>
            </a:r>
            <a:endParaRPr lang="en-US" altLang="zh-CN" sz="2800" b="1" dirty="0"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4294967295"/>
          </p:nvPr>
        </p:nvPicPr>
        <p:blipFill>
          <a:blip r:embed="rId1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1" y="111443"/>
            <a:ext cx="991553" cy="941070"/>
          </a:xfrm>
          <a:prstGeom prst="rect">
            <a:avLst/>
          </a:prstGeom>
        </p:spPr>
      </p:pic>
      <p:pic>
        <p:nvPicPr>
          <p:cNvPr id="13" name="内容占位符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87916" y="4579621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4059555" y="4579622"/>
            <a:ext cx="2042160" cy="34528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  <a:scene3d>
              <a:camera prst="orthographicFront"/>
              <a:lightRig rig="threePt" dir="t"/>
            </a:scene3d>
          </a:bodyPr>
          <a:lstStyle/>
          <a:p>
            <a:pPr defTabSz="685800" hangingPunct="1"/>
            <a:r>
              <a:rPr lang="zh-CN" altLang="en-US" kern="1200"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+mn-cs"/>
              </a:rPr>
              <a:t>高三英语复习系列</a:t>
            </a:r>
            <a:endParaRPr lang="zh-CN" altLang="en-US" kern="1200"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  <a:cs typeface="+mn-cs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>
          <a:xfrm>
            <a:off x="2" y="4905900"/>
            <a:ext cx="314661" cy="237600"/>
          </a:xfrm>
        </p:spPr>
        <p:txBody>
          <a:bodyPr>
            <a:noAutofit/>
          </a:bodyPr>
          <a:lstStyle/>
          <a:p>
            <a:r>
              <a:rPr lang="en-US" altLang="zh-CN" sz="1200" dirty="0">
                <a:solidFill>
                  <a:prstClr val="black">
                    <a:tint val="75000"/>
                  </a:prst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endParaRPr lang="zh-CN" altLang="en-US" sz="1200" dirty="0">
              <a:solidFill>
                <a:prstClr val="black">
                  <a:tint val="75000"/>
                </a:prst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458210" y="259080"/>
            <a:ext cx="1808480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易错点</a:t>
            </a:r>
            <a:r>
              <a:rPr lang="en-US" altLang="zh-CN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</a:t>
            </a:r>
            <a:endParaRPr lang="en-US" altLang="zh-CN" sz="36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-635" y="884555"/>
            <a:ext cx="9144635" cy="4021455"/>
          </a:xfrm>
        </p:spPr>
        <p:txBody>
          <a:bodyPr>
            <a:normAutofit/>
          </a:bodyPr>
          <a:lstStyle/>
          <a:p>
            <a:r>
              <a:rPr lang="en-US" sz="2400" b="1" dirty="0"/>
              <a:t>1. </a:t>
            </a:r>
            <a:r>
              <a:rPr lang="zh-CN" altLang="en-US" sz="2400" b="1" dirty="0"/>
              <a:t>常见</a:t>
            </a:r>
            <a:r>
              <a:rPr sz="2400" b="1" dirty="0" err="1"/>
              <a:t>句型“It</a:t>
            </a:r>
            <a:r>
              <a:rPr sz="2400" b="1" dirty="0"/>
              <a:t> be +</a:t>
            </a:r>
            <a:r>
              <a:rPr sz="2400" b="1" dirty="0" err="1"/>
              <a:t>时间段</a:t>
            </a:r>
            <a:r>
              <a:rPr sz="2400" b="1" dirty="0"/>
              <a:t> + </a:t>
            </a:r>
            <a:r>
              <a:rPr sz="2400" b="1" dirty="0" err="1"/>
              <a:t>since引导的时间状语从句”</a:t>
            </a:r>
            <a:r>
              <a:rPr lang="en-US" sz="2400" b="1" dirty="0" err="1"/>
              <a:t>,</a:t>
            </a:r>
            <a:r>
              <a:rPr sz="2400" b="1" dirty="0" err="1"/>
              <a:t>表示“自从</a:t>
            </a:r>
            <a:r>
              <a:rPr lang="en-US" altLang="zh-CN" sz="2400" b="1" dirty="0" err="1"/>
              <a:t>...</a:t>
            </a:r>
            <a:r>
              <a:rPr sz="2400" b="1" dirty="0" err="1"/>
              <a:t>已经有多长时间了</a:t>
            </a:r>
            <a:r>
              <a:rPr sz="2400" b="1" dirty="0"/>
              <a:t>”</a:t>
            </a:r>
            <a:r>
              <a:rPr lang="zh-CN" sz="2400" b="1" dirty="0"/>
              <a:t>。</a:t>
            </a:r>
            <a:r>
              <a:rPr lang="en-US" altLang="zh-CN" sz="2400" b="1" dirty="0"/>
              <a:t> </a:t>
            </a:r>
            <a:endParaRPr lang="en-US" altLang="zh-CN" sz="2400" b="1" dirty="0"/>
          </a:p>
          <a:p>
            <a:r>
              <a:rPr lang="en-US" altLang="zh-CN" sz="2400" b="1" dirty="0">
                <a:sym typeface="+mn-ea"/>
              </a:rPr>
              <a:t>It is almost five years </a:t>
            </a:r>
            <a:r>
              <a:rPr lang="en-US" altLang="zh-CN" sz="2400" b="1" dirty="0">
                <a:solidFill>
                  <a:srgbClr val="FF0066"/>
                </a:solidFill>
                <a:sym typeface="+mn-ea"/>
              </a:rPr>
              <a:t>since </a:t>
            </a:r>
            <a:r>
              <a:rPr lang="en-US" altLang="zh-CN" sz="2400" b="1" dirty="0">
                <a:sym typeface="+mn-ea"/>
              </a:rPr>
              <a:t>we saw each other last time.</a:t>
            </a:r>
            <a:endParaRPr lang="en-US" altLang="zh-CN" sz="2400" b="1" dirty="0">
              <a:sym typeface="+mn-ea"/>
            </a:endParaRPr>
          </a:p>
          <a:p>
            <a:r>
              <a:rPr lang="en-US" altLang="zh-CN" sz="2400" b="1" dirty="0"/>
              <a:t>2</a:t>
            </a:r>
            <a:r>
              <a:rPr lang="en-US" sz="2400" b="1" dirty="0">
                <a:sym typeface="+mn-ea"/>
              </a:rPr>
              <a:t>. </a:t>
            </a:r>
            <a:r>
              <a:rPr lang="zh-CN" altLang="en-US" sz="2400" b="1" dirty="0">
                <a:sym typeface="+mn-ea"/>
              </a:rPr>
              <a:t>常见</a:t>
            </a:r>
            <a:r>
              <a:rPr sz="2400" b="1" dirty="0" err="1">
                <a:sym typeface="+mn-ea"/>
              </a:rPr>
              <a:t>句型“It</a:t>
            </a:r>
            <a:r>
              <a:rPr sz="2400" b="1" dirty="0">
                <a:sym typeface="+mn-ea"/>
              </a:rPr>
              <a:t> be +</a:t>
            </a:r>
            <a:r>
              <a:rPr sz="2400" b="1" dirty="0" err="1">
                <a:sym typeface="+mn-ea"/>
              </a:rPr>
              <a:t>时间段</a:t>
            </a:r>
            <a:r>
              <a:rPr sz="2400" b="1" dirty="0">
                <a:sym typeface="+mn-ea"/>
              </a:rPr>
              <a:t> + </a:t>
            </a:r>
            <a:r>
              <a:rPr lang="en-US" sz="2400" b="1" dirty="0" err="1">
                <a:sym typeface="+mn-ea"/>
              </a:rPr>
              <a:t>when</a:t>
            </a:r>
            <a:r>
              <a:rPr sz="2400" b="1" dirty="0" err="1">
                <a:sym typeface="+mn-ea"/>
              </a:rPr>
              <a:t>引导的时间状语从句”</a:t>
            </a:r>
            <a:r>
              <a:rPr lang="en-US" sz="2400" b="1" dirty="0" err="1">
                <a:sym typeface="+mn-ea"/>
              </a:rPr>
              <a:t>,</a:t>
            </a:r>
            <a:r>
              <a:rPr sz="2400" b="1" dirty="0" err="1">
                <a:sym typeface="+mn-ea"/>
              </a:rPr>
              <a:t>表示“某个动作发生时，是某个时间</a:t>
            </a:r>
            <a:r>
              <a:rPr sz="2400" b="1" dirty="0">
                <a:sym typeface="+mn-ea"/>
              </a:rPr>
              <a:t>”</a:t>
            </a:r>
            <a:r>
              <a:rPr lang="zh-CN" sz="2400" b="1" dirty="0">
                <a:sym typeface="+mn-ea"/>
              </a:rPr>
              <a:t>。</a:t>
            </a:r>
            <a:endParaRPr lang="zh-CN" sz="2400" b="1" dirty="0">
              <a:sym typeface="+mn-ea"/>
            </a:endParaRPr>
          </a:p>
          <a:p>
            <a:r>
              <a:rPr lang="en-US" altLang="zh-CN" sz="2400" b="1" dirty="0">
                <a:sym typeface="+mn-ea"/>
              </a:rPr>
              <a:t> It was not yet 8 o'clock when Jack arrived home.</a:t>
            </a:r>
            <a:endParaRPr lang="en-US" altLang="zh-CN" sz="2400" b="1" dirty="0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4294967295"/>
          </p:nvPr>
        </p:nvPicPr>
        <p:blipFill>
          <a:blip r:embed="rId1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1" y="111443"/>
            <a:ext cx="991553" cy="941070"/>
          </a:xfrm>
          <a:prstGeom prst="rect">
            <a:avLst/>
          </a:prstGeom>
        </p:spPr>
      </p:pic>
      <p:pic>
        <p:nvPicPr>
          <p:cNvPr id="13" name="内容占位符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87916" y="4579621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4059555" y="4579622"/>
            <a:ext cx="2042160" cy="34528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  <a:scene3d>
              <a:camera prst="orthographicFront"/>
              <a:lightRig rig="threePt" dir="t"/>
            </a:scene3d>
          </a:bodyPr>
          <a:lstStyle/>
          <a:p>
            <a:pPr defTabSz="685800" hangingPunct="1"/>
            <a:r>
              <a:rPr lang="zh-CN" altLang="en-US" kern="1200"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+mn-cs"/>
              </a:rPr>
              <a:t>高三英语复习系列</a:t>
            </a:r>
            <a:endParaRPr lang="zh-CN" altLang="en-US" kern="1200"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  <a:cs typeface="+mn-cs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>
          <a:xfrm>
            <a:off x="2" y="4905900"/>
            <a:ext cx="314661" cy="237600"/>
          </a:xfrm>
        </p:spPr>
        <p:txBody>
          <a:bodyPr>
            <a:noAutofit/>
          </a:bodyPr>
          <a:lstStyle/>
          <a:p>
            <a:r>
              <a:rPr lang="en-US" altLang="zh-CN" sz="1200" dirty="0">
                <a:solidFill>
                  <a:prstClr val="black">
                    <a:tint val="75000"/>
                  </a:prst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endParaRPr lang="zh-CN" altLang="en-US" sz="1200" dirty="0">
              <a:solidFill>
                <a:prstClr val="black">
                  <a:tint val="75000"/>
                </a:prst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179512" y="188640"/>
            <a:ext cx="8784976" cy="5107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zh-CN" altLang="zh-CN" sz="28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800" dirty="0" smtClean="0">
                <a:latin typeface="Times New Roman" panose="02020603050405020304" charset="0"/>
                <a:cs typeface="Times New Roman" panose="02020603050405020304" charset="0"/>
              </a:rPr>
              <a:t>       My trip to Paris was so memorable. First of all, the hotel was fantastic. It overlooked the Seine, the famous river I __1____________ (read) about in so many poems. We listened to the laughter of the children and watched the river run by __2___________ (slow) below. Next, Montmartre was a wonderful place for painters. The air was filled with the sounds of happy people and the smell of paint. __3___________I enjoyed most were the cafes. There I had a cup of coffee and watched people on the street. Everyone had a sense of style.</a:t>
            </a:r>
            <a:endParaRPr lang="zh-CN" altLang="zh-CN" sz="28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zh-CN" alt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1776095" y="1451610"/>
            <a:ext cx="2021205" cy="52197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had read</a:t>
            </a:r>
            <a:endParaRPr lang="en-US" altLang="zh-CN" sz="2800" dirty="0" smtClean="0">
              <a:solidFill>
                <a:srgbClr val="FF0000"/>
              </a:solidFill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2738755" y="2232660"/>
            <a:ext cx="15906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slowly</a:t>
            </a:r>
            <a:endParaRPr lang="en-US" altLang="zh-CN" sz="2800" dirty="0" smtClean="0">
              <a:solidFill>
                <a:srgbClr val="FF0000"/>
              </a:solidFill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1691640" y="3573145"/>
            <a:ext cx="1366520" cy="52197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What</a:t>
            </a:r>
            <a:endParaRPr lang="en-US" altLang="zh-CN" sz="2800" dirty="0" smtClean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132455" y="81280"/>
            <a:ext cx="2418080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Practice A</a:t>
            </a:r>
            <a:endParaRPr lang="en-US" altLang="zh-CN" sz="36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  <p:bldP spid="6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4294967295"/>
          </p:nvPr>
        </p:nvPicPr>
        <p:blipFill>
          <a:blip r:embed="rId1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1" y="111443"/>
            <a:ext cx="991553" cy="941070"/>
          </a:xfrm>
          <a:prstGeom prst="rect">
            <a:avLst/>
          </a:prstGeom>
        </p:spPr>
      </p:pic>
      <p:pic>
        <p:nvPicPr>
          <p:cNvPr id="13" name="内容占位符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87916" y="4579621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4059555" y="4579622"/>
            <a:ext cx="2042160" cy="34528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  <a:scene3d>
              <a:camera prst="orthographicFront"/>
              <a:lightRig rig="threePt" dir="t"/>
            </a:scene3d>
          </a:bodyPr>
          <a:lstStyle/>
          <a:p>
            <a:pPr defTabSz="685800" hangingPunct="1"/>
            <a:r>
              <a:rPr lang="zh-CN" altLang="en-US" kern="1200"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+mn-cs"/>
              </a:rPr>
              <a:t>高三英语复习系列</a:t>
            </a:r>
            <a:endParaRPr lang="zh-CN" altLang="en-US" kern="1200"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  <a:cs typeface="+mn-cs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>
          <a:xfrm>
            <a:off x="2" y="4905900"/>
            <a:ext cx="314661" cy="237600"/>
          </a:xfrm>
        </p:spPr>
        <p:txBody>
          <a:bodyPr>
            <a:noAutofit/>
          </a:bodyPr>
          <a:lstStyle/>
          <a:p>
            <a:r>
              <a:rPr lang="en-US" altLang="zh-CN" sz="1200" dirty="0">
                <a:solidFill>
                  <a:prstClr val="black">
                    <a:tint val="75000"/>
                  </a:prst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endParaRPr lang="zh-CN" altLang="en-US" sz="1200" dirty="0">
              <a:solidFill>
                <a:prstClr val="black">
                  <a:tint val="75000"/>
                </a:prst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179512" y="188640"/>
            <a:ext cx="8964488" cy="5107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zh-CN" altLang="zh-CN" sz="28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800" dirty="0" smtClean="0">
                <a:latin typeface="Times New Roman" panose="02020603050405020304" charset="0"/>
                <a:cs typeface="Times New Roman" panose="02020603050405020304" charset="0"/>
              </a:rPr>
              <a:t>        Football is a popular sport with fans all over the world. There is, however, an indoor version of the game _4__ (know) as “table football”. It was invented in 1921 and people __5__________ (get) great pleasure from it since then. The game is played on a special table. Players control their “team” by turning sticks, to which the “players” are attached. As in real football, __6_______ (point) will be awarded when putting the ball in the other players’ goal. Table football requires using hands and eyes together excellently, which is really exciting.</a:t>
            </a:r>
            <a:endParaRPr lang="zh-CN" altLang="zh-CN" sz="28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zh-CN" alt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7598410" y="1047750"/>
            <a:ext cx="1349375" cy="52197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known</a:t>
            </a:r>
            <a:endParaRPr lang="en-US" altLang="zh-CN" sz="2800" dirty="0" smtClean="0">
              <a:solidFill>
                <a:srgbClr val="FF0000"/>
              </a:solidFill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1917700" y="1872615"/>
            <a:ext cx="1695450" cy="52197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have got</a:t>
            </a:r>
            <a:endParaRPr lang="en-US" altLang="zh-CN" sz="2800" dirty="0" smtClean="0">
              <a:solidFill>
                <a:srgbClr val="FF0000"/>
              </a:solidFill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5024120" y="3121660"/>
            <a:ext cx="13106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points</a:t>
            </a:r>
            <a:endParaRPr lang="en-US" altLang="zh-CN" sz="2800" dirty="0" smtClean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132455" y="81280"/>
            <a:ext cx="2418080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Practice B</a:t>
            </a:r>
            <a:endParaRPr lang="en-US" altLang="zh-CN" sz="36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4294967295"/>
          </p:nvPr>
        </p:nvPicPr>
        <p:blipFill>
          <a:blip r:embed="rId1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1" y="111443"/>
            <a:ext cx="991553" cy="941070"/>
          </a:xfrm>
          <a:prstGeom prst="rect">
            <a:avLst/>
          </a:prstGeom>
        </p:spPr>
      </p:pic>
      <p:pic>
        <p:nvPicPr>
          <p:cNvPr id="13" name="内容占位符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87916" y="4579621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4059555" y="4579622"/>
            <a:ext cx="2042160" cy="34528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  <a:scene3d>
              <a:camera prst="orthographicFront"/>
              <a:lightRig rig="threePt" dir="t"/>
            </a:scene3d>
          </a:bodyPr>
          <a:lstStyle/>
          <a:p>
            <a:pPr defTabSz="685800" hangingPunct="1"/>
            <a:r>
              <a:rPr lang="zh-CN" altLang="en-US" kern="1200"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+mn-cs"/>
              </a:rPr>
              <a:t>高三英语复习系列</a:t>
            </a:r>
            <a:endParaRPr lang="zh-CN" altLang="en-US" kern="1200"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  <a:cs typeface="+mn-cs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>
          <a:xfrm>
            <a:off x="2" y="4905900"/>
            <a:ext cx="314661" cy="237600"/>
          </a:xfrm>
        </p:spPr>
        <p:txBody>
          <a:bodyPr>
            <a:noAutofit/>
          </a:bodyPr>
          <a:lstStyle/>
          <a:p>
            <a:r>
              <a:rPr lang="en-US" altLang="zh-CN" sz="1200" dirty="0">
                <a:solidFill>
                  <a:prstClr val="black">
                    <a:tint val="75000"/>
                  </a:prst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endParaRPr lang="zh-CN" altLang="en-US" sz="1200" dirty="0">
              <a:solidFill>
                <a:prstClr val="black">
                  <a:tint val="75000"/>
                </a:prst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179705" y="108585"/>
            <a:ext cx="8964295" cy="5292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>
              <a:lnSpc>
                <a:spcPts val="3200"/>
              </a:lnSpc>
            </a:pPr>
            <a:endParaRPr lang="zh-CN" altLang="zh-CN" sz="28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eaLnBrk="1">
              <a:lnSpc>
                <a:spcPts val="3200"/>
              </a:lnSpc>
            </a:pPr>
            <a:r>
              <a:rPr lang="en-US" altLang="zh-CN" sz="2800" dirty="0" smtClean="0">
                <a:latin typeface="Times New Roman" panose="02020603050405020304" charset="0"/>
                <a:cs typeface="Times New Roman" panose="02020603050405020304" charset="0"/>
              </a:rPr>
              <a:t>         Shark attacks can be deadly, but they are not common. Each year, sharks usually kill fewer than 10 people worldwide, and about 100 people _7____________ (injure). You are more likely to be attacked in parts of the sea __8__ ____________tourists throw in food to bring in sharks. However, people are dangerous to sharks, too. 60 million sharks are killed ___9__________ food and medicine every year. As a result, some kinds of sharks may die out completely. __10_____________ (protect) these wonderful animals, some countries have made programs to help them survive. </a:t>
            </a:r>
            <a:endParaRPr lang="zh-CN" altLang="zh-CN" sz="28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zh-CN" alt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5543189" y="1233623"/>
            <a:ext cx="1917065" cy="52197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are injured</a:t>
            </a:r>
            <a:endParaRPr lang="en-US" altLang="zh-CN" sz="2800" dirty="0" smtClean="0">
              <a:solidFill>
                <a:srgbClr val="FF0000"/>
              </a:solidFill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323215" y="2132965"/>
            <a:ext cx="1497330" cy="52197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where</a:t>
            </a:r>
            <a:endParaRPr lang="en-US" altLang="zh-CN" sz="2800" dirty="0" smtClean="0">
              <a:solidFill>
                <a:srgbClr val="FF0000"/>
              </a:solidFill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3473723" y="2920117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</a:rPr>
              <a:t>for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2796540" y="3740150"/>
            <a:ext cx="2184400" cy="52197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To protect</a:t>
            </a:r>
            <a:endParaRPr lang="en-US" altLang="zh-CN" sz="2800" dirty="0" smtClean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132455" y="81280"/>
            <a:ext cx="2418080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Practice C</a:t>
            </a:r>
            <a:endParaRPr lang="en-US" altLang="zh-CN" sz="36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/>
      <p:bldP spid="7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4294967295"/>
          </p:nvPr>
        </p:nvPicPr>
        <p:blipFill>
          <a:blip r:embed="rId1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1" y="111443"/>
            <a:ext cx="991553" cy="941070"/>
          </a:xfrm>
          <a:prstGeom prst="rect">
            <a:avLst/>
          </a:prstGeom>
        </p:spPr>
      </p:pic>
      <p:pic>
        <p:nvPicPr>
          <p:cNvPr id="13" name="内容占位符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87916" y="4784091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4059555" y="4775202"/>
            <a:ext cx="2042160" cy="34528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  <a:scene3d>
              <a:camera prst="orthographicFront"/>
              <a:lightRig rig="threePt" dir="t"/>
            </a:scene3d>
          </a:bodyPr>
          <a:lstStyle/>
          <a:p>
            <a:pPr defTabSz="685800" hangingPunct="1"/>
            <a:r>
              <a:rPr lang="zh-CN" altLang="en-US" kern="1200"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+mn-cs"/>
              </a:rPr>
              <a:t>高三英语复习系列</a:t>
            </a:r>
            <a:endParaRPr lang="zh-CN" altLang="en-US" kern="1200"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  <a:cs typeface="+mn-cs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>
          <a:xfrm>
            <a:off x="2" y="4905900"/>
            <a:ext cx="314661" cy="237600"/>
          </a:xfrm>
        </p:spPr>
        <p:txBody>
          <a:bodyPr>
            <a:noAutofit/>
          </a:bodyPr>
          <a:lstStyle/>
          <a:p>
            <a:r>
              <a:rPr lang="en-US" altLang="zh-CN" sz="1200" dirty="0">
                <a:solidFill>
                  <a:prstClr val="black">
                    <a:tint val="75000"/>
                  </a:prst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endParaRPr lang="zh-CN" altLang="en-US" sz="1200" dirty="0">
              <a:solidFill>
                <a:prstClr val="black">
                  <a:tint val="75000"/>
                </a:prst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" name="图片 2" descr="C:\Users\Administrator\Desktop\二轮复习用书\短文改错\语法填空 (2).jpeg"/>
          <p:cNvPicPr/>
          <p:nvPr/>
        </p:nvPicPr>
        <p:blipFill>
          <a:blip r:embed="rId3" cstate="print">
            <a:lum bright="-30000" contrast="10000"/>
          </a:blip>
          <a:srcRect l="845" t="7666" r="856" b="7325"/>
          <a:stretch>
            <a:fillRect/>
          </a:stretch>
        </p:blipFill>
        <p:spPr>
          <a:xfrm>
            <a:off x="1141095" y="18415"/>
            <a:ext cx="7414895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圆角矩形 4"/>
          <p:cNvSpPr/>
          <p:nvPr/>
        </p:nvSpPr>
        <p:spPr>
          <a:xfrm>
            <a:off x="59055" y="1800225"/>
            <a:ext cx="850900" cy="1758950"/>
          </a:xfrm>
          <a:prstGeom prst="round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zh-CN" sz="3600" b="1" dirty="0" smtClean="0"/>
              <a:t>小结</a:t>
            </a:r>
            <a:endParaRPr lang="zh-CN" altLang="zh-CN" sz="3600" b="1" dirty="0" smtClean="0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6" y="2360295"/>
            <a:ext cx="4658995" cy="92202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  <a:endParaRPr lang="zh-CN" altLang="en-US" sz="5400" b="1" spc="3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50782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  <a:endParaRPr lang="zh-CN" altLang="en-US" spc="226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4294967295"/>
          </p:nvPr>
        </p:nvPicPr>
        <p:blipFill>
          <a:blip r:embed="rId1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1" y="111443"/>
            <a:ext cx="991553" cy="941070"/>
          </a:xfrm>
          <a:prstGeom prst="rect">
            <a:avLst/>
          </a:prstGeom>
        </p:spPr>
      </p:pic>
      <p:pic>
        <p:nvPicPr>
          <p:cNvPr id="13" name="内容占位符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87916" y="4579621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4059555" y="4579622"/>
            <a:ext cx="2042160" cy="34528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  <a:scene3d>
              <a:camera prst="orthographicFront"/>
              <a:lightRig rig="threePt" dir="t"/>
            </a:scene3d>
          </a:bodyPr>
          <a:lstStyle/>
          <a:p>
            <a:pPr defTabSz="685800" hangingPunct="1"/>
            <a:r>
              <a:rPr lang="zh-CN" altLang="en-US" kern="1200"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+mn-cs"/>
              </a:rPr>
              <a:t>高三英语复习系列</a:t>
            </a:r>
            <a:endParaRPr lang="zh-CN" altLang="en-US" kern="1200"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  <a:cs typeface="+mn-cs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>
          <a:xfrm>
            <a:off x="2" y="4905900"/>
            <a:ext cx="314661" cy="237600"/>
          </a:xfrm>
        </p:spPr>
        <p:txBody>
          <a:bodyPr>
            <a:noAutofit/>
          </a:bodyPr>
          <a:lstStyle/>
          <a:p>
            <a:r>
              <a:rPr lang="en-US" altLang="zh-CN" sz="1200" dirty="0">
                <a:solidFill>
                  <a:prstClr val="black">
                    <a:tint val="75000"/>
                  </a:prst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endParaRPr lang="zh-CN" altLang="en-US" sz="1200" dirty="0">
              <a:solidFill>
                <a:prstClr val="black">
                  <a:tint val="75000"/>
                </a:prst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583142" y="1223108"/>
            <a:ext cx="2898629" cy="727005"/>
            <a:chOff x="5714599" y="2076217"/>
            <a:chExt cx="3864839" cy="969339"/>
          </a:xfrm>
        </p:grpSpPr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5714599" y="2076217"/>
              <a:ext cx="2858302" cy="738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zh-CN" altLang="en-US" sz="3000" b="1" spc="226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教学目标</a:t>
              </a:r>
              <a:endParaRPr lang="zh-CN" altLang="en-US" sz="3000" b="1" spc="226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7" name="TextBox 111"/>
            <p:cNvSpPr txBox="1"/>
            <p:nvPr/>
          </p:nvSpPr>
          <p:spPr>
            <a:xfrm>
              <a:off x="5998038" y="2711532"/>
              <a:ext cx="3581400" cy="334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3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TEACHING GOAL</a:t>
              </a:r>
              <a:endParaRPr lang="zh-CN" altLang="en-US" sz="103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4" name="TextBox 15"/>
          <p:cNvSpPr txBox="1"/>
          <p:nvPr/>
        </p:nvSpPr>
        <p:spPr>
          <a:xfrm>
            <a:off x="3834765" y="1966595"/>
            <a:ext cx="3634740" cy="22155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sym typeface="+mn-ea"/>
              </a:rPr>
              <a:t>1. </a:t>
            </a:r>
            <a:r>
              <a:rPr lang="zh-CN" altLang="en-US" sz="2400" dirty="0">
                <a:solidFill>
                  <a:schemeClr val="tx1"/>
                </a:solidFill>
                <a:sym typeface="+mn-ea"/>
              </a:rPr>
              <a:t>明确语法填空的考点</a:t>
            </a:r>
            <a:endParaRPr lang="zh-CN" altLang="en-US" sz="2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tx1"/>
                </a:solidFill>
                <a:sym typeface="+mn-ea"/>
              </a:rPr>
              <a:t>2. </a:t>
            </a:r>
            <a:r>
              <a:rPr lang="zh-CN" altLang="en-US" sz="2400" dirty="0">
                <a:solidFill>
                  <a:schemeClr val="tx1"/>
                </a:solidFill>
                <a:sym typeface="+mn-ea"/>
              </a:rPr>
              <a:t>掌握解题方法</a:t>
            </a:r>
            <a:endParaRPr lang="zh-CN" altLang="en-US" sz="2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tx1"/>
                </a:solidFill>
                <a:sym typeface="+mn-ea"/>
              </a:rPr>
              <a:t>3. </a:t>
            </a:r>
            <a:r>
              <a:rPr lang="zh-CN" altLang="en-US" sz="2400" dirty="0">
                <a:solidFill>
                  <a:schemeClr val="tx1"/>
                </a:solidFill>
                <a:sym typeface="+mn-ea"/>
              </a:rPr>
              <a:t>突破易错点</a:t>
            </a:r>
            <a:endParaRPr lang="zh-CN" altLang="en-US" sz="2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939727" y="1034844"/>
            <a:ext cx="1553762" cy="1570775"/>
            <a:chOff x="2918306" y="1498847"/>
            <a:chExt cx="1553762" cy="1570775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05" t="64843" r="34350" b="-912"/>
            <a:stretch>
              <a:fillRect/>
            </a:stretch>
          </p:blipFill>
          <p:spPr>
            <a:xfrm>
              <a:off x="2918306" y="1498847"/>
              <a:ext cx="1553762" cy="157077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3310305" y="1961069"/>
              <a:ext cx="769763" cy="6694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800">
                <a:defRPr/>
              </a:pPr>
              <a:r>
                <a:rPr lang="en-US" altLang="zh-CN" sz="3750" kern="0" dirty="0">
                  <a:solidFill>
                    <a:srgbClr val="96D02B"/>
                  </a:solidFill>
                  <a:latin typeface="Impact" panose="020B0806030902050204" pitchFamily="34" charset="0"/>
                  <a:ea typeface="宋体" panose="02010600030101010101" pitchFamily="2" charset="-122"/>
                </a:rPr>
                <a:t>0 2</a:t>
              </a:r>
              <a:endParaRPr lang="zh-CN" altLang="en-US" sz="3750" kern="0" dirty="0">
                <a:solidFill>
                  <a:srgbClr val="96D02B"/>
                </a:solidFill>
                <a:latin typeface="Impact" panose="020B0806030902050204" pitchFamily="34" charset="0"/>
                <a:ea typeface="宋体" panose="02010600030101010101" pitchFamily="2" charset="-122"/>
              </a:endParaRPr>
            </a:p>
          </p:txBody>
        </p:sp>
      </p:grp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4294967295"/>
          </p:nvPr>
        </p:nvPicPr>
        <p:blipFill>
          <a:blip r:embed="rId1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1" y="111443"/>
            <a:ext cx="991553" cy="941070"/>
          </a:xfrm>
          <a:prstGeom prst="rect">
            <a:avLst/>
          </a:prstGeom>
        </p:spPr>
      </p:pic>
      <p:pic>
        <p:nvPicPr>
          <p:cNvPr id="13" name="内容占位符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87916" y="4579621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4059555" y="4579622"/>
            <a:ext cx="2042160" cy="34528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  <a:scene3d>
              <a:camera prst="orthographicFront"/>
              <a:lightRig rig="threePt" dir="t"/>
            </a:scene3d>
          </a:bodyPr>
          <a:lstStyle/>
          <a:p>
            <a:pPr defTabSz="685800" hangingPunct="1"/>
            <a:r>
              <a:rPr lang="zh-CN" altLang="en-US" kern="1200"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+mn-cs"/>
              </a:rPr>
              <a:t>高三英语复习系列</a:t>
            </a:r>
            <a:endParaRPr lang="zh-CN" altLang="en-US" kern="1200"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  <a:cs typeface="+mn-cs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>
          <a:xfrm>
            <a:off x="2" y="4905900"/>
            <a:ext cx="314661" cy="237600"/>
          </a:xfrm>
        </p:spPr>
        <p:txBody>
          <a:bodyPr>
            <a:noAutofit/>
          </a:bodyPr>
          <a:lstStyle/>
          <a:p>
            <a:r>
              <a:rPr lang="en-US" altLang="zh-CN" sz="1200" dirty="0">
                <a:solidFill>
                  <a:prstClr val="black">
                    <a:tint val="75000"/>
                  </a:prst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endParaRPr lang="zh-CN" altLang="en-US" sz="1200" dirty="0">
              <a:solidFill>
                <a:prstClr val="black">
                  <a:tint val="75000"/>
                </a:prst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059392" y="1145003"/>
            <a:ext cx="2898629" cy="727005"/>
            <a:chOff x="5714599" y="2076217"/>
            <a:chExt cx="3864839" cy="969339"/>
          </a:xfrm>
        </p:grpSpPr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5714599" y="2076217"/>
              <a:ext cx="2858302" cy="738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zh-CN" altLang="en-US" sz="3000" b="1" spc="226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教学准备</a:t>
              </a:r>
              <a:endParaRPr lang="zh-CN" altLang="en-US" sz="3000" b="1" spc="226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7" name="TextBox 111"/>
            <p:cNvSpPr txBox="1"/>
            <p:nvPr/>
          </p:nvSpPr>
          <p:spPr>
            <a:xfrm>
              <a:off x="5998038" y="2711532"/>
              <a:ext cx="3581400" cy="334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3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TEACHING PREPARATION </a:t>
              </a:r>
              <a:endParaRPr lang="zh-CN" altLang="en-US" sz="103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135307" y="944674"/>
            <a:ext cx="1553762" cy="1570775"/>
            <a:chOff x="2918306" y="1498847"/>
            <a:chExt cx="1553762" cy="1570775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05" t="64843" r="34350" b="-912"/>
            <a:stretch>
              <a:fillRect/>
            </a:stretch>
          </p:blipFill>
          <p:spPr>
            <a:xfrm>
              <a:off x="2918306" y="1498847"/>
              <a:ext cx="1553762" cy="157077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3303893" y="1961069"/>
              <a:ext cx="782587" cy="6694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800">
                <a:defRPr/>
              </a:pPr>
              <a:r>
                <a:rPr lang="en-US" altLang="zh-CN" sz="3750" kern="0" dirty="0">
                  <a:solidFill>
                    <a:srgbClr val="96D02B"/>
                  </a:solidFill>
                  <a:latin typeface="Impact" panose="020B0806030902050204" pitchFamily="34" charset="0"/>
                  <a:ea typeface="宋体" panose="02010600030101010101" pitchFamily="2" charset="-122"/>
                </a:rPr>
                <a:t>0 3</a:t>
              </a:r>
              <a:endParaRPr lang="zh-CN" altLang="en-US" sz="3750" kern="0" dirty="0">
                <a:solidFill>
                  <a:srgbClr val="96D02B"/>
                </a:solidFill>
                <a:latin typeface="Impact" panose="020B080603090205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" name="TextBox 15"/>
          <p:cNvSpPr txBox="1"/>
          <p:nvPr/>
        </p:nvSpPr>
        <p:spPr>
          <a:xfrm>
            <a:off x="4059555" y="2076450"/>
            <a:ext cx="4311015" cy="22155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sym typeface="+mn-ea"/>
              </a:rPr>
              <a:t>1. </a:t>
            </a:r>
            <a:r>
              <a:rPr lang="zh-CN" sz="2400" dirty="0">
                <a:solidFill>
                  <a:schemeClr val="tx1"/>
                </a:solidFill>
                <a:sym typeface="+mn-ea"/>
              </a:rPr>
              <a:t>总结城</a:t>
            </a:r>
            <a:r>
              <a:rPr lang="en-US" altLang="zh-CN" sz="2400" dirty="0">
                <a:solidFill>
                  <a:schemeClr val="tx1"/>
                </a:solidFill>
                <a:sym typeface="+mn-ea"/>
              </a:rPr>
              <a:t>6</a:t>
            </a:r>
            <a:r>
              <a:rPr lang="zh-CN" altLang="en-US" sz="2400" dirty="0">
                <a:solidFill>
                  <a:schemeClr val="tx1"/>
                </a:solidFill>
                <a:sym typeface="+mn-ea"/>
              </a:rPr>
              <a:t>区期末语法填空的考点，明确重点语法项。</a:t>
            </a:r>
            <a:endParaRPr lang="zh-CN" altLang="en-US" sz="2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tx1"/>
                </a:solidFill>
                <a:sym typeface="+mn-ea"/>
              </a:rPr>
              <a:t>2</a:t>
            </a:r>
            <a:r>
              <a:rPr lang="en-US" altLang="zh-CN" sz="2400" dirty="0" smtClean="0">
                <a:solidFill>
                  <a:schemeClr val="tx1"/>
                </a:solidFill>
                <a:sym typeface="+mn-ea"/>
              </a:rPr>
              <a:t>.</a:t>
            </a:r>
            <a:r>
              <a:rPr lang="zh-CN" altLang="en-US" sz="2400" dirty="0" smtClean="0">
                <a:solidFill>
                  <a:schemeClr val="tx1"/>
                </a:solidFill>
                <a:sym typeface="+mn-ea"/>
              </a:rPr>
              <a:t>总结</a:t>
            </a:r>
            <a:r>
              <a:rPr lang="zh-CN" altLang="zh-CN" sz="2400" dirty="0" smtClean="0">
                <a:solidFill>
                  <a:schemeClr val="tx1"/>
                </a:solidFill>
                <a:sym typeface="+mn-ea"/>
              </a:rPr>
              <a:t>学生</a:t>
            </a:r>
            <a:r>
              <a:rPr lang="zh-CN" altLang="en-US" sz="2400" dirty="0" smtClean="0">
                <a:solidFill>
                  <a:schemeClr val="tx1"/>
                </a:solidFill>
                <a:sym typeface="+mn-ea"/>
              </a:rPr>
              <a:t>易错点</a:t>
            </a:r>
            <a:endParaRPr lang="zh-CN" altLang="en-US" sz="2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tx1"/>
                </a:solidFill>
                <a:sym typeface="+mn-ea"/>
              </a:rPr>
              <a:t>3</a:t>
            </a:r>
            <a:r>
              <a:rPr lang="en-US" altLang="zh-CN" sz="2400" dirty="0" smtClean="0">
                <a:solidFill>
                  <a:schemeClr val="tx1"/>
                </a:solidFill>
                <a:sym typeface="+mn-ea"/>
              </a:rPr>
              <a:t>.</a:t>
            </a:r>
            <a:r>
              <a:rPr lang="zh-CN" altLang="en-US" sz="2400" dirty="0" smtClean="0">
                <a:solidFill>
                  <a:schemeClr val="tx1"/>
                </a:solidFill>
                <a:sym typeface="+mn-ea"/>
              </a:rPr>
              <a:t>总结解题方法</a:t>
            </a:r>
            <a:endParaRPr lang="en-US" altLang="zh-CN" sz="2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4294967295"/>
          </p:nvPr>
        </p:nvPicPr>
        <p:blipFill>
          <a:blip r:embed="rId1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1" y="111443"/>
            <a:ext cx="991553" cy="941070"/>
          </a:xfrm>
          <a:prstGeom prst="rect">
            <a:avLst/>
          </a:prstGeom>
        </p:spPr>
      </p:pic>
      <p:pic>
        <p:nvPicPr>
          <p:cNvPr id="13" name="内容占位符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87916" y="4579621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4059555" y="4579622"/>
            <a:ext cx="2042160" cy="34528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  <a:scene3d>
              <a:camera prst="orthographicFront"/>
              <a:lightRig rig="threePt" dir="t"/>
            </a:scene3d>
          </a:bodyPr>
          <a:lstStyle/>
          <a:p>
            <a:pPr defTabSz="685800" hangingPunct="1"/>
            <a:r>
              <a:rPr lang="zh-CN" altLang="en-US" kern="1200"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+mn-cs"/>
              </a:rPr>
              <a:t>高三英语复习系列</a:t>
            </a:r>
            <a:endParaRPr lang="zh-CN" altLang="en-US" kern="1200"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  <a:cs typeface="+mn-cs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>
          <a:xfrm>
            <a:off x="2" y="4905900"/>
            <a:ext cx="314661" cy="237600"/>
          </a:xfrm>
        </p:spPr>
        <p:txBody>
          <a:bodyPr>
            <a:noAutofit/>
          </a:bodyPr>
          <a:lstStyle/>
          <a:p>
            <a:r>
              <a:rPr lang="en-US" altLang="zh-CN" sz="1200" dirty="0">
                <a:solidFill>
                  <a:prstClr val="black">
                    <a:tint val="75000"/>
                  </a:prst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endParaRPr lang="zh-CN" altLang="en-US" sz="1200" dirty="0">
              <a:solidFill>
                <a:prstClr val="black">
                  <a:tint val="75000"/>
                </a:prst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513927" y="744953"/>
            <a:ext cx="2898629" cy="726042"/>
            <a:chOff x="5714599" y="2076217"/>
            <a:chExt cx="3864839" cy="968055"/>
          </a:xfrm>
        </p:grpSpPr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5714599" y="2076217"/>
              <a:ext cx="2858302" cy="737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zh-CN" altLang="en-US" sz="3000" b="1" spc="226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教学过程</a:t>
              </a:r>
              <a:endParaRPr lang="zh-CN" altLang="en-US" sz="3000" b="1" spc="226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7" name="TextBox 111"/>
            <p:cNvSpPr txBox="1"/>
            <p:nvPr/>
          </p:nvSpPr>
          <p:spPr>
            <a:xfrm>
              <a:off x="5998038" y="2711532"/>
              <a:ext cx="3581400" cy="332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3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TEACHING PROCEDURE </a:t>
              </a:r>
              <a:endParaRPr lang="zh-CN" altLang="en-US" sz="103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815902" y="911019"/>
            <a:ext cx="1553762" cy="1570775"/>
            <a:chOff x="2918306" y="1498847"/>
            <a:chExt cx="1553762" cy="1570775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05" t="64843" r="34350" b="-912"/>
            <a:stretch>
              <a:fillRect/>
            </a:stretch>
          </p:blipFill>
          <p:spPr>
            <a:xfrm>
              <a:off x="2918306" y="1498847"/>
              <a:ext cx="1553762" cy="157077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3315139" y="1961069"/>
              <a:ext cx="760095" cy="668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800">
                <a:defRPr/>
              </a:pPr>
              <a:r>
                <a:rPr lang="en-US" altLang="zh-CN" sz="3750" kern="0" dirty="0">
                  <a:solidFill>
                    <a:srgbClr val="96D02B"/>
                  </a:solidFill>
                  <a:latin typeface="Impact" panose="020B0806030902050204" pitchFamily="34" charset="0"/>
                  <a:ea typeface="宋体" panose="02010600030101010101" pitchFamily="2" charset="-122"/>
                </a:rPr>
                <a:t>0 4</a:t>
              </a:r>
              <a:endParaRPr lang="zh-CN" altLang="en-US" sz="3750" kern="0" dirty="0">
                <a:solidFill>
                  <a:srgbClr val="96D02B"/>
                </a:solidFill>
                <a:latin typeface="Impact" panose="020B080603090205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" name="TextBox 15"/>
          <p:cNvSpPr txBox="1"/>
          <p:nvPr/>
        </p:nvSpPr>
        <p:spPr>
          <a:xfrm>
            <a:off x="3514090" y="1640205"/>
            <a:ext cx="4976767" cy="33235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sym typeface="+mn-ea"/>
              </a:rPr>
              <a:t>1. </a:t>
            </a:r>
            <a:r>
              <a:rPr lang="zh-CN" altLang="en-US" sz="2400" dirty="0">
                <a:solidFill>
                  <a:schemeClr val="tx1"/>
                </a:solidFill>
                <a:sym typeface="+mn-ea"/>
              </a:rPr>
              <a:t>语法填空的考点归纳</a:t>
            </a:r>
            <a:endParaRPr lang="zh-CN" altLang="en-US" sz="2400" dirty="0">
              <a:solidFill>
                <a:schemeClr val="tx1"/>
              </a:solidFill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tx1"/>
                </a:solidFill>
                <a:sym typeface="+mn-ea"/>
              </a:rPr>
              <a:t>2. </a:t>
            </a:r>
            <a:r>
              <a:rPr lang="zh-CN" altLang="en-US" sz="2400" dirty="0">
                <a:solidFill>
                  <a:schemeClr val="tx1"/>
                </a:solidFill>
                <a:sym typeface="+mn-ea"/>
              </a:rPr>
              <a:t>时态语态、非谓语、三大从句基础知识回顾</a:t>
            </a:r>
            <a:r>
              <a:rPr lang="en-US" altLang="zh-CN" sz="2400" dirty="0">
                <a:solidFill>
                  <a:schemeClr val="tx1"/>
                </a:solidFill>
                <a:sym typeface="+mn-ea"/>
              </a:rPr>
              <a:t> </a:t>
            </a:r>
            <a:endParaRPr lang="zh-CN" altLang="en-US" sz="2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tx1"/>
                </a:solidFill>
                <a:sym typeface="+mn-ea"/>
              </a:rPr>
              <a:t>3. </a:t>
            </a:r>
            <a:r>
              <a:rPr lang="zh-CN" altLang="en-US" sz="2400" dirty="0">
                <a:solidFill>
                  <a:schemeClr val="tx1"/>
                </a:solidFill>
                <a:sym typeface="+mn-ea"/>
              </a:rPr>
              <a:t>突破易错点</a:t>
            </a:r>
            <a:endParaRPr lang="zh-CN" altLang="en-US" sz="2400" dirty="0">
              <a:solidFill>
                <a:schemeClr val="tx1"/>
              </a:solidFill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tx1"/>
                </a:solidFill>
                <a:sym typeface="+mn-ea"/>
              </a:rPr>
              <a:t>4</a:t>
            </a:r>
            <a:r>
              <a:rPr lang="en-US" altLang="zh-CN" sz="2400" dirty="0" smtClean="0">
                <a:solidFill>
                  <a:schemeClr val="tx1"/>
                </a:solidFill>
                <a:sym typeface="+mn-ea"/>
              </a:rPr>
              <a:t>.</a:t>
            </a:r>
            <a:r>
              <a:rPr lang="zh-CN" altLang="en-US" sz="2400" dirty="0" smtClean="0">
                <a:solidFill>
                  <a:schemeClr val="tx1"/>
                </a:solidFill>
                <a:sym typeface="+mn-ea"/>
              </a:rPr>
              <a:t>巩固练习、小结解题方法</a:t>
            </a:r>
            <a:endParaRPr lang="zh-CN" altLang="en-US" sz="2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2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内容占位符 1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187916" y="4579621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4059555" y="4579622"/>
            <a:ext cx="2042160" cy="34528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  <a:scene3d>
              <a:camera prst="orthographicFront"/>
              <a:lightRig rig="threePt" dir="t"/>
            </a:scene3d>
          </a:bodyPr>
          <a:lstStyle/>
          <a:p>
            <a:pPr defTabSz="685800" hangingPunct="1"/>
            <a:r>
              <a:rPr lang="zh-CN" altLang="en-US" kern="1200"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+mn-cs"/>
              </a:rPr>
              <a:t>高三英语复习系列</a:t>
            </a:r>
            <a:endParaRPr lang="zh-CN" altLang="en-US" kern="1200"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  <a:cs typeface="+mn-cs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>
          <a:xfrm>
            <a:off x="2" y="4905900"/>
            <a:ext cx="314661" cy="237600"/>
          </a:xfrm>
        </p:spPr>
        <p:txBody>
          <a:bodyPr>
            <a:noAutofit/>
          </a:bodyPr>
          <a:lstStyle/>
          <a:p>
            <a:r>
              <a:rPr lang="en-US" altLang="zh-CN" sz="1200" dirty="0">
                <a:solidFill>
                  <a:prstClr val="black">
                    <a:tint val="75000"/>
                  </a:prst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endParaRPr lang="zh-CN" altLang="en-US" sz="1200" dirty="0">
              <a:solidFill>
                <a:prstClr val="black">
                  <a:tint val="75000"/>
                </a:prst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2265890" y="95"/>
            <a:ext cx="4906430" cy="623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455" dirty="0" smtClean="0"/>
              <a:t>期末</a:t>
            </a:r>
            <a:r>
              <a:rPr lang="en-US" altLang="zh-CN" sz="3455" dirty="0" smtClean="0"/>
              <a:t>6</a:t>
            </a:r>
            <a:r>
              <a:rPr lang="zh-CN" altLang="en-US" sz="3455" dirty="0" smtClean="0"/>
              <a:t>城区考点归纳</a:t>
            </a:r>
            <a:endParaRPr lang="zh-CN" altLang="en-US" sz="3455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custDataLst>
              <p:tags r:id="rId2"/>
            </p:custDataLst>
          </p:nvPr>
        </p:nvGraphicFramePr>
        <p:xfrm>
          <a:off x="78612" y="535146"/>
          <a:ext cx="8910955" cy="4468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2145"/>
                <a:gridCol w="1131570"/>
                <a:gridCol w="889000"/>
                <a:gridCol w="1021715"/>
                <a:gridCol w="762635"/>
                <a:gridCol w="832485"/>
                <a:gridCol w="948690"/>
                <a:gridCol w="1249680"/>
                <a:gridCol w="748665"/>
                <a:gridCol w="674370"/>
              </a:tblGrid>
              <a:tr h="583565">
                <a:tc>
                  <a:txBody>
                    <a:bodyPr/>
                    <a:lstStyle/>
                    <a:p>
                      <a:endParaRPr lang="zh-CN" altLang="en-US" sz="1345" dirty="0"/>
                    </a:p>
                  </a:txBody>
                  <a:tcPr marL="87753" marR="87753" marT="43876" marB="43876"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345" dirty="0" smtClean="0"/>
                        <a:t>时态语态</a:t>
                      </a:r>
                      <a:endParaRPr lang="zh-CN" altLang="en-US" sz="1345" dirty="0"/>
                    </a:p>
                  </a:txBody>
                  <a:tcPr marL="87753" marR="87753" marT="43876" marB="43876"/>
                </a:tc>
                <a:tc>
                  <a:txBody>
                    <a:bodyPr/>
                    <a:lstStyle/>
                    <a:p>
                      <a:r>
                        <a:rPr lang="zh-CN" altLang="en-US" sz="1345" dirty="0" smtClean="0"/>
                        <a:t>非谓语</a:t>
                      </a:r>
                      <a:endParaRPr lang="zh-CN" altLang="en-US" sz="1345" dirty="0"/>
                    </a:p>
                  </a:txBody>
                  <a:tcPr marL="87753" marR="87753" marT="43876" marB="43876"/>
                </a:tc>
                <a:tc>
                  <a:txBody>
                    <a:bodyPr/>
                    <a:lstStyle/>
                    <a:p>
                      <a:r>
                        <a:rPr lang="zh-CN" altLang="en-US" sz="1345" dirty="0" smtClean="0"/>
                        <a:t>从句</a:t>
                      </a:r>
                      <a:endParaRPr lang="zh-CN" altLang="en-US" sz="1345" dirty="0"/>
                    </a:p>
                  </a:txBody>
                  <a:tcPr marL="87753" marR="87753" marT="43876" marB="43876"/>
                </a:tc>
                <a:tc>
                  <a:txBody>
                    <a:bodyPr/>
                    <a:lstStyle/>
                    <a:p>
                      <a:r>
                        <a:rPr lang="zh-CN" altLang="en-US" sz="1345" dirty="0" smtClean="0"/>
                        <a:t>形容词</a:t>
                      </a:r>
                      <a:endParaRPr lang="zh-CN" altLang="en-US" sz="1345" dirty="0"/>
                    </a:p>
                  </a:txBody>
                  <a:tcPr marL="87753" marR="87753" marT="43876" marB="43876"/>
                </a:tc>
                <a:tc>
                  <a:txBody>
                    <a:bodyPr/>
                    <a:lstStyle/>
                    <a:p>
                      <a:r>
                        <a:rPr lang="zh-CN" altLang="en-US" sz="1345" dirty="0" smtClean="0"/>
                        <a:t>副词</a:t>
                      </a:r>
                      <a:endParaRPr lang="zh-CN" altLang="en-US" sz="1345" dirty="0"/>
                    </a:p>
                  </a:txBody>
                  <a:tcPr marL="87753" marR="87753" marT="43876" marB="43876"/>
                </a:tc>
                <a:tc>
                  <a:txBody>
                    <a:bodyPr/>
                    <a:lstStyle/>
                    <a:p>
                      <a:r>
                        <a:rPr lang="zh-CN" altLang="en-US" sz="1345" dirty="0" smtClean="0"/>
                        <a:t>名词</a:t>
                      </a:r>
                      <a:endParaRPr lang="zh-CN" altLang="en-US" sz="1345" dirty="0"/>
                    </a:p>
                  </a:txBody>
                  <a:tcPr marL="87753" marR="87753" marT="43876" marB="43876"/>
                </a:tc>
                <a:tc>
                  <a:txBody>
                    <a:bodyPr/>
                    <a:lstStyle/>
                    <a:p>
                      <a:r>
                        <a:rPr lang="zh-CN" altLang="en-US" sz="1345" dirty="0" smtClean="0"/>
                        <a:t>介词</a:t>
                      </a:r>
                      <a:endParaRPr lang="zh-CN" altLang="en-US" sz="1345" dirty="0"/>
                    </a:p>
                  </a:txBody>
                  <a:tcPr marL="87753" marR="87753" marT="43876" marB="4387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345" dirty="0" smtClean="0"/>
                        <a:t>代词</a:t>
                      </a:r>
                      <a:endParaRPr lang="zh-CN" altLang="en-US" sz="1345" dirty="0" smtClean="0"/>
                    </a:p>
                    <a:p>
                      <a:endParaRPr lang="zh-CN" altLang="en-US" sz="1345" dirty="0"/>
                    </a:p>
                  </a:txBody>
                  <a:tcPr marL="87753" marR="87753" marT="43876" marB="43876"/>
                </a:tc>
                <a:tc>
                  <a:txBody>
                    <a:bodyPr/>
                    <a:lstStyle/>
                    <a:p>
                      <a:r>
                        <a:rPr lang="zh-CN" altLang="en-US" sz="1345" dirty="0" smtClean="0"/>
                        <a:t>冠词</a:t>
                      </a:r>
                      <a:endParaRPr lang="zh-CN" altLang="en-US" sz="1345" dirty="0"/>
                    </a:p>
                  </a:txBody>
                  <a:tcPr marL="87753" marR="87753" marT="43876" marB="43876"/>
                </a:tc>
              </a:tr>
              <a:tr h="550545">
                <a:tc>
                  <a:txBody>
                    <a:bodyPr/>
                    <a:lstStyle/>
                    <a:p>
                      <a:r>
                        <a:rPr lang="zh-CN" altLang="en-US" sz="1345" b="1" dirty="0" smtClean="0">
                          <a:solidFill>
                            <a:schemeClr val="bg1"/>
                          </a:solidFill>
                        </a:rPr>
                        <a:t>朝阳</a:t>
                      </a:r>
                      <a:endParaRPr lang="zh-CN" altLang="en-US" sz="1345" b="1" dirty="0">
                        <a:solidFill>
                          <a:schemeClr val="bg1"/>
                        </a:solidFill>
                      </a:endParaRPr>
                    </a:p>
                  </a:txBody>
                  <a:tcPr marL="87753" marR="87753" marT="43876" marB="43876"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345" dirty="0" smtClean="0"/>
                        <a:t>3</a:t>
                      </a:r>
                      <a:r>
                        <a:rPr lang="zh-CN" altLang="en-US" sz="1345" dirty="0" smtClean="0"/>
                        <a:t>过，现被，现</a:t>
                      </a:r>
                      <a:endParaRPr lang="zh-CN" altLang="en-US" sz="1345" dirty="0"/>
                    </a:p>
                  </a:txBody>
                  <a:tcPr marL="87753" marR="87753" marT="43876" marB="4387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345" dirty="0" smtClean="0"/>
                        <a:t>2to do</a:t>
                      </a:r>
                      <a:r>
                        <a:rPr lang="zh-CN" altLang="en-US" sz="1345" dirty="0" smtClean="0"/>
                        <a:t>，</a:t>
                      </a:r>
                      <a:r>
                        <a:rPr lang="en-US" altLang="zh-CN" sz="1345" dirty="0" smtClean="0"/>
                        <a:t>doing</a:t>
                      </a:r>
                      <a:endParaRPr lang="zh-CN" altLang="en-US" sz="1345" dirty="0"/>
                    </a:p>
                  </a:txBody>
                  <a:tcPr marL="87753" marR="87753" marT="43876" marB="4387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345" dirty="0" smtClean="0"/>
                        <a:t>2</a:t>
                      </a:r>
                      <a:r>
                        <a:rPr lang="zh-CN" altLang="en-US" sz="1345" dirty="0" smtClean="0"/>
                        <a:t>定，名</a:t>
                      </a:r>
                      <a:endParaRPr lang="zh-CN" altLang="en-US" sz="1345" dirty="0"/>
                    </a:p>
                  </a:txBody>
                  <a:tcPr marL="87753" marR="87753" marT="43876" marB="4387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345" dirty="0" smtClean="0"/>
                        <a:t>1</a:t>
                      </a:r>
                      <a:endParaRPr lang="zh-CN" altLang="en-US" sz="1345" dirty="0"/>
                    </a:p>
                  </a:txBody>
                  <a:tcPr marL="87753" marR="87753" marT="43876" marB="4387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345" dirty="0" smtClean="0"/>
                        <a:t>1</a:t>
                      </a:r>
                      <a:endParaRPr lang="zh-CN" altLang="en-US" sz="1345" dirty="0"/>
                    </a:p>
                  </a:txBody>
                  <a:tcPr marL="87753" marR="87753" marT="43876" marB="4387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345" dirty="0"/>
                    </a:p>
                  </a:txBody>
                  <a:tcPr marL="87753" marR="87753" marT="43876" marB="4387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345" dirty="0" smtClean="0"/>
                        <a:t>1 on/ over/ about</a:t>
                      </a:r>
                      <a:endParaRPr lang="zh-CN" altLang="en-US" sz="1345" dirty="0"/>
                    </a:p>
                  </a:txBody>
                  <a:tcPr marL="87753" marR="87753" marT="43876" marB="4387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345" dirty="0"/>
                    </a:p>
                  </a:txBody>
                  <a:tcPr marL="87753" marR="87753" marT="43876" marB="4387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345" dirty="0"/>
                    </a:p>
                  </a:txBody>
                  <a:tcPr marL="87753" marR="87753" marT="43876" marB="43876">
                    <a:solidFill>
                      <a:srgbClr val="FFFF00"/>
                    </a:solidFill>
                  </a:tcPr>
                </a:tc>
              </a:tr>
              <a:tr h="580390">
                <a:tc>
                  <a:txBody>
                    <a:bodyPr/>
                    <a:lstStyle/>
                    <a:p>
                      <a:r>
                        <a:rPr lang="zh-CN" altLang="en-US" sz="1345" b="1" dirty="0" smtClean="0">
                          <a:solidFill>
                            <a:schemeClr val="bg1"/>
                          </a:solidFill>
                        </a:rPr>
                        <a:t>海淀</a:t>
                      </a:r>
                      <a:endParaRPr lang="zh-CN" altLang="en-US" sz="1345" b="1" dirty="0">
                        <a:solidFill>
                          <a:schemeClr val="bg1"/>
                        </a:solidFill>
                      </a:endParaRPr>
                    </a:p>
                  </a:txBody>
                  <a:tcPr marL="87753" marR="87753" marT="43876" marB="43876"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345" dirty="0" smtClean="0"/>
                        <a:t>3</a:t>
                      </a:r>
                      <a:r>
                        <a:rPr lang="zh-CN" altLang="en-US" sz="1345" dirty="0" smtClean="0"/>
                        <a:t>过进，现在，现完</a:t>
                      </a:r>
                      <a:endParaRPr lang="zh-CN" altLang="en-US" sz="1345" dirty="0"/>
                    </a:p>
                  </a:txBody>
                  <a:tcPr marL="87753" marR="87753" marT="43876" marB="438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345" dirty="0" smtClean="0"/>
                        <a:t>2doing</a:t>
                      </a:r>
                      <a:r>
                        <a:rPr lang="zh-CN" altLang="en-US" sz="1345" dirty="0" smtClean="0"/>
                        <a:t>，</a:t>
                      </a:r>
                      <a:r>
                        <a:rPr lang="en-US" altLang="zh-CN" sz="1345" dirty="0" smtClean="0"/>
                        <a:t>to do</a:t>
                      </a:r>
                      <a:endParaRPr lang="zh-CN" altLang="en-US" sz="1345" dirty="0"/>
                    </a:p>
                  </a:txBody>
                  <a:tcPr marL="87753" marR="87753" marT="43876" marB="438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345" dirty="0" smtClean="0"/>
                        <a:t>2</a:t>
                      </a:r>
                      <a:r>
                        <a:rPr lang="zh-CN" altLang="en-US" sz="1345" dirty="0" smtClean="0"/>
                        <a:t>状，定</a:t>
                      </a:r>
                      <a:endParaRPr lang="zh-CN" altLang="en-US" sz="1345" dirty="0"/>
                    </a:p>
                  </a:txBody>
                  <a:tcPr marL="87753" marR="87753" marT="43876" marB="438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345" dirty="0" smtClean="0"/>
                        <a:t>1</a:t>
                      </a:r>
                      <a:endParaRPr lang="en-US" altLang="zh-CN" sz="1345" dirty="0" smtClean="0"/>
                    </a:p>
                    <a:p>
                      <a:r>
                        <a:rPr lang="en-US" altLang="zh-CN" sz="1345" dirty="0" smtClean="0"/>
                        <a:t>natural</a:t>
                      </a:r>
                      <a:endParaRPr lang="zh-CN" altLang="en-US" sz="1345" dirty="0"/>
                    </a:p>
                  </a:txBody>
                  <a:tcPr marL="87753" marR="87753" marT="43876" marB="438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345" dirty="0"/>
                    </a:p>
                  </a:txBody>
                  <a:tcPr marL="87753" marR="87753" marT="43876" marB="438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345" dirty="0" smtClean="0"/>
                        <a:t>1</a:t>
                      </a:r>
                      <a:r>
                        <a:rPr lang="zh-CN" altLang="en-US" sz="1345" dirty="0" smtClean="0"/>
                        <a:t>复数</a:t>
                      </a:r>
                      <a:r>
                        <a:rPr lang="en-US" altLang="zh-CN" sz="1345" dirty="0" smtClean="0"/>
                        <a:t>troubles</a:t>
                      </a:r>
                      <a:endParaRPr lang="zh-CN" altLang="en-US" sz="1345" dirty="0"/>
                    </a:p>
                  </a:txBody>
                  <a:tcPr marL="87753" marR="87753" marT="43876" marB="438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345" dirty="0" smtClean="0"/>
                        <a:t>1 with</a:t>
                      </a:r>
                      <a:endParaRPr lang="zh-CN" altLang="en-US" sz="1345" dirty="0"/>
                    </a:p>
                  </a:txBody>
                  <a:tcPr marL="87753" marR="87753" marT="43876" marB="438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345" dirty="0"/>
                    </a:p>
                  </a:txBody>
                  <a:tcPr marL="87753" marR="87753" marT="43876" marB="438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345" dirty="0"/>
                    </a:p>
                  </a:txBody>
                  <a:tcPr marL="87753" marR="87753" marT="43876" marB="43876">
                    <a:solidFill>
                      <a:schemeClr val="bg1"/>
                    </a:solidFill>
                  </a:tcPr>
                </a:tc>
              </a:tr>
              <a:tr h="584835">
                <a:tc>
                  <a:txBody>
                    <a:bodyPr/>
                    <a:lstStyle/>
                    <a:p>
                      <a:r>
                        <a:rPr lang="zh-CN" altLang="en-US" sz="1345" b="1" dirty="0" smtClean="0">
                          <a:solidFill>
                            <a:schemeClr val="bg1"/>
                          </a:solidFill>
                        </a:rPr>
                        <a:t>东城</a:t>
                      </a:r>
                      <a:endParaRPr lang="zh-CN" altLang="en-US" sz="1345" b="1" dirty="0">
                        <a:solidFill>
                          <a:schemeClr val="bg1"/>
                        </a:solidFill>
                      </a:endParaRPr>
                    </a:p>
                  </a:txBody>
                  <a:tcPr marL="87753" marR="87753" marT="43876" marB="43876"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345" dirty="0" smtClean="0"/>
                        <a:t>3</a:t>
                      </a:r>
                      <a:r>
                        <a:rPr lang="zh-CN" altLang="en-US" sz="1345" dirty="0" smtClean="0"/>
                        <a:t>过完，过被，现</a:t>
                      </a:r>
                      <a:endParaRPr lang="zh-CN" altLang="en-US" sz="1345" dirty="0"/>
                    </a:p>
                  </a:txBody>
                  <a:tcPr marL="87753" marR="87753" marT="43876" marB="4387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345" dirty="0" smtClean="0"/>
                        <a:t>2to do</a:t>
                      </a:r>
                      <a:r>
                        <a:rPr lang="zh-CN" altLang="en-US" sz="1345" dirty="0" smtClean="0"/>
                        <a:t>，</a:t>
                      </a:r>
                      <a:r>
                        <a:rPr lang="en-US" altLang="zh-CN" sz="1345" dirty="0" smtClean="0"/>
                        <a:t>done</a:t>
                      </a:r>
                      <a:endParaRPr lang="zh-CN" altLang="en-US" sz="1345" dirty="0"/>
                    </a:p>
                  </a:txBody>
                  <a:tcPr marL="87753" marR="87753" marT="43876" marB="4387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345" dirty="0" smtClean="0"/>
                        <a:t>2</a:t>
                      </a:r>
                      <a:r>
                        <a:rPr lang="zh-CN" altLang="en-US" sz="1345" dirty="0" smtClean="0"/>
                        <a:t>定，名</a:t>
                      </a:r>
                      <a:endParaRPr lang="zh-CN" altLang="en-US" sz="1345" dirty="0"/>
                    </a:p>
                  </a:txBody>
                  <a:tcPr marL="87753" marR="87753" marT="43876" marB="4387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345" dirty="0" smtClean="0"/>
                        <a:t>1cultural</a:t>
                      </a:r>
                      <a:endParaRPr lang="zh-CN" altLang="en-US" sz="1345" dirty="0"/>
                    </a:p>
                  </a:txBody>
                  <a:tcPr marL="87753" marR="87753" marT="43876" marB="4387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345" dirty="0"/>
                    </a:p>
                  </a:txBody>
                  <a:tcPr marL="87753" marR="87753" marT="43876" marB="4387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345" dirty="0" smtClean="0"/>
                        <a:t>1</a:t>
                      </a:r>
                      <a:r>
                        <a:rPr lang="zh-CN" altLang="en-US" sz="1345" dirty="0" smtClean="0"/>
                        <a:t>复数</a:t>
                      </a:r>
                      <a:r>
                        <a:rPr lang="en-US" altLang="zh-CN" sz="1345" dirty="0" smtClean="0"/>
                        <a:t>animals</a:t>
                      </a:r>
                      <a:endParaRPr lang="zh-CN" altLang="en-US" sz="1345" dirty="0"/>
                    </a:p>
                  </a:txBody>
                  <a:tcPr marL="87753" marR="87753" marT="43876" marB="4387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345" dirty="0" smtClean="0"/>
                        <a:t>1behind/after</a:t>
                      </a:r>
                      <a:endParaRPr lang="zh-CN" altLang="en-US" sz="1345" dirty="0"/>
                    </a:p>
                  </a:txBody>
                  <a:tcPr marL="87753" marR="87753" marT="43876" marB="4387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345" dirty="0"/>
                    </a:p>
                  </a:txBody>
                  <a:tcPr marL="87753" marR="87753" marT="43876" marB="4387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345" dirty="0"/>
                    </a:p>
                  </a:txBody>
                  <a:tcPr marL="87753" marR="87753" marT="43876" marB="43876">
                    <a:solidFill>
                      <a:srgbClr val="FFFF00"/>
                    </a:solidFill>
                  </a:tcPr>
                </a:tc>
              </a:tr>
              <a:tr h="582930">
                <a:tc>
                  <a:txBody>
                    <a:bodyPr/>
                    <a:lstStyle/>
                    <a:p>
                      <a:r>
                        <a:rPr lang="zh-CN" altLang="en-US" sz="1345" b="1" dirty="0" smtClean="0">
                          <a:solidFill>
                            <a:schemeClr val="bg1"/>
                          </a:solidFill>
                        </a:rPr>
                        <a:t>西城</a:t>
                      </a:r>
                      <a:endParaRPr lang="zh-CN" altLang="en-US" sz="1345" b="1" dirty="0">
                        <a:solidFill>
                          <a:schemeClr val="bg1"/>
                        </a:solidFill>
                      </a:endParaRPr>
                    </a:p>
                  </a:txBody>
                  <a:tcPr marL="87753" marR="87753" marT="43876" marB="43876"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345" dirty="0" smtClean="0"/>
                        <a:t>3</a:t>
                      </a:r>
                      <a:r>
                        <a:rPr lang="zh-CN" altLang="en-US" sz="1345" dirty="0" smtClean="0"/>
                        <a:t>现，现完，过被</a:t>
                      </a:r>
                      <a:endParaRPr lang="zh-CN" altLang="en-US" sz="1345" dirty="0"/>
                    </a:p>
                  </a:txBody>
                  <a:tcPr marL="87753" marR="87753" marT="43876" marB="438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345" dirty="0" smtClean="0"/>
                        <a:t>2to do</a:t>
                      </a:r>
                      <a:r>
                        <a:rPr lang="zh-CN" altLang="en-US" sz="1345" dirty="0" smtClean="0"/>
                        <a:t>，</a:t>
                      </a:r>
                      <a:r>
                        <a:rPr lang="en-US" altLang="zh-CN" sz="1345" dirty="0" smtClean="0"/>
                        <a:t>doing</a:t>
                      </a:r>
                      <a:endParaRPr lang="zh-CN" altLang="en-US" sz="1345" dirty="0"/>
                    </a:p>
                  </a:txBody>
                  <a:tcPr marL="87753" marR="87753" marT="43876" marB="438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345" dirty="0" smtClean="0"/>
                        <a:t>1</a:t>
                      </a:r>
                      <a:r>
                        <a:rPr lang="zh-CN" altLang="en-US" sz="1345" dirty="0" smtClean="0"/>
                        <a:t>定</a:t>
                      </a:r>
                      <a:endParaRPr lang="zh-CN" altLang="en-US" sz="1345" dirty="0"/>
                    </a:p>
                  </a:txBody>
                  <a:tcPr marL="87753" marR="87753" marT="43876" marB="438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345" dirty="0"/>
                    </a:p>
                  </a:txBody>
                  <a:tcPr marL="87753" marR="87753" marT="43876" marB="438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345" dirty="0" smtClean="0"/>
                        <a:t>1-ly</a:t>
                      </a:r>
                      <a:endParaRPr lang="zh-CN" altLang="en-US" sz="1345" dirty="0" smtClean="0"/>
                    </a:p>
                    <a:p>
                      <a:endParaRPr lang="zh-CN" altLang="en-US" sz="1345" dirty="0"/>
                    </a:p>
                  </a:txBody>
                  <a:tcPr marL="87753" marR="87753" marT="43876" marB="438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345" dirty="0" smtClean="0"/>
                        <a:t>1</a:t>
                      </a:r>
                      <a:r>
                        <a:rPr lang="zh-CN" altLang="en-US" sz="1345" dirty="0" smtClean="0"/>
                        <a:t>复数</a:t>
                      </a:r>
                      <a:r>
                        <a:rPr lang="en-US" altLang="zh-CN" sz="1345" dirty="0" smtClean="0"/>
                        <a:t>ways</a:t>
                      </a:r>
                      <a:endParaRPr lang="zh-CN" altLang="en-US" sz="1345" dirty="0"/>
                    </a:p>
                  </a:txBody>
                  <a:tcPr marL="87753" marR="87753" marT="43876" marB="438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345" dirty="0" smtClean="0"/>
                        <a:t>1 for</a:t>
                      </a:r>
                      <a:endParaRPr lang="zh-CN" altLang="en-US" sz="1345" dirty="0"/>
                    </a:p>
                  </a:txBody>
                  <a:tcPr marL="87753" marR="87753" marT="43876" marB="438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345" dirty="0"/>
                    </a:p>
                  </a:txBody>
                  <a:tcPr marL="87753" marR="87753" marT="43876" marB="438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345" dirty="0" smtClean="0"/>
                        <a:t>1 the</a:t>
                      </a:r>
                      <a:endParaRPr lang="zh-CN" altLang="en-US" sz="1345" dirty="0"/>
                    </a:p>
                  </a:txBody>
                  <a:tcPr marL="87753" marR="87753" marT="43876" marB="43876">
                    <a:solidFill>
                      <a:schemeClr val="bg1"/>
                    </a:solidFill>
                  </a:tcPr>
                </a:tc>
              </a:tr>
              <a:tr h="584200">
                <a:tc>
                  <a:txBody>
                    <a:bodyPr/>
                    <a:lstStyle/>
                    <a:p>
                      <a:r>
                        <a:rPr lang="zh-CN" altLang="en-US" sz="1345" b="1" dirty="0" smtClean="0">
                          <a:solidFill>
                            <a:schemeClr val="bg1"/>
                          </a:solidFill>
                        </a:rPr>
                        <a:t>丰台</a:t>
                      </a:r>
                      <a:endParaRPr lang="zh-CN" altLang="en-US" sz="1345" b="1" dirty="0">
                        <a:solidFill>
                          <a:schemeClr val="bg1"/>
                        </a:solidFill>
                      </a:endParaRPr>
                    </a:p>
                  </a:txBody>
                  <a:tcPr marL="87753" marR="87753" marT="43876" marB="43876"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345" dirty="0" smtClean="0"/>
                        <a:t>3</a:t>
                      </a:r>
                      <a:r>
                        <a:rPr lang="zh-CN" altLang="en-US" sz="1345" dirty="0" smtClean="0"/>
                        <a:t>过，过被，现在</a:t>
                      </a:r>
                      <a:endParaRPr lang="zh-CN" altLang="en-US" sz="1345" dirty="0"/>
                    </a:p>
                  </a:txBody>
                  <a:tcPr marL="87753" marR="87753" marT="43876" marB="4387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345" dirty="0" smtClean="0"/>
                        <a:t>2done</a:t>
                      </a:r>
                      <a:r>
                        <a:rPr lang="zh-CN" altLang="en-US" sz="1345" dirty="0" smtClean="0"/>
                        <a:t>，</a:t>
                      </a:r>
                      <a:r>
                        <a:rPr lang="en-US" altLang="zh-CN" sz="1345" dirty="0" smtClean="0"/>
                        <a:t>doing</a:t>
                      </a:r>
                      <a:endParaRPr lang="zh-CN" altLang="en-US" sz="1345" dirty="0"/>
                    </a:p>
                  </a:txBody>
                  <a:tcPr marL="87753" marR="87753" marT="43876" marB="4387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345" dirty="0" smtClean="0"/>
                        <a:t>2</a:t>
                      </a:r>
                      <a:r>
                        <a:rPr lang="zh-CN" altLang="en-US" sz="1345" dirty="0" smtClean="0"/>
                        <a:t>名，定</a:t>
                      </a:r>
                      <a:endParaRPr lang="zh-CN" altLang="en-US" sz="1345" dirty="0"/>
                    </a:p>
                  </a:txBody>
                  <a:tcPr marL="87753" marR="87753" marT="43876" marB="4387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345" dirty="0"/>
                    </a:p>
                  </a:txBody>
                  <a:tcPr marL="87753" marR="87753" marT="43876" marB="4387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345" dirty="0" smtClean="0"/>
                        <a:t>1 well/ better</a:t>
                      </a:r>
                      <a:endParaRPr lang="zh-CN" altLang="en-US" sz="1345" dirty="0"/>
                    </a:p>
                  </a:txBody>
                  <a:tcPr marL="87753" marR="87753" marT="43876" marB="4387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345" dirty="0" smtClean="0"/>
                        <a:t>1 honesty</a:t>
                      </a:r>
                      <a:endParaRPr lang="zh-CN" altLang="en-US" sz="1345" dirty="0"/>
                    </a:p>
                  </a:txBody>
                  <a:tcPr marL="87753" marR="87753" marT="43876" marB="4387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345" dirty="0"/>
                    </a:p>
                  </a:txBody>
                  <a:tcPr marL="87753" marR="87753" marT="43876" marB="4387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345" dirty="0" smtClean="0"/>
                        <a:t>1</a:t>
                      </a:r>
                      <a:r>
                        <a:rPr lang="zh-CN" altLang="en-US" sz="1345" dirty="0" smtClean="0"/>
                        <a:t>反身</a:t>
                      </a:r>
                      <a:endParaRPr lang="zh-CN" altLang="en-US" sz="1345" dirty="0"/>
                    </a:p>
                  </a:txBody>
                  <a:tcPr marL="87753" marR="87753" marT="43876" marB="4387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345" dirty="0"/>
                    </a:p>
                  </a:txBody>
                  <a:tcPr marL="87753" marR="87753" marT="43876" marB="43876">
                    <a:solidFill>
                      <a:srgbClr val="FFFF00"/>
                    </a:solidFill>
                  </a:tcPr>
                </a:tc>
              </a:tr>
              <a:tr h="1002030">
                <a:tc>
                  <a:txBody>
                    <a:bodyPr/>
                    <a:lstStyle/>
                    <a:p>
                      <a:r>
                        <a:rPr lang="zh-CN" altLang="en-US" sz="1345" b="1" dirty="0" smtClean="0">
                          <a:solidFill>
                            <a:schemeClr val="bg1"/>
                          </a:solidFill>
                        </a:rPr>
                        <a:t>石景山</a:t>
                      </a:r>
                      <a:endParaRPr lang="zh-CN" altLang="en-US" sz="1345" b="1" dirty="0">
                        <a:solidFill>
                          <a:schemeClr val="bg1"/>
                        </a:solidFill>
                      </a:endParaRPr>
                    </a:p>
                  </a:txBody>
                  <a:tcPr marL="87753" marR="87753" marT="43876" marB="43876"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345" dirty="0" smtClean="0"/>
                        <a:t>3</a:t>
                      </a:r>
                      <a:r>
                        <a:rPr lang="zh-CN" altLang="en-US" sz="1345" dirty="0" smtClean="0"/>
                        <a:t>过进，过被，现在</a:t>
                      </a:r>
                      <a:r>
                        <a:rPr lang="en-US" altLang="zh-CN" sz="1345" dirty="0" smtClean="0"/>
                        <a:t>/</a:t>
                      </a:r>
                      <a:r>
                        <a:rPr lang="zh-CN" altLang="en-US" sz="1345" dirty="0" smtClean="0"/>
                        <a:t>现完</a:t>
                      </a:r>
                      <a:endParaRPr lang="zh-CN" altLang="en-US" sz="1345" dirty="0"/>
                    </a:p>
                  </a:txBody>
                  <a:tcPr marL="87753" marR="87753" marT="43876" marB="438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345" dirty="0" smtClean="0"/>
                        <a:t>1 doing</a:t>
                      </a:r>
                      <a:endParaRPr lang="zh-CN" altLang="en-US" sz="1345" dirty="0"/>
                    </a:p>
                  </a:txBody>
                  <a:tcPr marL="87753" marR="87753" marT="43876" marB="438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345" dirty="0" smtClean="0"/>
                        <a:t>2+1</a:t>
                      </a:r>
                      <a:r>
                        <a:rPr lang="zh-CN" altLang="en-US" sz="1345" dirty="0" smtClean="0"/>
                        <a:t>：状，定。</a:t>
                      </a:r>
                      <a:r>
                        <a:rPr lang="zh-CN" altLang="en-US" sz="1345" b="1" dirty="0" smtClean="0">
                          <a:solidFill>
                            <a:srgbClr val="0000FF"/>
                          </a:solidFill>
                        </a:rPr>
                        <a:t>并列连词</a:t>
                      </a:r>
                      <a:r>
                        <a:rPr lang="en-US" altLang="zh-CN" sz="1345" dirty="0" smtClean="0"/>
                        <a:t>but/while</a:t>
                      </a:r>
                      <a:endParaRPr lang="zh-CN" altLang="en-US" sz="1345" dirty="0"/>
                    </a:p>
                  </a:txBody>
                  <a:tcPr marL="87753" marR="87753" marT="43876" marB="438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345"/>
                    </a:p>
                  </a:txBody>
                  <a:tcPr marL="87753" marR="87753" marT="43876" marB="438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345" dirty="0"/>
                    </a:p>
                  </a:txBody>
                  <a:tcPr marL="87753" marR="87753" marT="43876" marB="438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345" dirty="0" smtClean="0"/>
                        <a:t>1 dollars</a:t>
                      </a:r>
                      <a:endParaRPr lang="zh-CN" altLang="en-US" sz="1345" dirty="0"/>
                    </a:p>
                  </a:txBody>
                  <a:tcPr marL="87753" marR="87753" marT="43876" marB="438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345" dirty="0" smtClean="0"/>
                        <a:t>1 in</a:t>
                      </a:r>
                      <a:endParaRPr lang="zh-CN" altLang="en-US" sz="1345" dirty="0"/>
                    </a:p>
                  </a:txBody>
                  <a:tcPr marL="87753" marR="87753" marT="43876" marB="438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345" dirty="0" smtClean="0"/>
                        <a:t>1 Its</a:t>
                      </a:r>
                      <a:endParaRPr lang="zh-CN" altLang="en-US" sz="1345" dirty="0"/>
                    </a:p>
                  </a:txBody>
                  <a:tcPr marL="87753" marR="87753" marT="43876" marB="4387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345" dirty="0"/>
                    </a:p>
                  </a:txBody>
                  <a:tcPr marL="87753" marR="87753" marT="43876" marB="43876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8" name="内容占位符 7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-77469" y="-33972"/>
            <a:ext cx="991553" cy="94107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186555" y="4706622"/>
            <a:ext cx="2042160" cy="34528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  <a:scene3d>
              <a:camera prst="orthographicFront"/>
              <a:lightRig rig="threePt" dir="t"/>
            </a:scene3d>
          </a:bodyPr>
          <a:lstStyle/>
          <a:p>
            <a:pPr defTabSz="685800" hangingPunct="1"/>
            <a:r>
              <a:rPr lang="zh-CN" altLang="en-US" kern="1200"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+mn-cs"/>
              </a:rPr>
              <a:t>高三英语复习系列</a:t>
            </a:r>
            <a:endParaRPr lang="zh-CN" altLang="en-US" kern="1200"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  <a:cs typeface="+mn-cs"/>
            </a:endParaRPr>
          </a:p>
        </p:txBody>
      </p:sp>
      <p:pic>
        <p:nvPicPr>
          <p:cNvPr id="6" name="内容占位符 1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314916" y="4706621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4294967295"/>
          </p:nvPr>
        </p:nvPicPr>
        <p:blipFill>
          <a:blip r:embed="rId1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1" y="111443"/>
            <a:ext cx="991553" cy="941070"/>
          </a:xfrm>
          <a:prstGeom prst="rect">
            <a:avLst/>
          </a:prstGeom>
        </p:spPr>
      </p:pic>
      <p:pic>
        <p:nvPicPr>
          <p:cNvPr id="13" name="内容占位符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0796" y="4810126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4136390" y="4798062"/>
            <a:ext cx="2042160" cy="34528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  <a:scene3d>
              <a:camera prst="orthographicFront"/>
              <a:lightRig rig="threePt" dir="t"/>
            </a:scene3d>
          </a:bodyPr>
          <a:lstStyle/>
          <a:p>
            <a:pPr defTabSz="685800" hangingPunct="1"/>
            <a:r>
              <a:rPr lang="zh-CN" altLang="en-US" kern="1200"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+mn-cs"/>
              </a:rPr>
              <a:t>高三英语复习系列</a:t>
            </a:r>
            <a:endParaRPr lang="zh-CN" altLang="en-US" kern="1200"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  <a:cs typeface="+mn-cs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>
          <a:xfrm>
            <a:off x="2" y="4905900"/>
            <a:ext cx="314661" cy="237600"/>
          </a:xfrm>
        </p:spPr>
        <p:txBody>
          <a:bodyPr>
            <a:noAutofit/>
          </a:bodyPr>
          <a:lstStyle/>
          <a:p>
            <a:r>
              <a:rPr lang="en-US" altLang="zh-CN" sz="1200" dirty="0">
                <a:solidFill>
                  <a:prstClr val="black">
                    <a:tint val="75000"/>
                  </a:prst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endParaRPr lang="zh-CN" altLang="en-US" sz="1200" dirty="0">
              <a:solidFill>
                <a:prstClr val="black">
                  <a:tint val="75000"/>
                </a:prst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88265" y="1504315"/>
            <a:ext cx="1407795" cy="2430145"/>
          </a:xfrm>
          <a:prstGeom prst="roundRect">
            <a:avLst/>
          </a:prstGeom>
          <a:solidFill>
            <a:srgbClr val="00B050"/>
          </a:solidFill>
          <a:ln w="25400" cap="flat" cmpd="sng" algn="ctr">
            <a:solidFill>
              <a:srgbClr val="FFFF0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zh-CN" altLang="zh-CN" sz="3600" b="1" dirty="0" smtClean="0">
                <a:solidFill>
                  <a:schemeClr val="bg1"/>
                </a:solidFill>
              </a:rPr>
              <a:t>必考点</a:t>
            </a:r>
            <a:r>
              <a:rPr lang="en-US" altLang="zh-CN" sz="3600" b="1" dirty="0" smtClean="0">
                <a:solidFill>
                  <a:schemeClr val="bg1"/>
                </a:solidFill>
              </a:rPr>
              <a:t>1 </a:t>
            </a:r>
            <a:endParaRPr lang="en-US" altLang="zh-CN" sz="3600" b="1" dirty="0" smtClean="0">
              <a:solidFill>
                <a:schemeClr val="bg1"/>
              </a:solidFill>
            </a:endParaRPr>
          </a:p>
          <a:p>
            <a:pPr algn="ctr"/>
            <a:r>
              <a:rPr lang="zh-CN" altLang="zh-CN" sz="3600" b="1" dirty="0" smtClean="0">
                <a:solidFill>
                  <a:schemeClr val="bg1"/>
                </a:solidFill>
              </a:rPr>
              <a:t>时态语态</a:t>
            </a:r>
            <a:endParaRPr lang="zh-CN" altLang="zh-CN" sz="3600" b="1" dirty="0" smtClean="0">
              <a:solidFill>
                <a:schemeClr val="bg1"/>
              </a:solidFill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-24000"/>
          </a:blip>
          <a:srcRect l="39272" t="20600" r="30607" b="16401"/>
          <a:stretch>
            <a:fillRect/>
          </a:stretch>
        </p:blipFill>
        <p:spPr>
          <a:xfrm>
            <a:off x="1496060" y="41275"/>
            <a:ext cx="3762375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内容占位符 4"/>
          <p:cNvPicPr>
            <a:picLocks noChangeAspect="1"/>
          </p:cNvPicPr>
          <p:nvPr/>
        </p:nvPicPr>
        <p:blipFill>
          <a:blip r:embed="rId4" cstate="print">
            <a:lum bright="-30000"/>
          </a:blip>
          <a:srcRect l="39272" t="20600" r="32379" b="13251"/>
          <a:stretch>
            <a:fillRect/>
          </a:stretch>
        </p:blipFill>
        <p:spPr>
          <a:xfrm>
            <a:off x="5258435" y="41275"/>
            <a:ext cx="3809365" cy="476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4294967295"/>
          </p:nvPr>
        </p:nvPicPr>
        <p:blipFill>
          <a:blip r:embed="rId1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8221346" y="12383"/>
            <a:ext cx="991553" cy="941070"/>
          </a:xfrm>
          <a:prstGeom prst="rect">
            <a:avLst/>
          </a:prstGeom>
        </p:spPr>
      </p:pic>
      <p:pic>
        <p:nvPicPr>
          <p:cNvPr id="13" name="内容占位符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87916" y="4579621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4059555" y="4579622"/>
            <a:ext cx="2042160" cy="34528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  <a:scene3d>
              <a:camera prst="orthographicFront"/>
              <a:lightRig rig="threePt" dir="t"/>
            </a:scene3d>
          </a:bodyPr>
          <a:lstStyle/>
          <a:p>
            <a:pPr defTabSz="685800" hangingPunct="1"/>
            <a:r>
              <a:rPr lang="zh-CN" altLang="en-US" kern="1200"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+mn-cs"/>
              </a:rPr>
              <a:t>高三英语复习系列</a:t>
            </a:r>
            <a:endParaRPr lang="zh-CN" altLang="en-US" kern="1200"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  <a:cs typeface="+mn-cs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>
          <a:xfrm>
            <a:off x="2" y="4905900"/>
            <a:ext cx="314661" cy="237600"/>
          </a:xfrm>
        </p:spPr>
        <p:txBody>
          <a:bodyPr>
            <a:noAutofit/>
          </a:bodyPr>
          <a:lstStyle/>
          <a:p>
            <a:r>
              <a:rPr lang="en-US" altLang="zh-CN" sz="1200" dirty="0">
                <a:solidFill>
                  <a:prstClr val="black">
                    <a:tint val="75000"/>
                  </a:prst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endParaRPr lang="zh-CN" altLang="en-US" sz="1200" dirty="0">
              <a:solidFill>
                <a:prstClr val="black">
                  <a:tint val="75000"/>
                </a:prst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635" y="254000"/>
            <a:ext cx="9143365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b="1" dirty="0" smtClean="0">
                <a:solidFill>
                  <a:srgbClr val="0000FF"/>
                </a:solidFill>
              </a:rPr>
              <a:t>一般将来时的其它表达</a:t>
            </a:r>
            <a:r>
              <a:rPr lang="zh-CN" altLang="zh-CN" sz="2800" b="1" dirty="0" smtClean="0"/>
              <a:t>：</a:t>
            </a:r>
            <a:endParaRPr lang="zh-CN" altLang="zh-CN" sz="2800" dirty="0" smtClean="0"/>
          </a:p>
          <a:p>
            <a:r>
              <a:rPr lang="zh-CN" altLang="zh-CN" sz="2800" b="1" dirty="0" smtClean="0">
                <a:solidFill>
                  <a:srgbClr val="FF0000"/>
                </a:solidFill>
              </a:rPr>
              <a:t>①</a:t>
            </a:r>
            <a:r>
              <a:rPr lang="en-US" altLang="zh-CN" sz="2800" dirty="0" smtClean="0"/>
              <a:t>go</a:t>
            </a:r>
            <a:r>
              <a:rPr lang="zh-CN" altLang="zh-CN" sz="2800" dirty="0" smtClean="0"/>
              <a:t>，</a:t>
            </a:r>
            <a:r>
              <a:rPr lang="en-US" altLang="zh-CN" sz="2800" dirty="0" smtClean="0"/>
              <a:t>come</a:t>
            </a:r>
            <a:r>
              <a:rPr lang="zh-CN" altLang="zh-CN" sz="2800" dirty="0" smtClean="0"/>
              <a:t>，</a:t>
            </a:r>
            <a:r>
              <a:rPr lang="en-US" altLang="zh-CN" sz="2800" dirty="0" smtClean="0"/>
              <a:t> start</a:t>
            </a:r>
            <a:r>
              <a:rPr lang="zh-CN" altLang="zh-CN" sz="2800" dirty="0" smtClean="0"/>
              <a:t>，</a:t>
            </a:r>
            <a:r>
              <a:rPr lang="en-US" altLang="zh-CN" sz="2800" dirty="0" smtClean="0"/>
              <a:t>move</a:t>
            </a:r>
            <a:r>
              <a:rPr lang="zh-CN" altLang="zh-CN" sz="2800" dirty="0" smtClean="0"/>
              <a:t>，</a:t>
            </a:r>
            <a:r>
              <a:rPr lang="en-US" altLang="zh-CN" sz="2800" dirty="0" smtClean="0"/>
              <a:t> leave</a:t>
            </a:r>
            <a:r>
              <a:rPr lang="zh-CN" altLang="zh-CN" sz="2800" dirty="0" smtClean="0"/>
              <a:t>，</a:t>
            </a:r>
            <a:r>
              <a:rPr lang="en-US" altLang="zh-CN" sz="2800" dirty="0" smtClean="0"/>
              <a:t>arrive</a:t>
            </a:r>
            <a:r>
              <a:rPr lang="zh-CN" altLang="zh-CN" sz="2800" dirty="0" smtClean="0"/>
              <a:t>，</a:t>
            </a:r>
            <a:r>
              <a:rPr lang="en-US" altLang="zh-CN" sz="2800" dirty="0" smtClean="0"/>
              <a:t>fly</a:t>
            </a:r>
            <a:r>
              <a:rPr lang="zh-CN" altLang="zh-CN" sz="2800" dirty="0" smtClean="0"/>
              <a:t>等表示位移的动词可用进行时表示按计划即将发生的动作。</a:t>
            </a:r>
            <a:endParaRPr lang="zh-CN" altLang="zh-CN" sz="2800" dirty="0" smtClean="0"/>
          </a:p>
          <a:p>
            <a:r>
              <a:rPr lang="zh-CN" altLang="zh-CN" sz="2800" b="1" dirty="0" smtClean="0">
                <a:solidFill>
                  <a:srgbClr val="FF0000"/>
                </a:solidFill>
              </a:rPr>
              <a:t>②</a:t>
            </a:r>
            <a:r>
              <a:rPr lang="zh-CN" altLang="zh-CN" sz="2800" dirty="0" smtClean="0"/>
              <a:t>时刻表、航班表、火车列车表上或日程安排上早就定好的事情，可用一般现在时表示将来</a:t>
            </a:r>
            <a:r>
              <a:rPr lang="en-US" altLang="zh-CN" sz="2800" dirty="0" smtClean="0"/>
              <a:t>(</a:t>
            </a:r>
            <a:r>
              <a:rPr lang="zh-CN" altLang="zh-CN" sz="2800" dirty="0" smtClean="0"/>
              <a:t>常与时间状语连用</a:t>
            </a:r>
            <a:r>
              <a:rPr lang="en-US" altLang="zh-CN" sz="2800" dirty="0" smtClean="0"/>
              <a:t>)</a:t>
            </a:r>
            <a:r>
              <a:rPr lang="zh-CN" altLang="zh-CN" sz="2800" dirty="0" smtClean="0"/>
              <a:t>。</a:t>
            </a:r>
            <a:endParaRPr lang="zh-CN" altLang="zh-CN" sz="2800" dirty="0" smtClean="0"/>
          </a:p>
          <a:p>
            <a:r>
              <a:rPr lang="zh-CN" altLang="zh-CN" sz="2800" b="1" dirty="0" smtClean="0">
                <a:solidFill>
                  <a:srgbClr val="FF0000"/>
                </a:solidFill>
              </a:rPr>
              <a:t>③</a:t>
            </a:r>
            <a:r>
              <a:rPr lang="zh-CN" altLang="zh-CN" sz="2800" dirty="0" smtClean="0"/>
              <a:t>“</a:t>
            </a:r>
            <a:r>
              <a:rPr lang="en-US" altLang="zh-CN" sz="2800" dirty="0" smtClean="0"/>
              <a:t>be about to+</a:t>
            </a:r>
            <a:r>
              <a:rPr lang="zh-CN" altLang="zh-CN" sz="2800" dirty="0" smtClean="0"/>
              <a:t>动词原形”表示安排或计划中的马上就要发生的动作，一般不与时间状语连用。</a:t>
            </a:r>
            <a:endParaRPr lang="zh-CN" altLang="zh-CN" sz="2800" dirty="0" smtClean="0"/>
          </a:p>
          <a:p>
            <a:r>
              <a:rPr lang="zh-CN" altLang="zh-CN" sz="2800" b="1" dirty="0" smtClean="0">
                <a:solidFill>
                  <a:srgbClr val="FF0000"/>
                </a:solidFill>
              </a:rPr>
              <a:t>④</a:t>
            </a:r>
            <a:r>
              <a:rPr lang="zh-CN" altLang="zh-CN" sz="2800" dirty="0" smtClean="0"/>
              <a:t>“</a:t>
            </a:r>
            <a:r>
              <a:rPr lang="en-US" altLang="zh-CN" sz="2800" dirty="0" smtClean="0"/>
              <a:t>be to+</a:t>
            </a:r>
            <a:r>
              <a:rPr lang="zh-CN" altLang="zh-CN" sz="2800" dirty="0" smtClean="0"/>
              <a:t>动词原形”表示按计划进行或征求对方意见；表示吩咐、命令、禁止，可能性等；表示“注定会成为”；可用于条件、时间状语从句中表示“想要”。</a:t>
            </a:r>
            <a:endParaRPr lang="zh-CN" altLang="en-US" sz="2800" dirty="0"/>
          </a:p>
        </p:txBody>
      </p:sp>
      <p:sp>
        <p:nvSpPr>
          <p:cNvPr id="7" name="矩形 6"/>
          <p:cNvSpPr/>
          <p:nvPr/>
        </p:nvSpPr>
        <p:spPr>
          <a:xfrm>
            <a:off x="3876735" y="-32658"/>
            <a:ext cx="1826141" cy="646331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易错</a:t>
            </a:r>
            <a:r>
              <a:rPr lang="zh-CN" alt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点</a:t>
            </a:r>
            <a:r>
              <a:rPr lang="en-US" altLang="zh-CN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</a:t>
            </a:r>
            <a:endParaRPr lang="en-US" altLang="zh-CN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4294967295"/>
          </p:nvPr>
        </p:nvPicPr>
        <p:blipFill>
          <a:blip r:embed="rId1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8065136" y="93028"/>
            <a:ext cx="991553" cy="941070"/>
          </a:xfrm>
          <a:prstGeom prst="rect">
            <a:avLst/>
          </a:prstGeom>
        </p:spPr>
      </p:pic>
      <p:pic>
        <p:nvPicPr>
          <p:cNvPr id="13" name="内容占位符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87916" y="4579621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4059555" y="4579622"/>
            <a:ext cx="2042160" cy="34528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  <a:scene3d>
              <a:camera prst="orthographicFront"/>
              <a:lightRig rig="threePt" dir="t"/>
            </a:scene3d>
          </a:bodyPr>
          <a:lstStyle/>
          <a:p>
            <a:pPr defTabSz="685800" hangingPunct="1"/>
            <a:r>
              <a:rPr lang="zh-CN" altLang="en-US" kern="1200"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+mn-cs"/>
              </a:rPr>
              <a:t>高三英语复习系列</a:t>
            </a:r>
            <a:endParaRPr lang="zh-CN" altLang="en-US" kern="1200"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  <a:cs typeface="+mn-cs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>
          <a:xfrm>
            <a:off x="2" y="4905900"/>
            <a:ext cx="314661" cy="237600"/>
          </a:xfrm>
        </p:spPr>
        <p:txBody>
          <a:bodyPr>
            <a:noAutofit/>
          </a:bodyPr>
          <a:lstStyle/>
          <a:p>
            <a:r>
              <a:rPr lang="en-US" altLang="zh-CN" sz="1200" dirty="0">
                <a:solidFill>
                  <a:prstClr val="black">
                    <a:tint val="75000"/>
                  </a:prst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endParaRPr lang="zh-CN" altLang="en-US" sz="1200" dirty="0">
              <a:solidFill>
                <a:prstClr val="black">
                  <a:tint val="75000"/>
                </a:prst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106680" y="205105"/>
            <a:ext cx="10903585" cy="4707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zh-CN" sz="2000" b="1" dirty="0" smtClean="0">
                <a:solidFill>
                  <a:srgbClr val="0000FF"/>
                </a:solidFill>
              </a:rPr>
              <a:t>固定句型中的时态</a:t>
            </a:r>
            <a:r>
              <a:rPr lang="zh-CN" altLang="zh-CN" sz="2000" b="1" dirty="0" smtClean="0"/>
              <a:t>：</a:t>
            </a:r>
            <a:endParaRPr lang="zh-CN" altLang="zh-CN" sz="2000" dirty="0" smtClean="0"/>
          </a:p>
          <a:p>
            <a:pPr fontAlgn="auto">
              <a:lnSpc>
                <a:spcPct val="100000"/>
              </a:lnSpc>
            </a:pPr>
            <a:r>
              <a:rPr lang="zh-CN" altLang="zh-CN" sz="2000" b="1" dirty="0" smtClean="0">
                <a:solidFill>
                  <a:srgbClr val="FF0000"/>
                </a:solidFill>
              </a:rPr>
              <a:t>①</a:t>
            </a:r>
            <a:r>
              <a:rPr lang="zh-CN" altLang="zh-CN" sz="2000" dirty="0" smtClean="0"/>
              <a:t>“祈使句</a:t>
            </a:r>
            <a:r>
              <a:rPr lang="en-US" altLang="zh-CN" sz="2000" dirty="0" smtClean="0"/>
              <a:t>+and/or/ otherwise+</a:t>
            </a:r>
            <a:r>
              <a:rPr lang="zh-CN" altLang="zh-CN" sz="2000" dirty="0" smtClean="0"/>
              <a:t>陈述句”，陈述句用一般将来时。</a:t>
            </a:r>
            <a:endParaRPr lang="zh-CN" altLang="zh-CN" sz="2000" dirty="0" smtClean="0"/>
          </a:p>
          <a:p>
            <a:pPr fontAlgn="auto">
              <a:lnSpc>
                <a:spcPct val="100000"/>
              </a:lnSpc>
            </a:pPr>
            <a:r>
              <a:rPr lang="zh-CN" altLang="zh-CN" sz="2000" b="1" dirty="0" smtClean="0">
                <a:solidFill>
                  <a:srgbClr val="FF0000"/>
                </a:solidFill>
              </a:rPr>
              <a:t>②</a:t>
            </a:r>
            <a:r>
              <a:rPr lang="zh-CN" altLang="zh-CN" sz="2000" dirty="0" smtClean="0"/>
              <a:t>“</a:t>
            </a:r>
            <a:r>
              <a:rPr lang="en-US" altLang="zh-CN" sz="2000" dirty="0" smtClean="0"/>
              <a:t>This/It/ That </a:t>
            </a:r>
            <a:r>
              <a:rPr lang="en-US" altLang="zh-CN" sz="2000" dirty="0" err="1" smtClean="0"/>
              <a:t>is+the</a:t>
            </a:r>
            <a:r>
              <a:rPr lang="en-US" altLang="zh-CN" sz="2000" dirty="0" smtClean="0"/>
              <a:t>+</a:t>
            </a:r>
            <a:r>
              <a:rPr lang="zh-CN" altLang="zh-CN" sz="2000" dirty="0" smtClean="0"/>
              <a:t>序数词</a:t>
            </a:r>
            <a:r>
              <a:rPr lang="en-US" altLang="zh-CN" sz="2000" dirty="0" smtClean="0"/>
              <a:t>+time+(that)</a:t>
            </a:r>
            <a:r>
              <a:rPr lang="zh-CN" altLang="zh-CN" sz="2000" dirty="0" smtClean="0"/>
              <a:t>从句”，从句用现在完成时。</a:t>
            </a:r>
            <a:endParaRPr lang="zh-CN" altLang="zh-CN" sz="2000" dirty="0" smtClean="0"/>
          </a:p>
          <a:p>
            <a:pPr fontAlgn="auto">
              <a:lnSpc>
                <a:spcPct val="100000"/>
              </a:lnSpc>
            </a:pPr>
            <a:r>
              <a:rPr lang="zh-CN" altLang="zh-CN" sz="2000" b="1" dirty="0" smtClean="0">
                <a:solidFill>
                  <a:srgbClr val="FF0000"/>
                </a:solidFill>
              </a:rPr>
              <a:t>③</a:t>
            </a:r>
            <a:r>
              <a:rPr lang="zh-CN" altLang="zh-CN" sz="2000" dirty="0" smtClean="0"/>
              <a:t>“</a:t>
            </a:r>
            <a:r>
              <a:rPr lang="en-US" altLang="zh-CN" sz="2000" dirty="0" smtClean="0"/>
              <a:t>This/It/ That </a:t>
            </a:r>
            <a:r>
              <a:rPr lang="en-US" altLang="zh-CN" sz="2000" dirty="0" err="1" smtClean="0"/>
              <a:t>was+the</a:t>
            </a:r>
            <a:r>
              <a:rPr lang="en-US" altLang="zh-CN" sz="2000" dirty="0" smtClean="0"/>
              <a:t>+</a:t>
            </a:r>
            <a:r>
              <a:rPr lang="zh-CN" altLang="zh-CN" sz="2000" dirty="0" smtClean="0"/>
              <a:t>序数词</a:t>
            </a:r>
            <a:r>
              <a:rPr lang="en-US" altLang="zh-CN" sz="2000" dirty="0" smtClean="0"/>
              <a:t>+time+(that)</a:t>
            </a:r>
            <a:r>
              <a:rPr lang="zh-CN" altLang="zh-CN" sz="2000" dirty="0" smtClean="0"/>
              <a:t>从句”，从句用过去完成时。</a:t>
            </a:r>
            <a:endParaRPr lang="zh-CN" altLang="zh-CN" sz="2000" dirty="0" smtClean="0"/>
          </a:p>
          <a:p>
            <a:pPr fontAlgn="auto">
              <a:lnSpc>
                <a:spcPct val="100000"/>
              </a:lnSpc>
            </a:pPr>
            <a:r>
              <a:rPr lang="zh-CN" altLang="zh-CN" sz="2000" b="1" dirty="0" smtClean="0">
                <a:solidFill>
                  <a:srgbClr val="FF0000"/>
                </a:solidFill>
              </a:rPr>
              <a:t>④</a:t>
            </a:r>
            <a:r>
              <a:rPr lang="zh-CN" altLang="zh-CN" sz="2000" dirty="0" smtClean="0"/>
              <a:t>“</a:t>
            </a:r>
            <a:r>
              <a:rPr lang="en-US" altLang="zh-CN" sz="2000" dirty="0" smtClean="0"/>
              <a:t>It is/ has been+</a:t>
            </a:r>
            <a:r>
              <a:rPr lang="zh-CN" altLang="zh-CN" sz="2000" dirty="0" smtClean="0"/>
              <a:t>时间段</a:t>
            </a:r>
            <a:r>
              <a:rPr lang="en-US" altLang="zh-CN" sz="2000" dirty="0" smtClean="0"/>
              <a:t>+ since +</a:t>
            </a:r>
            <a:r>
              <a:rPr lang="zh-CN" altLang="zh-CN" sz="2000" dirty="0" smtClean="0"/>
              <a:t>从句”，</a:t>
            </a:r>
            <a:r>
              <a:rPr lang="en-US" altLang="zh-CN" sz="2000" dirty="0" smtClean="0"/>
              <a:t>since</a:t>
            </a:r>
            <a:r>
              <a:rPr lang="zh-CN" altLang="zh-CN" sz="2000" dirty="0" smtClean="0"/>
              <a:t>从句中用一般过去时。</a:t>
            </a:r>
            <a:endParaRPr lang="zh-CN" altLang="zh-CN" sz="2000" dirty="0" smtClean="0"/>
          </a:p>
          <a:p>
            <a:pPr fontAlgn="auto">
              <a:lnSpc>
                <a:spcPct val="100000"/>
              </a:lnSpc>
            </a:pPr>
            <a:r>
              <a:rPr lang="zh-CN" altLang="zh-CN" sz="2000" b="1" dirty="0" smtClean="0">
                <a:solidFill>
                  <a:srgbClr val="FF0000"/>
                </a:solidFill>
              </a:rPr>
              <a:t>⑤</a:t>
            </a:r>
            <a:r>
              <a:rPr lang="zh-CN" altLang="zh-CN" sz="2000" dirty="0" smtClean="0"/>
              <a:t>“</a:t>
            </a:r>
            <a:r>
              <a:rPr lang="en-US" altLang="zh-CN" sz="2000" dirty="0" smtClean="0"/>
              <a:t>it is (high) time (that) sb. /</a:t>
            </a:r>
            <a:r>
              <a:rPr lang="en-US" altLang="zh-CN" sz="2000" dirty="0" err="1" smtClean="0"/>
              <a:t>sth</a:t>
            </a:r>
            <a:r>
              <a:rPr lang="en-US" altLang="zh-CN" sz="2000" dirty="0" smtClean="0"/>
              <a:t>. did</a:t>
            </a:r>
            <a:r>
              <a:rPr lang="zh-CN" altLang="zh-CN" sz="2000" dirty="0" smtClean="0"/>
              <a:t>”</a:t>
            </a:r>
            <a:r>
              <a:rPr lang="en-US" altLang="zh-CN" sz="2000" dirty="0" smtClean="0"/>
              <a:t>that</a:t>
            </a:r>
            <a:r>
              <a:rPr lang="zh-CN" altLang="zh-CN" sz="2000" dirty="0" smtClean="0"/>
              <a:t>从句中用一般过去时。</a:t>
            </a:r>
            <a:endParaRPr lang="zh-CN" altLang="zh-CN" sz="2000" dirty="0" smtClean="0"/>
          </a:p>
          <a:p>
            <a:pPr fontAlgn="auto">
              <a:lnSpc>
                <a:spcPct val="100000"/>
              </a:lnSpc>
            </a:pPr>
            <a:r>
              <a:rPr lang="zh-CN" altLang="zh-CN" sz="2000" b="1" dirty="0" smtClean="0">
                <a:solidFill>
                  <a:srgbClr val="FF0000"/>
                </a:solidFill>
              </a:rPr>
              <a:t>⑥</a:t>
            </a:r>
            <a:r>
              <a:rPr lang="zh-CN" altLang="zh-CN" sz="2000" dirty="0" smtClean="0"/>
              <a:t>“</a:t>
            </a:r>
            <a:r>
              <a:rPr lang="en-US" altLang="zh-CN" sz="2000" dirty="0" smtClean="0"/>
              <a:t>was/were doing </a:t>
            </a:r>
            <a:r>
              <a:rPr lang="en-US" altLang="zh-CN" sz="2000" dirty="0" err="1" smtClean="0"/>
              <a:t>sth</a:t>
            </a:r>
            <a:r>
              <a:rPr lang="en-US" altLang="zh-CN" sz="2000" dirty="0" smtClean="0"/>
              <a:t>. when </a:t>
            </a:r>
            <a:r>
              <a:rPr lang="en-US" altLang="zh-CN" sz="2000" dirty="0" err="1" smtClean="0"/>
              <a:t>sb</a:t>
            </a:r>
            <a:r>
              <a:rPr lang="en-US" altLang="zh-CN" sz="2000" dirty="0" smtClean="0"/>
              <a:t> /</a:t>
            </a:r>
            <a:r>
              <a:rPr lang="en-US" altLang="zh-CN" sz="2000" dirty="0" err="1" smtClean="0"/>
              <a:t>sth</a:t>
            </a:r>
            <a:r>
              <a:rPr lang="en-US" altLang="zh-CN" sz="2000" dirty="0" smtClean="0"/>
              <a:t> did</a:t>
            </a:r>
            <a:r>
              <a:rPr lang="zh-CN" altLang="zh-CN" sz="2000" dirty="0" smtClean="0"/>
              <a:t>”，</a:t>
            </a:r>
            <a:endParaRPr lang="zh-CN" altLang="zh-CN" sz="2000" dirty="0" smtClean="0"/>
          </a:p>
          <a:p>
            <a:pPr fontAlgn="auto">
              <a:lnSpc>
                <a:spcPct val="100000"/>
              </a:lnSpc>
            </a:pPr>
            <a:r>
              <a:rPr lang="zh-CN" altLang="zh-CN" sz="2000" dirty="0" smtClean="0"/>
              <a:t>（过去）正在做某事突然（发生了另一件事）。</a:t>
            </a:r>
            <a:endParaRPr lang="zh-CN" altLang="zh-CN" sz="2000" dirty="0" smtClean="0"/>
          </a:p>
          <a:p>
            <a:pPr fontAlgn="auto">
              <a:lnSpc>
                <a:spcPct val="100000"/>
              </a:lnSpc>
            </a:pPr>
            <a:r>
              <a:rPr lang="zh-CN" altLang="zh-CN" sz="2000" b="1" dirty="0" smtClean="0">
                <a:solidFill>
                  <a:srgbClr val="FF0000"/>
                </a:solidFill>
              </a:rPr>
              <a:t>⑦</a:t>
            </a:r>
            <a:r>
              <a:rPr lang="zh-CN" altLang="zh-CN" sz="2000" dirty="0" smtClean="0"/>
              <a:t>“</a:t>
            </a:r>
            <a:r>
              <a:rPr lang="en-US" altLang="zh-CN" sz="2000" dirty="0" smtClean="0"/>
              <a:t>Hardly had sb. done </a:t>
            </a:r>
            <a:r>
              <a:rPr lang="en-US" altLang="zh-CN" sz="2000" dirty="0" err="1" smtClean="0"/>
              <a:t>sth</a:t>
            </a:r>
            <a:r>
              <a:rPr lang="en-US" altLang="zh-CN" sz="2000" dirty="0" smtClean="0"/>
              <a:t> when…</a:t>
            </a:r>
            <a:r>
              <a:rPr lang="zh-CN" altLang="zh-CN" sz="2000" dirty="0" smtClean="0"/>
              <a:t>”与“</a:t>
            </a:r>
            <a:r>
              <a:rPr lang="en-US" altLang="zh-CN" sz="2000" dirty="0" smtClean="0"/>
              <a:t>No sooner had sb. done </a:t>
            </a:r>
            <a:r>
              <a:rPr lang="en-US" altLang="zh-CN" sz="2000" dirty="0" err="1" smtClean="0"/>
              <a:t>sth</a:t>
            </a:r>
            <a:r>
              <a:rPr lang="en-US" altLang="zh-CN" sz="2000" dirty="0" smtClean="0"/>
              <a:t>. than…</a:t>
            </a:r>
            <a:r>
              <a:rPr lang="zh-CN" altLang="zh-CN" sz="2000" dirty="0" smtClean="0"/>
              <a:t>”</a:t>
            </a:r>
            <a:endParaRPr lang="zh-CN" altLang="zh-CN" sz="2000" dirty="0" smtClean="0"/>
          </a:p>
          <a:p>
            <a:pPr fontAlgn="auto">
              <a:lnSpc>
                <a:spcPct val="100000"/>
              </a:lnSpc>
            </a:pPr>
            <a:r>
              <a:rPr lang="zh-CN" altLang="zh-CN" sz="2000" dirty="0" smtClean="0"/>
              <a:t>意为“一……就……”，主句中用过去完成时，从句中用一般过去时。</a:t>
            </a:r>
            <a:endParaRPr lang="zh-CN" altLang="zh-CN" sz="2000" dirty="0" smtClean="0"/>
          </a:p>
          <a:p>
            <a:pPr fontAlgn="auto">
              <a:lnSpc>
                <a:spcPct val="100000"/>
              </a:lnSpc>
            </a:pPr>
            <a:r>
              <a:rPr lang="zh-CN" altLang="zh-CN" sz="2000" b="1" dirty="0" smtClean="0">
                <a:solidFill>
                  <a:srgbClr val="FF0000"/>
                </a:solidFill>
              </a:rPr>
              <a:t>⑧</a:t>
            </a:r>
            <a:r>
              <a:rPr lang="zh-CN" altLang="zh-CN" sz="2000" dirty="0" smtClean="0"/>
              <a:t> “</a:t>
            </a:r>
            <a:r>
              <a:rPr lang="en-US" altLang="zh-CN" sz="2000" dirty="0" smtClean="0"/>
              <a:t>by the </a:t>
            </a:r>
            <a:r>
              <a:rPr lang="en-US" altLang="zh-CN" sz="2000" dirty="0" err="1" smtClean="0"/>
              <a:t>time+sb./sth.did</a:t>
            </a:r>
            <a:r>
              <a:rPr lang="zh-CN" altLang="zh-CN" sz="2000" dirty="0" smtClean="0"/>
              <a:t>”作状语时，主句用</a:t>
            </a:r>
            <a:r>
              <a:rPr lang="en-US" altLang="zh-CN" sz="2000" dirty="0" smtClean="0"/>
              <a:t> had done</a:t>
            </a:r>
            <a:r>
              <a:rPr lang="zh-CN" altLang="zh-CN" sz="2000" dirty="0" smtClean="0"/>
              <a:t>。</a:t>
            </a:r>
            <a:endParaRPr lang="zh-CN" altLang="zh-CN" sz="2000" dirty="0" smtClean="0"/>
          </a:p>
          <a:p>
            <a:pPr fontAlgn="auto">
              <a:lnSpc>
                <a:spcPct val="100000"/>
              </a:lnSpc>
            </a:pPr>
            <a:r>
              <a:rPr lang="zh-CN" altLang="zh-CN" sz="2000" b="1" dirty="0" smtClean="0">
                <a:solidFill>
                  <a:srgbClr val="FF0000"/>
                </a:solidFill>
              </a:rPr>
              <a:t>⑨</a:t>
            </a:r>
            <a:r>
              <a:rPr lang="zh-CN" altLang="zh-CN" sz="2000" dirty="0" smtClean="0"/>
              <a:t>在时间、条件状语从句中，主句用一般（过去）将来时，从句用一般现在时</a:t>
            </a:r>
            <a:endParaRPr lang="zh-CN" altLang="zh-CN" sz="2000" dirty="0" smtClean="0"/>
          </a:p>
          <a:p>
            <a:pPr fontAlgn="auto">
              <a:lnSpc>
                <a:spcPct val="100000"/>
              </a:lnSpc>
            </a:pPr>
            <a:r>
              <a:rPr lang="zh-CN" altLang="zh-CN" sz="2000" dirty="0" smtClean="0"/>
              <a:t>或一般过去时。</a:t>
            </a:r>
            <a:endParaRPr lang="zh-CN" altLang="zh-CN" sz="2000" dirty="0" smtClean="0"/>
          </a:p>
          <a:p>
            <a:pPr fontAlgn="auto">
              <a:lnSpc>
                <a:spcPct val="100000"/>
              </a:lnSpc>
            </a:pPr>
            <a:r>
              <a:rPr lang="zh-CN" altLang="zh-CN" sz="2000" b="1" dirty="0" smtClean="0">
                <a:solidFill>
                  <a:srgbClr val="FF0000"/>
                </a:solidFill>
              </a:rPr>
              <a:t>⑩</a:t>
            </a:r>
            <a:r>
              <a:rPr lang="zh-CN" altLang="zh-CN" sz="2000" dirty="0" smtClean="0"/>
              <a:t>在宾语从句中，如主句用一般过去时，从句应用过去的某种时态；从句表客观</a:t>
            </a:r>
            <a:endParaRPr lang="zh-CN" altLang="zh-CN" sz="2000" dirty="0" smtClean="0"/>
          </a:p>
          <a:p>
            <a:pPr fontAlgn="auto">
              <a:lnSpc>
                <a:spcPct val="100000"/>
              </a:lnSpc>
            </a:pPr>
            <a:r>
              <a:rPr lang="zh-CN" altLang="zh-CN" sz="2000" dirty="0" smtClean="0"/>
              <a:t>事实或真理，用一般现在时。</a:t>
            </a:r>
            <a:endParaRPr lang="zh-CN" altLang="en-US" sz="2000" dirty="0"/>
          </a:p>
        </p:txBody>
      </p:sp>
      <p:sp>
        <p:nvSpPr>
          <p:cNvPr id="7" name="矩形 6"/>
          <p:cNvSpPr/>
          <p:nvPr/>
        </p:nvSpPr>
        <p:spPr>
          <a:xfrm>
            <a:off x="3652086" y="-45156"/>
            <a:ext cx="1826141" cy="646331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易错</a:t>
            </a:r>
            <a:r>
              <a:rPr lang="zh-CN" alt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点</a:t>
            </a:r>
            <a:r>
              <a:rPr lang="en-US" altLang="zh-CN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</a:t>
            </a:r>
            <a:endParaRPr lang="en-US" altLang="zh-CN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212.xml><?xml version="1.0" encoding="utf-8"?>
<p:tagLst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21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1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1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1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17.xml><?xml version="1.0" encoding="utf-8"?>
<p:tagLst xmlns:p="http://schemas.openxmlformats.org/presentationml/2006/main">
  <p:tag name="KSO_WM_UNIT_TABLE_BEAUTIFY" val="smartTable{de368b6b-3d4e-4c3e-884e-8113900ab328}"/>
</p:tagLst>
</file>

<file path=ppt/tags/tag21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1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2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2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2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2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2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2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2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2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2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31.xml><?xml version="1.0" encoding="utf-8"?>
<p:tagLst xmlns:p="http://schemas.openxmlformats.org/presentationml/2006/main">
  <p:tag name="KSO_WM_UNIT_NOCLEAR" val="0"/>
  <p:tag name="KSO_WM_UNIT_VALUE" val="676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187308_4*f*1"/>
  <p:tag name="KSO_WM_TEMPLATE_CATEGORY" val="custom"/>
  <p:tag name="KSO_WM_TEMPLATE_INDEX" val="20187308"/>
  <p:tag name="KSO_WM_UNIT_LAYERLEVEL" val="1"/>
  <p:tag name="KSO_WM_TAG_VERSION" val="1.0"/>
  <p:tag name="KSO_WM_BEAUTIFY_FLAG" val="#wm#"/>
  <p:tag name="KSO_WM_UNIT_PRESET_TEXT" val="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&#10;单击此处添加文本具体内容，简明扼要的阐述您的观点。根据需要可酌情增减文字，以便观者准确的理解您传达的思想。&#10;单击此处添加文本具体内容，简明扼要的阐述您的观点。根据需要可酌情增减文字，以便观者准确的理解您传达的思想。&#10;单击此处添加文本具体内容，简明扼要的阐述您的观点。"/>
</p:tagLst>
</file>

<file path=ppt/tags/tag23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33.xml><?xml version="1.0" encoding="utf-8"?>
<p:tagLst xmlns:p="http://schemas.openxmlformats.org/presentationml/2006/main">
  <p:tag name="KSO_WM_UNIT_NOCLEAR" val="0"/>
  <p:tag name="KSO_WM_UNIT_VALUE" val="676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187308_4*f*1"/>
  <p:tag name="KSO_WM_TEMPLATE_CATEGORY" val="custom"/>
  <p:tag name="KSO_WM_TEMPLATE_INDEX" val="20187308"/>
  <p:tag name="KSO_WM_UNIT_LAYERLEVEL" val="1"/>
  <p:tag name="KSO_WM_TAG_VERSION" val="1.0"/>
  <p:tag name="KSO_WM_BEAUTIFY_FLAG" val="#wm#"/>
  <p:tag name="KSO_WM_UNIT_PRESET_TEXT" val="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&#10;单击此处添加文本具体内容，简明扼要的阐述您的观点。根据需要可酌情增减文字，以便观者准确的理解您传达的思想。&#10;单击此处添加文本具体内容，简明扼要的阐述您的观点。根据需要可酌情增减文字，以便观者准确的理解您传达的思想。&#10;单击此处添加文本具体内容，简明扼要的阐述您的观点。"/>
</p:tagLst>
</file>

<file path=ppt/tags/tag23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35.xml><?xml version="1.0" encoding="utf-8"?>
<p:tagLst xmlns:p="http://schemas.openxmlformats.org/presentationml/2006/main">
  <p:tag name="KSO_WM_UNIT_NOCLEAR" val="0"/>
  <p:tag name="KSO_WM_UNIT_VALUE" val="676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187308_4*f*1"/>
  <p:tag name="KSO_WM_TEMPLATE_CATEGORY" val="custom"/>
  <p:tag name="KSO_WM_TEMPLATE_INDEX" val="20187308"/>
  <p:tag name="KSO_WM_UNIT_LAYERLEVEL" val="1"/>
  <p:tag name="KSO_WM_TAG_VERSION" val="1.0"/>
  <p:tag name="KSO_WM_BEAUTIFY_FLAG" val="#wm#"/>
  <p:tag name="KSO_WM_UNIT_PRESET_TEXT" val="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&#10;单击此处添加文本具体内容，简明扼要的阐述您的观点。根据需要可酌情增减文字，以便观者准确的理解您传达的思想。&#10;单击此处添加文本具体内容，简明扼要的阐述您的观点。根据需要可酌情增减文字，以便观者准确的理解您传达的思想。&#10;单击此处添加文本具体内容，简明扼要的阐述您的观点。"/>
</p:tagLst>
</file>

<file path=ppt/tags/tag23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37.xml><?xml version="1.0" encoding="utf-8"?>
<p:tagLst xmlns:p="http://schemas.openxmlformats.org/presentationml/2006/main">
  <p:tag name="KSO_WM_UNIT_NOCLEAR" val="0"/>
  <p:tag name="KSO_WM_UNIT_VALUE" val="676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187308_4*f*1"/>
  <p:tag name="KSO_WM_TEMPLATE_CATEGORY" val="custom"/>
  <p:tag name="KSO_WM_TEMPLATE_INDEX" val="20187308"/>
  <p:tag name="KSO_WM_UNIT_LAYERLEVEL" val="1"/>
  <p:tag name="KSO_WM_TAG_VERSION" val="1.0"/>
  <p:tag name="KSO_WM_BEAUTIFY_FLAG" val="#wm#"/>
  <p:tag name="KSO_WM_UNIT_PRESET_TEXT" val="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&#10;单击此处添加文本具体内容，简明扼要的阐述您的观点。根据需要可酌情增减文字，以便观者准确的理解您传达的思想。&#10;单击此处添加文本具体内容，简明扼要的阐述您的观点。根据需要可酌情增减文字，以便观者准确的理解您传达的思想。&#10;单击此处添加文本具体内容，简明扼要的阐述您的观点。"/>
</p:tagLst>
</file>

<file path=ppt/tags/tag23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3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4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4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43.xml><?xml version="1.0" encoding="utf-8"?>
<p:tagLst xmlns:p="http://schemas.openxmlformats.org/presentationml/2006/main">
  <p:tag name="KSO_WM_UNIT_PLACING_PICTURE_USER_VIEWPORT" val="{&quot;height&quot;:1926,&quot;width&quot;:1944}"/>
</p:tagLst>
</file>

<file path=ppt/tags/tag244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5467</Words>
  <Application>WPS 演示</Application>
  <PresentationFormat>全屏显示(16:9)</PresentationFormat>
  <Paragraphs>418</Paragraphs>
  <Slides>28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43" baseType="lpstr">
      <vt:lpstr>Arial</vt:lpstr>
      <vt:lpstr>宋体</vt:lpstr>
      <vt:lpstr>Wingdings</vt:lpstr>
      <vt:lpstr>Calibri</vt:lpstr>
      <vt:lpstr>微软雅黑</vt:lpstr>
      <vt:lpstr>汉仪旗黑-85S</vt:lpstr>
      <vt:lpstr>楷体</vt:lpstr>
      <vt:lpstr>华文新魏</vt:lpstr>
      <vt:lpstr>黑体</vt:lpstr>
      <vt:lpstr>Impact</vt:lpstr>
      <vt:lpstr>Arial Unicode MS</vt:lpstr>
      <vt:lpstr>Times New Roman</vt:lpstr>
      <vt:lpstr>Calibri Light</vt:lpstr>
      <vt:lpstr>1_Office 主题​​</vt:lpstr>
      <vt:lpstr>Office 主题​​</vt:lpstr>
      <vt:lpstr>语法填空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Little Hope</cp:lastModifiedBy>
  <cp:revision>41</cp:revision>
  <dcterms:created xsi:type="dcterms:W3CDTF">2020-02-01T11:21:00Z</dcterms:created>
  <dcterms:modified xsi:type="dcterms:W3CDTF">2020-02-04T01:08:13Z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