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309" r:id="rId5"/>
    <p:sldId id="332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330" r:id="rId14"/>
    <p:sldId id="296" r:id="rId15"/>
    <p:sldId id="33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EA"/>
    <a:srgbClr val="EB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2"/>
      </p:cViewPr>
      <p:guideLst>
        <p:guide orient="horz" pos="2164"/>
        <p:guide pos="3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EEBA1-A93B-43CA-80D6-1A5A068B3B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60957-13BF-40C1-8965-C7F708837C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hangingPunct="0"/>
            <a:fld id="{E9E6FDB6-6D2B-46C1-9FA1-D82906A37C3A}" type="slidenum">
              <a:rPr lang="zh-CN" altLang="en-US" kern="0">
                <a:solidFill>
                  <a:srgbClr val="000000"/>
                </a:solidFill>
                <a:cs typeface="Calibri" panose="020F0502020204030204"/>
                <a:sym typeface="Calibri" panose="020F0502020204030204"/>
              </a:rPr>
            </a:fld>
            <a:endParaRPr lang="zh-CN" altLang="en-US" kern="0">
              <a:solidFill>
                <a:srgbClr val="000000"/>
              </a:solidFill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1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1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4.xml"/><Relationship Id="rId2" Type="http://schemas.openxmlformats.org/officeDocument/2006/relationships/image" Target="../media/image9.jpeg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-635" y="0"/>
            <a:ext cx="12192635" cy="693293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856267" y="3056558"/>
            <a:ext cx="7216140" cy="12948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26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M4U4</a:t>
            </a:r>
            <a:br>
              <a:rPr lang="en-US" altLang="zh-CN" sz="426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426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Body Language</a:t>
            </a:r>
            <a:endParaRPr lang="zh-CN" altLang="en-US" sz="4265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5319889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400" b="1" kern="0" spc="226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665" kern="0" spc="226" dirty="0">
                <a:solidFill>
                  <a:srgbClr val="00000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  <a:endParaRPr lang="en-US" altLang="zh-CN" sz="2665" kern="0" spc="226" dirty="0">
              <a:solidFill>
                <a:srgbClr val="00000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67193" y="1389463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zh-CN" altLang="en-US" sz="2665" b="1" kern="0" spc="226" dirty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kern="0" spc="226" dirty="0" smtClean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kern="0" spc="226" dirty="0" smtClean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高二年级英语</a:t>
            </a:r>
            <a:r>
              <a:rPr lang="zh-CN" altLang="en-US" sz="3200" b="1" kern="0" spc="226" dirty="0" smtClean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kern="0" spc="226" dirty="0">
              <a:solidFill>
                <a:srgbClr val="002060"/>
              </a:solidFill>
              <a:latin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40833" y="5320339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665" kern="0" spc="226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北京市朝阳区教研中心  </a:t>
            </a:r>
            <a:endParaRPr lang="zh-CN" altLang="en-US" sz="2665" kern="0" spc="226" dirty="0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055" y="883920"/>
            <a:ext cx="12210415" cy="6115050"/>
          </a:xfrm>
        </p:spPr>
        <p:txBody>
          <a:bodyPr>
            <a:noAutofit/>
          </a:bodyPr>
          <a:p>
            <a:pPr marL="60960" indent="111125">
              <a:lnSpc>
                <a:spcPts val="2960"/>
              </a:lnSpc>
              <a:buFont typeface="+mj-ea"/>
              <a:buAutoNum type="circleNumDbPlain"/>
            </a:pPr>
            <a:r>
              <a:rPr lang="en-US" altLang="zh-CN" sz="2800" b="1" spc="-70"/>
              <a:t> </a:t>
            </a:r>
            <a:r>
              <a:rPr lang="zh-CN" altLang="en-US" sz="2800" b="1" spc="-70"/>
              <a:t>Exercise has </a:t>
            </a:r>
            <a:r>
              <a:rPr lang="en-US" altLang="zh-CN" sz="2800" b="1" spc="-70"/>
              <a:t>played </a:t>
            </a:r>
            <a:r>
              <a:rPr lang="zh-CN" altLang="en-US" sz="2800" b="1" spc="-70"/>
              <a:t>a </a:t>
            </a:r>
            <a:r>
              <a:rPr lang="zh-CN" altLang="en-US" sz="2800" b="1" spc="-70">
                <a:solidFill>
                  <a:srgbClr val="FF0000"/>
                </a:solidFill>
              </a:rPr>
              <a:t>major </a:t>
            </a:r>
            <a:r>
              <a:rPr lang="zh-CN" altLang="en-US" sz="2800" b="1" spc="-70"/>
              <a:t>part in preventing and </a:t>
            </a:r>
            <a:r>
              <a:rPr lang="en-US" altLang="zh-CN" sz="2800" b="1" spc="-70"/>
              <a:t>fighting </a:t>
            </a:r>
            <a:r>
              <a:rPr lang="zh-CN" altLang="en-US" sz="2800" b="1" spc="-70"/>
              <a:t>disease.</a:t>
            </a:r>
            <a:endParaRPr lang="zh-CN" altLang="en-US" sz="2800" b="1"/>
          </a:p>
          <a:p>
            <a:pPr marL="60960" indent="111125">
              <a:lnSpc>
                <a:spcPts val="2960"/>
              </a:lnSpc>
              <a:buFont typeface="+mj-ea"/>
              <a:buNone/>
            </a:pPr>
            <a:r>
              <a:rPr lang="zh-CN" altLang="en-US" sz="1800">
                <a:solidFill>
                  <a:srgbClr val="00B0F0"/>
                </a:solidFill>
              </a:rPr>
              <a:t>more important, bigger or more serious than others of the same type</a:t>
            </a:r>
            <a:endParaRPr lang="zh-CN" altLang="en-US" sz="1800">
              <a:solidFill>
                <a:srgbClr val="00B0F0"/>
              </a:solidFill>
            </a:endParaRPr>
          </a:p>
          <a:p>
            <a:pPr marL="60960" indent="111125">
              <a:lnSpc>
                <a:spcPts val="2960"/>
              </a:lnSpc>
              <a:buFont typeface="+mj-ea"/>
              <a:buAutoNum type="circleNumDbPlain" startAt="2"/>
            </a:pPr>
            <a:r>
              <a:rPr sz="2800" b="1">
                <a:sym typeface="+mn-ea"/>
              </a:rPr>
              <a:t> He </a:t>
            </a:r>
            <a:r>
              <a:rPr sz="2800" b="1">
                <a:solidFill>
                  <a:srgbClr val="FF0000"/>
                </a:solidFill>
                <a:sym typeface="+mn-ea"/>
              </a:rPr>
              <a:t>majored </a:t>
            </a:r>
            <a:r>
              <a:rPr sz="2800" b="1">
                <a:sym typeface="+mn-ea"/>
              </a:rPr>
              <a:t>in history.</a:t>
            </a:r>
            <a:endParaRPr sz="2800" b="1">
              <a:sym typeface="+mn-ea"/>
            </a:endParaRPr>
          </a:p>
          <a:p>
            <a:pPr marL="60960" indent="0">
              <a:lnSpc>
                <a:spcPts val="2960"/>
              </a:lnSpc>
              <a:buFont typeface="+mj-ea"/>
              <a:buNone/>
            </a:pPr>
            <a:r>
              <a:rPr sz="1800">
                <a:solidFill>
                  <a:srgbClr val="00B0F0"/>
                </a:solidFill>
                <a:sym typeface="+mn-ea"/>
              </a:rPr>
              <a:t>to study something as main subject at university</a:t>
            </a:r>
            <a:endParaRPr sz="2800" b="1">
              <a:sym typeface="+mn-ea"/>
            </a:endParaRPr>
          </a:p>
          <a:p>
            <a:pPr marL="575310" indent="-514350">
              <a:lnSpc>
                <a:spcPts val="2960"/>
              </a:lnSpc>
              <a:buFont typeface="+mj-ea"/>
              <a:buAutoNum type="circleNumDbPlain" startAt="3"/>
            </a:pPr>
            <a:r>
              <a:rPr lang="zh-CN" altLang="en-US" sz="2800" b="1"/>
              <a:t>He planned to take history as his </a:t>
            </a:r>
            <a:r>
              <a:rPr lang="zh-CN" altLang="en-US" sz="2800" b="1">
                <a:solidFill>
                  <a:srgbClr val="FF0000"/>
                </a:solidFill>
              </a:rPr>
              <a:t>major</a:t>
            </a:r>
            <a:r>
              <a:rPr lang="zh-CN" altLang="en-US" sz="2800" b="1"/>
              <a:t>. </a:t>
            </a:r>
            <a:endParaRPr lang="zh-CN" altLang="en-US" sz="2800" b="1"/>
          </a:p>
          <a:p>
            <a:pPr marL="575310" indent="-514350">
              <a:lnSpc>
                <a:spcPts val="2960"/>
              </a:lnSpc>
              <a:buFont typeface="+mj-ea"/>
              <a:buAutoNum type="circleNumDbPlain" startAt="3"/>
            </a:pPr>
            <a:r>
              <a:rPr lang="en-US" altLang="zh-CN" sz="2800" b="1"/>
              <a:t>He is a history </a:t>
            </a:r>
            <a:r>
              <a:rPr sz="2800" b="1">
                <a:solidFill>
                  <a:srgbClr val="FF0000"/>
                </a:solidFill>
              </a:rPr>
              <a:t>major</a:t>
            </a:r>
            <a:r>
              <a:rPr lang="en-US" altLang="zh-CN" sz="2800" b="1"/>
              <a:t>.</a:t>
            </a:r>
            <a:endParaRPr lang="en-US" altLang="zh-CN" sz="2800" b="1"/>
          </a:p>
          <a:p>
            <a:pPr marL="60960" algn="l">
              <a:lnSpc>
                <a:spcPts val="2960"/>
              </a:lnSpc>
              <a:buClrTx/>
              <a:buSzTx/>
              <a:buFont typeface="+mj-ea"/>
              <a:buNone/>
            </a:pPr>
            <a:r>
              <a:rPr lang="zh-CN" altLang="en-US" sz="1800">
                <a:solidFill>
                  <a:srgbClr val="00B0F0"/>
                </a:solidFill>
                <a:uFillTx/>
              </a:rPr>
              <a:t>the most important subject that a university student is studying, or the student himself or herself:</a:t>
            </a:r>
            <a:endParaRPr lang="zh-CN" altLang="en-US" sz="1800" spc="-20">
              <a:solidFill>
                <a:srgbClr val="00B0F0"/>
              </a:solidFill>
              <a:uFillTx/>
            </a:endParaRPr>
          </a:p>
          <a:p>
            <a:pPr marL="60960" indent="111125">
              <a:lnSpc>
                <a:spcPts val="2960"/>
              </a:lnSpc>
              <a:buFont typeface="+mj-ea"/>
              <a:buAutoNum type="circleNumDbPlain" startAt="5"/>
            </a:pPr>
            <a:r>
              <a:rPr lang="zh-CN" altLang="en-US" sz="2800" b="1"/>
              <a:t> A/The </a:t>
            </a:r>
            <a:r>
              <a:rPr lang="zh-CN" altLang="en-US" sz="2800" b="1">
                <a:solidFill>
                  <a:srgbClr val="FF0000"/>
                </a:solidFill>
              </a:rPr>
              <a:t>majority </a:t>
            </a:r>
            <a:r>
              <a:rPr lang="zh-CN" altLang="en-US" sz="2800" b="1"/>
              <a:t>of people seem to prefer TV to radio.</a:t>
            </a:r>
            <a:endParaRPr lang="zh-CN" altLang="en-US" sz="2800" b="1"/>
          </a:p>
          <a:p>
            <a:pPr marL="575310" indent="-514350">
              <a:lnSpc>
                <a:spcPts val="2960"/>
              </a:lnSpc>
              <a:buFont typeface="+mj-ea"/>
              <a:buAutoNum type="circleNumDbPlain" startAt="6"/>
            </a:pPr>
            <a:r>
              <a:rPr lang="en-US" altLang="zh-CN" sz="2800" b="1"/>
              <a:t>Fortunately, s</a:t>
            </a:r>
            <a:r>
              <a:rPr lang="zh-CN" altLang="en-US" sz="2800" b="1"/>
              <a:t>he suffered only </a:t>
            </a:r>
            <a:r>
              <a:rPr lang="zh-CN" altLang="en-US" sz="2800" b="1">
                <a:solidFill>
                  <a:srgbClr val="FF0000"/>
                </a:solidFill>
              </a:rPr>
              <a:t>minor </a:t>
            </a:r>
            <a:r>
              <a:rPr lang="zh-CN" altLang="en-US" sz="2800" b="1"/>
              <a:t>injuries. </a:t>
            </a:r>
            <a:endParaRPr lang="zh-CN" altLang="en-US" sz="2800" b="1"/>
          </a:p>
          <a:p>
            <a:pPr marL="575310" indent="-514350">
              <a:lnSpc>
                <a:spcPts val="2960"/>
              </a:lnSpc>
              <a:buFont typeface="+mj-ea"/>
              <a:buAutoNum type="circleNumDbPlain" startAt="6"/>
            </a:pPr>
            <a:r>
              <a:rPr lang="zh-CN" altLang="en-US" sz="2800" b="1" spc="-70"/>
              <a:t>Only a small </a:t>
            </a:r>
            <a:r>
              <a:rPr lang="zh-CN" altLang="en-US" sz="2800" b="1" spc="-70">
                <a:solidFill>
                  <a:srgbClr val="FF0000"/>
                </a:solidFill>
              </a:rPr>
              <a:t>minority </a:t>
            </a:r>
            <a:r>
              <a:rPr lang="zh-CN" altLang="en-US" sz="2800" b="1" spc="-70"/>
              <a:t>of students is</a:t>
            </a:r>
            <a:r>
              <a:rPr sz="2800" b="1" spc="-70"/>
              <a:t>/</a:t>
            </a:r>
            <a:r>
              <a:rPr lang="zh-CN" altLang="en-US" sz="2800" b="1" spc="-70"/>
              <a:t>are interested in politics these days.</a:t>
            </a:r>
            <a:endParaRPr lang="zh-CN" altLang="en-US" sz="2800" b="1"/>
          </a:p>
          <a:p>
            <a:pPr marL="60960" indent="111125" algn="l">
              <a:lnSpc>
                <a:spcPts val="2960"/>
              </a:lnSpc>
              <a:buClrTx/>
              <a:buSzTx/>
              <a:buFont typeface="+mj-ea"/>
              <a:buNone/>
            </a:pPr>
            <a:r>
              <a:rPr lang="zh-CN" altLang="en-US" sz="2000"/>
              <a:t>  </a:t>
            </a:r>
            <a:r>
              <a:rPr lang="zh-CN" altLang="en-US" sz="1800"/>
              <a:t> </a:t>
            </a:r>
            <a:r>
              <a:rPr sz="2400" b="1">
                <a:solidFill>
                  <a:srgbClr val="FF0000"/>
                </a:solidFill>
              </a:rPr>
              <a:t>minor 少数的，小的，未成年的   minority 少数，未成年</a:t>
            </a:r>
            <a:endParaRPr lang="zh-CN" altLang="en-US" sz="2800" b="1">
              <a:solidFill>
                <a:srgbClr val="FF0000"/>
              </a:solidFill>
            </a:endParaRPr>
          </a:p>
          <a:p>
            <a:pPr marL="60960" indent="111125" algn="l">
              <a:lnSpc>
                <a:spcPct val="100000"/>
              </a:lnSpc>
              <a:buClrTx/>
              <a:buSzTx/>
              <a:buFont typeface="+mj-ea"/>
              <a:buAutoNum type="circleNumDbPlain" startAt="4"/>
            </a:pP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666115" y="68580"/>
            <a:ext cx="2040255" cy="59753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 smtClean="0">
                <a:solidFill>
                  <a:schemeClr val="bg1"/>
                </a:solidFill>
              </a:rPr>
              <a:t>7. major</a:t>
            </a:r>
            <a:endParaRPr lang="en-US" altLang="zh-CN" sz="3735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3185" y="89535"/>
            <a:ext cx="8260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en-US" sz="2400" b="1" spc="150">
                <a:uFillTx/>
                <a:ea typeface="微软雅黑" panose="020B0503020204020204" charset="-122"/>
                <a:cs typeface="+mn-lt"/>
                <a:sym typeface="+mn-ea"/>
              </a:rPr>
              <a:t>adj. </a:t>
            </a:r>
            <a:r>
              <a:rPr lang="zh-CN" altLang="en-US" sz="2400" b="1" spc="150">
                <a:uFillTx/>
                <a:ea typeface="微软雅黑" panose="020B0503020204020204" charset="-122"/>
                <a:cs typeface="+mn-lt"/>
                <a:sym typeface="+mn-ea"/>
              </a:rPr>
              <a:t>大的，重要的，主要的，</a:t>
            </a:r>
            <a:r>
              <a:rPr lang="en-US" altLang="zh-CN" sz="2400" b="1" spc="150">
                <a:uFillTx/>
                <a:ea typeface="微软雅黑" panose="020B0503020204020204" charset="-122"/>
                <a:cs typeface="+mn-lt"/>
                <a:sym typeface="+mn-ea"/>
              </a:rPr>
              <a:t>v/n. </a:t>
            </a:r>
            <a:r>
              <a:rPr lang="zh-CN" altLang="en-US" sz="2400" b="1" spc="150">
                <a:uFillTx/>
                <a:ea typeface="微软雅黑" panose="020B0503020204020204" charset="-122"/>
                <a:cs typeface="+mn-lt"/>
                <a:sym typeface="+mn-ea"/>
              </a:rPr>
              <a:t>主修，</a:t>
            </a:r>
            <a:r>
              <a:rPr lang="zh-CN" altLang="en-US" sz="2400" b="1" spc="150">
                <a:uFillTx/>
                <a:ea typeface="微软雅黑" panose="020B0503020204020204" charset="-122"/>
                <a:cs typeface="+mn-lt"/>
                <a:sym typeface="+mn-ea"/>
              </a:rPr>
              <a:t>专业</a:t>
            </a:r>
            <a:r>
              <a:rPr lang="en-US" sz="2400" b="1" spc="150">
                <a:uFillTx/>
                <a:ea typeface="微软雅黑" panose="020B0503020204020204" charset="-122"/>
                <a:cs typeface="+mn-lt"/>
                <a:sym typeface="+mn-ea"/>
              </a:rPr>
              <a:t> </a:t>
            </a:r>
            <a:endParaRPr lang="en-US" altLang="zh-CN" sz="2800" b="1" spc="150">
              <a:uFillTx/>
              <a:ea typeface="微软雅黑" panose="020B0503020204020204" charset="-122"/>
              <a:cs typeface="+mn-lt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488197" y="3429000"/>
            <a:ext cx="9697077" cy="9124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 hangingPunct="0"/>
            <a:r>
              <a:rPr lang="en-US" altLang="zh-CN" sz="5335" b="1" kern="0" spc="300" dirty="0" smtClean="0">
                <a:solidFill>
                  <a:schemeClr val="bg1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Complete the sentences</a:t>
            </a:r>
            <a:endParaRPr lang="en-US" altLang="zh-CN" sz="5335" b="1" kern="0" spc="300" dirty="0" smtClean="0">
              <a:solidFill>
                <a:schemeClr val="bg1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1691" y="1341241"/>
            <a:ext cx="492115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en-US" altLang="zh-CN" sz="7200" b="1" kern="0" spc="300" dirty="0" smtClean="0">
                <a:solidFill>
                  <a:srgbClr val="FF0000"/>
                </a:solidFill>
                <a:latin typeface="微软雅黑" panose="020B0503020204020204" charset="-122"/>
                <a:sym typeface="Calibri" panose="020F0502020204030204"/>
              </a:rPr>
              <a:t>Task 2</a:t>
            </a:r>
            <a:endParaRPr lang="en-US" altLang="zh-CN" sz="7200" b="1" kern="0" spc="300" dirty="0">
              <a:solidFill>
                <a:srgbClr val="FF0000"/>
              </a:solidFill>
              <a:latin typeface="微软雅黑" panose="020B0503020204020204" charset="-122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855" y="802005"/>
            <a:ext cx="10170160" cy="5697855"/>
          </a:xfrm>
        </p:spPr>
        <p:txBody>
          <a:bodyPr>
            <a:noAutofit/>
          </a:bodyPr>
          <a:p>
            <a:pPr marL="0" indent="0">
              <a:lnSpc>
                <a:spcPts val="3440"/>
              </a:lnSpc>
              <a:buNone/>
            </a:pPr>
            <a:r>
              <a:rPr lang="en-US" altLang="zh-CN" sz="2800" b="1">
                <a:sym typeface="+mn-ea"/>
              </a:rPr>
              <a:t>1</a:t>
            </a:r>
            <a:r>
              <a:rPr sz="2800" b="1">
                <a:sym typeface="+mn-ea"/>
              </a:rPr>
              <a:t>. The stars in the American flag </a:t>
            </a:r>
            <a:r>
              <a:rPr lang="en-US" altLang="zh-CN" sz="2800" b="1">
                <a:sym typeface="+mn-ea"/>
              </a:rPr>
              <a:t>_________</a:t>
            </a:r>
            <a:r>
              <a:rPr sz="2800" b="1">
                <a:sym typeface="+mn-ea"/>
              </a:rPr>
              <a:t> the States.</a:t>
            </a:r>
            <a:endParaRPr sz="2800" b="1">
              <a:sym typeface="+mn-ea"/>
            </a:endParaRPr>
          </a:p>
          <a:p>
            <a:pPr marL="0" indent="0">
              <a:lnSpc>
                <a:spcPts val="3440"/>
              </a:lnSpc>
              <a:buNone/>
            </a:pPr>
            <a:r>
              <a:rPr lang="en-US" altLang="zh-CN" sz="2800" b="1"/>
              <a:t>2</a:t>
            </a:r>
            <a:r>
              <a:rPr lang="zh-CN" altLang="en-US" sz="2800" b="1"/>
              <a:t>.</a:t>
            </a:r>
            <a:r>
              <a:rPr sz="2800" b="1">
                <a:sym typeface="+mn-ea"/>
              </a:rPr>
              <a:t> </a:t>
            </a:r>
            <a:r>
              <a:rPr lang="en-US" altLang="zh-CN" sz="2800" b="1">
                <a:sym typeface="+mn-ea"/>
              </a:rPr>
              <a:t>M</a:t>
            </a:r>
            <a:r>
              <a:rPr sz="2800" b="1">
                <a:sym typeface="+mn-ea"/>
              </a:rPr>
              <a:t>any soldiers lost their lives</a:t>
            </a:r>
            <a:r>
              <a:rPr lang="zh-CN" altLang="en-US" sz="2800" b="1"/>
              <a:t>_________</a:t>
            </a:r>
            <a:r>
              <a:rPr lang="en-US" altLang="zh-CN" sz="2800" b="1"/>
              <a:t>_</a:t>
            </a:r>
            <a:r>
              <a:rPr lang="zh-CN" altLang="en-US" sz="2800" b="1"/>
              <a:t> the town against attacks</a:t>
            </a:r>
            <a:r>
              <a:rPr lang="en-US" altLang="zh-CN" sz="2800" b="1"/>
              <a:t>. </a:t>
            </a:r>
            <a:endParaRPr lang="zh-CN" altLang="en-US" sz="2800" b="1"/>
          </a:p>
          <a:p>
            <a:pPr marL="0" indent="0">
              <a:lnSpc>
                <a:spcPts val="3440"/>
              </a:lnSpc>
              <a:buNone/>
            </a:pPr>
            <a:r>
              <a:rPr lang="en-US" altLang="zh-CN" sz="2800" b="1" spc="-40">
                <a:sym typeface="+mn-ea"/>
              </a:rPr>
              <a:t>3</a:t>
            </a:r>
            <a:r>
              <a:rPr sz="2800" b="1" spc="-40">
                <a:sym typeface="+mn-ea"/>
              </a:rPr>
              <a:t>. As I _________</a:t>
            </a:r>
            <a:r>
              <a:rPr lang="en-US" altLang="zh-CN" sz="2800" b="1" spc="-40">
                <a:sym typeface="+mn-ea"/>
              </a:rPr>
              <a:t>_</a:t>
            </a:r>
            <a:r>
              <a:rPr sz="2800" b="1" spc="-40">
                <a:sym typeface="+mn-ea"/>
              </a:rPr>
              <a:t>_ the building, I noticed a light on upstairs.</a:t>
            </a:r>
            <a:endParaRPr lang="zh-CN" altLang="en-US" sz="2800" b="1"/>
          </a:p>
          <a:p>
            <a:pPr marL="0" indent="0">
              <a:lnSpc>
                <a:spcPts val="3440"/>
              </a:lnSpc>
              <a:buNone/>
            </a:pPr>
            <a:r>
              <a:rPr lang="en-US" altLang="zh-CN" sz="2800" b="1"/>
              <a:t>4</a:t>
            </a:r>
            <a:r>
              <a:rPr lang="zh-CN" altLang="en-US" sz="2800" b="1"/>
              <a:t>. They won the game with _____.</a:t>
            </a:r>
            <a:endParaRPr lang="zh-CN" altLang="en-US" sz="2800" b="1"/>
          </a:p>
          <a:p>
            <a:pPr marL="0" indent="0">
              <a:lnSpc>
                <a:spcPts val="3440"/>
              </a:lnSpc>
              <a:buNone/>
            </a:pPr>
            <a:r>
              <a:rPr lang="en-US" altLang="zh-CN" sz="2800" b="1">
                <a:sym typeface="+mn-ea"/>
              </a:rPr>
              <a:t>5</a:t>
            </a:r>
            <a:r>
              <a:rPr sz="2800" b="1">
                <a:sym typeface="+mn-ea"/>
              </a:rPr>
              <a:t>. The ________ </a:t>
            </a:r>
            <a:r>
              <a:rPr lang="en-US" altLang="zh-CN" sz="2800" b="1">
                <a:sym typeface="+mn-ea"/>
              </a:rPr>
              <a:t>of students </a:t>
            </a:r>
            <a:r>
              <a:rPr sz="2800" b="1">
                <a:sym typeface="+mn-ea"/>
              </a:rPr>
              <a:t>approved the proposal so it was accepted by the teacher.</a:t>
            </a:r>
            <a:endParaRPr lang="zh-CN" altLang="en-US" sz="2800" b="1"/>
          </a:p>
          <a:p>
            <a:pPr marL="0" indent="0">
              <a:lnSpc>
                <a:spcPts val="3440"/>
              </a:lnSpc>
              <a:buNone/>
            </a:pPr>
            <a:r>
              <a:rPr lang="en-US" altLang="zh-CN" sz="2800" b="1">
                <a:sym typeface="+mn-ea"/>
              </a:rPr>
              <a:t>6</a:t>
            </a:r>
            <a:r>
              <a:rPr sz="2800" b="1">
                <a:sym typeface="+mn-ea"/>
              </a:rPr>
              <a:t>. </a:t>
            </a:r>
            <a:r>
              <a:rPr lang="en-US" altLang="zh-CN" sz="2800" b="1">
                <a:sym typeface="+mn-ea"/>
              </a:rPr>
              <a:t>In the discussion, John was ________ quiet, which was quite unlike him.</a:t>
            </a:r>
            <a:endParaRPr lang="en-US" altLang="zh-CN" sz="2800" b="1">
              <a:sym typeface="+mn-ea"/>
            </a:endParaRPr>
          </a:p>
          <a:p>
            <a:pPr marL="0" indent="0">
              <a:lnSpc>
                <a:spcPts val="3440"/>
              </a:lnSpc>
              <a:buNone/>
            </a:pPr>
            <a:r>
              <a:rPr lang="en-US" altLang="zh-CN" sz="2800" b="1">
                <a:sym typeface="+mn-ea"/>
              </a:rPr>
              <a:t>7</a:t>
            </a:r>
            <a:r>
              <a:rPr sz="2800" b="1">
                <a:sym typeface="+mn-ea"/>
              </a:rPr>
              <a:t>.</a:t>
            </a:r>
            <a:r>
              <a:rPr sz="2800" b="1" spc="-40">
                <a:sym typeface="+mn-ea"/>
              </a:rPr>
              <a:t> It's quite </a:t>
            </a:r>
            <a:r>
              <a:rPr lang="en-US" altLang="zh-CN" sz="2800" b="1" spc="-40">
                <a:sym typeface="+mn-ea"/>
              </a:rPr>
              <a:t>_______ </a:t>
            </a:r>
            <a:r>
              <a:rPr sz="2800" b="1" spc="-40">
                <a:sym typeface="+mn-ea"/>
              </a:rPr>
              <a:t>that we'll be in Spain this time next year.</a:t>
            </a:r>
            <a:endParaRPr lang="zh-CN" altLang="en-US" sz="2800" b="1"/>
          </a:p>
          <a:p>
            <a:pPr marL="0" indent="0">
              <a:lnSpc>
                <a:spcPts val="3440"/>
              </a:lnSpc>
              <a:buNone/>
            </a:pPr>
            <a:endParaRPr lang="zh-CN" altLang="en-US" sz="2800" b="1"/>
          </a:p>
        </p:txBody>
      </p:sp>
      <p:sp>
        <p:nvSpPr>
          <p:cNvPr id="11" name="矩形 10"/>
          <p:cNvSpPr/>
          <p:nvPr/>
        </p:nvSpPr>
        <p:spPr>
          <a:xfrm>
            <a:off x="5715" y="3175"/>
            <a:ext cx="10267950" cy="52197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p>
            <a:pPr algn="ctr" hangingPunct="0"/>
            <a:r>
              <a:rPr lang="en-US" altLang="zh-CN" sz="2800" b="1" kern="0" spc="300" dirty="0" smtClean="0">
                <a:solidFill>
                  <a:schemeClr val="bg1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Complete the sentences </a:t>
            </a:r>
            <a:endParaRPr lang="en-US" altLang="zh-CN" sz="2800" b="1" kern="0" spc="300" dirty="0" smtClean="0">
              <a:solidFill>
                <a:schemeClr val="bg1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05195" y="4899025"/>
            <a:ext cx="510794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curiously 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1265" y="2776220"/>
            <a:ext cx="510794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approached 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71565" y="1755775"/>
            <a:ext cx="510794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defending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69795" y="5906135"/>
            <a:ext cx="510794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likely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13680" y="3345815"/>
            <a:ext cx="510794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ease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86830" y="792480"/>
            <a:ext cx="510794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represent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3670" y="3900170"/>
            <a:ext cx="510794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majority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74300" y="110490"/>
            <a:ext cx="2540000" cy="6554470"/>
          </a:xfrm>
          <a:prstGeom prst="rect">
            <a:avLst/>
          </a:prstGeom>
          <a:solidFill>
            <a:srgbClr val="EAF0EA"/>
          </a:solidFill>
        </p:spPr>
        <p:txBody>
          <a:bodyPr wrap="square" rtlCol="0" anchor="t">
            <a:spAutoFit/>
          </a:bodyPr>
          <a:p>
            <a:pPr fontAlgn="auto">
              <a:lnSpc>
                <a:spcPct val="2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1. represent</a:t>
            </a:r>
            <a:endParaRPr lang="en-US" altLang="zh-CN" sz="2400" b="1">
              <a:solidFill>
                <a:srgbClr val="FF0000"/>
              </a:solidFill>
            </a:endParaRPr>
          </a:p>
          <a:p>
            <a:pPr fontAlgn="auto">
              <a:lnSpc>
                <a:spcPct val="2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2. curious</a:t>
            </a:r>
            <a:endParaRPr lang="en-US" altLang="zh-CN" sz="2400" b="1">
              <a:solidFill>
                <a:srgbClr val="FF0000"/>
              </a:solidFill>
            </a:endParaRPr>
          </a:p>
          <a:p>
            <a:pPr fontAlgn="auto">
              <a:lnSpc>
                <a:spcPct val="2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3. approach</a:t>
            </a:r>
            <a:endParaRPr lang="en-US" altLang="zh-CN" sz="2400" b="1">
              <a:solidFill>
                <a:srgbClr val="FF0000"/>
              </a:solidFill>
            </a:endParaRPr>
          </a:p>
          <a:p>
            <a:pPr fontAlgn="auto">
              <a:lnSpc>
                <a:spcPct val="2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4. defend</a:t>
            </a:r>
            <a:endParaRPr lang="en-US" altLang="zh-CN" sz="2400" b="1">
              <a:solidFill>
                <a:srgbClr val="FF0000"/>
              </a:solidFill>
            </a:endParaRPr>
          </a:p>
          <a:p>
            <a:pPr fontAlgn="auto">
              <a:lnSpc>
                <a:spcPct val="2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5. likely</a:t>
            </a:r>
            <a:endParaRPr lang="en-US" altLang="zh-CN" sz="2400" b="1">
              <a:solidFill>
                <a:srgbClr val="FF0000"/>
              </a:solidFill>
            </a:endParaRPr>
          </a:p>
          <a:p>
            <a:pPr fontAlgn="auto">
              <a:lnSpc>
                <a:spcPct val="2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6. ease</a:t>
            </a:r>
            <a:endParaRPr lang="en-US" altLang="zh-CN" sz="2400" b="1">
              <a:solidFill>
                <a:srgbClr val="FF0000"/>
              </a:solidFill>
            </a:endParaRPr>
          </a:p>
          <a:p>
            <a:pPr fontAlgn="auto">
              <a:lnSpc>
                <a:spcPct val="2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7. major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268259"/>
            <a:ext cx="1645920" cy="217424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7" y="305308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300" dirty="0">
                <a:solidFill>
                  <a:srgbClr val="00206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7200" b="1" kern="0" spc="300" dirty="0">
              <a:solidFill>
                <a:srgbClr val="00206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5092985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sz="2400" kern="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文本框 2"/>
          <p:cNvSpPr txBox="1"/>
          <p:nvPr/>
        </p:nvSpPr>
        <p:spPr>
          <a:xfrm>
            <a:off x="1334770" y="244475"/>
            <a:ext cx="9522460" cy="636968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00B0F0"/>
                </a:solidFill>
              </a:rPr>
              <a:t>Words and expressions: </a:t>
            </a:r>
            <a:endParaRPr lang="en-US" altLang="zh-CN" sz="4000" b="1">
              <a:solidFill>
                <a:srgbClr val="00B0F0"/>
              </a:solidFill>
            </a:endParaRPr>
          </a:p>
          <a:p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1. represent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2. curious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3. approach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4. defend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5. likely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6. ease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7. major</a:t>
            </a:r>
            <a:endParaRPr lang="en-US" altLang="zh-CN" sz="4000">
              <a:solidFill>
                <a:schemeClr val="tx1"/>
              </a:solidFill>
            </a:endParaRPr>
          </a:p>
          <a:p>
            <a:endParaRPr lang="en-US" altLang="zh-CN" sz="2400"/>
          </a:p>
          <a:p>
            <a:endParaRPr lang="en-US" altLang="zh-CN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487488" y="2988436"/>
            <a:ext cx="9697077" cy="119888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 hangingPunct="0"/>
            <a:r>
              <a:rPr lang="en-US" altLang="zh-CN" sz="7200" b="1" kern="0" spc="300" dirty="0" smtClean="0">
                <a:solidFill>
                  <a:schemeClr val="bg1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Read and discover</a:t>
            </a:r>
            <a:r>
              <a:rPr lang="en-US" altLang="zh-CN" sz="7200" b="1" kern="0" spc="300" dirty="0" smtClean="0">
                <a:solidFill>
                  <a:srgbClr val="00206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  <a:endParaRPr lang="zh-CN" altLang="en-US" sz="7200" b="1" kern="0" spc="300" dirty="0">
              <a:solidFill>
                <a:srgbClr val="00206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1691" y="1341241"/>
            <a:ext cx="492115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en-US" altLang="zh-CN" sz="7200" b="1" kern="0" spc="300" dirty="0">
                <a:solidFill>
                  <a:srgbClr val="FF0000"/>
                </a:solidFill>
                <a:latin typeface="微软雅黑" panose="020B0503020204020204" charset="-122"/>
                <a:sym typeface="Calibri" panose="020F0502020204030204"/>
              </a:rPr>
              <a:t>Task 1</a:t>
            </a:r>
            <a:endParaRPr lang="en-US" altLang="zh-CN" sz="7200" b="1" kern="0" spc="300" dirty="0">
              <a:solidFill>
                <a:srgbClr val="FF0000"/>
              </a:solidFill>
              <a:latin typeface="微软雅黑" panose="020B0503020204020204" charset="-122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460" y="952500"/>
            <a:ext cx="12118975" cy="5389880"/>
          </a:xfrm>
        </p:spPr>
        <p:txBody>
          <a:bodyPr>
            <a:noAutofit/>
          </a:bodyPr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3200" b="1">
                <a:latin typeface="+mn-lt"/>
                <a:cs typeface="+mn-lt"/>
              </a:rPr>
              <a:t>The competition attracted over 500 contestants 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cs typeface="+mn-lt"/>
              </a:rPr>
              <a:t>representing </a:t>
            </a:r>
            <a:r>
              <a:rPr lang="zh-CN" altLang="en-US" sz="3200" b="1">
                <a:latin typeface="+mn-lt"/>
                <a:cs typeface="+mn-lt"/>
              </a:rPr>
              <a:t>8 different countries.</a:t>
            </a:r>
            <a:endParaRPr lang="zh-CN" altLang="en-US" sz="2000"/>
          </a:p>
          <a:p>
            <a:pPr marL="0" indent="0">
              <a:lnSpc>
                <a:spcPct val="100000"/>
              </a:lnSpc>
              <a:buFont typeface="+mj-ea"/>
              <a:buNone/>
            </a:pPr>
            <a:r>
              <a:rPr lang="zh-CN" altLang="en-US" sz="2000">
                <a:solidFill>
                  <a:srgbClr val="0070C0"/>
                </a:solidFill>
              </a:rPr>
              <a:t>to officially speak </a:t>
            </a:r>
            <a:r>
              <a:rPr lang="en-US" altLang="zh-CN" sz="2000">
                <a:solidFill>
                  <a:srgbClr val="0070C0"/>
                </a:solidFill>
              </a:rPr>
              <a:t>for,</a:t>
            </a:r>
            <a:r>
              <a:rPr lang="zh-CN" altLang="en-US" sz="2000">
                <a:solidFill>
                  <a:srgbClr val="0070C0"/>
                </a:solidFill>
              </a:rPr>
              <a:t> or take action for another person or group of people </a:t>
            </a:r>
            <a:endParaRPr lang="zh-CN" altLang="en-US" sz="2000">
              <a:solidFill>
                <a:srgbClr val="0070C0"/>
              </a:solidFill>
            </a:endParaRPr>
          </a:p>
          <a:p>
            <a:pPr marL="514350" indent="-514350" algn="l">
              <a:lnSpc>
                <a:spcPct val="100000"/>
              </a:lnSpc>
              <a:buClrTx/>
              <a:buSzTx/>
              <a:buFont typeface="+mj-ea"/>
              <a:buAutoNum type="circleNumDbPlain" startAt="2"/>
            </a:pPr>
            <a:r>
              <a:rPr lang="zh-CN" altLang="en-US" sz="3200" b="1">
                <a:latin typeface="+mn-lt"/>
                <a:cs typeface="+mn-lt"/>
              </a:rPr>
              <a:t>To many people the Queen 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cs typeface="+mn-lt"/>
              </a:rPr>
              <a:t>represents </a:t>
            </a:r>
            <a:r>
              <a:rPr lang="zh-CN" altLang="en-US" sz="3200" b="1">
                <a:latin typeface="+mn-lt"/>
                <a:cs typeface="+mn-lt"/>
              </a:rPr>
              <a:t>the former glory of Britain.</a:t>
            </a:r>
            <a:endParaRPr lang="zh-CN" altLang="en-US" sz="3200" b="1">
              <a:latin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buFont typeface="+mj-ea"/>
              <a:buNone/>
            </a:pPr>
            <a:r>
              <a:rPr lang="en-US" altLang="zh-CN" sz="2000">
                <a:solidFill>
                  <a:srgbClr val="0070C0"/>
                </a:solidFill>
                <a:sym typeface="+mn-ea"/>
              </a:rPr>
              <a:t>to </a:t>
            </a:r>
            <a:r>
              <a:rPr sz="2000">
                <a:solidFill>
                  <a:srgbClr val="0070C0"/>
                </a:solidFill>
                <a:sym typeface="+mn-ea"/>
              </a:rPr>
              <a:t>stand for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; to </a:t>
            </a:r>
            <a:r>
              <a:rPr sz="2000">
                <a:solidFill>
                  <a:srgbClr val="0070C0"/>
                </a:solidFill>
                <a:sym typeface="+mn-ea"/>
              </a:rPr>
              <a:t>symbolize </a:t>
            </a:r>
            <a:endParaRPr sz="2000">
              <a:solidFill>
                <a:srgbClr val="0070C0"/>
              </a:solidFill>
              <a:sym typeface="+mn-ea"/>
            </a:endParaRPr>
          </a:p>
          <a:p>
            <a:pPr marL="514350" indent="-514350">
              <a:lnSpc>
                <a:spcPct val="100000"/>
              </a:lnSpc>
              <a:buFont typeface="+mj-ea"/>
              <a:buAutoNum type="circleNumDbPlain" startAt="3"/>
            </a:pPr>
            <a:r>
              <a:rPr lang="zh-CN" altLang="en-US" sz="3200" b="1">
                <a:latin typeface="+mn-lt"/>
                <a:cs typeface="+mn-lt"/>
              </a:rPr>
              <a:t>The firm has two 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cs typeface="+mn-lt"/>
              </a:rPr>
              <a:t>representatives </a:t>
            </a:r>
            <a:r>
              <a:rPr lang="zh-CN" altLang="en-US" sz="3200" b="1">
                <a:latin typeface="+mn-lt"/>
                <a:cs typeface="+mn-lt"/>
              </a:rPr>
              <a:t>in every European city.   </a:t>
            </a:r>
            <a:endParaRPr lang="zh-CN" altLang="en-US" sz="3200" b="1">
              <a:latin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buFont typeface="+mj-ea"/>
              <a:buNone/>
            </a:pPr>
            <a:r>
              <a:rPr lang="en-US" altLang="zh-CN" sz="3200" b="1">
                <a:solidFill>
                  <a:srgbClr val="FF0000"/>
                </a:solidFill>
                <a:latin typeface="+mn-lt"/>
                <a:cs typeface="+mn-lt"/>
              </a:rPr>
              <a:t>   representative n. 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cs typeface="+mn-lt"/>
              </a:rPr>
              <a:t>代表，典型</a:t>
            </a:r>
            <a:endParaRPr lang="zh-CN" altLang="en-US" sz="200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</a:pPr>
            <a:endParaRPr lang="zh-CN" altLang="en-US" sz="20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zh-CN" altLang="en-US" sz="2000"/>
          </a:p>
          <a:p>
            <a:pPr>
              <a:lnSpc>
                <a:spcPct val="100000"/>
              </a:lnSpc>
            </a:pP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They appointed him as their representative. 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The firm has two representatives in every European city.</a:t>
            </a:r>
            <a:endParaRPr lang="zh-CN" altLang="en-US" sz="2000"/>
          </a:p>
        </p:txBody>
      </p:sp>
      <p:sp>
        <p:nvSpPr>
          <p:cNvPr id="4" name="标题 1"/>
          <p:cNvSpPr txBox="1"/>
          <p:nvPr/>
        </p:nvSpPr>
        <p:spPr>
          <a:xfrm>
            <a:off x="665937" y="68514"/>
            <a:ext cx="3072341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 smtClean="0">
                <a:solidFill>
                  <a:schemeClr val="bg1"/>
                </a:solidFill>
              </a:rPr>
              <a:t>1. represent</a:t>
            </a:r>
            <a:endParaRPr sz="3735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80205" y="89535"/>
            <a:ext cx="792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sz="3200" b="1" spc="150">
                <a:uFillTx/>
                <a:ea typeface="微软雅黑" panose="020B0503020204020204" charset="-122"/>
                <a:cs typeface="+mn-lt"/>
              </a:rPr>
              <a:t>代表、代理；象征、等于</a:t>
            </a:r>
            <a:endParaRPr lang="zh-CN" altLang="en-US" sz="3200" b="1" spc="150">
              <a:uFillTx/>
              <a:ea typeface="微软雅黑" panose="020B0503020204020204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035" y="1167765"/>
            <a:ext cx="12324715" cy="5389880"/>
          </a:xfrm>
        </p:spPr>
        <p:txBody>
          <a:bodyPr>
            <a:noAutofit/>
          </a:bodyPr>
          <a:p>
            <a:pPr marL="28575" indent="485775">
              <a:lnSpc>
                <a:spcPts val="2900"/>
              </a:lnSpc>
              <a:buFont typeface="+mj-ea"/>
              <a:buAutoNum type="circleNumDbPlain"/>
            </a:pPr>
            <a:r>
              <a:rPr lang="zh-CN" altLang="en-US" sz="3000" b="1">
                <a:latin typeface="+mn-lt"/>
                <a:cs typeface="+mn-lt"/>
              </a:rPr>
              <a:t>They were very </a:t>
            </a:r>
            <a:r>
              <a:rPr lang="zh-CN" altLang="en-US" sz="3000" b="1">
                <a:solidFill>
                  <a:srgbClr val="FF0000"/>
                </a:solidFill>
                <a:latin typeface="+mn-lt"/>
                <a:cs typeface="+mn-lt"/>
              </a:rPr>
              <a:t>curious </a:t>
            </a:r>
            <a:r>
              <a:rPr lang="zh-CN" altLang="en-US" sz="3000" b="1">
                <a:latin typeface="+mn-lt"/>
                <a:cs typeface="+mn-lt"/>
              </a:rPr>
              <a:t>about the people living upstairs. </a:t>
            </a:r>
            <a:endParaRPr lang="zh-CN" altLang="en-US" sz="3000" b="1">
              <a:latin typeface="+mn-lt"/>
              <a:cs typeface="+mn-lt"/>
            </a:endParaRPr>
          </a:p>
          <a:p>
            <a:pPr marL="0" indent="0">
              <a:lnSpc>
                <a:spcPts val="2900"/>
              </a:lnSpc>
              <a:buFont typeface="+mj-ea"/>
              <a:buNone/>
            </a:pPr>
            <a:r>
              <a:rPr lang="zh-CN" altLang="en-US" sz="2000" b="1">
                <a:solidFill>
                  <a:srgbClr val="00B0F0"/>
                </a:solidFill>
                <a:latin typeface="+mn-lt"/>
                <a:cs typeface="+mn-lt"/>
              </a:rPr>
              <a:t>having or showing too much interest in the affairs of others </a:t>
            </a:r>
            <a:endParaRPr lang="zh-CN" altLang="en-US" sz="2000" b="1">
              <a:solidFill>
                <a:srgbClr val="00B0F0"/>
              </a:solidFill>
              <a:latin typeface="+mn-lt"/>
              <a:cs typeface="+mn-lt"/>
            </a:endParaRPr>
          </a:p>
          <a:p>
            <a:pPr marL="514350" indent="-501650" algn="l">
              <a:lnSpc>
                <a:spcPts val="2900"/>
              </a:lnSpc>
              <a:buClrTx/>
              <a:buSzTx/>
              <a:buFont typeface="+mj-ea"/>
              <a:buAutoNum type="circleNumDbPlain" startAt="2"/>
            </a:pPr>
            <a:r>
              <a:rPr lang="zh-CN" altLang="en-US" sz="3000" b="1">
                <a:latin typeface="+mn-lt"/>
                <a:cs typeface="+mn-lt"/>
              </a:rPr>
              <a:t>He is such a </a:t>
            </a:r>
            <a:r>
              <a:rPr lang="zh-CN" altLang="en-US" sz="3000" b="1">
                <a:solidFill>
                  <a:srgbClr val="FF0000"/>
                </a:solidFill>
                <a:latin typeface="+mn-lt"/>
                <a:cs typeface="+mn-lt"/>
              </a:rPr>
              <a:t>curious </a:t>
            </a:r>
            <a:r>
              <a:rPr lang="zh-CN" altLang="en-US" sz="3000" b="1">
                <a:latin typeface="+mn-lt"/>
                <a:cs typeface="+mn-lt"/>
              </a:rPr>
              <a:t>boy, always </a:t>
            </a:r>
            <a:r>
              <a:rPr lang="en-US" altLang="zh-CN" sz="3000" b="1">
                <a:latin typeface="+mn-lt"/>
                <a:cs typeface="+mn-lt"/>
              </a:rPr>
              <a:t>wishing to learn new things.</a:t>
            </a:r>
            <a:r>
              <a:rPr lang="zh-CN" altLang="en-US" sz="3000" b="1">
                <a:latin typeface="+mn-lt"/>
                <a:cs typeface="+mn-lt"/>
              </a:rPr>
              <a:t> </a:t>
            </a:r>
            <a:endParaRPr lang="zh-CN" altLang="en-US" sz="3000" b="1">
              <a:latin typeface="+mn-lt"/>
              <a:cs typeface="+mn-lt"/>
            </a:endParaRPr>
          </a:p>
          <a:p>
            <a:pPr marL="12700" indent="0" algn="l">
              <a:lnSpc>
                <a:spcPts val="2900"/>
              </a:lnSpc>
              <a:buClrTx/>
              <a:buSzTx/>
              <a:buFont typeface="+mj-ea"/>
              <a:buNone/>
            </a:pPr>
            <a:r>
              <a:rPr lang="zh-CN" altLang="en-US" sz="2000" b="1">
                <a:solidFill>
                  <a:srgbClr val="00B0F0"/>
                </a:solidFill>
                <a:latin typeface="+mn-lt"/>
                <a:cs typeface="+mn-lt"/>
              </a:rPr>
              <a:t>eager to know or learn</a:t>
            </a:r>
            <a:endParaRPr lang="zh-CN" altLang="en-US" sz="2000" b="1">
              <a:solidFill>
                <a:srgbClr val="00B0F0"/>
              </a:solidFill>
              <a:latin typeface="+mn-lt"/>
              <a:cs typeface="+mn-lt"/>
            </a:endParaRPr>
          </a:p>
          <a:p>
            <a:pPr marL="514350" indent="-501650" algn="l">
              <a:lnSpc>
                <a:spcPts val="2900"/>
              </a:lnSpc>
              <a:buClrTx/>
              <a:buSzTx/>
              <a:buFont typeface="+mj-ea"/>
              <a:buAutoNum type="circleNumDbPlain" startAt="3"/>
            </a:pPr>
            <a:r>
              <a:rPr lang="zh-CN" altLang="en-US" sz="3000" b="1">
                <a:latin typeface="+mn-lt"/>
                <a:cs typeface="+mn-lt"/>
              </a:rPr>
              <a:t>It was </a:t>
            </a:r>
            <a:r>
              <a:rPr lang="zh-CN" altLang="en-US" sz="3000" b="1">
                <a:solidFill>
                  <a:srgbClr val="FF0000"/>
                </a:solidFill>
                <a:latin typeface="+mn-lt"/>
                <a:cs typeface="+mn-lt"/>
              </a:rPr>
              <a:t>curious </a:t>
            </a:r>
            <a:r>
              <a:rPr lang="zh-CN" altLang="en-US" sz="3000" b="1">
                <a:latin typeface="+mn-lt"/>
                <a:cs typeface="+mn-lt"/>
              </a:rPr>
              <a:t>that he didn</a:t>
            </a:r>
            <a:r>
              <a:rPr lang="en-US" altLang="zh-CN" sz="3000" b="1">
                <a:latin typeface="+mn-lt"/>
                <a:cs typeface="+mn-lt"/>
              </a:rPr>
              <a:t>'</a:t>
            </a:r>
            <a:r>
              <a:rPr lang="zh-CN" altLang="en-US" sz="3000" b="1">
                <a:latin typeface="+mn-lt"/>
                <a:cs typeface="+mn-lt"/>
              </a:rPr>
              <a:t>t tell anyone.</a:t>
            </a:r>
            <a:r>
              <a:rPr lang="zh-CN" altLang="en-US" sz="2800" b="1">
                <a:latin typeface="+mn-lt"/>
                <a:cs typeface="+mn-lt"/>
              </a:rPr>
              <a:t> </a:t>
            </a:r>
            <a:endParaRPr lang="zh-CN" altLang="en-US" sz="2800" b="1">
              <a:latin typeface="+mn-lt"/>
              <a:cs typeface="+mn-lt"/>
            </a:endParaRPr>
          </a:p>
          <a:p>
            <a:pPr marL="0" indent="0" algn="l">
              <a:lnSpc>
                <a:spcPts val="2900"/>
              </a:lnSpc>
              <a:buClrTx/>
              <a:buSzTx/>
              <a:buFont typeface="+mj-ea"/>
              <a:buNone/>
            </a:pPr>
            <a:r>
              <a:rPr lang="zh-CN" altLang="en-US" sz="2000" b="1">
                <a:solidFill>
                  <a:srgbClr val="00B0F0"/>
                </a:solidFill>
                <a:latin typeface="+mn-lt"/>
                <a:cs typeface="+mn-lt"/>
              </a:rPr>
              <a:t>strange; unusual</a:t>
            </a:r>
            <a:endParaRPr lang="zh-CN" altLang="en-US" sz="2000" b="1">
              <a:solidFill>
                <a:srgbClr val="00B0F0"/>
              </a:solidFill>
              <a:latin typeface="+mn-lt"/>
              <a:cs typeface="+mn-lt"/>
            </a:endParaRPr>
          </a:p>
          <a:p>
            <a:pPr marL="534670" indent="-506095">
              <a:lnSpc>
                <a:spcPts val="2900"/>
              </a:lnSpc>
              <a:buFont typeface="+mj-ea"/>
              <a:buAutoNum type="circleNumDbPlain" startAt="4"/>
            </a:pPr>
            <a:r>
              <a:rPr lang="zh-CN" altLang="en-US" sz="3000" b="1">
                <a:latin typeface="+mn-lt"/>
                <a:cs typeface="+mn-lt"/>
              </a:rPr>
              <a:t>I saw several young people enter the waiting area looking around </a:t>
            </a:r>
            <a:r>
              <a:rPr lang="zh-CN" altLang="en-US" sz="3000" b="1">
                <a:solidFill>
                  <a:srgbClr val="FF0000"/>
                </a:solidFill>
                <a:latin typeface="+mn-lt"/>
                <a:cs typeface="+mn-lt"/>
              </a:rPr>
              <a:t>curiously</a:t>
            </a:r>
            <a:r>
              <a:rPr lang="zh-CN" altLang="en-US" sz="3000" b="1">
                <a:latin typeface="+mn-lt"/>
                <a:cs typeface="+mn-lt"/>
              </a:rPr>
              <a:t>.</a:t>
            </a:r>
            <a:endParaRPr lang="zh-CN" altLang="en-US" sz="2800" b="1">
              <a:latin typeface="+mn-lt"/>
              <a:cs typeface="+mn-lt"/>
            </a:endParaRPr>
          </a:p>
          <a:p>
            <a:pPr marL="564515" indent="-551815">
              <a:lnSpc>
                <a:spcPts val="2900"/>
              </a:lnSpc>
              <a:buFont typeface="+mj-ea"/>
              <a:buAutoNum type="circleNumDbPlain" startAt="4"/>
            </a:pPr>
            <a:r>
              <a:rPr lang="zh-CN" altLang="en-US" sz="3000" b="1">
                <a:latin typeface="+mn-lt"/>
                <a:cs typeface="+mn-lt"/>
              </a:rPr>
              <a:t>The letter wasn</a:t>
            </a:r>
            <a:r>
              <a:rPr lang="en-US" altLang="zh-CN" sz="3000" b="1">
                <a:latin typeface="+mn-lt"/>
                <a:cs typeface="+mn-lt"/>
              </a:rPr>
              <a:t>’</a:t>
            </a:r>
            <a:r>
              <a:rPr lang="zh-CN" altLang="en-US" sz="3000" b="1">
                <a:latin typeface="+mn-lt"/>
                <a:cs typeface="+mn-lt"/>
              </a:rPr>
              <a:t>t addressed to me but I opened it </a:t>
            </a:r>
            <a:r>
              <a:rPr lang="zh-CN" altLang="en-US" sz="3000" b="1" u="sng">
                <a:latin typeface="+mn-lt"/>
                <a:cs typeface="+mn-lt"/>
              </a:rPr>
              <a:t>out of </a:t>
            </a:r>
            <a:r>
              <a:rPr lang="zh-CN" altLang="en-US" sz="3000" b="1" u="sng">
                <a:solidFill>
                  <a:srgbClr val="FF0000"/>
                </a:solidFill>
                <a:latin typeface="+mn-lt"/>
                <a:cs typeface="+mn-lt"/>
              </a:rPr>
              <a:t>curiosity</a:t>
            </a:r>
            <a:r>
              <a:rPr lang="zh-CN" altLang="en-US" sz="3000" b="1" u="sng">
                <a:latin typeface="+mn-lt"/>
                <a:cs typeface="+mn-lt"/>
              </a:rPr>
              <a:t>. </a:t>
            </a:r>
            <a:endParaRPr lang="zh-CN" altLang="en-US" sz="3000" b="1" u="sng">
              <a:latin typeface="+mn-lt"/>
              <a:cs typeface="+mn-lt"/>
            </a:endParaRPr>
          </a:p>
          <a:p>
            <a:pPr marL="50165" indent="0">
              <a:lnSpc>
                <a:spcPts val="2900"/>
              </a:lnSpc>
              <a:buFont typeface="+mj-ea"/>
              <a:buNone/>
            </a:pPr>
            <a:r>
              <a:rPr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  curiosity   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n</a:t>
            </a:r>
            <a:r>
              <a:rPr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. 好奇心，求知欲</a:t>
            </a:r>
            <a:endParaRPr lang="zh-CN" altLang="en-US" sz="2800" b="1">
              <a:latin typeface="+mn-lt"/>
              <a:cs typeface="+mn-lt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800" b="1">
              <a:latin typeface="+mn-lt"/>
              <a:cs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665937" y="68514"/>
            <a:ext cx="3072341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 smtClean="0">
                <a:solidFill>
                  <a:schemeClr val="bg1"/>
                </a:solidFill>
              </a:rPr>
              <a:t>2. curious</a:t>
            </a:r>
            <a:endParaRPr lang="en-US" altLang="zh-CN" sz="3735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3185" y="89535"/>
            <a:ext cx="79216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2800" b="1" spc="150">
                <a:uFillTx/>
                <a:ea typeface="微软雅黑" panose="020B0503020204020204" charset="-122"/>
                <a:cs typeface="+mn-lt"/>
              </a:rPr>
              <a:t>爱打听的、爱窥探的；富于好奇心的、有求知欲的；奇怪的</a:t>
            </a:r>
            <a:endParaRPr lang="zh-CN" altLang="en-US" sz="2800" b="1" spc="150">
              <a:uFillTx/>
              <a:ea typeface="微软雅黑" panose="020B0503020204020204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90" y="995045"/>
            <a:ext cx="11971020" cy="5935345"/>
          </a:xfrm>
        </p:spPr>
        <p:txBody>
          <a:bodyPr>
            <a:noAutofit/>
          </a:bodyPr>
          <a:p>
            <a:pPr marL="474345" indent="-457200">
              <a:lnSpc>
                <a:spcPts val="2600"/>
              </a:lnSpc>
              <a:buFont typeface="+mj-ea"/>
              <a:buAutoNum type="circleNumDbPlain"/>
            </a:pPr>
            <a:r>
              <a:rPr lang="zh-CN" altLang="en-US" sz="2400" b="1">
                <a:latin typeface="+mn-lt"/>
                <a:cs typeface="+mn-lt"/>
              </a:rPr>
              <a:t>As you 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cs typeface="+mn-lt"/>
              </a:rPr>
              <a:t>approach </a:t>
            </a:r>
            <a:r>
              <a:rPr lang="zh-CN" altLang="en-US" sz="2400" b="1">
                <a:latin typeface="+mn-lt"/>
                <a:cs typeface="+mn-lt"/>
              </a:rPr>
              <a:t>the town the first building you see is the church. </a:t>
            </a:r>
            <a:endParaRPr lang="zh-CN" altLang="en-US" sz="2000"/>
          </a:p>
          <a:p>
            <a:pPr marL="0" indent="0">
              <a:lnSpc>
                <a:spcPts val="2600"/>
              </a:lnSpc>
              <a:buFont typeface="+mj-ea"/>
              <a:buNone/>
            </a:pPr>
            <a:r>
              <a:rPr lang="en-US" altLang="zh-CN" sz="2000">
                <a:solidFill>
                  <a:srgbClr val="0070C0"/>
                </a:solidFill>
                <a:sym typeface="+mn-ea"/>
              </a:rPr>
              <a:t>to </a:t>
            </a:r>
            <a:r>
              <a:rPr sz="2000">
                <a:solidFill>
                  <a:srgbClr val="0070C0"/>
                </a:solidFill>
                <a:sym typeface="+mn-ea"/>
              </a:rPr>
              <a:t>come near or nearer to (sb/sth) in space or time</a:t>
            </a:r>
            <a:endParaRPr sz="2000">
              <a:sym typeface="+mn-ea"/>
            </a:endParaRPr>
          </a:p>
          <a:p>
            <a:pPr marL="457200" indent="-457200">
              <a:lnSpc>
                <a:spcPts val="2600"/>
              </a:lnSpc>
              <a:buFont typeface="+mj-ea"/>
              <a:buAutoNum type="circleNumDbPlain" startAt="2"/>
            </a:pPr>
            <a:r>
              <a:rPr lang="zh-CN" altLang="en-US" sz="2400" b="1">
                <a:latin typeface="+mn-lt"/>
                <a:cs typeface="+mn-lt"/>
              </a:rPr>
              <a:t>Before trying to solve the puzzle, let us consider the best way to 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cs typeface="+mn-lt"/>
              </a:rPr>
              <a:t>approach </a:t>
            </a:r>
            <a:r>
              <a:rPr lang="zh-CN" altLang="en-US" sz="2400" b="1">
                <a:latin typeface="+mn-lt"/>
                <a:cs typeface="+mn-lt"/>
              </a:rPr>
              <a:t>it. </a:t>
            </a:r>
            <a:endParaRPr lang="zh-CN" altLang="en-US" sz="2000"/>
          </a:p>
          <a:p>
            <a:pPr marL="457200" indent="-457200">
              <a:lnSpc>
                <a:spcPts val="2600"/>
              </a:lnSpc>
              <a:buFont typeface="+mj-ea"/>
              <a:buNone/>
            </a:pPr>
            <a:r>
              <a:rPr lang="en-US" altLang="zh-CN" sz="2000">
                <a:solidFill>
                  <a:srgbClr val="0070C0"/>
                </a:solidFill>
                <a:sym typeface="+mn-ea"/>
              </a:rPr>
              <a:t>to </a:t>
            </a:r>
            <a:r>
              <a:rPr sz="2000">
                <a:solidFill>
                  <a:srgbClr val="0070C0"/>
                </a:solidFill>
                <a:sym typeface="+mn-ea"/>
              </a:rPr>
              <a:t>begin to deal with (a task, problem, etc) </a:t>
            </a:r>
            <a:endParaRPr sz="2000">
              <a:sym typeface="+mn-ea"/>
            </a:endParaRPr>
          </a:p>
          <a:p>
            <a:pPr marL="457200" indent="-457200">
              <a:lnSpc>
                <a:spcPts val="2600"/>
              </a:lnSpc>
              <a:buFont typeface="+mj-ea"/>
              <a:buAutoNum type="circleNumDbPlain" startAt="3"/>
            </a:pPr>
            <a:r>
              <a:rPr sz="2400" b="1">
                <a:latin typeface="+mn-lt"/>
                <a:cs typeface="+mn-lt"/>
              </a:rPr>
              <a:t>We've just </a:t>
            </a:r>
            <a:r>
              <a:rPr sz="2400" b="1">
                <a:solidFill>
                  <a:srgbClr val="FF0000"/>
                </a:solidFill>
                <a:latin typeface="+mn-lt"/>
                <a:cs typeface="+mn-lt"/>
              </a:rPr>
              <a:t>approached </a:t>
            </a:r>
            <a:r>
              <a:rPr sz="2400" b="1">
                <a:latin typeface="+mn-lt"/>
                <a:cs typeface="+mn-lt"/>
              </a:rPr>
              <a:t>the bank for a loan.</a:t>
            </a:r>
            <a:endParaRPr sz="2400" b="1">
              <a:latin typeface="+mn-lt"/>
              <a:cs typeface="+mn-lt"/>
            </a:endParaRPr>
          </a:p>
          <a:p>
            <a:pPr marL="457200" indent="-457200">
              <a:lnSpc>
                <a:spcPts val="2600"/>
              </a:lnSpc>
              <a:buFont typeface="+mj-ea"/>
              <a:buNone/>
            </a:pPr>
            <a:r>
              <a:rPr lang="en-US" altLang="zh-CN" sz="2000">
                <a:solidFill>
                  <a:srgbClr val="0070C0"/>
                </a:solidFill>
              </a:rPr>
              <a:t>to </a:t>
            </a:r>
            <a:r>
              <a:rPr lang="zh-CN" altLang="en-US" sz="2000">
                <a:solidFill>
                  <a:srgbClr val="0070C0"/>
                </a:solidFill>
              </a:rPr>
              <a:t>go to sb</a:t>
            </a:r>
            <a:r>
              <a:rPr lang="en-US" altLang="zh-CN" sz="2000">
                <a:solidFill>
                  <a:srgbClr val="0070C0"/>
                </a:solidFill>
              </a:rPr>
              <a:t>.</a:t>
            </a:r>
            <a:r>
              <a:rPr lang="zh-CN" altLang="en-US" sz="2000">
                <a:solidFill>
                  <a:srgbClr val="0070C0"/>
                </a:solidFill>
              </a:rPr>
              <a:t> </a:t>
            </a:r>
            <a:r>
              <a:rPr sz="2000">
                <a:solidFill>
                  <a:srgbClr val="0070C0"/>
                </a:solidFill>
              </a:rPr>
              <a:t>for help o</a:t>
            </a:r>
            <a:r>
              <a:rPr lang="en-US" altLang="zh-CN" sz="2000">
                <a:solidFill>
                  <a:srgbClr val="0070C0"/>
                </a:solidFill>
              </a:rPr>
              <a:t>r</a:t>
            </a:r>
            <a:r>
              <a:rPr sz="2000">
                <a:solidFill>
                  <a:srgbClr val="0070C0"/>
                </a:solidFill>
              </a:rPr>
              <a:t> support</a:t>
            </a:r>
            <a:r>
              <a:rPr lang="en-US" altLang="zh-CN" sz="2000">
                <a:solidFill>
                  <a:srgbClr val="0070C0"/>
                </a:solidFill>
              </a:rPr>
              <a:t>; to go to sb.</a:t>
            </a:r>
            <a:r>
              <a:rPr sz="2000">
                <a:solidFill>
                  <a:srgbClr val="0070C0"/>
                </a:solidFill>
              </a:rPr>
              <a:t> </a:t>
            </a:r>
            <a:r>
              <a:rPr lang="zh-CN" altLang="en-US" sz="2000">
                <a:solidFill>
                  <a:srgbClr val="0070C0"/>
                </a:solidFill>
              </a:rPr>
              <a:t>with a request or offer</a:t>
            </a:r>
            <a:endParaRPr lang="zh-CN" altLang="en-US" sz="2000"/>
          </a:p>
          <a:p>
            <a:pPr marL="507365" indent="-457200">
              <a:lnSpc>
                <a:spcPts val="2600"/>
              </a:lnSpc>
              <a:buFont typeface="+mj-ea"/>
              <a:buAutoNum type="circleNumDbPlain" startAt="4"/>
            </a:pPr>
            <a:r>
              <a:rPr sz="2400" b="1">
                <a:latin typeface="+mn-lt"/>
                <a:cs typeface="+mn-lt"/>
                <a:sym typeface="+mn-ea"/>
              </a:rPr>
              <a:t>We heard the </a:t>
            </a:r>
            <a:r>
              <a:rPr sz="24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approach </a:t>
            </a:r>
            <a:r>
              <a:rPr sz="2400" b="1">
                <a:latin typeface="+mn-lt"/>
                <a:cs typeface="+mn-lt"/>
                <a:sym typeface="+mn-ea"/>
              </a:rPr>
              <a:t>of the train.</a:t>
            </a:r>
            <a:endParaRPr sz="2400" b="1">
              <a:latin typeface="+mn-lt"/>
              <a:cs typeface="+mn-lt"/>
              <a:sym typeface="+mn-ea"/>
            </a:endParaRPr>
          </a:p>
          <a:p>
            <a:pPr marL="507365" indent="-457200">
              <a:lnSpc>
                <a:spcPts val="2600"/>
              </a:lnSpc>
              <a:buFont typeface="+mj-ea"/>
              <a:buAutoNum type="circleNumDbPlain" startAt="4"/>
            </a:pPr>
            <a:r>
              <a:rPr lang="zh-CN" altLang="en-US" sz="2400" b="1">
                <a:latin typeface="+mn-lt"/>
                <a:cs typeface="+mn-lt"/>
              </a:rPr>
              <a:t>The best 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cs typeface="+mn-lt"/>
              </a:rPr>
              <a:t>approach </a:t>
            </a:r>
            <a:r>
              <a:rPr lang="zh-CN" altLang="en-US" sz="2400" b="1">
                <a:latin typeface="+mn-lt"/>
                <a:cs typeface="+mn-lt"/>
              </a:rPr>
              <a:t>to learning a foreign language is the study of the spoken language.</a:t>
            </a:r>
            <a:endParaRPr lang="zh-CN" altLang="en-US" sz="2400" b="1">
              <a:latin typeface="+mn-lt"/>
              <a:cs typeface="+mn-lt"/>
            </a:endParaRPr>
          </a:p>
          <a:p>
            <a:pPr marL="457200" indent="-457200">
              <a:lnSpc>
                <a:spcPts val="2600"/>
              </a:lnSpc>
              <a:buFont typeface="+mj-ea"/>
              <a:buAutoNum type="circleNumDbPlain" startAt="4"/>
            </a:pPr>
            <a:r>
              <a:rPr lang="zh-CN" altLang="en-US" sz="2400" b="1">
                <a:latin typeface="+mn-lt"/>
                <a:cs typeface="+mn-lt"/>
              </a:rPr>
              <a:t>The 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cs typeface="+mn-lt"/>
              </a:rPr>
              <a:t>approach </a:t>
            </a:r>
            <a:r>
              <a:rPr lang="zh-CN" altLang="en-US" sz="2400" b="1">
                <a:latin typeface="+mn-lt"/>
                <a:cs typeface="+mn-lt"/>
              </a:rPr>
              <a:t>to the house was a narrow path.</a:t>
            </a:r>
            <a:endParaRPr lang="zh-CN" altLang="en-US" sz="2400" b="1">
              <a:latin typeface="+mn-lt"/>
              <a:cs typeface="+mn-lt"/>
            </a:endParaRPr>
          </a:p>
          <a:p>
            <a:pPr marL="457200" indent="-457200">
              <a:lnSpc>
                <a:spcPts val="2600"/>
              </a:lnSpc>
              <a:buFont typeface="+mj-ea"/>
              <a:buAutoNum type="circleNumDbPlain" startAt="4"/>
            </a:pPr>
            <a:r>
              <a:rPr lang="zh-CN" altLang="en-US" sz="2400" b="1">
                <a:latin typeface="+mn-lt"/>
                <a:cs typeface="+mn-lt"/>
              </a:rPr>
              <a:t>The village is only 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cs typeface="+mn-lt"/>
              </a:rPr>
              <a:t>approachable </a:t>
            </a:r>
            <a:r>
              <a:rPr lang="zh-CN" altLang="en-US" sz="2400" b="1">
                <a:latin typeface="+mn-lt"/>
                <a:cs typeface="+mn-lt"/>
              </a:rPr>
              <a:t>from the south. </a:t>
            </a:r>
            <a:r>
              <a:rPr lang="en-US" altLang="zh-CN" sz="2400" b="1">
                <a:latin typeface="+mn-lt"/>
                <a:cs typeface="+mn-lt"/>
              </a:rPr>
              <a:t>(possible to reach)</a:t>
            </a:r>
            <a:endParaRPr lang="zh-CN" altLang="en-US" sz="2400" b="1">
              <a:latin typeface="+mn-lt"/>
              <a:cs typeface="+mn-lt"/>
            </a:endParaRPr>
          </a:p>
          <a:p>
            <a:pPr marL="457200" indent="-457200">
              <a:lnSpc>
                <a:spcPts val="2600"/>
              </a:lnSpc>
              <a:buFont typeface="+mj-ea"/>
              <a:buAutoNum type="circleNumDbPlain" startAt="4"/>
            </a:pPr>
            <a:r>
              <a:rPr lang="zh-CN" altLang="en-US" sz="2400" b="1">
                <a:latin typeface="+mn-lt"/>
                <a:cs typeface="+mn-lt"/>
              </a:rPr>
              <a:t>The head teacher is very 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cs typeface="+mn-lt"/>
              </a:rPr>
              <a:t>approachable</a:t>
            </a:r>
            <a:r>
              <a:rPr lang="zh-CN" altLang="en-US" sz="2400" b="1">
                <a:latin typeface="+mn-lt"/>
                <a:cs typeface="+mn-lt"/>
              </a:rPr>
              <a:t>. </a:t>
            </a:r>
            <a:r>
              <a:rPr lang="en-US" altLang="zh-CN" sz="2400" b="1">
                <a:latin typeface="+mn-lt"/>
                <a:cs typeface="+mn-lt"/>
              </a:rPr>
              <a:t>(friendly and easy to talk to)</a:t>
            </a:r>
            <a:endParaRPr lang="en-US" altLang="zh-CN" sz="2400" b="1">
              <a:latin typeface="+mn-lt"/>
              <a:cs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665937" y="68514"/>
            <a:ext cx="3072341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 smtClean="0">
                <a:solidFill>
                  <a:schemeClr val="bg1"/>
                </a:solidFill>
              </a:rPr>
              <a:t>3. approach</a:t>
            </a:r>
            <a:endParaRPr lang="en-US" altLang="zh-CN" sz="3735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8425" y="68580"/>
            <a:ext cx="7921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2000" b="1" spc="150">
                <a:uFillTx/>
                <a:ea typeface="微软雅黑" panose="020B0503020204020204" charset="-122"/>
                <a:cs typeface="+mn-lt"/>
              </a:rPr>
              <a:t>v. </a:t>
            </a:r>
            <a:r>
              <a:rPr lang="zh-CN" altLang="en-US" sz="2000" b="1" spc="150">
                <a:uFillTx/>
                <a:ea typeface="微软雅黑" panose="020B0503020204020204" charset="-122"/>
                <a:cs typeface="+mn-lt"/>
              </a:rPr>
              <a:t>接近（时间、空间上）；着手处理（事物、难题）；（有目的地）接近某人；</a:t>
            </a:r>
            <a:r>
              <a:rPr lang="en-US" altLang="zh-CN" sz="2000" b="1" spc="150">
                <a:uFillTx/>
                <a:ea typeface="微软雅黑" panose="020B0503020204020204" charset="-122"/>
                <a:cs typeface="+mn-lt"/>
              </a:rPr>
              <a:t>n. </a:t>
            </a:r>
            <a:r>
              <a:rPr lang="zh-CN" altLang="en-US" sz="2000" b="1" spc="150">
                <a:uFillTx/>
                <a:ea typeface="微软雅黑" panose="020B0503020204020204" charset="-122"/>
                <a:cs typeface="+mn-lt"/>
              </a:rPr>
              <a:t>接近；方法、手段；通路、道路，</a:t>
            </a:r>
            <a:endParaRPr lang="zh-CN" altLang="en-US" sz="2000" b="1" spc="150">
              <a:uFillTx/>
              <a:ea typeface="微软雅黑" panose="020B0503020204020204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790" y="1239520"/>
            <a:ext cx="11882755" cy="5905500"/>
          </a:xfrm>
        </p:spPr>
        <p:txBody>
          <a:bodyPr>
            <a:normAutofit/>
          </a:bodyPr>
          <a:p>
            <a:pPr marL="431165" indent="-391160">
              <a:lnSpc>
                <a:spcPts val="2860"/>
              </a:lnSpc>
              <a:buFont typeface="+mj-ea"/>
              <a:buAutoNum type="circleNumDbPlain"/>
            </a:pPr>
            <a:r>
              <a:rPr sz="2800" b="1">
                <a:sym typeface="+mn-ea"/>
              </a:rPr>
              <a:t>The union said that they would take action to </a:t>
            </a:r>
            <a:r>
              <a:rPr sz="2800" b="1">
                <a:solidFill>
                  <a:srgbClr val="FF0000"/>
                </a:solidFill>
                <a:sym typeface="+mn-ea"/>
              </a:rPr>
              <a:t>defend </a:t>
            </a:r>
            <a:r>
              <a:rPr sz="2800" b="1">
                <a:sym typeface="+mn-ea"/>
              </a:rPr>
              <a:t>their member's jobs.</a:t>
            </a:r>
            <a:endParaRPr sz="2800" b="1">
              <a:sym typeface="+mn-ea"/>
            </a:endParaRPr>
          </a:p>
          <a:p>
            <a:pPr marL="431165" indent="-391160">
              <a:lnSpc>
                <a:spcPts val="2860"/>
              </a:lnSpc>
              <a:buFont typeface="+mj-ea"/>
              <a:buAutoNum type="circleNumDbPlain"/>
            </a:pPr>
            <a:r>
              <a:rPr sz="2800" b="1">
                <a:sym typeface="+mn-ea"/>
              </a:rPr>
              <a:t>We </a:t>
            </a:r>
            <a:r>
              <a:rPr lang="en-US" altLang="zh-CN" sz="2800" b="1">
                <a:sym typeface="+mn-ea"/>
              </a:rPr>
              <a:t>should</a:t>
            </a:r>
            <a:r>
              <a:rPr sz="2800" b="1">
                <a:sym typeface="+mn-ea"/>
              </a:rPr>
              <a:t> </a:t>
            </a:r>
            <a:r>
              <a:rPr sz="2800" b="1" u="sng">
                <a:solidFill>
                  <a:srgbClr val="FF0000"/>
                </a:solidFill>
                <a:sym typeface="+mn-ea"/>
              </a:rPr>
              <a:t>defend </a:t>
            </a:r>
            <a:r>
              <a:rPr sz="2800" b="1">
                <a:sym typeface="+mn-ea"/>
              </a:rPr>
              <a:t>our country </a:t>
            </a:r>
            <a:r>
              <a:rPr sz="2800" b="1" u="sng">
                <a:solidFill>
                  <a:srgbClr val="FF0000"/>
                </a:solidFill>
                <a:sym typeface="+mn-ea"/>
              </a:rPr>
              <a:t>against </a:t>
            </a:r>
            <a:r>
              <a:rPr sz="2800" b="1">
                <a:sym typeface="+mn-ea"/>
              </a:rPr>
              <a:t>enemies.</a:t>
            </a:r>
            <a:endParaRPr lang="zh-CN" altLang="en-US" sz="2000"/>
          </a:p>
          <a:p>
            <a:pPr marL="431165" indent="-391160">
              <a:lnSpc>
                <a:spcPts val="2860"/>
              </a:lnSpc>
              <a:buFont typeface="+mj-ea"/>
              <a:buNone/>
            </a:pPr>
            <a:r>
              <a:rPr lang="en-US" altLang="zh-CN" sz="2000">
                <a:solidFill>
                  <a:srgbClr val="00B0F0"/>
                </a:solidFill>
              </a:rPr>
              <a:t>to </a:t>
            </a:r>
            <a:r>
              <a:rPr lang="zh-CN" altLang="en-US" sz="2000">
                <a:solidFill>
                  <a:srgbClr val="00B0F0"/>
                </a:solidFill>
              </a:rPr>
              <a:t>protect sb/sth from harm; guard sb/sth </a:t>
            </a:r>
            <a:endParaRPr lang="zh-CN" altLang="en-US" sz="2000"/>
          </a:p>
          <a:p>
            <a:pPr marL="431165" indent="-391160">
              <a:lnSpc>
                <a:spcPts val="2860"/>
              </a:lnSpc>
              <a:buFont typeface="+mj-ea"/>
              <a:buAutoNum type="circleNumDbPlain" startAt="3"/>
            </a:pPr>
            <a:r>
              <a:rPr lang="zh-CN" altLang="en-US" sz="2800" b="1"/>
              <a:t>Politicians are skilled at </a:t>
            </a:r>
            <a:r>
              <a:rPr lang="zh-CN" altLang="en-US" sz="2800" b="1" u="sng">
                <a:solidFill>
                  <a:srgbClr val="FF0000"/>
                </a:solidFill>
              </a:rPr>
              <a:t>defending </a:t>
            </a:r>
            <a:r>
              <a:rPr lang="zh-CN" altLang="en-US" sz="2800" b="1"/>
              <a:t>themselves </a:t>
            </a:r>
            <a:r>
              <a:rPr lang="zh-CN" altLang="en-US" sz="2800" b="1" u="sng">
                <a:solidFill>
                  <a:srgbClr val="FF0000"/>
                </a:solidFill>
              </a:rPr>
              <a:t>against </a:t>
            </a:r>
            <a:r>
              <a:rPr lang="zh-CN" altLang="en-US" sz="2800" b="1"/>
              <a:t>their critics. </a:t>
            </a:r>
            <a:endParaRPr lang="zh-CN" altLang="en-US" sz="2000"/>
          </a:p>
          <a:p>
            <a:pPr marL="431165" indent="-391160">
              <a:lnSpc>
                <a:spcPts val="2860"/>
              </a:lnSpc>
              <a:buFont typeface="+mj-ea"/>
              <a:buNone/>
            </a:pPr>
            <a:r>
              <a:rPr lang="en-US" altLang="zh-CN" sz="2000">
                <a:solidFill>
                  <a:srgbClr val="00B0F0"/>
                </a:solidFill>
              </a:rPr>
              <a:t>to </a:t>
            </a:r>
            <a:r>
              <a:rPr lang="zh-CN" altLang="en-US" sz="2000">
                <a:solidFill>
                  <a:srgbClr val="00B0F0"/>
                </a:solidFill>
              </a:rPr>
              <a:t>defend one's actions, cause, ideas, </a:t>
            </a:r>
            <a:r>
              <a:rPr lang="en-US" altLang="zh-CN" sz="2000">
                <a:solidFill>
                  <a:srgbClr val="00B0F0"/>
                </a:solidFill>
              </a:rPr>
              <a:t>etc</a:t>
            </a:r>
            <a:endParaRPr sz="2800" b="1">
              <a:sym typeface="+mn-ea"/>
            </a:endParaRPr>
          </a:p>
          <a:p>
            <a:pPr marL="431165" indent="-391160" algn="l">
              <a:lnSpc>
                <a:spcPts val="2860"/>
              </a:lnSpc>
              <a:buClrTx/>
              <a:buSzTx/>
              <a:buFont typeface="+mj-ea"/>
              <a:buAutoNum type="circleNumDbPlain" startAt="4"/>
            </a:pPr>
            <a:r>
              <a:rPr sz="2800" b="1">
                <a:sym typeface="+mn-ea"/>
              </a:rPr>
              <a:t>The immune system is the body's </a:t>
            </a:r>
            <a:r>
              <a:rPr sz="2800" b="1" u="sng">
                <a:solidFill>
                  <a:srgbClr val="FF0000"/>
                </a:solidFill>
                <a:sym typeface="+mn-ea"/>
              </a:rPr>
              <a:t>defence against </a:t>
            </a:r>
            <a:r>
              <a:rPr sz="2800" b="1">
                <a:sym typeface="+mn-ea"/>
              </a:rPr>
              <a:t>infection.</a:t>
            </a:r>
            <a:endParaRPr lang="zh-CN" altLang="en-US" sz="2800" b="1"/>
          </a:p>
          <a:p>
            <a:pPr marL="431165" indent="-391160" algn="l">
              <a:lnSpc>
                <a:spcPts val="2860"/>
              </a:lnSpc>
              <a:buClrTx/>
              <a:buSzTx/>
              <a:buFont typeface="+mj-ea"/>
              <a:buAutoNum type="circleNumDbPlain" startAt="4"/>
            </a:pPr>
            <a:r>
              <a:rPr lang="zh-CN" altLang="en-US" sz="2800" b="1"/>
              <a:t>These are purely </a:t>
            </a:r>
            <a:r>
              <a:rPr lang="zh-CN" altLang="en-US" sz="2800" b="1">
                <a:solidFill>
                  <a:srgbClr val="FF0000"/>
                </a:solidFill>
              </a:rPr>
              <a:t>defensive </a:t>
            </a:r>
            <a:r>
              <a:rPr lang="zh-CN" altLang="en-US" sz="2800" b="1"/>
              <a:t>weapons, not designed for attack.　</a:t>
            </a:r>
            <a:endParaRPr lang="zh-CN" altLang="en-US" sz="2800" b="1"/>
          </a:p>
          <a:p>
            <a:pPr marL="40005" indent="0" algn="l">
              <a:lnSpc>
                <a:spcPts val="2860"/>
              </a:lnSpc>
              <a:buClrTx/>
              <a:buSzTx/>
              <a:buFont typeface="+mj-ea"/>
              <a:buNone/>
            </a:pPr>
            <a:r>
              <a:rPr sz="2800" b="1">
                <a:solidFill>
                  <a:srgbClr val="FF0000"/>
                </a:solidFill>
              </a:rPr>
              <a:t>  </a:t>
            </a:r>
            <a:r>
              <a:rPr sz="2800" b="1">
                <a:solidFill>
                  <a:srgbClr val="FF0000"/>
                </a:solidFill>
              </a:rPr>
              <a:t> defence/defense   n.防御，保护，保卫</a:t>
            </a:r>
            <a:endParaRPr sz="2800" b="1">
              <a:solidFill>
                <a:srgbClr val="FF0000"/>
              </a:solidFill>
            </a:endParaRPr>
          </a:p>
          <a:p>
            <a:pPr marL="40005" indent="0" algn="l">
              <a:lnSpc>
                <a:spcPts val="2860"/>
              </a:lnSpc>
              <a:buClrTx/>
              <a:buSzTx/>
              <a:buFont typeface="+mj-ea"/>
              <a:buNone/>
            </a:pPr>
            <a:r>
              <a:rPr sz="2800" b="1">
                <a:solidFill>
                  <a:srgbClr val="FF0000"/>
                </a:solidFill>
              </a:rPr>
              <a:t>   defensive              adj. 防卫的, 辩护的, 防备用的</a:t>
            </a:r>
            <a:endParaRPr lang="en-US" altLang="zh-CN" sz="2000"/>
          </a:p>
          <a:p>
            <a:pPr marL="0" indent="0">
              <a:buNone/>
            </a:pPr>
            <a:endParaRPr lang="zh-CN" altLang="en-US" sz="2000"/>
          </a:p>
        </p:txBody>
      </p:sp>
      <p:sp>
        <p:nvSpPr>
          <p:cNvPr id="4" name="标题 1"/>
          <p:cNvSpPr txBox="1"/>
          <p:nvPr/>
        </p:nvSpPr>
        <p:spPr>
          <a:xfrm>
            <a:off x="665937" y="68514"/>
            <a:ext cx="3072341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 smtClean="0">
                <a:solidFill>
                  <a:schemeClr val="bg1"/>
                </a:solidFill>
              </a:rPr>
              <a:t>4. defend</a:t>
            </a:r>
            <a:endParaRPr sz="3735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3185" y="89535"/>
            <a:ext cx="792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3200" b="1" spc="150">
                <a:uFillTx/>
                <a:ea typeface="微软雅黑" panose="020B0503020204020204" charset="-122"/>
                <a:cs typeface="+mn-lt"/>
              </a:rPr>
              <a:t>v.</a:t>
            </a:r>
            <a:r>
              <a:rPr lang="zh-CN" altLang="en-US" sz="3200" b="1" spc="150">
                <a:uFillTx/>
                <a:ea typeface="微软雅黑" panose="020B0503020204020204" charset="-122"/>
                <a:cs typeface="+mn-lt"/>
              </a:rPr>
              <a:t>保护；保卫；为</a:t>
            </a:r>
            <a:r>
              <a:rPr lang="en-US" altLang="zh-CN" sz="3200" b="1" spc="150">
                <a:uFillTx/>
                <a:ea typeface="微软雅黑" panose="020B0503020204020204" charset="-122"/>
                <a:cs typeface="+mn-lt"/>
              </a:rPr>
              <a:t>...</a:t>
            </a:r>
            <a:r>
              <a:rPr lang="zh-CN" altLang="en-US" sz="3200" b="1" spc="150">
                <a:uFillTx/>
                <a:ea typeface="微软雅黑" panose="020B0503020204020204" charset="-122"/>
                <a:cs typeface="+mn-lt"/>
              </a:rPr>
              <a:t>辩护；</a:t>
            </a:r>
            <a:endParaRPr lang="zh-CN" altLang="en-US" sz="3200" b="1" spc="150">
              <a:uFillTx/>
              <a:ea typeface="微软雅黑" panose="020B0503020204020204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275" y="1081405"/>
            <a:ext cx="11838940" cy="5683885"/>
          </a:xfrm>
        </p:spPr>
        <p:txBody>
          <a:bodyPr>
            <a:noAutofit/>
          </a:bodyPr>
          <a:p>
            <a:pPr marL="154305" indent="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800" b="1">
                <a:sym typeface="+mn-ea"/>
              </a:rPr>
              <a:t> </a:t>
            </a:r>
            <a:r>
              <a:rPr sz="2800" b="1">
                <a:sym typeface="+mn-ea"/>
              </a:rPr>
              <a:t>She </a:t>
            </a:r>
            <a:r>
              <a:rPr lang="en-US" altLang="zh-CN" sz="2800" b="1">
                <a:sym typeface="+mn-ea"/>
              </a:rPr>
              <a:t>i</a:t>
            </a:r>
            <a:r>
              <a:rPr sz="2800" b="1">
                <a:sym typeface="+mn-ea"/>
              </a:rPr>
              <a:t>s </a:t>
            </a:r>
            <a:r>
              <a:rPr sz="2800" b="1">
                <a:solidFill>
                  <a:srgbClr val="FF0000"/>
                </a:solidFill>
                <a:sym typeface="+mn-ea"/>
              </a:rPr>
              <a:t>likely </a:t>
            </a:r>
            <a:r>
              <a:rPr sz="2800" b="1">
                <a:sym typeface="+mn-ea"/>
              </a:rPr>
              <a:t>to ring me tonight. </a:t>
            </a:r>
            <a:endParaRPr sz="2800" b="1">
              <a:sym typeface="+mn-ea"/>
            </a:endParaRPr>
          </a:p>
          <a:p>
            <a:pPr marL="21590" indent="0">
              <a:lnSpc>
                <a:spcPct val="150000"/>
              </a:lnSpc>
              <a:buFont typeface="+mj-ea"/>
              <a:buNone/>
            </a:pPr>
            <a:r>
              <a:rPr lang="en-US" altLang="zh-CN" sz="2800" b="1">
                <a:sym typeface="+mn-ea"/>
              </a:rPr>
              <a:t>   =</a:t>
            </a:r>
            <a:r>
              <a:rPr sz="2800" b="1" u="sng">
                <a:sym typeface="+mn-ea"/>
              </a:rPr>
              <a:t>It's </a:t>
            </a:r>
            <a:r>
              <a:rPr sz="2800" b="1" u="sng">
                <a:solidFill>
                  <a:srgbClr val="FF0000"/>
                </a:solidFill>
                <a:sym typeface="+mn-ea"/>
              </a:rPr>
              <a:t>likely </a:t>
            </a:r>
            <a:r>
              <a:rPr sz="2800" b="1" u="sng">
                <a:sym typeface="+mn-ea"/>
              </a:rPr>
              <a:t>that</a:t>
            </a:r>
            <a:r>
              <a:rPr sz="2800" b="1">
                <a:sym typeface="+mn-ea"/>
              </a:rPr>
              <a:t> she'll ring me tonight. （</a:t>
            </a:r>
            <a:r>
              <a:rPr lang="en-US" altLang="zh-CN" sz="2800" b="1">
                <a:sym typeface="+mn-ea"/>
              </a:rPr>
              <a:t>It is likely...)</a:t>
            </a:r>
            <a:r>
              <a:rPr sz="2800" b="1">
                <a:sym typeface="+mn-ea"/>
              </a:rPr>
              <a:t> </a:t>
            </a:r>
            <a:endParaRPr sz="2800" b="1">
              <a:sym typeface="+mn-ea"/>
            </a:endParaRPr>
          </a:p>
          <a:p>
            <a:pPr marL="109855" indent="516255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en-US" sz="2800" b="1"/>
              <a:t>What's the </a:t>
            </a:r>
            <a:r>
              <a:rPr lang="zh-CN" altLang="en-US" sz="2800" b="1">
                <a:solidFill>
                  <a:srgbClr val="FF0000"/>
                </a:solidFill>
              </a:rPr>
              <a:t>likely </a:t>
            </a:r>
            <a:r>
              <a:rPr lang="zh-CN" altLang="en-US" sz="2800" b="1"/>
              <a:t>outcome of this whole business? </a:t>
            </a:r>
            <a:endParaRPr lang="zh-CN" altLang="en-US" sz="2800" b="1"/>
          </a:p>
          <a:p>
            <a:pPr marL="154305" indent="0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en-US" sz="2800" b="1"/>
              <a:t> Profit will most </a:t>
            </a:r>
            <a:r>
              <a:rPr lang="zh-CN" altLang="en-US" sz="2800" b="1">
                <a:solidFill>
                  <a:srgbClr val="FF0000"/>
                </a:solidFill>
              </a:rPr>
              <a:t>likely </a:t>
            </a:r>
            <a:r>
              <a:rPr lang="zh-CN" altLang="en-US" sz="2800" b="1"/>
              <a:t>have risen by about £25 million</a:t>
            </a:r>
            <a:r>
              <a:rPr lang="en-US" altLang="zh-CN" sz="2800" b="1"/>
              <a:t>. </a:t>
            </a:r>
            <a:endParaRPr lang="zh-CN" altLang="en-US" sz="2000"/>
          </a:p>
          <a:p>
            <a:pPr marL="535940" indent="-36703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2800" b="1"/>
              <a:t> It was </a:t>
            </a:r>
            <a:r>
              <a:rPr lang="zh-CN" altLang="en-US" sz="2800" b="1">
                <a:solidFill>
                  <a:srgbClr val="FF0000"/>
                </a:solidFill>
              </a:rPr>
              <a:t>unlikely </a:t>
            </a:r>
            <a:r>
              <a:rPr lang="zh-CN" altLang="en-US" sz="2800" b="1"/>
              <a:t>that he would win the race.</a:t>
            </a:r>
            <a:endParaRPr lang="zh-CN" altLang="en-US" sz="2800" b="1"/>
          </a:p>
          <a:p>
            <a:pPr marL="21590" indent="0">
              <a:lnSpc>
                <a:spcPct val="100000"/>
              </a:lnSpc>
              <a:buFont typeface="+mj-ea"/>
              <a:buNone/>
            </a:pP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665937" y="68514"/>
            <a:ext cx="3072341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 smtClean="0">
                <a:solidFill>
                  <a:schemeClr val="bg1"/>
                </a:solidFill>
              </a:rPr>
              <a:t>5. likely</a:t>
            </a:r>
            <a:endParaRPr sz="3735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3185" y="89535"/>
            <a:ext cx="7921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en-US" sz="2800" b="1" spc="150">
                <a:uFillTx/>
                <a:ea typeface="微软雅黑" panose="020B0503020204020204" charset="-122"/>
                <a:cs typeface="+mn-lt"/>
              </a:rPr>
              <a:t>adj. </a:t>
            </a:r>
            <a:r>
              <a:rPr lang="zh-CN" altLang="en-US" sz="2800" b="1" spc="150">
                <a:uFillTx/>
                <a:ea typeface="微软雅黑" panose="020B0503020204020204" charset="-122"/>
                <a:cs typeface="+mn-lt"/>
              </a:rPr>
              <a:t>有可能的，合适的；</a:t>
            </a:r>
            <a:r>
              <a:rPr lang="en-US" altLang="zh-CN" sz="2800" b="1" spc="150">
                <a:uFillTx/>
                <a:ea typeface="微软雅黑" panose="020B0503020204020204" charset="-122"/>
                <a:cs typeface="+mn-lt"/>
              </a:rPr>
              <a:t>adv.</a:t>
            </a:r>
            <a:r>
              <a:rPr lang="zh-CN" altLang="en-US" sz="2800" b="1" spc="150">
                <a:uFillTx/>
                <a:ea typeface="微软雅黑" panose="020B0503020204020204" charset="-122"/>
                <a:cs typeface="+mn-lt"/>
              </a:rPr>
              <a:t>或许，很有可能</a:t>
            </a:r>
            <a:endParaRPr lang="zh-CN" altLang="en-US" sz="2800" b="1" spc="150">
              <a:uFillTx/>
              <a:ea typeface="微软雅黑" panose="020B0503020204020204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755" y="1096010"/>
            <a:ext cx="11706860" cy="5728335"/>
          </a:xfrm>
        </p:spPr>
        <p:txBody>
          <a:bodyPr>
            <a:normAutofit/>
          </a:bodyPr>
          <a:p>
            <a:pPr marL="514350" indent="-514350">
              <a:buFont typeface="+mj-ea"/>
              <a:buAutoNum type="circleNumDbPlain"/>
            </a:pPr>
            <a:r>
              <a:rPr sz="2800" b="1">
                <a:latin typeface="+mn-lt"/>
                <a:cs typeface="+mn-lt"/>
                <a:sym typeface="+mn-ea"/>
              </a:rPr>
              <a:t>The injection brought him immediate </a:t>
            </a:r>
            <a:r>
              <a:rPr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ease</a:t>
            </a:r>
            <a:r>
              <a:rPr sz="2800" b="1">
                <a:latin typeface="+mn-lt"/>
                <a:cs typeface="+mn-lt"/>
                <a:sym typeface="+mn-ea"/>
              </a:rPr>
              <a:t>.</a:t>
            </a:r>
            <a:r>
              <a:rPr sz="1800">
                <a:latin typeface="+mn-lt"/>
                <a:cs typeface="+mn-lt"/>
                <a:sym typeface="+mn-ea"/>
              </a:rPr>
              <a:t>   </a:t>
            </a:r>
            <a:endParaRPr sz="1800">
              <a:latin typeface="+mn-lt"/>
              <a:cs typeface="+mn-lt"/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sz="2800" b="1">
                <a:latin typeface="+mn-lt"/>
                <a:cs typeface="+mn-lt"/>
                <a:sym typeface="+mn-ea"/>
              </a:rPr>
              <a:t>I never</a:t>
            </a:r>
            <a:r>
              <a:rPr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 </a:t>
            </a:r>
            <a:r>
              <a:rPr sz="2800" b="1" u="sng">
                <a:solidFill>
                  <a:schemeClr val="tx1"/>
                </a:solidFill>
                <a:latin typeface="+mn-lt"/>
                <a:cs typeface="+mn-lt"/>
                <a:sym typeface="+mn-ea"/>
              </a:rPr>
              <a:t>feel at </a:t>
            </a:r>
            <a:r>
              <a:rPr sz="2800" b="1" u="sng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ease</a:t>
            </a:r>
            <a:r>
              <a:rPr sz="2800" b="1">
                <a:latin typeface="+mn-lt"/>
                <a:cs typeface="+mn-lt"/>
                <a:sym typeface="+mn-ea"/>
              </a:rPr>
              <a:t> in his company. </a:t>
            </a:r>
            <a:endParaRPr sz="2800" b="1">
              <a:latin typeface="+mn-lt"/>
              <a:cs typeface="+mn-lt"/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sz="2800" b="1">
                <a:latin typeface="+mn-lt"/>
                <a:cs typeface="+mn-lt"/>
                <a:sym typeface="+mn-ea"/>
              </a:rPr>
              <a:t>He passed the test</a:t>
            </a:r>
            <a:r>
              <a:rPr sz="2800" b="1" u="sng">
                <a:latin typeface="+mn-lt"/>
                <a:cs typeface="+mn-lt"/>
                <a:sym typeface="+mn-ea"/>
              </a:rPr>
              <a:t> with </a:t>
            </a:r>
            <a:r>
              <a:rPr sz="2800" b="1" u="sng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ease</a:t>
            </a:r>
            <a:r>
              <a:rPr sz="2800" b="1">
                <a:latin typeface="+mn-lt"/>
                <a:cs typeface="+mn-lt"/>
                <a:sym typeface="+mn-ea"/>
              </a:rPr>
              <a:t>.</a:t>
            </a:r>
            <a:endParaRPr lang="en-US" altLang="zh-CN" sz="2800" b="1">
              <a:latin typeface="+mn-lt"/>
              <a:cs typeface="+mn-lt"/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2800" b="1">
                <a:latin typeface="+mn-lt"/>
                <a:cs typeface="+mn-lt"/>
                <a:sym typeface="+mn-ea"/>
              </a:rPr>
              <a:t>With this money, they can live a</a:t>
            </a:r>
            <a:r>
              <a:rPr sz="2800" b="1">
                <a:latin typeface="+mn-lt"/>
                <a:cs typeface="+mn-lt"/>
                <a:sym typeface="+mn-ea"/>
              </a:rPr>
              <a:t> life of </a:t>
            </a:r>
            <a:r>
              <a:rPr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ease</a:t>
            </a:r>
            <a:r>
              <a:rPr lang="en-US" altLang="zh-CN" sz="2800" b="1">
                <a:latin typeface="+mn-lt"/>
                <a:cs typeface="+mn-lt"/>
                <a:sym typeface="+mn-ea"/>
              </a:rPr>
              <a:t>.</a:t>
            </a:r>
            <a:r>
              <a:rPr sz="2800" b="1">
                <a:latin typeface="+mn-lt"/>
                <a:cs typeface="+mn-lt"/>
                <a:sym typeface="+mn-ea"/>
              </a:rPr>
              <a:t>  </a:t>
            </a:r>
            <a:endParaRPr lang="zh-CN" altLang="en-US" sz="1800">
              <a:latin typeface="+mn-lt"/>
              <a:cs typeface="+mn-lt"/>
            </a:endParaRPr>
          </a:p>
          <a:p>
            <a:pPr marL="0" indent="0">
              <a:buFont typeface="+mj-ea"/>
              <a:buNone/>
            </a:pPr>
            <a:r>
              <a:rPr lang="zh-CN" altLang="en-US" sz="1800">
                <a:solidFill>
                  <a:srgbClr val="00B0F0"/>
                </a:solidFill>
                <a:latin typeface="+mn-lt"/>
                <a:cs typeface="+mn-lt"/>
              </a:rPr>
              <a:t>freedom from work, discomfort, pain</a:t>
            </a:r>
            <a:r>
              <a:rPr lang="en-US" altLang="zh-CN" sz="1800">
                <a:solidFill>
                  <a:srgbClr val="00B0F0"/>
                </a:solidFill>
                <a:latin typeface="+mn-lt"/>
                <a:cs typeface="+mn-lt"/>
              </a:rPr>
              <a:t>,</a:t>
            </a:r>
            <a:r>
              <a:rPr lang="zh-CN" altLang="en-US" sz="1800">
                <a:solidFill>
                  <a:srgbClr val="00B0F0"/>
                </a:solidFill>
                <a:latin typeface="+mn-lt"/>
                <a:cs typeface="+mn-lt"/>
              </a:rPr>
              <a:t> anxiety</a:t>
            </a:r>
            <a:r>
              <a:rPr lang="en-US" altLang="zh-CN" sz="1800">
                <a:solidFill>
                  <a:srgbClr val="00B0F0"/>
                </a:solidFill>
                <a:latin typeface="+mn-lt"/>
                <a:cs typeface="+mn-lt"/>
              </a:rPr>
              <a:t>, etc.  </a:t>
            </a:r>
            <a:endParaRPr lang="zh-CN" altLang="en-US" sz="1800">
              <a:latin typeface="+mn-lt"/>
              <a:cs typeface="+mn-lt"/>
            </a:endParaRPr>
          </a:p>
          <a:p>
            <a:pPr marL="514350" indent="-514350">
              <a:buFont typeface="+mj-ea"/>
              <a:buAutoNum type="circleNumDbPlain" startAt="5"/>
            </a:pPr>
            <a:r>
              <a:rPr sz="2800" b="1">
                <a:latin typeface="+mn-lt"/>
                <a:cs typeface="+mn-lt"/>
                <a:sym typeface="+mn-ea"/>
              </a:rPr>
              <a:t>The aspirins </a:t>
            </a:r>
            <a:r>
              <a:rPr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eased </a:t>
            </a:r>
            <a:r>
              <a:rPr sz="2800" b="1">
                <a:latin typeface="+mn-lt"/>
                <a:cs typeface="+mn-lt"/>
                <a:sym typeface="+mn-ea"/>
              </a:rPr>
              <a:t>my headache. </a:t>
            </a:r>
            <a:endParaRPr sz="2800" b="1">
              <a:latin typeface="+mn-lt"/>
              <a:cs typeface="+mn-lt"/>
              <a:sym typeface="+mn-ea"/>
            </a:endParaRPr>
          </a:p>
          <a:p>
            <a:pPr marL="514350" indent="-514350">
              <a:buFont typeface="+mj-ea"/>
              <a:buAutoNum type="circleNumDbPlain" startAt="5"/>
            </a:pPr>
            <a:r>
              <a:rPr sz="2800" b="1">
                <a:latin typeface="+mn-lt"/>
                <a:cs typeface="+mn-lt"/>
                <a:sym typeface="+mn-ea"/>
              </a:rPr>
              <a:t>Talking </a:t>
            </a:r>
            <a:r>
              <a:rPr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eased </a:t>
            </a:r>
            <a:r>
              <a:rPr sz="2800" b="1">
                <a:latin typeface="+mn-lt"/>
                <a:cs typeface="+mn-lt"/>
                <a:sym typeface="+mn-ea"/>
              </a:rPr>
              <a:t>his anxiety. </a:t>
            </a:r>
            <a:endParaRPr sz="2800" b="1">
              <a:latin typeface="+mn-lt"/>
              <a:cs typeface="+mn-lt"/>
              <a:sym typeface="+mn-ea"/>
            </a:endParaRPr>
          </a:p>
          <a:p>
            <a:pPr marL="514350" indent="-514350">
              <a:buFont typeface="+mj-ea"/>
              <a:buAutoNum type="circleNumDbPlain" startAt="5"/>
            </a:pPr>
            <a:r>
              <a:rPr sz="2800" b="1">
                <a:latin typeface="+mn-lt"/>
                <a:cs typeface="+mn-lt"/>
                <a:sym typeface="+mn-ea"/>
              </a:rPr>
              <a:t>The pain </a:t>
            </a:r>
            <a:r>
              <a:rPr sz="2800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eased</a:t>
            </a:r>
            <a:r>
              <a:rPr sz="2800" b="1">
                <a:latin typeface="+mn-lt"/>
                <a:cs typeface="+mn-lt"/>
                <a:sym typeface="+mn-ea"/>
              </a:rPr>
              <a:t>. </a:t>
            </a:r>
            <a:endParaRPr lang="zh-CN" altLang="en-US" sz="1800">
              <a:latin typeface="+mn-lt"/>
              <a:cs typeface="+mn-lt"/>
            </a:endParaRPr>
          </a:p>
          <a:p>
            <a:pPr marL="0" indent="0">
              <a:buNone/>
            </a:pPr>
            <a:r>
              <a:rPr lang="en-US" altLang="zh-CN" sz="1800">
                <a:solidFill>
                  <a:srgbClr val="00B0F0"/>
                </a:solidFill>
                <a:latin typeface="+mn-lt"/>
                <a:cs typeface="+mn-lt"/>
              </a:rPr>
              <a:t>to </a:t>
            </a:r>
            <a:r>
              <a:rPr lang="zh-CN" altLang="en-US" sz="1800">
                <a:solidFill>
                  <a:srgbClr val="00B0F0"/>
                </a:solidFill>
                <a:latin typeface="+mn-lt"/>
                <a:cs typeface="+mn-lt"/>
              </a:rPr>
              <a:t>relieve </a:t>
            </a:r>
            <a:r>
              <a:rPr lang="en-US" altLang="zh-CN" sz="1800">
                <a:solidFill>
                  <a:srgbClr val="00B0F0"/>
                </a:solidFill>
                <a:latin typeface="+mn-lt"/>
                <a:cs typeface="+mn-lt"/>
              </a:rPr>
              <a:t>sb</a:t>
            </a:r>
            <a:r>
              <a:rPr lang="zh-CN" altLang="en-US" sz="1800">
                <a:solidFill>
                  <a:srgbClr val="00B0F0"/>
                </a:solidFill>
                <a:latin typeface="+mn-lt"/>
                <a:cs typeface="+mn-lt"/>
              </a:rPr>
              <a:t> from pain, anxiety, discomfort, suffering; </a:t>
            </a:r>
            <a:r>
              <a:rPr lang="en-US" altLang="zh-CN" sz="1800">
                <a:solidFill>
                  <a:srgbClr val="00B0F0"/>
                </a:solidFill>
                <a:latin typeface="+mn-lt"/>
                <a:cs typeface="+mn-lt"/>
              </a:rPr>
              <a:t>to </a:t>
            </a:r>
            <a:r>
              <a:rPr lang="zh-CN" altLang="en-US" sz="1800">
                <a:solidFill>
                  <a:srgbClr val="00B0F0"/>
                </a:solidFill>
                <a:latin typeface="+mn-lt"/>
                <a:cs typeface="+mn-lt"/>
              </a:rPr>
              <a:t>become less painful, severe，etc </a:t>
            </a:r>
            <a:endParaRPr lang="zh-CN" altLang="en-US" sz="1800">
              <a:solidFill>
                <a:srgbClr val="00B0F0"/>
              </a:solidFill>
              <a:latin typeface="+mn-lt"/>
              <a:cs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665937" y="68514"/>
            <a:ext cx="3072341" cy="59766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20226" tIns="62653" rIns="120226" bIns="62653" rtlCol="0" anchor="ctr" anchorCtr="0">
            <a:normAutofit fontScale="82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735" dirty="0" smtClean="0">
                <a:solidFill>
                  <a:schemeClr val="bg1"/>
                </a:solidFill>
              </a:rPr>
              <a:t>6. ease</a:t>
            </a:r>
            <a:endParaRPr sz="3735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3185" y="89535"/>
            <a:ext cx="8260715" cy="9582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en-US" sz="2400" b="1" spc="150">
                <a:uFillTx/>
                <a:ea typeface="微软雅黑" panose="020B0503020204020204" charset="-122"/>
                <a:cs typeface="+mn-lt"/>
              </a:rPr>
              <a:t>n.</a:t>
            </a:r>
            <a:r>
              <a:rPr lang="en-US" sz="2400" b="1" spc="150">
                <a:uFillTx/>
                <a:ea typeface="微软雅黑" panose="020B0503020204020204" charset="-122"/>
                <a:cs typeface="+mn-lt"/>
                <a:sym typeface="+mn-ea"/>
              </a:rPr>
              <a:t>安逸; 舒适; 无痛苦、忧虑、困难、压力；</a:t>
            </a:r>
            <a:endParaRPr lang="en-US" sz="2400" b="1" spc="150">
              <a:uFillTx/>
              <a:ea typeface="微软雅黑" panose="020B0503020204020204" charset="-122"/>
              <a:cs typeface="+mn-lt"/>
              <a:sym typeface="+mn-ea"/>
            </a:endParaRPr>
          </a:p>
          <a:p>
            <a:pPr indent="0" algn="l"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en-US" sz="2400" b="1" spc="150">
                <a:uFillTx/>
                <a:ea typeface="微软雅黑" panose="020B0503020204020204" charset="-122"/>
                <a:cs typeface="+mn-lt"/>
                <a:sym typeface="+mn-ea"/>
              </a:rPr>
              <a:t>v.减轻或消除（身体或精神上的）痛苦﹑ 忧虑﹑ 不适等: </a:t>
            </a:r>
            <a:endParaRPr lang="en-US" altLang="zh-CN" sz="2800" b="1" spc="150">
              <a:uFillTx/>
              <a:ea typeface="微软雅黑" panose="020B0503020204020204" charset="-122"/>
              <a:cs typeface="+mn-lt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4277</Words>
  <Application>WPS 演示</Application>
  <PresentationFormat>全屏显示(4:3)</PresentationFormat>
  <Paragraphs>170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汉仪旗黑-85S</vt:lpstr>
      <vt:lpstr>楷体</vt:lpstr>
      <vt:lpstr>Wingdings</vt:lpstr>
      <vt:lpstr>Arial Unicode MS</vt:lpstr>
      <vt:lpstr>黑体</vt:lpstr>
      <vt:lpstr>1_Office 主题​​</vt:lpstr>
      <vt:lpstr>M4U4 Body Language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左冠伟</cp:lastModifiedBy>
  <cp:revision>105</cp:revision>
  <dcterms:created xsi:type="dcterms:W3CDTF">2020-02-02T07:28:00Z</dcterms:created>
  <dcterms:modified xsi:type="dcterms:W3CDTF">2020-02-06T07:30:57Z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