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5" r:id="rId2"/>
    <p:sldId id="273" r:id="rId3"/>
    <p:sldId id="299" r:id="rId4"/>
    <p:sldId id="274" r:id="rId5"/>
    <p:sldId id="275" r:id="rId6"/>
    <p:sldId id="276" r:id="rId7"/>
    <p:sldId id="277" r:id="rId8"/>
    <p:sldId id="300" r:id="rId9"/>
    <p:sldId id="301" r:id="rId10"/>
    <p:sldId id="302" r:id="rId11"/>
    <p:sldId id="280" r:id="rId12"/>
    <p:sldId id="286" r:id="rId13"/>
    <p:sldId id="303" r:id="rId14"/>
    <p:sldId id="283" r:id="rId15"/>
    <p:sldId id="296" r:id="rId16"/>
    <p:sldId id="295" r:id="rId17"/>
    <p:sldId id="297" r:id="rId18"/>
    <p:sldId id="289" r:id="rId19"/>
    <p:sldId id="298" r:id="rId20"/>
    <p:sldId id="294" r:id="rId21"/>
    <p:sldId id="291" r:id="rId22"/>
    <p:sldId id="271" r:id="rId2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1" autoAdjust="0"/>
    <p:restoredTop sz="83842" autoAdjust="0"/>
  </p:normalViewPr>
  <p:slideViewPr>
    <p:cSldViewPr snapToGrid="0">
      <p:cViewPr varScale="1">
        <p:scale>
          <a:sx n="82" d="100"/>
          <a:sy n="82" d="100"/>
        </p:scale>
        <p:origin x="432" y="84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6959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24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975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2426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5860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614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452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903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4501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317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67279" y="2282726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人教版必修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 Unit3</a:t>
            </a:r>
            <a:b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b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词汇 （复习）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高二英语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东北师大附中朝阳学校  李秋爽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06DFEC-EDD6-4BF6-BBA8-A984F16D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34" y="804505"/>
            <a:ext cx="8139178" cy="331514"/>
          </a:xfrm>
        </p:spPr>
        <p:txBody>
          <a:bodyPr>
            <a:noAutofit/>
          </a:bodyPr>
          <a:lstStyle/>
          <a:p>
            <a:pPr marL="228600" indent="-228600"/>
            <a:r>
              <a:rPr lang="en-US" altLang="zh-CN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be/feel content with ; badly off; overcome; up to now </a:t>
            </a:r>
            <a:endParaRPr lang="zh-CN" altLang="en-US" sz="2000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630334B-5781-423A-AA05-7F7C273A133D}"/>
              </a:ext>
            </a:extLst>
          </p:cNvPr>
          <p:cNvSpPr/>
          <p:nvPr/>
        </p:nvSpPr>
        <p:spPr>
          <a:xfrm>
            <a:off x="171105" y="106182"/>
            <a:ext cx="2552214" cy="46791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/>
              <a:t>Practise</a:t>
            </a:r>
            <a:r>
              <a:rPr lang="en-US" altLang="zh-CN" b="1" dirty="0"/>
              <a:t> and explore</a:t>
            </a:r>
            <a:endParaRPr lang="zh-CN" altLang="en-US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268E7E-8AFA-42ED-B4D4-57E1A03D1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5" y="1565211"/>
            <a:ext cx="2851695" cy="213877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F6FE547-4C93-402B-BC61-5A2F5BBF031B}"/>
              </a:ext>
            </a:extLst>
          </p:cNvPr>
          <p:cNvSpPr/>
          <p:nvPr/>
        </p:nvSpPr>
        <p:spPr>
          <a:xfrm>
            <a:off x="3044025" y="1716949"/>
            <a:ext cx="5898390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Though the tramp is pretty _________than ever, so far, he ______________ fear and others’ judgements and has led his life in his own way by reading books and picking rubbish. </a:t>
            </a:r>
            <a:r>
              <a:rPr lang="en-US" altLang="zh-CN" b="1" dirty="0"/>
              <a:t>Up to now</a:t>
            </a:r>
            <a:r>
              <a:rPr lang="en-US" altLang="zh-CN" dirty="0"/>
              <a:t>, he </a:t>
            </a:r>
            <a:r>
              <a:rPr lang="en-US" altLang="zh-CN" u="sng" dirty="0"/>
              <a:t>_________</a:t>
            </a:r>
            <a:r>
              <a:rPr lang="en-US" altLang="zh-CN" dirty="0"/>
              <a:t> (read) hundreds of books and ________________ with his peaceful life.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D526190-A970-40B7-A6AF-E980A1A84F24}"/>
              </a:ext>
            </a:extLst>
          </p:cNvPr>
          <p:cNvSpPr/>
          <p:nvPr/>
        </p:nvSpPr>
        <p:spPr>
          <a:xfrm>
            <a:off x="4914900" y="170851"/>
            <a:ext cx="307648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请按下暂停键；思考一下。</a:t>
            </a:r>
            <a:endParaRPr lang="zh-CN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9992B6F2-A8D0-45C5-8EC0-9DA38F7A6F65}"/>
              </a:ext>
            </a:extLst>
          </p:cNvPr>
          <p:cNvSpPr/>
          <p:nvPr/>
        </p:nvSpPr>
        <p:spPr>
          <a:xfrm>
            <a:off x="6949440" y="1750861"/>
            <a:ext cx="571500" cy="46999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688B0A2-DD58-4F55-80F0-29CB9EB711DE}"/>
              </a:ext>
            </a:extLst>
          </p:cNvPr>
          <p:cNvSpPr/>
          <p:nvPr/>
        </p:nvSpPr>
        <p:spPr>
          <a:xfrm>
            <a:off x="8031480" y="1750861"/>
            <a:ext cx="701040" cy="46999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2CCFF10-5B6E-490F-8736-491DC3D7F108}"/>
              </a:ext>
            </a:extLst>
          </p:cNvPr>
          <p:cNvSpPr/>
          <p:nvPr/>
        </p:nvSpPr>
        <p:spPr>
          <a:xfrm>
            <a:off x="4678680" y="3010255"/>
            <a:ext cx="1295400" cy="45684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55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06DFEC-EDD6-4BF6-BBA8-A984F16D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34" y="804505"/>
            <a:ext cx="8139178" cy="331514"/>
          </a:xfrm>
        </p:spPr>
        <p:txBody>
          <a:bodyPr>
            <a:noAutofit/>
          </a:bodyPr>
          <a:lstStyle/>
          <a:p>
            <a:pPr marL="228600" indent="-228600"/>
            <a:r>
              <a:rPr lang="en-US" altLang="zh-CN" sz="2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be/feel content with ; badly off; overcome; up to now </a:t>
            </a:r>
            <a:endParaRPr lang="zh-CN" altLang="en-US" sz="2000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4630334B-5781-423A-AA05-7F7C273A133D}"/>
              </a:ext>
            </a:extLst>
          </p:cNvPr>
          <p:cNvSpPr/>
          <p:nvPr/>
        </p:nvSpPr>
        <p:spPr>
          <a:xfrm>
            <a:off x="171105" y="106182"/>
            <a:ext cx="2552214" cy="46791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/>
              <a:t>Practise</a:t>
            </a:r>
            <a:r>
              <a:rPr lang="en-US" altLang="zh-CN" b="1" dirty="0"/>
              <a:t> and explore</a:t>
            </a:r>
            <a:endParaRPr lang="zh-CN" altLang="en-US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268E7E-8AFA-42ED-B4D4-57E1A03D17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5" y="1565211"/>
            <a:ext cx="2851695" cy="213877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F6FE547-4C93-402B-BC61-5A2F5BBF031B}"/>
              </a:ext>
            </a:extLst>
          </p:cNvPr>
          <p:cNvSpPr/>
          <p:nvPr/>
        </p:nvSpPr>
        <p:spPr>
          <a:xfrm>
            <a:off x="3074505" y="1722703"/>
            <a:ext cx="5898390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Though the tramp is pretty _________than ever, so far, he ______________ fear and others’ judgements and has led his life in his own way by reading books and picking rubbish. </a:t>
            </a:r>
            <a:r>
              <a:rPr lang="en-US" altLang="zh-CN" b="1" dirty="0"/>
              <a:t>Up to now</a:t>
            </a:r>
            <a:r>
              <a:rPr lang="en-US" altLang="zh-CN" dirty="0"/>
              <a:t>, he </a:t>
            </a:r>
            <a:r>
              <a:rPr lang="en-US" altLang="zh-CN" u="sng" dirty="0"/>
              <a:t>_________</a:t>
            </a:r>
            <a:r>
              <a:rPr lang="en-US" altLang="zh-CN" dirty="0"/>
              <a:t> (read) hundreds of books and ________________ with his peaceful life.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F7F0361-C12F-4018-B710-BE683571BA25}"/>
              </a:ext>
            </a:extLst>
          </p:cNvPr>
          <p:cNvSpPr/>
          <p:nvPr/>
        </p:nvSpPr>
        <p:spPr>
          <a:xfrm>
            <a:off x="5825853" y="182983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worse off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9248BDD-7BF4-41DB-8C7F-7BDD3F83BD60}"/>
              </a:ext>
            </a:extLst>
          </p:cNvPr>
          <p:cNvSpPr/>
          <p:nvPr/>
        </p:nvSpPr>
        <p:spPr>
          <a:xfrm>
            <a:off x="3467279" y="2194010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has overcome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6E467AF-5FE3-4E06-9C07-F3EDDAE2DC68}"/>
              </a:ext>
            </a:extLst>
          </p:cNvPr>
          <p:cNvSpPr/>
          <p:nvPr/>
        </p:nvSpPr>
        <p:spPr>
          <a:xfrm>
            <a:off x="6375201" y="3040403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has read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114DCD8-8197-4269-A275-A1AA1E582498}"/>
              </a:ext>
            </a:extLst>
          </p:cNvPr>
          <p:cNvSpPr/>
          <p:nvPr/>
        </p:nvSpPr>
        <p:spPr>
          <a:xfrm>
            <a:off x="5589486" y="3455479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has been content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A77730C-EA51-4EF0-BA05-BB7112674522}"/>
              </a:ext>
            </a:extLst>
          </p:cNvPr>
          <p:cNvSpPr/>
          <p:nvPr/>
        </p:nvSpPr>
        <p:spPr>
          <a:xfrm>
            <a:off x="6979920" y="1750861"/>
            <a:ext cx="571500" cy="46999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2737566-36C6-49DF-86ED-0414AB4C005F}"/>
              </a:ext>
            </a:extLst>
          </p:cNvPr>
          <p:cNvSpPr/>
          <p:nvPr/>
        </p:nvSpPr>
        <p:spPr>
          <a:xfrm>
            <a:off x="8061960" y="1750861"/>
            <a:ext cx="701040" cy="46999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DDED5F5A-1E4E-455A-8974-97CF5CC3E8D8}"/>
              </a:ext>
            </a:extLst>
          </p:cNvPr>
          <p:cNvSpPr/>
          <p:nvPr/>
        </p:nvSpPr>
        <p:spPr>
          <a:xfrm>
            <a:off x="4709160" y="3010255"/>
            <a:ext cx="1295400" cy="45684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6B92498-8152-4114-9DEC-1466D0D17C31}"/>
              </a:ext>
            </a:extLst>
          </p:cNvPr>
          <p:cNvSpPr/>
          <p:nvPr/>
        </p:nvSpPr>
        <p:spPr>
          <a:xfrm>
            <a:off x="3045660" y="1248900"/>
            <a:ext cx="5139272" cy="494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b="1" dirty="0">
                <a:solidFill>
                  <a:schemeClr val="bg1"/>
                </a:solidFill>
                <a:cs typeface="+mj-cs"/>
              </a:rPr>
              <a:t>badly off 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比较级：</a:t>
            </a:r>
            <a:r>
              <a:rPr lang="en-US" altLang="zh-CN" b="1" dirty="0">
                <a:solidFill>
                  <a:schemeClr val="bg1"/>
                </a:solidFill>
                <a:cs typeface="+mj-cs"/>
              </a:rPr>
              <a:t>worse off 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最高级：</a:t>
            </a:r>
            <a:r>
              <a:rPr lang="en-US" altLang="zh-CN" b="1" dirty="0">
                <a:solidFill>
                  <a:schemeClr val="bg1"/>
                </a:solidFill>
                <a:cs typeface="+mj-cs"/>
              </a:rPr>
              <a:t>worst off</a:t>
            </a:r>
          </a:p>
          <a:p>
            <a:pPr lvl="0"/>
            <a:r>
              <a:rPr lang="zh-CN" altLang="en-US" b="1" dirty="0">
                <a:solidFill>
                  <a:schemeClr val="bg1"/>
                </a:solidFill>
                <a:cs typeface="+mj-cs"/>
              </a:rPr>
              <a:t>仅作表语，不做定语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8DDC30D-542A-4DF4-A708-194B5227285A}"/>
              </a:ext>
            </a:extLst>
          </p:cNvPr>
          <p:cNvSpPr/>
          <p:nvPr/>
        </p:nvSpPr>
        <p:spPr>
          <a:xfrm>
            <a:off x="3095529" y="2447981"/>
            <a:ext cx="5250326" cy="552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b="1" dirty="0">
                <a:solidFill>
                  <a:schemeClr val="bg1"/>
                </a:solidFill>
                <a:cs typeface="+mj-cs"/>
              </a:rPr>
              <a:t>原形：</a:t>
            </a:r>
            <a:r>
              <a:rPr lang="en-US" altLang="zh-CN" b="1" dirty="0">
                <a:solidFill>
                  <a:schemeClr val="bg1"/>
                </a:solidFill>
                <a:cs typeface="+mj-cs"/>
              </a:rPr>
              <a:t>overcome </a:t>
            </a:r>
            <a:r>
              <a:rPr lang="en-US" altLang="zh-CN" b="1" dirty="0" err="1">
                <a:solidFill>
                  <a:schemeClr val="bg1"/>
                </a:solidFill>
                <a:cs typeface="+mj-cs"/>
              </a:rPr>
              <a:t>p.t.</a:t>
            </a:r>
            <a:r>
              <a:rPr lang="en-US" altLang="zh-CN" b="1" dirty="0">
                <a:solidFill>
                  <a:schemeClr val="bg1"/>
                </a:solidFill>
                <a:cs typeface="+mj-cs"/>
              </a:rPr>
              <a:t> overcame p.p. overcome</a:t>
            </a:r>
          </a:p>
          <a:p>
            <a:pPr lvl="0"/>
            <a:r>
              <a:rPr lang="en-US" altLang="zh-CN" b="1" dirty="0">
                <a:solidFill>
                  <a:schemeClr val="bg1"/>
                </a:solidFill>
                <a:cs typeface="+mj-cs"/>
              </a:rPr>
              <a:t>~difficulties/fear/embarrassment/sorrow</a:t>
            </a:r>
            <a:endParaRPr lang="zh-CN" altLang="en-US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4DDDCE3-9EA0-4007-B748-C73DEAC45084}"/>
              </a:ext>
            </a:extLst>
          </p:cNvPr>
          <p:cNvSpPr/>
          <p:nvPr/>
        </p:nvSpPr>
        <p:spPr>
          <a:xfrm>
            <a:off x="4512363" y="3871335"/>
            <a:ext cx="4236866" cy="536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b="1" dirty="0">
                <a:solidFill>
                  <a:schemeClr val="bg1"/>
                </a:solidFill>
                <a:cs typeface="+mj-cs"/>
              </a:rPr>
              <a:t>up to now; so far; till now; until now</a:t>
            </a:r>
          </a:p>
          <a:p>
            <a:pPr lvl="0"/>
            <a:r>
              <a:rPr lang="zh-CN" altLang="en-US" b="1" dirty="0">
                <a:solidFill>
                  <a:schemeClr val="bg1"/>
                </a:solidFill>
                <a:cs typeface="+mj-cs"/>
              </a:rPr>
              <a:t>到目前为止（现完标志词）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581909B0-78CE-4FE6-A2AE-81D6A2FA74AE}"/>
              </a:ext>
            </a:extLst>
          </p:cNvPr>
          <p:cNvSpPr/>
          <p:nvPr/>
        </p:nvSpPr>
        <p:spPr>
          <a:xfrm>
            <a:off x="3802380" y="4515805"/>
            <a:ext cx="4946849" cy="429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b="1" dirty="0">
                <a:solidFill>
                  <a:schemeClr val="bg1"/>
                </a:solidFill>
                <a:cs typeface="+mj-cs"/>
              </a:rPr>
              <a:t>be pleased/satisfied/content with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对</a:t>
            </a:r>
            <a:r>
              <a:rPr lang="en-US" altLang="zh-CN" b="1" dirty="0">
                <a:solidFill>
                  <a:schemeClr val="bg1"/>
                </a:solidFill>
                <a:cs typeface="+mj-cs"/>
              </a:rPr>
              <a:t>…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满意</a:t>
            </a:r>
          </a:p>
        </p:txBody>
      </p:sp>
    </p:spTree>
    <p:extLst>
      <p:ext uri="{BB962C8B-B14F-4D97-AF65-F5344CB8AC3E}">
        <p14:creationId xmlns:p14="http://schemas.microsoft.com/office/powerpoint/2010/main" val="394041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0DD20F-AA16-4905-B177-E145AF1BF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033" y="390030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whisper v. n.   convince v.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BC09C66-FFC9-4D00-A317-7E32643C8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63" y="890676"/>
            <a:ext cx="1363717" cy="1976527"/>
          </a:xfr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A48C266-3AA0-44B9-A398-063A3B611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44" y="233025"/>
            <a:ext cx="2578832" cy="530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E8472B8-8620-44E3-9516-B2B5B80EA1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9" y="961336"/>
            <a:ext cx="3918982" cy="203390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E5024DE-7E2D-4F67-9ECF-D68C4A28FC36}"/>
              </a:ext>
            </a:extLst>
          </p:cNvPr>
          <p:cNvSpPr/>
          <p:nvPr/>
        </p:nvSpPr>
        <p:spPr>
          <a:xfrm>
            <a:off x="272533" y="2957989"/>
            <a:ext cx="8871467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cs typeface="Times New Roman" panose="02020603050405020304" pitchFamily="18" charset="0"/>
              </a:rPr>
              <a:t>When Copernicus first found that the earth is not the center of the universe, he only </a:t>
            </a:r>
            <a:r>
              <a:rPr lang="en-US" altLang="zh-CN" b="1" dirty="0">
                <a:solidFill>
                  <a:schemeClr val="tx1"/>
                </a:solidFill>
                <a:cs typeface="Times New Roman" panose="02020603050405020304" pitchFamily="18" charset="0"/>
              </a:rPr>
              <a:t>__________</a:t>
            </a:r>
            <a:r>
              <a:rPr lang="en-US" altLang="zh-CN" dirty="0">
                <a:cs typeface="Times New Roman" panose="02020603050405020304" pitchFamily="18" charset="0"/>
              </a:rPr>
              <a:t> (whisper)it to some of his friends. Later with enough evidence he </a:t>
            </a:r>
            <a:r>
              <a:rPr lang="en-US" altLang="zh-CN" u="sng" dirty="0">
                <a:solidFill>
                  <a:schemeClr val="tx1"/>
                </a:solidFill>
                <a:cs typeface="Times New Roman" panose="02020603050405020304" pitchFamily="18" charset="0"/>
              </a:rPr>
              <a:t>__________</a:t>
            </a:r>
            <a:r>
              <a:rPr lang="en-US" altLang="zh-CN" dirty="0">
                <a:solidFill>
                  <a:schemeClr val="tx1"/>
                </a:solidFill>
                <a:cs typeface="Times New Roman" panose="02020603050405020304" pitchFamily="18" charset="0"/>
              </a:rPr>
              <a:t>(convince)  people </a:t>
            </a:r>
            <a:r>
              <a:rPr lang="en-US" altLang="zh-CN" u="sng" dirty="0">
                <a:solidFill>
                  <a:schemeClr val="tx1"/>
                </a:solidFill>
                <a:cs typeface="Times New Roman" panose="02020603050405020304" pitchFamily="18" charset="0"/>
              </a:rPr>
              <a:t>_______</a:t>
            </a:r>
            <a:r>
              <a:rPr lang="en-US" altLang="zh-CN" dirty="0">
                <a:solidFill>
                  <a:schemeClr val="tx1"/>
                </a:solidFill>
                <a:cs typeface="Times New Roman" panose="02020603050405020304" pitchFamily="18" charset="0"/>
              </a:rPr>
              <a:t> his theory. His evidence was so </a:t>
            </a:r>
            <a:r>
              <a:rPr lang="en-US" altLang="zh-CN" u="sng" dirty="0">
                <a:solidFill>
                  <a:schemeClr val="tx1"/>
                </a:solidFill>
                <a:cs typeface="Times New Roman" panose="02020603050405020304" pitchFamily="18" charset="0"/>
              </a:rPr>
              <a:t>___________</a:t>
            </a:r>
            <a:r>
              <a:rPr lang="en-US" altLang="zh-CN" dirty="0">
                <a:solidFill>
                  <a:schemeClr val="tx1"/>
                </a:solidFill>
                <a:cs typeface="Times New Roman" panose="02020603050405020304" pitchFamily="18" charset="0"/>
              </a:rPr>
              <a:t> (convince) that everyone </a:t>
            </a:r>
            <a:r>
              <a:rPr lang="en-US" altLang="zh-CN" u="sng" dirty="0">
                <a:solidFill>
                  <a:schemeClr val="tx1"/>
                </a:solidFill>
                <a:cs typeface="Times New Roman" panose="02020603050405020304" pitchFamily="18" charset="0"/>
              </a:rPr>
              <a:t>______________</a:t>
            </a:r>
            <a:r>
              <a:rPr lang="en-US" altLang="zh-CN" dirty="0">
                <a:solidFill>
                  <a:schemeClr val="tx1"/>
                </a:solidFill>
                <a:cs typeface="Times New Roman" panose="02020603050405020304" pitchFamily="18" charset="0"/>
              </a:rPr>
              <a:t>(convince) to believe in him and stopped talking about him </a:t>
            </a:r>
            <a:r>
              <a:rPr lang="en-US" altLang="zh-CN" u="sng" dirty="0">
                <a:solidFill>
                  <a:schemeClr val="tx1"/>
                </a:solidFill>
                <a:cs typeface="Times New Roman" panose="02020603050405020304" pitchFamily="18" charset="0"/>
              </a:rPr>
              <a:t>_____________</a:t>
            </a:r>
            <a:r>
              <a:rPr lang="en-US" altLang="zh-CN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zh-CN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低语</a:t>
            </a:r>
            <a:r>
              <a:rPr lang="en-US" altLang="zh-CN" dirty="0">
                <a:solidFill>
                  <a:schemeClr val="tx1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D331387-5B03-481D-A75E-2F3161B0CC0B}"/>
              </a:ext>
            </a:extLst>
          </p:cNvPr>
          <p:cNvSpPr/>
          <p:nvPr/>
        </p:nvSpPr>
        <p:spPr>
          <a:xfrm>
            <a:off x="4930666" y="20698"/>
            <a:ext cx="307648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请按下暂停键；思考一下。</a:t>
            </a:r>
            <a:endParaRPr lang="zh-CN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722AC85-9728-4282-AC82-11B39763CA70}"/>
              </a:ext>
            </a:extLst>
          </p:cNvPr>
          <p:cNvSpPr/>
          <p:nvPr/>
        </p:nvSpPr>
        <p:spPr>
          <a:xfrm>
            <a:off x="2573458" y="2995238"/>
            <a:ext cx="737301" cy="399935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91116E9-A986-4B2D-AD4B-D3784DAE5531}"/>
              </a:ext>
            </a:extLst>
          </p:cNvPr>
          <p:cNvSpPr/>
          <p:nvPr/>
        </p:nvSpPr>
        <p:spPr>
          <a:xfrm>
            <a:off x="5924463" y="3852889"/>
            <a:ext cx="1067544" cy="399935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5B3DA2E5-C799-4C81-8B1C-3869BE757FCD}"/>
              </a:ext>
            </a:extLst>
          </p:cNvPr>
          <p:cNvSpPr/>
          <p:nvPr/>
        </p:nvSpPr>
        <p:spPr>
          <a:xfrm>
            <a:off x="3419033" y="4252824"/>
            <a:ext cx="892836" cy="399935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039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0DD20F-AA16-4905-B177-E145AF1BF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033" y="390030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whisper v. n.   convincing adj.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BC09C66-FFC9-4D00-A317-7E32643C8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63" y="890676"/>
            <a:ext cx="1363717" cy="1976527"/>
          </a:xfr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A48C266-3AA0-44B9-A398-063A3B611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44" y="233025"/>
            <a:ext cx="2578832" cy="530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E8472B8-8620-44E3-9516-B2B5B80EA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49" y="961336"/>
            <a:ext cx="3918982" cy="203390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E5024DE-7E2D-4F67-9ECF-D68C4A28FC36}"/>
              </a:ext>
            </a:extLst>
          </p:cNvPr>
          <p:cNvSpPr/>
          <p:nvPr/>
        </p:nvSpPr>
        <p:spPr>
          <a:xfrm>
            <a:off x="272533" y="2957989"/>
            <a:ext cx="8871467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+mn-lt"/>
                <a:cs typeface="Times New Roman" panose="02020603050405020304" pitchFamily="18" charset="0"/>
              </a:rPr>
              <a:t>When Copernicus first found that the earth is not the center of the universe, he only </a:t>
            </a:r>
            <a:r>
              <a:rPr lang="en-US" altLang="zh-CN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__________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 (whisper)it to some of his friends. Later with enough evidence he </a:t>
            </a:r>
            <a:r>
              <a:rPr lang="en-US" altLang="zh-CN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__________</a:t>
            </a:r>
            <a:r>
              <a:rPr lang="en-US" altLang="zh-CN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(convince)  people </a:t>
            </a:r>
            <a:r>
              <a:rPr lang="en-US" altLang="zh-CN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_______</a:t>
            </a:r>
            <a:r>
              <a:rPr lang="en-US" altLang="zh-CN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his theory. His evidence was so </a:t>
            </a:r>
            <a:r>
              <a:rPr lang="en-US" altLang="zh-CN" u="sng" dirty="0">
                <a:solidFill>
                  <a:schemeClr val="tx1"/>
                </a:solidFill>
                <a:cs typeface="Times New Roman" panose="02020603050405020304" pitchFamily="18" charset="0"/>
              </a:rPr>
              <a:t>___________</a:t>
            </a:r>
            <a:r>
              <a:rPr lang="en-US" altLang="zh-CN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(convince) that everyone </a:t>
            </a:r>
            <a:r>
              <a:rPr lang="en-US" altLang="zh-CN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______________</a:t>
            </a:r>
            <a:r>
              <a:rPr lang="en-US" altLang="zh-CN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(convince) to believe in him and stopped talking about him </a:t>
            </a:r>
            <a:r>
              <a:rPr lang="en-US" altLang="zh-CN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_____________</a:t>
            </a:r>
            <a:r>
              <a:rPr lang="en-US" altLang="zh-CN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低语</a:t>
            </a:r>
            <a:r>
              <a:rPr lang="en-US" altLang="zh-CN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E688993-0353-4152-8AB6-C703845BA758}"/>
              </a:ext>
            </a:extLst>
          </p:cNvPr>
          <p:cNvSpPr/>
          <p:nvPr/>
        </p:nvSpPr>
        <p:spPr>
          <a:xfrm>
            <a:off x="346886" y="3440172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whispered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91D535A-A8E2-4851-B470-19000ADA1EC8}"/>
              </a:ext>
            </a:extLst>
          </p:cNvPr>
          <p:cNvSpPr/>
          <p:nvPr/>
        </p:nvSpPr>
        <p:spPr>
          <a:xfrm>
            <a:off x="272533" y="3832587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convinced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E8BF9A4-667E-42AC-B860-277EB88C44BF}"/>
              </a:ext>
            </a:extLst>
          </p:cNvPr>
          <p:cNvSpPr/>
          <p:nvPr/>
        </p:nvSpPr>
        <p:spPr>
          <a:xfrm>
            <a:off x="3531970" y="3885521"/>
            <a:ext cx="582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of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9351E16-997E-4220-895F-8112B67589DC}"/>
              </a:ext>
            </a:extLst>
          </p:cNvPr>
          <p:cNvSpPr/>
          <p:nvPr/>
        </p:nvSpPr>
        <p:spPr>
          <a:xfrm>
            <a:off x="397042" y="4291402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convincing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C80F179-EE84-4D5A-ADA2-7039B201128E}"/>
              </a:ext>
            </a:extLst>
          </p:cNvPr>
          <p:cNvSpPr/>
          <p:nvPr/>
        </p:nvSpPr>
        <p:spPr>
          <a:xfrm>
            <a:off x="4381065" y="4285867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was convinced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01CE83-0AE2-4B98-9902-C0B8AFB3CACE}"/>
              </a:ext>
            </a:extLst>
          </p:cNvPr>
          <p:cNvSpPr/>
          <p:nvPr/>
        </p:nvSpPr>
        <p:spPr>
          <a:xfrm>
            <a:off x="3502223" y="4682615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in a whisper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EC294A8-BDA6-4A26-A445-8A072FB0F0D6}"/>
              </a:ext>
            </a:extLst>
          </p:cNvPr>
          <p:cNvSpPr/>
          <p:nvPr/>
        </p:nvSpPr>
        <p:spPr>
          <a:xfrm>
            <a:off x="2573458" y="2995238"/>
            <a:ext cx="737301" cy="399935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444F8B9-90F2-4276-B17F-9339749BD28A}"/>
              </a:ext>
            </a:extLst>
          </p:cNvPr>
          <p:cNvSpPr/>
          <p:nvPr/>
        </p:nvSpPr>
        <p:spPr>
          <a:xfrm>
            <a:off x="5869284" y="3852889"/>
            <a:ext cx="1067544" cy="399935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34D552-2630-474E-A046-BBCC00EC477F}"/>
              </a:ext>
            </a:extLst>
          </p:cNvPr>
          <p:cNvSpPr/>
          <p:nvPr/>
        </p:nvSpPr>
        <p:spPr>
          <a:xfrm>
            <a:off x="3419033" y="4252824"/>
            <a:ext cx="892836" cy="399935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78A9BEF5-7D54-45F7-AFF9-E9CDF56F9BA9}"/>
              </a:ext>
            </a:extLst>
          </p:cNvPr>
          <p:cNvSpPr/>
          <p:nvPr/>
        </p:nvSpPr>
        <p:spPr>
          <a:xfrm>
            <a:off x="1080963" y="3385205"/>
            <a:ext cx="4649082" cy="521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b="1" dirty="0">
                <a:solidFill>
                  <a:schemeClr val="bg1"/>
                </a:solidFill>
                <a:cs typeface="+mj-cs"/>
              </a:rPr>
              <a:t>convince sb. of </a:t>
            </a:r>
            <a:r>
              <a:rPr lang="en-US" altLang="zh-CN" b="1" dirty="0" err="1">
                <a:solidFill>
                  <a:schemeClr val="bg1"/>
                </a:solidFill>
                <a:cs typeface="+mj-cs"/>
              </a:rPr>
              <a:t>sth</a:t>
            </a:r>
            <a:r>
              <a:rPr lang="en-US" altLang="zh-CN" b="1" dirty="0">
                <a:solidFill>
                  <a:schemeClr val="bg1"/>
                </a:solidFill>
                <a:cs typeface="+mj-cs"/>
              </a:rPr>
              <a:t>.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使某人相信某事</a:t>
            </a:r>
            <a:endParaRPr lang="en-US" altLang="zh-CN" b="1" dirty="0">
              <a:solidFill>
                <a:schemeClr val="bg1"/>
              </a:solidFill>
              <a:cs typeface="+mj-cs"/>
            </a:endParaRPr>
          </a:p>
          <a:p>
            <a:pPr lvl="0"/>
            <a:r>
              <a:rPr lang="en-US" altLang="zh-CN" b="1" dirty="0">
                <a:solidFill>
                  <a:schemeClr val="bg1"/>
                </a:solidFill>
                <a:cs typeface="+mj-cs"/>
              </a:rPr>
              <a:t>convince sb. to do </a:t>
            </a:r>
            <a:r>
              <a:rPr lang="en-US" altLang="zh-CN" b="1" dirty="0" err="1">
                <a:solidFill>
                  <a:schemeClr val="bg1"/>
                </a:solidFill>
                <a:cs typeface="+mj-cs"/>
              </a:rPr>
              <a:t>sth</a:t>
            </a:r>
            <a:r>
              <a:rPr lang="en-US" altLang="zh-CN" b="1" dirty="0">
                <a:solidFill>
                  <a:schemeClr val="bg1"/>
                </a:solidFill>
                <a:cs typeface="+mj-cs"/>
              </a:rPr>
              <a:t>.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说服某人去做某事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14C5410B-3A93-477A-BA6F-00C66946B517}"/>
              </a:ext>
            </a:extLst>
          </p:cNvPr>
          <p:cNvSpPr/>
          <p:nvPr/>
        </p:nvSpPr>
        <p:spPr>
          <a:xfrm>
            <a:off x="5776458" y="3722072"/>
            <a:ext cx="3095009" cy="563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b="1" dirty="0">
                <a:solidFill>
                  <a:schemeClr val="bg1"/>
                </a:solidFill>
                <a:cs typeface="+mj-cs"/>
              </a:rPr>
              <a:t>convincing adj.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令人信服的</a:t>
            </a:r>
            <a:endParaRPr lang="en-US" altLang="zh-CN" b="1" dirty="0">
              <a:solidFill>
                <a:schemeClr val="bg1"/>
              </a:solidFill>
              <a:cs typeface="+mj-cs"/>
            </a:endParaRPr>
          </a:p>
          <a:p>
            <a:pPr lvl="0"/>
            <a:r>
              <a:rPr lang="en-US" altLang="zh-CN" b="1" dirty="0">
                <a:solidFill>
                  <a:schemeClr val="bg1"/>
                </a:solidFill>
                <a:cs typeface="+mj-cs"/>
              </a:rPr>
              <a:t>convinced adj. 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感到信服的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AA1E2117-C916-415C-8DF1-56B8B1E7D097}"/>
              </a:ext>
            </a:extLst>
          </p:cNvPr>
          <p:cNvSpPr/>
          <p:nvPr/>
        </p:nvSpPr>
        <p:spPr>
          <a:xfrm>
            <a:off x="5107867" y="4660734"/>
            <a:ext cx="3460692" cy="352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b="1" dirty="0">
                <a:solidFill>
                  <a:schemeClr val="bg1"/>
                </a:solidFill>
                <a:cs typeface="+mj-cs"/>
              </a:rPr>
              <a:t>in a whisper/whispers 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低声说</a:t>
            </a:r>
          </a:p>
        </p:txBody>
      </p:sp>
    </p:spTree>
    <p:extLst>
      <p:ext uri="{BB962C8B-B14F-4D97-AF65-F5344CB8AC3E}">
        <p14:creationId xmlns:p14="http://schemas.microsoft.com/office/powerpoint/2010/main" val="18163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E990B4-5FB7-42B4-8FB2-3158344E3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2A253F-F3C5-40B5-A51D-1EA72D7EE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09" y="1656170"/>
            <a:ext cx="8139178" cy="4042179"/>
          </a:xfrm>
        </p:spPr>
        <p:txBody>
          <a:bodyPr/>
          <a:lstStyle/>
          <a:p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A.</a:t>
            </a:r>
            <a:r>
              <a:rPr lang="zh-CN" altLang="en-US" sz="1800" spc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His story was </a:t>
            </a:r>
            <a:r>
              <a:rPr lang="en-US" altLang="zh-CN" sz="1800" b="1" u="sng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picked out </a:t>
            </a:r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as the best by the judges. </a:t>
            </a:r>
          </a:p>
          <a:p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B. I </a:t>
            </a:r>
            <a:r>
              <a:rPr lang="en-US" altLang="zh-CN" sz="1800" b="1" u="sng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picked out </a:t>
            </a:r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Valerie's voice from among the general conversation. </a:t>
            </a:r>
          </a:p>
          <a:p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C. I could just </a:t>
            </a:r>
            <a:r>
              <a:rPr lang="en-US" altLang="zh-CN" sz="1800" b="1" u="sng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pick out</a:t>
            </a:r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 some letters carved into the stone. </a:t>
            </a:r>
          </a:p>
          <a:p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D. I bet you can </a:t>
            </a:r>
            <a:r>
              <a:rPr lang="en-US" altLang="zh-CN" sz="1800" b="1" u="sng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pick</a:t>
            </a:r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 him </a:t>
            </a:r>
            <a:r>
              <a:rPr lang="en-US" altLang="zh-CN" sz="1800" b="1" u="sng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out</a:t>
            </a:r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 of a crowd of people. </a:t>
            </a:r>
            <a:endParaRPr lang="zh-CN" altLang="en-US" sz="1800" spc="0" dirty="0">
              <a:solidFill>
                <a:srgbClr val="000000"/>
              </a:solidFill>
              <a:latin typeface="+mn-lt"/>
              <a:cs typeface="Times New Roman" panose="02020603050405020304" pitchFamily="18" charset="0"/>
              <a:sym typeface="Calibri" panose="020F0502020204030204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C248746-3800-4812-B1F4-1ECCD05AA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44" y="233025"/>
            <a:ext cx="2578832" cy="53039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0F8BF23-3D2A-4169-BDFB-7E1E0054D445}"/>
              </a:ext>
            </a:extLst>
          </p:cNvPr>
          <p:cNvSpPr/>
          <p:nvPr/>
        </p:nvSpPr>
        <p:spPr>
          <a:xfrm>
            <a:off x="505394" y="722253"/>
            <a:ext cx="8779067" cy="87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With all the porridge eaten up, he boiled his shoe, </a:t>
            </a:r>
            <a:r>
              <a:rPr lang="en-US" altLang="zh-CN" b="1" dirty="0">
                <a:solidFill>
                  <a:srgbClr val="C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picked out </a:t>
            </a:r>
            <a:r>
              <a:rPr lang="en-US" altLang="zh-CN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the shoe lace, </a:t>
            </a:r>
            <a:r>
              <a:rPr lang="en-US" altLang="zh-CN" b="1" dirty="0">
                <a:solidFill>
                  <a:srgbClr val="C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cut off </a:t>
            </a:r>
            <a:r>
              <a:rPr lang="en-US" altLang="zh-CN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the leather bottom and chewed it like a pancake.</a:t>
            </a:r>
            <a:endParaRPr lang="zh-CN" altLang="en-US" dirty="0">
              <a:latin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2A7B458-9B6A-43C8-BEBF-ACDB7C3E3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24" y="3161374"/>
            <a:ext cx="2368672" cy="1816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2847355-303D-4950-8ECF-9FB00F1EC2EA}"/>
              </a:ext>
            </a:extLst>
          </p:cNvPr>
          <p:cNvSpPr/>
          <p:nvPr/>
        </p:nvSpPr>
        <p:spPr>
          <a:xfrm>
            <a:off x="426810" y="3547995"/>
            <a:ext cx="616255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dirty="0"/>
              <a:t>choose\select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dirty="0"/>
              <a:t>recognize\spot\make out</a:t>
            </a:r>
            <a:endParaRPr lang="zh-CN" altLang="en-US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6ACA003-B100-48E1-B744-CB0C59CAF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70" y="1656170"/>
            <a:ext cx="422946" cy="42866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61E51F4-EDA5-437F-A490-8C2996E87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243" y="1669928"/>
            <a:ext cx="429433" cy="4214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F4FB155-D840-4719-9169-B81B0D6A5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5823" y="2193411"/>
            <a:ext cx="484562" cy="43072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73505B6-91CB-4268-BEB4-946F156EF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5201" y="2708602"/>
            <a:ext cx="484562" cy="43072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128320E-7707-4077-A378-B05DF8D7D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089" y="3161374"/>
            <a:ext cx="484562" cy="43072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A1A5C2A9-7E5D-49EC-A5D3-C2658DCBAD97}"/>
              </a:ext>
            </a:extLst>
          </p:cNvPr>
          <p:cNvSpPr/>
          <p:nvPr/>
        </p:nvSpPr>
        <p:spPr>
          <a:xfrm>
            <a:off x="4930666" y="20698"/>
            <a:ext cx="307648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请按下暂停键；思考一下。</a:t>
            </a:r>
            <a:endParaRPr lang="zh-CN" alt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01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E990B4-5FB7-42B4-8FB2-3158344E3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2A253F-F3C5-40B5-A51D-1EA72D7EE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25" y="1656170"/>
            <a:ext cx="8139178" cy="4042179"/>
          </a:xfrm>
        </p:spPr>
        <p:txBody>
          <a:bodyPr/>
          <a:lstStyle/>
          <a:p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A.</a:t>
            </a:r>
            <a:r>
              <a:rPr lang="zh-CN" altLang="en-US" sz="1800" spc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Calibri" panose="020F0502020204030204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One of his fingers was </a:t>
            </a:r>
            <a:r>
              <a:rPr lang="en-US" altLang="zh-CN" sz="1800" b="1" u="sng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cut off </a:t>
            </a:r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in the accident.</a:t>
            </a:r>
          </a:p>
          <a:p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B. The US has threatened to </a:t>
            </a:r>
            <a:r>
              <a:rPr lang="en-US" altLang="zh-CN" sz="1800" b="1" u="sng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cut off </a:t>
            </a:r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economic and military aid.</a:t>
            </a:r>
          </a:p>
          <a:p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C. In winter, the town is often </a:t>
            </a:r>
            <a:r>
              <a:rPr lang="en-US" altLang="zh-CN" sz="1800" b="1" u="sng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cut off </a:t>
            </a:r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  <a:sym typeface="Calibri" panose="020F0502020204030204"/>
              </a:rPr>
              <a:t>by snow.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0F8BF23-3D2A-4169-BDFB-7E1E0054D445}"/>
              </a:ext>
            </a:extLst>
          </p:cNvPr>
          <p:cNvSpPr/>
          <p:nvPr/>
        </p:nvSpPr>
        <p:spPr>
          <a:xfrm>
            <a:off x="426810" y="722253"/>
            <a:ext cx="8779067" cy="87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With all the porridge eaten up, he boiled his shoe, </a:t>
            </a:r>
            <a:r>
              <a:rPr lang="en-US" altLang="zh-CN" b="1" dirty="0">
                <a:solidFill>
                  <a:srgbClr val="C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picked out </a:t>
            </a:r>
            <a:r>
              <a:rPr lang="en-US" altLang="zh-CN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the shoe lace, </a:t>
            </a:r>
            <a:r>
              <a:rPr lang="en-US" altLang="zh-CN" b="1" dirty="0">
                <a:solidFill>
                  <a:srgbClr val="C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cut off </a:t>
            </a:r>
            <a:r>
              <a:rPr lang="en-US" altLang="zh-CN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the leather bottom and chewed it like a pancake.</a:t>
            </a:r>
            <a:endParaRPr lang="zh-CN" altLang="en-US" dirty="0">
              <a:latin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2A7B458-9B6A-43C8-BEBF-ACDB7C3E3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518" y="3182806"/>
            <a:ext cx="2368672" cy="1816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2847355-303D-4950-8ECF-9FB00F1EC2EA}"/>
              </a:ext>
            </a:extLst>
          </p:cNvPr>
          <p:cNvSpPr/>
          <p:nvPr/>
        </p:nvSpPr>
        <p:spPr>
          <a:xfrm>
            <a:off x="426810" y="3547995"/>
            <a:ext cx="616255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dirty="0"/>
              <a:t>separate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dirty="0"/>
              <a:t>stop the supply of</a:t>
            </a:r>
            <a:endParaRPr lang="zh-CN" altLang="en-US" b="1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6ACA003-B100-48E1-B744-CB0C59CAF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70" y="1656170"/>
            <a:ext cx="422946" cy="42866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61E51F4-EDA5-437F-A490-8C2996E87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744" y="1663351"/>
            <a:ext cx="429433" cy="4214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F4FB155-D840-4719-9169-B81B0D6A5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375" y="2173794"/>
            <a:ext cx="484562" cy="43072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A2333CA-1AD8-4485-B2B9-DBF9A62A5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736" y="2637187"/>
            <a:ext cx="429433" cy="4214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D401A6F-4528-4CBE-AEF7-5A6EF33FC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70" y="2614408"/>
            <a:ext cx="422946" cy="428662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03E0AA5C-9579-4897-934D-69B525D5DEAB}"/>
              </a:ext>
            </a:extLst>
          </p:cNvPr>
          <p:cNvSpPr/>
          <p:nvPr/>
        </p:nvSpPr>
        <p:spPr>
          <a:xfrm>
            <a:off x="171104" y="106182"/>
            <a:ext cx="2700683" cy="46791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Compare and explore</a:t>
            </a:r>
            <a:endParaRPr lang="zh-CN" altLang="en-US" b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62135C9-0EFB-4B92-9FEB-EC3E0A848402}"/>
              </a:ext>
            </a:extLst>
          </p:cNvPr>
          <p:cNvSpPr/>
          <p:nvPr/>
        </p:nvSpPr>
        <p:spPr>
          <a:xfrm>
            <a:off x="4930666" y="20698"/>
            <a:ext cx="307648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请按下暂停键；思考一下。</a:t>
            </a:r>
            <a:endParaRPr lang="zh-CN" alt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41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9DE716-AE5B-4BD3-9C06-F6EAA64F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26E9D5-B11F-425F-BDA3-21CFEAF55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19" y="868296"/>
            <a:ext cx="8262971" cy="4042179"/>
          </a:xfrm>
        </p:spPr>
        <p:txBody>
          <a:bodyPr/>
          <a:lstStyle/>
          <a:p>
            <a:r>
              <a:rPr lang="en-US" altLang="zh-CN" sz="1800" b="1" spc="0" dirty="0">
                <a:solidFill>
                  <a:srgbClr val="C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pick out; cut off</a:t>
            </a:r>
          </a:p>
          <a:p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The talented little boy is good at ___________ </a:t>
            </a:r>
            <a:r>
              <a:rPr lang="zh-CN" altLang="en-US" sz="1800" spc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800" spc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particular</a:t>
            </a:r>
            <a:r>
              <a:rPr lang="zh-CN" altLang="en-US" sz="1800" spc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voice</a:t>
            </a:r>
            <a:r>
              <a:rPr lang="zh-CN" altLang="en-US" sz="1800" spc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from a noisy background.</a:t>
            </a:r>
          </a:p>
          <a:p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We forgot to pay the bill. As a result, our electricity _____________.</a:t>
            </a:r>
          </a:p>
          <a:p>
            <a:r>
              <a:rPr lang="en-US" altLang="zh-CN" sz="1800" spc="0" dirty="0">
                <a:solidFill>
                  <a:srgbClr val="0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As usual, the director </a:t>
            </a:r>
            <a:r>
              <a:rPr lang="en-US" altLang="zh-CN" sz="1800" spc="0" dirty="0">
                <a:solidFill>
                  <a:srgbClr val="0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___________ some entertaining scenes to make sure the amusing effect of the film.</a:t>
            </a:r>
          </a:p>
          <a:p>
            <a:r>
              <a:rPr lang="en-US" altLang="zh-CN" sz="1800" spc="0" dirty="0">
                <a:solidFill>
                  <a:srgbClr val="0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Due to the severe cancer, part of his lung had to ___________.</a:t>
            </a:r>
          </a:p>
          <a:p>
            <a:endParaRPr lang="en-US" altLang="zh-CN" sz="1800" spc="0" dirty="0">
              <a:solidFill>
                <a:srgbClr val="00000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zh-CN" sz="1800" spc="0" dirty="0">
              <a:solidFill>
                <a:srgbClr val="000000"/>
              </a:solidFill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0F590D-AA2E-4F93-BC55-CCD13698C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44" y="233025"/>
            <a:ext cx="2578832" cy="53039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F48E181-C5B6-4AF1-AB58-5A3C3735FB63}"/>
              </a:ext>
            </a:extLst>
          </p:cNvPr>
          <p:cNvSpPr/>
          <p:nvPr/>
        </p:nvSpPr>
        <p:spPr>
          <a:xfrm>
            <a:off x="3864114" y="1379816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picking out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6410C0A-8EEF-420D-90FE-EDC4BDC42AB7}"/>
              </a:ext>
            </a:extLst>
          </p:cNvPr>
          <p:cNvSpPr/>
          <p:nvPr/>
        </p:nvSpPr>
        <p:spPr>
          <a:xfrm>
            <a:off x="5650051" y="2265641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was cut off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032FD62-A7E6-4355-B688-6DC3835F1043}"/>
              </a:ext>
            </a:extLst>
          </p:cNvPr>
          <p:cNvSpPr/>
          <p:nvPr/>
        </p:nvSpPr>
        <p:spPr>
          <a:xfrm>
            <a:off x="2735401" y="276259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picked out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50C96D9-855C-4254-A9EB-843B08268FE4}"/>
              </a:ext>
            </a:extLst>
          </p:cNvPr>
          <p:cNvSpPr/>
          <p:nvPr/>
        </p:nvSpPr>
        <p:spPr>
          <a:xfrm>
            <a:off x="5373826" y="3588058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be cut off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936B166-3A8B-4AE3-A056-AC3BA9214910}"/>
              </a:ext>
            </a:extLst>
          </p:cNvPr>
          <p:cNvSpPr/>
          <p:nvPr/>
        </p:nvSpPr>
        <p:spPr>
          <a:xfrm>
            <a:off x="4930666" y="20698"/>
            <a:ext cx="307648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请按下暂停键；思考一下。</a:t>
            </a:r>
            <a:endParaRPr lang="zh-CN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A0178C4-A6C6-4A6B-8743-7E614D6944EB}"/>
              </a:ext>
            </a:extLst>
          </p:cNvPr>
          <p:cNvSpPr/>
          <p:nvPr/>
        </p:nvSpPr>
        <p:spPr>
          <a:xfrm>
            <a:off x="3481696" y="1388467"/>
            <a:ext cx="313064" cy="369332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28DF820-7E12-4698-AAE1-9258965B14AE}"/>
              </a:ext>
            </a:extLst>
          </p:cNvPr>
          <p:cNvSpPr/>
          <p:nvPr/>
        </p:nvSpPr>
        <p:spPr>
          <a:xfrm>
            <a:off x="872551" y="2250481"/>
            <a:ext cx="689549" cy="369332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012E745-8626-4555-8FD4-075A07FDCFEE}"/>
              </a:ext>
            </a:extLst>
          </p:cNvPr>
          <p:cNvSpPr/>
          <p:nvPr/>
        </p:nvSpPr>
        <p:spPr>
          <a:xfrm>
            <a:off x="4572000" y="2214961"/>
            <a:ext cx="1078051" cy="40485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A88B84A-2F42-42DA-99B0-2B18B52C530A}"/>
              </a:ext>
            </a:extLst>
          </p:cNvPr>
          <p:cNvSpPr/>
          <p:nvPr/>
        </p:nvSpPr>
        <p:spPr>
          <a:xfrm>
            <a:off x="4204309" y="3550652"/>
            <a:ext cx="558192" cy="415825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47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9389EA-7B25-4F84-BAF8-627FC3B5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732D0D-AB6E-49CA-822D-4003349EB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8" y="1733119"/>
            <a:ext cx="8139178" cy="4042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dirty="0">
                <a:cs typeface="Times New Roman" panose="02020603050405020304" pitchFamily="18" charset="0"/>
              </a:rPr>
              <a:t>      在童年时期，憨豆先生就梦想着</a:t>
            </a:r>
            <a:r>
              <a:rPr lang="zh-CN" alt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主演并导演</a:t>
            </a:r>
            <a:r>
              <a:rPr lang="zh-CN" altLang="en-US" sz="1800" dirty="0">
                <a:cs typeface="Times New Roman" panose="02020603050405020304" pitchFamily="18" charset="0"/>
              </a:rPr>
              <a:t>一些喜剧。然而他们没有</a:t>
            </a:r>
            <a:r>
              <a:rPr lang="zh-CN" alt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搞笑的</a:t>
            </a:r>
            <a:r>
              <a:rPr lang="zh-CN" altLang="en-US" sz="1800" dirty="0">
                <a:cs typeface="Times New Roman" panose="02020603050405020304" pitchFamily="18" charset="0"/>
              </a:rPr>
              <a:t>外貌并且口吃（</a:t>
            </a:r>
            <a:r>
              <a:rPr lang="en-US" altLang="zh-CN" sz="1800" dirty="0">
                <a:cs typeface="Times New Roman" panose="02020603050405020304" pitchFamily="18" charset="0"/>
              </a:rPr>
              <a:t>suffer from stutter</a:t>
            </a:r>
            <a:r>
              <a:rPr lang="zh-CN" altLang="en-US" sz="1800" dirty="0">
                <a:cs typeface="Times New Roman" panose="02020603050405020304" pitchFamily="18" charset="0"/>
              </a:rPr>
              <a:t>）。他甚至可以听到人们</a:t>
            </a:r>
            <a:r>
              <a:rPr lang="zh-CN" alt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低声</a:t>
            </a:r>
            <a:r>
              <a:rPr lang="zh-CN" altLang="en-US" sz="1800" dirty="0">
                <a:cs typeface="Times New Roman" panose="02020603050405020304" pitchFamily="18" charset="0"/>
              </a:rPr>
              <a:t>谈论他。即便如此，他</a:t>
            </a:r>
            <a:r>
              <a:rPr lang="zh-CN" alt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克服</a:t>
            </a:r>
            <a:r>
              <a:rPr lang="zh-CN" altLang="en-US" sz="1800" dirty="0">
                <a:cs typeface="Times New Roman" panose="02020603050405020304" pitchFamily="18" charset="0"/>
              </a:rPr>
              <a:t>了自己的尴尬并且没有让别人的品头论足（</a:t>
            </a:r>
            <a:r>
              <a:rPr lang="en-US" altLang="zh-CN" sz="1800" dirty="0">
                <a:cs typeface="Times New Roman" panose="02020603050405020304" pitchFamily="18" charset="0"/>
              </a:rPr>
              <a:t>judgements</a:t>
            </a:r>
            <a:r>
              <a:rPr lang="zh-CN" altLang="en-US" sz="1800" dirty="0">
                <a:cs typeface="Times New Roman" panose="02020603050405020304" pitchFamily="18" charset="0"/>
              </a:rPr>
              <a:t>）</a:t>
            </a:r>
            <a:r>
              <a:rPr lang="zh-CN" alt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切断</a:t>
            </a:r>
            <a:r>
              <a:rPr lang="zh-CN" altLang="en-US" sz="1800" dirty="0">
                <a:cs typeface="Times New Roman" panose="02020603050405020304" pitchFamily="18" charset="0"/>
              </a:rPr>
              <a:t>了他实现梦想的道路。在牛津大学（</a:t>
            </a:r>
            <a:r>
              <a:rPr lang="en-US" altLang="zh-CN" sz="1800" dirty="0">
                <a:cs typeface="Times New Roman" panose="02020603050405020304" pitchFamily="18" charset="0"/>
              </a:rPr>
              <a:t>Oxford University</a:t>
            </a:r>
            <a:r>
              <a:rPr lang="zh-CN" altLang="en-US" sz="1800" dirty="0">
                <a:cs typeface="Times New Roman" panose="02020603050405020304" pitchFamily="18" charset="0"/>
              </a:rPr>
              <a:t>）学习时，他因</a:t>
            </a:r>
            <a:r>
              <a:rPr lang="zh-CN" alt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滑稽的</a:t>
            </a:r>
            <a:r>
              <a:rPr lang="zh-CN" altLang="en-US" sz="1800" dirty="0">
                <a:cs typeface="Times New Roman" panose="02020603050405020304" pitchFamily="18" charset="0"/>
              </a:rPr>
              <a:t>表演被一名导演</a:t>
            </a:r>
            <a:r>
              <a:rPr lang="zh-CN" alt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选中</a:t>
            </a:r>
            <a:r>
              <a:rPr lang="zh-CN" altLang="en-US" sz="1800" dirty="0">
                <a:cs typeface="Times New Roman" panose="02020603050405020304" pitchFamily="18" charset="0"/>
              </a:rPr>
              <a:t>。在</a:t>
            </a:r>
            <a:r>
              <a:rPr lang="en-US" altLang="zh-CN" sz="1800" dirty="0">
                <a:cs typeface="Times New Roman" panose="02020603050405020304" pitchFamily="18" charset="0"/>
              </a:rPr>
              <a:t>20</a:t>
            </a:r>
            <a:r>
              <a:rPr lang="zh-CN" altLang="en-US" sz="1800" dirty="0">
                <a:cs typeface="Times New Roman" panose="02020603050405020304" pitchFamily="18" charset="0"/>
              </a:rPr>
              <a:t>世纪</a:t>
            </a:r>
            <a:r>
              <a:rPr lang="en-US" altLang="zh-CN" sz="1800" dirty="0">
                <a:cs typeface="Times New Roman" panose="02020603050405020304" pitchFamily="18" charset="0"/>
              </a:rPr>
              <a:t>90</a:t>
            </a:r>
            <a:r>
              <a:rPr lang="zh-CN" altLang="en-US" sz="1800" dirty="0">
                <a:cs typeface="Times New Roman" panose="02020603050405020304" pitchFamily="18" charset="0"/>
              </a:rPr>
              <a:t>年代，</a:t>
            </a:r>
            <a:r>
              <a:rPr lang="zh-CN" alt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贫困潦倒</a:t>
            </a:r>
            <a:r>
              <a:rPr lang="zh-CN" altLang="en-US" sz="1800" dirty="0">
                <a:cs typeface="Times New Roman" panose="02020603050405020304" pitchFamily="18" charset="0"/>
              </a:rPr>
              <a:t>并总是发现自己处于诸如</a:t>
            </a:r>
            <a:r>
              <a:rPr lang="zh-CN" alt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切断</a:t>
            </a:r>
            <a:r>
              <a:rPr lang="zh-CN" altLang="en-US" sz="1800" dirty="0">
                <a:cs typeface="Times New Roman" panose="02020603050405020304" pitchFamily="18" charset="0"/>
              </a:rPr>
              <a:t>手指等尴尬境地的憨豆先生在</a:t>
            </a:r>
            <a:r>
              <a:rPr lang="zh-CN" alt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娱乐圈</a:t>
            </a:r>
            <a:r>
              <a:rPr lang="zh-CN" altLang="en-US" sz="1800" dirty="0">
                <a:cs typeface="Times New Roman" panose="02020603050405020304" pitchFamily="18" charset="0"/>
              </a:rPr>
              <a:t>广受欢迎。</a:t>
            </a:r>
            <a:r>
              <a:rPr lang="zh-CN" alt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至今为止，</a:t>
            </a:r>
            <a:r>
              <a:rPr lang="zh-CN" altLang="en-US" sz="1800" dirty="0">
                <a:cs typeface="Times New Roman" panose="02020603050405020304" pitchFamily="18" charset="0"/>
              </a:rPr>
              <a:t>他从没有失败过</a:t>
            </a:r>
            <a:r>
              <a:rPr lang="zh-CN" alt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说服</a:t>
            </a:r>
            <a:r>
              <a:rPr lang="zh-CN" altLang="en-US" sz="1800" dirty="0">
                <a:cs typeface="Times New Roman" panose="02020603050405020304" pitchFamily="18" charset="0"/>
              </a:rPr>
              <a:t>观众自己相信非凡的表演才华，并且一直</a:t>
            </a:r>
            <a:r>
              <a:rPr lang="zh-CN" alt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对</a:t>
            </a:r>
            <a:r>
              <a:rPr lang="zh-CN" altLang="en-US" sz="1800" dirty="0">
                <a:cs typeface="Times New Roman" panose="02020603050405020304" pitchFamily="18" charset="0"/>
              </a:rPr>
              <a:t>自己坚持梦想的决定</a:t>
            </a:r>
            <a:r>
              <a:rPr lang="zh-CN" alt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感到很满意</a:t>
            </a:r>
            <a:r>
              <a:rPr lang="zh-CN" altLang="en-US" sz="1800" dirty="0">
                <a:cs typeface="Times New Roman" panose="02020603050405020304" pitchFamily="18" charset="0"/>
              </a:rPr>
              <a:t>。</a:t>
            </a:r>
            <a:endParaRPr lang="zh-CN" altLang="en-US" sz="1800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296E507F-85AE-47EA-8582-9CF3F5896061}"/>
              </a:ext>
            </a:extLst>
          </p:cNvPr>
          <p:cNvSpPr/>
          <p:nvPr/>
        </p:nvSpPr>
        <p:spPr>
          <a:xfrm>
            <a:off x="171105" y="75924"/>
            <a:ext cx="2552214" cy="46791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Language in use</a:t>
            </a:r>
            <a:endParaRPr lang="zh-CN" altLang="en-US" b="1" dirty="0"/>
          </a:p>
        </p:txBody>
      </p:sp>
      <p:sp>
        <p:nvSpPr>
          <p:cNvPr id="5" name="卷形: 水平 4">
            <a:extLst>
              <a:ext uri="{FF2B5EF4-FFF2-40B4-BE49-F238E27FC236}">
                <a16:creationId xmlns:a16="http://schemas.microsoft.com/office/drawing/2014/main" id="{492AC537-FCD5-45E2-A6F3-A7A838191B43}"/>
              </a:ext>
            </a:extLst>
          </p:cNvPr>
          <p:cNvSpPr/>
          <p:nvPr/>
        </p:nvSpPr>
        <p:spPr>
          <a:xfrm>
            <a:off x="635831" y="519948"/>
            <a:ext cx="6698500" cy="1225826"/>
          </a:xfrm>
          <a:prstGeom prst="horizontalScroll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1">
              <a:lnSpc>
                <a:spcPct val="130000"/>
              </a:lnSpc>
              <a:spcAft>
                <a:spcPts val="1000"/>
              </a:spcAft>
            </a:pPr>
            <a:r>
              <a:rPr lang="en-US" altLang="zh-CN" sz="1600" b="1" kern="1200" spc="150" noProof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star in and direct; entertaining; reaction; be content with; pick out; cut off; up to now; badly off; convince; overcome; slide; whisper</a:t>
            </a:r>
            <a:endParaRPr lang="zh-CN" altLang="en-US" sz="1600" b="1" kern="1200" spc="150" noProof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A56E8FB-5D82-40C9-B4AD-275559781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111" y="146046"/>
            <a:ext cx="1810553" cy="1455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B8FBF6E-2ADE-422B-A45D-65D2F490557E}"/>
              </a:ext>
            </a:extLst>
          </p:cNvPr>
          <p:cNvSpPr/>
          <p:nvPr/>
        </p:nvSpPr>
        <p:spPr>
          <a:xfrm>
            <a:off x="4930666" y="20698"/>
            <a:ext cx="307648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请按下暂停键；思考一下。</a:t>
            </a:r>
            <a:endParaRPr lang="zh-CN" alt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69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72268C-F922-43F0-816E-A7593CE51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0" y="230701"/>
            <a:ext cx="8139178" cy="331514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97901B-0750-4BC9-B02C-6DD62B14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05" y="1459732"/>
            <a:ext cx="8668095" cy="39058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CN" sz="1600" dirty="0">
                <a:latin typeface="+mn-lt"/>
                <a:cs typeface="Times New Roman" panose="02020603050405020304" pitchFamily="18" charset="0"/>
              </a:rPr>
              <a:t>     In his childhood, Mr. Bean dreamed of </a:t>
            </a:r>
            <a:r>
              <a:rPr lang="en-US" altLang="zh-CN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starring in and directing </a:t>
            </a:r>
            <a:r>
              <a:rPr lang="en-US" altLang="zh-CN" sz="1600" dirty="0">
                <a:latin typeface="+mn-lt"/>
                <a:cs typeface="Times New Roman" panose="02020603050405020304" pitchFamily="18" charset="0"/>
              </a:rPr>
              <a:t>some comedies. However, he didn’t have an </a:t>
            </a:r>
            <a:r>
              <a:rPr lang="en-US" altLang="zh-CN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entertaining</a:t>
            </a:r>
            <a:r>
              <a:rPr lang="en-US" altLang="zh-CN" sz="1600" dirty="0">
                <a:latin typeface="+mn-lt"/>
                <a:cs typeface="Times New Roman" panose="02020603050405020304" pitchFamily="18" charset="0"/>
              </a:rPr>
              <a:t> appearance and suffered from stutter. He could even hear people talking about him </a:t>
            </a:r>
            <a:r>
              <a:rPr lang="en-US" altLang="zh-CN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in a whisper</a:t>
            </a:r>
            <a:r>
              <a:rPr lang="en-US" altLang="zh-CN" sz="1600" dirty="0">
                <a:latin typeface="+mn-lt"/>
                <a:cs typeface="Times New Roman" panose="02020603050405020304" pitchFamily="18" charset="0"/>
              </a:rPr>
              <a:t>. Even so, he </a:t>
            </a:r>
            <a:r>
              <a:rPr lang="en-US" altLang="zh-CN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overcame</a:t>
            </a:r>
            <a:r>
              <a:rPr lang="en-US" altLang="zh-CN" sz="1600" dirty="0">
                <a:latin typeface="+mn-lt"/>
                <a:cs typeface="Times New Roman" panose="02020603050405020304" pitchFamily="18" charset="0"/>
              </a:rPr>
              <a:t> his embarrassment and did not let others’ judgements </a:t>
            </a:r>
            <a:r>
              <a:rPr lang="en-US" altLang="zh-CN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cut off </a:t>
            </a:r>
            <a:r>
              <a:rPr lang="en-US" altLang="zh-CN" sz="1600" dirty="0">
                <a:latin typeface="+mn-lt"/>
                <a:cs typeface="Times New Roman" panose="02020603050405020304" pitchFamily="18" charset="0"/>
              </a:rPr>
              <a:t>his way to realize his dream. When he was studying at Oxford University, he was </a:t>
            </a:r>
            <a:r>
              <a:rPr lang="en-US" altLang="zh-CN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picked out </a:t>
            </a:r>
            <a:r>
              <a:rPr lang="en-US" altLang="zh-CN" sz="1600" dirty="0">
                <a:latin typeface="+mn-lt"/>
                <a:cs typeface="Times New Roman" panose="02020603050405020304" pitchFamily="18" charset="0"/>
              </a:rPr>
              <a:t>by a director because of his </a:t>
            </a:r>
            <a:r>
              <a:rPr lang="en-US" altLang="zh-CN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entertaining</a:t>
            </a:r>
            <a:r>
              <a:rPr lang="en-US" altLang="zh-CN" sz="1600" dirty="0">
                <a:latin typeface="+mn-lt"/>
                <a:cs typeface="Times New Roman" panose="02020603050405020304" pitchFamily="18" charset="0"/>
              </a:rPr>
              <a:t> performance. In the 1990s, Mr. Bean who was </a:t>
            </a:r>
            <a:r>
              <a:rPr lang="en-US" altLang="zh-CN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badly off </a:t>
            </a:r>
            <a:r>
              <a:rPr lang="en-US" altLang="zh-CN" sz="1600" dirty="0">
                <a:latin typeface="+mn-lt"/>
                <a:cs typeface="Times New Roman" panose="02020603050405020304" pitchFamily="18" charset="0"/>
              </a:rPr>
              <a:t>and always found himself under embarrassing situations such </a:t>
            </a:r>
            <a:r>
              <a:rPr lang="en-US" altLang="zh-CN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cutting off </a:t>
            </a:r>
            <a:r>
              <a:rPr lang="en-US" altLang="zh-CN" sz="1600" dirty="0">
                <a:latin typeface="+mn-lt"/>
                <a:cs typeface="Times New Roman" panose="02020603050405020304" pitchFamily="18" charset="0"/>
              </a:rPr>
              <a:t>his finger became a sudden hit in the </a:t>
            </a:r>
            <a:r>
              <a:rPr lang="en-US" altLang="zh-CN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entertainment</a:t>
            </a:r>
            <a:r>
              <a:rPr lang="en-US" altLang="zh-CN" sz="1600" dirty="0">
                <a:latin typeface="+mn-lt"/>
                <a:cs typeface="Times New Roman" panose="02020603050405020304" pitchFamily="18" charset="0"/>
              </a:rPr>
              <a:t> industry. </a:t>
            </a:r>
            <a:r>
              <a:rPr lang="en-US" altLang="zh-CN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Up to now</a:t>
            </a:r>
            <a:r>
              <a:rPr lang="en-US" altLang="zh-CN" sz="1600" dirty="0">
                <a:latin typeface="+mn-lt"/>
                <a:cs typeface="Times New Roman" panose="02020603050405020304" pitchFamily="18" charset="0"/>
              </a:rPr>
              <a:t>, he has never failed to </a:t>
            </a:r>
            <a:r>
              <a:rPr lang="en-US" altLang="zh-CN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convince</a:t>
            </a:r>
            <a:r>
              <a:rPr lang="en-US" altLang="zh-CN" sz="1600" dirty="0">
                <a:latin typeface="+mn-lt"/>
                <a:cs typeface="Times New Roman" panose="02020603050405020304" pitchFamily="18" charset="0"/>
              </a:rPr>
              <a:t> the audience </a:t>
            </a:r>
            <a:r>
              <a:rPr lang="en-US" altLang="zh-CN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of</a:t>
            </a:r>
            <a:r>
              <a:rPr lang="en-US" altLang="zh-CN" sz="1600" dirty="0">
                <a:latin typeface="+mn-lt"/>
                <a:cs typeface="Times New Roman" panose="02020603050405020304" pitchFamily="18" charset="0"/>
              </a:rPr>
              <a:t> his extraordinary talent in acting and he </a:t>
            </a:r>
            <a:r>
              <a:rPr lang="en-US" altLang="zh-CN" sz="1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has been content with</a:t>
            </a:r>
            <a:r>
              <a:rPr lang="en-US" altLang="zh-CN" sz="1600" dirty="0">
                <a:latin typeface="+mn-lt"/>
                <a:cs typeface="Times New Roman" panose="02020603050405020304" pitchFamily="18" charset="0"/>
              </a:rPr>
              <a:t> his decision to stick to his dream.</a:t>
            </a:r>
          </a:p>
          <a:p>
            <a:pPr>
              <a:lnSpc>
                <a:spcPct val="170000"/>
              </a:lnSpc>
            </a:pPr>
            <a:endParaRPr lang="zh-CN" altLang="en-US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D3814F97-209C-4B44-85E0-89A943CF0EF5}"/>
              </a:ext>
            </a:extLst>
          </p:cNvPr>
          <p:cNvSpPr/>
          <p:nvPr/>
        </p:nvSpPr>
        <p:spPr>
          <a:xfrm>
            <a:off x="171105" y="75924"/>
            <a:ext cx="2552214" cy="46791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Language in use</a:t>
            </a:r>
            <a:endParaRPr lang="zh-CN" altLang="en-US" b="1" dirty="0"/>
          </a:p>
        </p:txBody>
      </p:sp>
      <p:sp>
        <p:nvSpPr>
          <p:cNvPr id="10" name="卷形: 水平 9">
            <a:extLst>
              <a:ext uri="{FF2B5EF4-FFF2-40B4-BE49-F238E27FC236}">
                <a16:creationId xmlns:a16="http://schemas.microsoft.com/office/drawing/2014/main" id="{A1CEC961-5443-449B-90BA-3206E131D6A6}"/>
              </a:ext>
            </a:extLst>
          </p:cNvPr>
          <p:cNvSpPr/>
          <p:nvPr/>
        </p:nvSpPr>
        <p:spPr>
          <a:xfrm>
            <a:off x="573838" y="389060"/>
            <a:ext cx="6698500" cy="1225826"/>
          </a:xfrm>
          <a:prstGeom prst="horizontalScroll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1">
              <a:lnSpc>
                <a:spcPct val="130000"/>
              </a:lnSpc>
              <a:spcAft>
                <a:spcPts val="1000"/>
              </a:spcAft>
            </a:pPr>
            <a:r>
              <a:rPr lang="en-US" altLang="zh-CN" sz="1600" b="1" kern="1200" spc="150" noProof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star in and direct; entertaining; reaction; be content with; pick out; cut off; up to now; badly off; convince; overcome; slide; whisper</a:t>
            </a:r>
            <a:endParaRPr lang="zh-CN" altLang="en-US" sz="1600" b="1" kern="1200" spc="150" noProof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1A0F3C0-EC2F-4944-AB32-F6D2AADD2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111" y="146046"/>
            <a:ext cx="1810553" cy="1455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087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D6BEEB-3E8D-4475-B978-DD259952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FEC03E-0578-4604-9786-DB0E52264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8224"/>
            <a:ext cx="3238500" cy="480571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star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①n.</a:t>
            </a:r>
            <a:r>
              <a:rPr lang="zh-CN" altLang="zh-CN" dirty="0"/>
              <a:t>明星</a:t>
            </a:r>
            <a:r>
              <a:rPr lang="en-US" altLang="zh-CN" dirty="0"/>
              <a:t>a football/pop/rock star</a:t>
            </a:r>
            <a:endParaRPr lang="zh-CN" altLang="zh-CN" dirty="0"/>
          </a:p>
          <a:p>
            <a:pPr>
              <a:lnSpc>
                <a:spcPct val="100000"/>
              </a:lnSpc>
            </a:pPr>
            <a:r>
              <a:rPr lang="en-US" altLang="zh-CN" dirty="0"/>
              <a:t>②v. (pt.</a:t>
            </a:r>
            <a:r>
              <a:rPr lang="zh-CN" altLang="en-US" dirty="0"/>
              <a:t> </a:t>
            </a:r>
            <a:r>
              <a:rPr lang="en-US" altLang="zh-CN" dirty="0"/>
              <a:t>p.p.</a:t>
            </a:r>
            <a:r>
              <a:rPr lang="zh-CN" altLang="en-US" dirty="0"/>
              <a:t> </a:t>
            </a:r>
            <a:r>
              <a:rPr lang="en-US" altLang="zh-CN" dirty="0"/>
              <a:t>starred)</a:t>
            </a:r>
            <a:r>
              <a:rPr lang="zh-CN" altLang="en-US" dirty="0"/>
              <a:t> </a:t>
            </a:r>
            <a:r>
              <a:rPr lang="zh-CN" altLang="zh-CN" dirty="0"/>
              <a:t>主演</a:t>
            </a:r>
            <a:r>
              <a:rPr lang="en-US" altLang="zh-CN" dirty="0"/>
              <a:t> star in…</a:t>
            </a:r>
          </a:p>
          <a:p>
            <a:pPr>
              <a:lnSpc>
                <a:spcPct val="10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direct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v.</a:t>
            </a:r>
            <a:r>
              <a:rPr lang="zh-CN" altLang="zh-CN" dirty="0"/>
              <a:t>导演</a:t>
            </a:r>
            <a:r>
              <a:rPr lang="en-US" altLang="zh-CN" dirty="0"/>
              <a:t>,</a:t>
            </a:r>
            <a:r>
              <a:rPr lang="zh-CN" altLang="zh-CN" dirty="0"/>
              <a:t>指导</a:t>
            </a:r>
            <a:r>
              <a:rPr lang="en-US" altLang="zh-CN" dirty="0"/>
              <a:t>; 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n. director </a:t>
            </a:r>
            <a:r>
              <a:rPr lang="zh-CN" altLang="zh-CN" dirty="0"/>
              <a:t>导演</a:t>
            </a:r>
            <a:r>
              <a:rPr lang="en-US" altLang="zh-CN" dirty="0"/>
              <a:t> 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adj.</a:t>
            </a:r>
            <a:r>
              <a:rPr lang="zh-CN" altLang="en-US" dirty="0"/>
              <a:t>直接的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en-US" altLang="zh-CN" dirty="0"/>
              <a:t>n. direction </a:t>
            </a:r>
            <a:r>
              <a:rPr lang="zh-CN" altLang="en-US" dirty="0"/>
              <a:t>方向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entertain</a:t>
            </a:r>
          </a:p>
          <a:p>
            <a:pPr>
              <a:lnSpc>
                <a:spcPct val="100000"/>
              </a:lnSpc>
            </a:pPr>
            <a:r>
              <a:rPr lang="en-US" altLang="zh-CN" dirty="0" err="1"/>
              <a:t>vt.</a:t>
            </a:r>
            <a:r>
              <a:rPr lang="zh-CN" altLang="en-US" dirty="0"/>
              <a:t>逗</a:t>
            </a:r>
            <a:r>
              <a:rPr lang="en-US" altLang="zh-CN" dirty="0"/>
              <a:t>…</a:t>
            </a:r>
            <a:r>
              <a:rPr lang="zh-CN" altLang="en-US" dirty="0"/>
              <a:t>乐</a:t>
            </a:r>
            <a:r>
              <a:rPr lang="en-US" altLang="zh-CN" dirty="0"/>
              <a:t>,</a:t>
            </a:r>
            <a:r>
              <a:rPr lang="zh-CN" altLang="en-US" dirty="0"/>
              <a:t>使</a:t>
            </a:r>
            <a:r>
              <a:rPr lang="en-US" altLang="zh-CN" dirty="0"/>
              <a:t>…</a:t>
            </a:r>
            <a:r>
              <a:rPr lang="zh-CN" altLang="en-US" dirty="0"/>
              <a:t>有兴趣</a:t>
            </a:r>
            <a:r>
              <a:rPr lang="en-US" altLang="zh-CN" dirty="0"/>
              <a:t>; </a:t>
            </a:r>
            <a:r>
              <a:rPr lang="zh-CN" altLang="en-US" dirty="0"/>
              <a:t>招待</a:t>
            </a:r>
            <a:r>
              <a:rPr lang="en-US" altLang="zh-CN" dirty="0"/>
              <a:t>, </a:t>
            </a:r>
            <a:r>
              <a:rPr lang="zh-CN" altLang="en-US" dirty="0"/>
              <a:t>款待</a:t>
            </a:r>
            <a:r>
              <a:rPr lang="en-US" altLang="zh-CN" dirty="0"/>
              <a:t>;  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adj. entertaining </a:t>
            </a:r>
            <a:r>
              <a:rPr lang="zh-CN" altLang="en-US" dirty="0"/>
              <a:t>有趣的</a:t>
            </a:r>
            <a:r>
              <a:rPr lang="en-US" altLang="zh-CN" dirty="0"/>
              <a:t>,</a:t>
            </a:r>
            <a:r>
              <a:rPr lang="zh-CN" altLang="en-US" dirty="0"/>
              <a:t>娱乐的    </a:t>
            </a:r>
          </a:p>
          <a:p>
            <a:pPr>
              <a:lnSpc>
                <a:spcPct val="100000"/>
              </a:lnSpc>
            </a:pPr>
            <a:r>
              <a:rPr lang="en-US" altLang="zh-CN" dirty="0" err="1"/>
              <a:t>n.entertainment</a:t>
            </a:r>
            <a:r>
              <a:rPr lang="en-US" altLang="zh-CN" dirty="0"/>
              <a:t> </a:t>
            </a:r>
            <a:r>
              <a:rPr lang="zh-CN" altLang="en-US" dirty="0"/>
              <a:t>娱乐</a:t>
            </a:r>
            <a:r>
              <a:rPr lang="en-US" altLang="zh-CN" dirty="0"/>
              <a:t>;</a:t>
            </a:r>
            <a:r>
              <a:rPr lang="zh-CN" altLang="en-US" dirty="0"/>
              <a:t>招待</a:t>
            </a:r>
            <a:r>
              <a:rPr lang="en-US" altLang="zh-CN" dirty="0"/>
              <a:t>,</a:t>
            </a:r>
            <a:r>
              <a:rPr lang="zh-CN" altLang="en-US" dirty="0"/>
              <a:t>款待  </a:t>
            </a:r>
          </a:p>
          <a:p>
            <a:pPr>
              <a:lnSpc>
                <a:spcPct val="10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react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vi.</a:t>
            </a:r>
            <a:r>
              <a:rPr lang="zh-CN" altLang="en-US" dirty="0"/>
              <a:t>作出反应</a:t>
            </a:r>
            <a:r>
              <a:rPr lang="en-US" altLang="zh-CN" dirty="0"/>
              <a:t>,</a:t>
            </a:r>
            <a:r>
              <a:rPr lang="zh-CN" altLang="en-US" dirty="0"/>
              <a:t>回应</a:t>
            </a:r>
            <a:r>
              <a:rPr lang="en-US" altLang="zh-CN" dirty="0"/>
              <a:t>;</a:t>
            </a:r>
            <a:r>
              <a:rPr lang="zh-CN" altLang="en-US" dirty="0"/>
              <a:t>起作用  （</a:t>
            </a:r>
            <a:r>
              <a:rPr lang="en-US" altLang="zh-CN" dirty="0"/>
              <a:t>to</a:t>
            </a:r>
            <a:r>
              <a:rPr lang="zh-CN" altLang="en-US" dirty="0"/>
              <a:t>）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n. reaction  </a:t>
            </a:r>
            <a:r>
              <a:rPr lang="zh-CN" altLang="en-US" dirty="0"/>
              <a:t>反应 （</a:t>
            </a:r>
            <a:r>
              <a:rPr lang="en-US" altLang="zh-CN" dirty="0"/>
              <a:t>to</a:t>
            </a:r>
            <a:r>
              <a:rPr lang="zh-CN" altLang="en-US" dirty="0"/>
              <a:t>）</a:t>
            </a:r>
          </a:p>
          <a:p>
            <a:pPr>
              <a:lnSpc>
                <a:spcPct val="100000"/>
              </a:lnSpc>
            </a:pPr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C17B74D-F5CD-4C3C-BEEB-E1459898A9EB}"/>
              </a:ext>
            </a:extLst>
          </p:cNvPr>
          <p:cNvSpPr/>
          <p:nvPr/>
        </p:nvSpPr>
        <p:spPr>
          <a:xfrm>
            <a:off x="171105" y="75924"/>
            <a:ext cx="2552214" cy="46791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Sum up</a:t>
            </a:r>
            <a:endParaRPr lang="zh-CN" altLang="en-US" b="1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EAE8184B-86AB-4074-9842-0CDFCFAE6865}"/>
              </a:ext>
            </a:extLst>
          </p:cNvPr>
          <p:cNvSpPr txBox="1">
            <a:spLocks/>
          </p:cNvSpPr>
          <p:nvPr/>
        </p:nvSpPr>
        <p:spPr>
          <a:xfrm>
            <a:off x="2894424" y="0"/>
            <a:ext cx="3329940" cy="530394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C00000"/>
                </a:solidFill>
              </a:rPr>
              <a:t>badly off </a:t>
            </a:r>
            <a:r>
              <a:rPr lang="zh-CN" altLang="en-US" b="1" dirty="0">
                <a:solidFill>
                  <a:srgbClr val="C00000"/>
                </a:solidFill>
              </a:rPr>
              <a:t>（只做表语不做定语）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dirty="0"/>
              <a:t>贫困的</a:t>
            </a:r>
            <a:r>
              <a:rPr lang="en-US" altLang="zh-CN" dirty="0"/>
              <a:t>,</a:t>
            </a:r>
            <a:r>
              <a:rPr lang="zh-CN" altLang="en-US" dirty="0"/>
              <a:t>拮据的</a:t>
            </a:r>
            <a:r>
              <a:rPr lang="en-US" altLang="zh-CN" dirty="0"/>
              <a:t>,</a:t>
            </a:r>
            <a:r>
              <a:rPr lang="zh-CN" altLang="en-US" dirty="0"/>
              <a:t>不幸的</a:t>
            </a:r>
            <a:r>
              <a:rPr lang="en-US" altLang="zh-CN" dirty="0"/>
              <a:t>(poor)</a:t>
            </a:r>
          </a:p>
          <a:p>
            <a:r>
              <a:rPr lang="en-US" altLang="zh-CN" dirty="0"/>
              <a:t>—(</a:t>
            </a:r>
            <a:r>
              <a:rPr lang="zh-CN" altLang="en-US" dirty="0"/>
              <a:t>反义词</a:t>
            </a:r>
            <a:r>
              <a:rPr lang="en-US" altLang="zh-CN" dirty="0"/>
              <a:t>) be well off</a:t>
            </a:r>
            <a:r>
              <a:rPr lang="zh-CN" altLang="en-US" dirty="0"/>
              <a:t>富有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content </a:t>
            </a:r>
          </a:p>
          <a:p>
            <a:r>
              <a:rPr lang="en-US" altLang="zh-CN" dirty="0"/>
              <a:t>adj.</a:t>
            </a:r>
            <a:r>
              <a:rPr lang="zh-CN" altLang="zh-CN" dirty="0"/>
              <a:t>满足的</a:t>
            </a:r>
            <a:r>
              <a:rPr lang="en-US" altLang="zh-CN" dirty="0"/>
              <a:t>,</a:t>
            </a:r>
            <a:r>
              <a:rPr lang="zh-CN" altLang="zh-CN" dirty="0"/>
              <a:t>满意的</a:t>
            </a:r>
            <a:r>
              <a:rPr lang="en-US" altLang="zh-CN" b="1" dirty="0"/>
              <a:t> </a:t>
            </a:r>
          </a:p>
          <a:p>
            <a:r>
              <a:rPr lang="en-US" altLang="zh-CN" dirty="0"/>
              <a:t>be content/pleased/satisfied with</a:t>
            </a:r>
          </a:p>
          <a:p>
            <a:pPr marL="228594" indent="-228594" defTabSz="1219170">
              <a:spcAft>
                <a:spcPts val="1333"/>
              </a:spcAft>
            </a:pPr>
            <a:r>
              <a:rPr lang="en-US" altLang="zh-CN" b="1" spc="200" dirty="0">
                <a:solidFill>
                  <a:srgbClr val="C00000"/>
                </a:solidFill>
              </a:rPr>
              <a:t>overcome </a:t>
            </a:r>
          </a:p>
          <a:p>
            <a:r>
              <a:rPr lang="en-US" altLang="zh-CN" dirty="0"/>
              <a:t>v. </a:t>
            </a:r>
            <a:r>
              <a:rPr lang="zh-CN" altLang="en-US" dirty="0"/>
              <a:t>克服 </a:t>
            </a:r>
            <a:r>
              <a:rPr lang="en-US" altLang="zh-CN" dirty="0"/>
              <a:t>(overcame; overcome)</a:t>
            </a:r>
          </a:p>
          <a:p>
            <a:r>
              <a:rPr lang="en-US" altLang="zh-CN" dirty="0"/>
              <a:t>~difficulty/embarrassment/fear/sorrow </a:t>
            </a:r>
            <a:r>
              <a:rPr lang="zh-CN" altLang="en-US" dirty="0"/>
              <a:t>克服恐惧</a:t>
            </a:r>
            <a:r>
              <a:rPr lang="en-US" altLang="zh-CN" dirty="0"/>
              <a:t>/</a:t>
            </a:r>
            <a:r>
              <a:rPr lang="zh-CN" altLang="en-US" dirty="0"/>
              <a:t>困难</a:t>
            </a:r>
            <a:r>
              <a:rPr lang="en-US" altLang="zh-CN" dirty="0"/>
              <a:t>/</a:t>
            </a:r>
            <a:r>
              <a:rPr lang="zh-CN" altLang="en-US" dirty="0"/>
              <a:t>悲恸</a:t>
            </a:r>
            <a:r>
              <a:rPr lang="en-US" altLang="zh-CN" dirty="0"/>
              <a:t>/</a:t>
            </a:r>
            <a:r>
              <a:rPr lang="zh-CN" altLang="en-US" dirty="0"/>
              <a:t>尴尬</a:t>
            </a:r>
            <a:endParaRPr lang="en-US" altLang="zh-CN" dirty="0"/>
          </a:p>
          <a:p>
            <a:r>
              <a:rPr lang="en-US" altLang="zh-CN" dirty="0"/>
              <a:t> come over </a:t>
            </a:r>
            <a:r>
              <a:rPr lang="zh-CN" altLang="en-US" dirty="0"/>
              <a:t>克服</a:t>
            </a:r>
            <a:endParaRPr lang="en-US" altLang="zh-CN" dirty="0"/>
          </a:p>
          <a:p>
            <a:pPr marL="228594" indent="-228594" defTabSz="1219170">
              <a:spcAft>
                <a:spcPts val="1333"/>
              </a:spcAft>
            </a:pPr>
            <a:r>
              <a:rPr lang="en-US" altLang="zh-CN" b="1" spc="200" dirty="0">
                <a:solidFill>
                  <a:srgbClr val="C00000"/>
                </a:solidFill>
              </a:rPr>
              <a:t>up to now </a:t>
            </a:r>
            <a:r>
              <a:rPr lang="zh-CN" altLang="zh-CN" b="1" spc="200" dirty="0">
                <a:solidFill>
                  <a:srgbClr val="C00000"/>
                </a:solidFill>
              </a:rPr>
              <a:t>直到现在</a:t>
            </a:r>
            <a:endParaRPr lang="en-US" altLang="zh-CN" b="1" spc="200" dirty="0">
              <a:solidFill>
                <a:srgbClr val="C00000"/>
              </a:solidFill>
            </a:endParaRPr>
          </a:p>
          <a:p>
            <a:r>
              <a:rPr lang="zh-CN" altLang="en-US" dirty="0"/>
              <a:t>现在完成时态标志词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4A01DD1-8219-475C-8045-CA92A204F5EF}"/>
              </a:ext>
            </a:extLst>
          </p:cNvPr>
          <p:cNvSpPr txBox="1">
            <a:spLocks/>
          </p:cNvSpPr>
          <p:nvPr/>
        </p:nvSpPr>
        <p:spPr>
          <a:xfrm>
            <a:off x="5905502" y="-60960"/>
            <a:ext cx="3329940" cy="520446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 lnSpcReduction="10000"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whisper v. n. </a:t>
            </a:r>
          </a:p>
          <a:p>
            <a:r>
              <a:rPr lang="zh-CN" altLang="zh-CN" dirty="0"/>
              <a:t>低声地</a:t>
            </a:r>
            <a:r>
              <a:rPr lang="en-US" altLang="zh-CN" dirty="0"/>
              <a:t>,</a:t>
            </a:r>
            <a:r>
              <a:rPr lang="zh-CN" altLang="zh-CN" dirty="0"/>
              <a:t>耳语</a:t>
            </a:r>
            <a:r>
              <a:rPr lang="en-US" altLang="zh-CN" dirty="0"/>
              <a:t>;</a:t>
            </a:r>
            <a:r>
              <a:rPr lang="zh-CN" altLang="zh-CN" dirty="0"/>
              <a:t> （风）飒飒作响</a:t>
            </a:r>
            <a:endParaRPr lang="en-US" altLang="zh-CN" dirty="0"/>
          </a:p>
          <a:p>
            <a:r>
              <a:rPr lang="zh-CN" altLang="zh-CN" dirty="0"/>
              <a:t>私下里说</a:t>
            </a:r>
            <a:r>
              <a:rPr lang="en-US" altLang="zh-CN" dirty="0"/>
              <a:t>,</a:t>
            </a:r>
            <a:r>
              <a:rPr lang="zh-CN" altLang="zh-CN" dirty="0"/>
              <a:t>暗中传播</a:t>
            </a:r>
            <a:r>
              <a:rPr lang="en-US" altLang="zh-CN" dirty="0"/>
              <a:t>;</a:t>
            </a:r>
            <a:endParaRPr lang="zh-CN" altLang="zh-CN" dirty="0"/>
          </a:p>
          <a:p>
            <a:r>
              <a:rPr lang="en-US" altLang="zh-CN" b="1" dirty="0"/>
              <a:t>in whispers/in a whisper(</a:t>
            </a:r>
            <a:r>
              <a:rPr lang="zh-CN" altLang="zh-CN" b="1" dirty="0"/>
              <a:t>低声地</a:t>
            </a:r>
            <a:r>
              <a:rPr lang="en-US" altLang="zh-CN" b="1" dirty="0"/>
              <a:t>). </a:t>
            </a:r>
            <a:endParaRPr lang="zh-CN" altLang="zh-CN" dirty="0"/>
          </a:p>
          <a:p>
            <a:r>
              <a:rPr lang="en-US" altLang="zh-CN" b="1" dirty="0">
                <a:solidFill>
                  <a:srgbClr val="C00000"/>
                </a:solidFill>
              </a:rPr>
              <a:t>convincing</a:t>
            </a: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dirty="0"/>
              <a:t>adj.</a:t>
            </a:r>
            <a:r>
              <a:rPr lang="zh-CN" altLang="en-US" dirty="0"/>
              <a:t> </a:t>
            </a:r>
            <a:r>
              <a:rPr lang="zh-CN" altLang="zh-CN" dirty="0"/>
              <a:t>令人信服的</a:t>
            </a:r>
            <a:r>
              <a:rPr lang="en-US" altLang="zh-CN" dirty="0"/>
              <a:t>;</a:t>
            </a:r>
          </a:p>
          <a:p>
            <a:r>
              <a:rPr lang="en-US" altLang="zh-CN" dirty="0"/>
              <a:t>convinced adj.</a:t>
            </a:r>
            <a:r>
              <a:rPr lang="zh-CN" altLang="en-US" dirty="0"/>
              <a:t>被说服的</a:t>
            </a:r>
            <a:endParaRPr lang="en-US" altLang="zh-CN" dirty="0"/>
          </a:p>
          <a:p>
            <a:r>
              <a:rPr lang="en-US" altLang="zh-CN" b="1" dirty="0">
                <a:solidFill>
                  <a:srgbClr val="C00000"/>
                </a:solidFill>
              </a:rPr>
              <a:t>convince</a:t>
            </a:r>
            <a:r>
              <a:rPr lang="en-US" altLang="zh-CN" dirty="0"/>
              <a:t> </a:t>
            </a:r>
            <a:r>
              <a:rPr lang="en-US" altLang="zh-CN" dirty="0" err="1"/>
              <a:t>vt.</a:t>
            </a:r>
            <a:r>
              <a:rPr lang="zh-CN" altLang="zh-CN" dirty="0"/>
              <a:t>使某人相信</a:t>
            </a:r>
            <a:r>
              <a:rPr lang="en-US" altLang="zh-CN" dirty="0"/>
              <a:t>/</a:t>
            </a:r>
            <a:r>
              <a:rPr lang="zh-CN" altLang="zh-CN" dirty="0"/>
              <a:t>信服</a:t>
            </a:r>
            <a:r>
              <a:rPr lang="en-US" altLang="zh-CN" dirty="0"/>
              <a:t>;</a:t>
            </a:r>
            <a:r>
              <a:rPr lang="zh-CN" altLang="zh-CN" dirty="0"/>
              <a:t>说服</a:t>
            </a:r>
            <a:endParaRPr lang="en-US" altLang="zh-CN" dirty="0"/>
          </a:p>
          <a:p>
            <a:r>
              <a:rPr lang="en-US" altLang="zh-CN" dirty="0"/>
              <a:t>~ sb. of </a:t>
            </a:r>
            <a:r>
              <a:rPr lang="en-US" altLang="zh-CN" dirty="0" err="1"/>
              <a:t>sth</a:t>
            </a:r>
            <a:r>
              <a:rPr lang="en-US" altLang="zh-CN" dirty="0"/>
              <a:t>./that+</a:t>
            </a:r>
            <a:r>
              <a:rPr lang="zh-CN" altLang="zh-CN" dirty="0"/>
              <a:t>句子</a:t>
            </a:r>
            <a:r>
              <a:rPr lang="en-US" altLang="zh-CN" dirty="0"/>
              <a:t>/to do </a:t>
            </a:r>
            <a:r>
              <a:rPr lang="en-US" altLang="zh-CN" dirty="0" err="1"/>
              <a:t>sth</a:t>
            </a:r>
            <a:r>
              <a:rPr lang="en-US" altLang="zh-CN" dirty="0"/>
              <a:t>.</a:t>
            </a:r>
            <a:endParaRPr lang="zh-CN" altLang="zh-CN" dirty="0"/>
          </a:p>
          <a:p>
            <a:r>
              <a:rPr lang="en-US" altLang="zh-CN" b="1" dirty="0">
                <a:solidFill>
                  <a:srgbClr val="C00000"/>
                </a:solidFill>
              </a:rPr>
              <a:t>pick out 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dirty="0"/>
              <a:t>①</a:t>
            </a:r>
            <a:r>
              <a:rPr lang="zh-CN" altLang="zh-CN" dirty="0"/>
              <a:t>挑选出</a:t>
            </a:r>
            <a:r>
              <a:rPr lang="en-US" altLang="zh-CN" dirty="0"/>
              <a:t>;</a:t>
            </a:r>
          </a:p>
          <a:p>
            <a:r>
              <a:rPr lang="en-US" altLang="zh-CN" dirty="0"/>
              <a:t>②</a:t>
            </a:r>
            <a:r>
              <a:rPr lang="zh-CN" altLang="zh-CN" dirty="0"/>
              <a:t>认出</a:t>
            </a:r>
            <a:r>
              <a:rPr lang="en-US" altLang="zh-CN" dirty="0"/>
              <a:t>;</a:t>
            </a:r>
            <a:r>
              <a:rPr lang="en-US" altLang="zh-CN" b="1" dirty="0"/>
              <a:t> </a:t>
            </a:r>
          </a:p>
          <a:p>
            <a:r>
              <a:rPr lang="en-US" altLang="zh-CN" b="1" dirty="0"/>
              <a:t>(=recognize\spot\make out)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cut off 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dirty="0"/>
              <a:t>①</a:t>
            </a:r>
            <a:r>
              <a:rPr lang="zh-CN" altLang="en-US" dirty="0"/>
              <a:t>切断</a:t>
            </a:r>
            <a:endParaRPr lang="en-US" altLang="zh-CN" dirty="0"/>
          </a:p>
          <a:p>
            <a:r>
              <a:rPr lang="en-US" altLang="zh-CN" dirty="0"/>
              <a:t>②</a:t>
            </a:r>
            <a:r>
              <a:rPr lang="zh-CN" altLang="en-US" dirty="0"/>
              <a:t>中断</a:t>
            </a:r>
            <a:r>
              <a:rPr lang="en-US" altLang="zh-CN" dirty="0"/>
              <a:t> (</a:t>
            </a:r>
            <a:r>
              <a:rPr lang="zh-CN" altLang="en-US" dirty="0"/>
              <a:t>水、电、食物等资源供给</a:t>
            </a:r>
            <a:r>
              <a:rPr lang="en-US" altLang="zh-CN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8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A12076-7457-41E3-8E01-5BD613C2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E05378-E41B-4C4A-B551-A7B6B1E6E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" name="内容占位符 3" descr="Square-Mile-Data-AIM">
            <a:extLst>
              <a:ext uri="{FF2B5EF4-FFF2-40B4-BE49-F238E27FC236}">
                <a16:creationId xmlns:a16="http://schemas.microsoft.com/office/drawing/2014/main" id="{6F430FB0-C779-4C84-A108-FE2875F2C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167" y="2898662"/>
            <a:ext cx="2562225" cy="2040731"/>
          </a:xfrm>
          <a:prstGeom prst="rect">
            <a:avLst/>
          </a:prstGeo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id="{45E8A183-F32E-456B-BD7D-C729DBBB6F05}"/>
              </a:ext>
            </a:extLst>
          </p:cNvPr>
          <p:cNvSpPr txBox="1">
            <a:spLocks/>
          </p:cNvSpPr>
          <p:nvPr/>
        </p:nvSpPr>
        <p:spPr>
          <a:xfrm>
            <a:off x="214313" y="1216015"/>
            <a:ext cx="842727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At the end of the class you will be able to </a:t>
            </a:r>
          </a:p>
          <a:p>
            <a:pPr marL="385763" marR="0" lvl="0" indent="-3857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circleNumDbPlain"/>
              <a:tabLst/>
              <a:defRPr/>
            </a:pP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Further understand (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理解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) </a:t>
            </a:r>
            <a:r>
              <a:rPr kumimoji="0" lang="en-US" altLang="zh-CN" sz="2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the meanings and different forms of the target language in different contexts.</a:t>
            </a:r>
          </a:p>
          <a:p>
            <a:pPr marL="385763" marR="0" lvl="0" indent="-3857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circleNumDbPlain"/>
              <a:tabLst/>
              <a:defRPr/>
            </a:pP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Apply(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运用</a:t>
            </a:r>
            <a:r>
              <a:rPr kumimoji="0" lang="en-US" altLang="zh-CN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) </a:t>
            </a:r>
            <a:r>
              <a: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the target language </a:t>
            </a:r>
            <a:r>
              <a:rPr lang="en-US" altLang="zh-CN" dirty="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rPr>
              <a:t>in proper forms in different contexts.</a:t>
            </a:r>
          </a:p>
          <a:p>
            <a:pPr marL="385763" indent="-385763">
              <a:buFont typeface="Arial" panose="020B0604020202020204" pitchFamily="34" charset="0"/>
              <a:buAutoNum type="circleNumDbPlain"/>
              <a:defRPr/>
            </a:pPr>
            <a:r>
              <a:rPr lang="en-US" altLang="zh-CN" b="1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Make up(</a:t>
            </a:r>
            <a:r>
              <a:rPr lang="zh-CN" altLang="en-US" b="1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创造</a:t>
            </a:r>
            <a:r>
              <a:rPr lang="en-US" altLang="zh-CN" b="1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) </a:t>
            </a:r>
            <a:r>
              <a:rPr lang="en-US" altLang="zh-CN" dirty="0">
                <a:solidFill>
                  <a:sysClr val="windowText" lastClr="000000"/>
                </a:solidFill>
                <a:latin typeface="Calibri"/>
                <a:ea typeface="宋体" panose="02010600030101010101" pitchFamily="2" charset="-122"/>
              </a:rPr>
              <a:t>a short writing by using the target language.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CDA6148A-497F-44AC-B4B1-2A5DC9A4484F}"/>
              </a:ext>
            </a:extLst>
          </p:cNvPr>
          <p:cNvSpPr/>
          <p:nvPr/>
        </p:nvSpPr>
        <p:spPr>
          <a:xfrm>
            <a:off x="422897" y="663981"/>
            <a:ext cx="2552214" cy="46791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Learning Objectives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360649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EBB8F-0BA4-4D69-B2CD-E707DCC0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37CD9A-E3FB-4AFC-9A77-F885AEE25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2" y="1928906"/>
            <a:ext cx="8858250" cy="4042179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Make up a story with the expressions we reviewed today.</a:t>
            </a:r>
            <a:endParaRPr lang="zh-CN" altLang="en-US" sz="2000" dirty="0"/>
          </a:p>
        </p:txBody>
      </p:sp>
      <p:sp>
        <p:nvSpPr>
          <p:cNvPr id="4" name="WordArt 10">
            <a:extLst>
              <a:ext uri="{FF2B5EF4-FFF2-40B4-BE49-F238E27FC236}">
                <a16:creationId xmlns:a16="http://schemas.microsoft.com/office/drawing/2014/main" id="{E94A3F59-C271-4D09-95D9-50599193F8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07494" y="386852"/>
            <a:ext cx="3529012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80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Homework</a:t>
            </a:r>
            <a:endParaRPr lang="zh-CN" altLang="en-US" sz="2800" b="1" kern="10" dirty="0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79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A0346B-55ED-416F-9611-B74068FD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4252F81-2FC2-4500-8485-F06B9ADA6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36469"/>
          </a:xfrm>
        </p:spPr>
      </p:pic>
    </p:spTree>
    <p:extLst>
      <p:ext uri="{BB962C8B-B14F-4D97-AF65-F5344CB8AC3E}">
        <p14:creationId xmlns:p14="http://schemas.microsoft.com/office/powerpoint/2010/main" val="1714725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736580-7090-43F8-81B0-5EA5609E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1C435F-C6F1-4043-A8B9-22F575A78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52" y="800380"/>
            <a:ext cx="8700154" cy="449313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altLang="zh-CN" sz="18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Chaplin was an extraordinary performer who _____________________(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be one of the main characters and director of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 ) many outstanding comedies. Few were bored watching his moustache, his gestures or his _____________(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interesting; amusing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) __________(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response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) when chased by detectives. Being drunk, sliding on a banana skin or ____________(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to speak or say something very quietly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) his own failures to nobody, he made us feel more 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Calibri" panose="020F0502020204030204"/>
              </a:rPr>
              <a:t>__________ 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satisfied; pleased; happy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) with our life without any verbal explanation. In a film, he played a person who is homeless and 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Calibri" panose="020F0502020204030204"/>
              </a:rPr>
              <a:t>__________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 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poor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). Though he_________(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come over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)many difficulties, he wasn’t fortunate enough. With all the porridge eaten up, he boiled his shoe, 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Calibri" panose="020F0502020204030204"/>
              </a:rPr>
              <a:t>___________(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select; choose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) the shoe lace, _________the leather bottom and chewed it like a pancake. His acting was so____________(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making you believe that </a:t>
            </a:r>
            <a:r>
              <a:rPr lang="en-US" altLang="zh-CN" sz="1900" i="1" spc="0" dirty="0" err="1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sth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. is true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)and amusing that everybody couldn’t help bursting into laughter. His sense of humor has astonished everybody throughout the world  __________(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so far; till now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).</a:t>
            </a:r>
            <a:endParaRPr lang="zh-CN" altLang="zh-CN" sz="1900" spc="0" dirty="0">
              <a:solidFill>
                <a:srgbClr val="000000"/>
              </a:solidFill>
              <a:latin typeface="+mn-lt"/>
              <a:ea typeface="+mj-ea"/>
              <a:cs typeface="Times New Roman" panose="02020603050405020304" pitchFamily="18" charset="0"/>
              <a:sym typeface="Calibri" panose="020F0502020204030204"/>
            </a:endParaRPr>
          </a:p>
          <a:p>
            <a:pPr algn="just"/>
            <a:endParaRPr lang="zh-CN" altLang="en-US" sz="1800" dirty="0">
              <a:latin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09843CA0-74A8-4CC9-A1E2-B54C481BA7A0}"/>
              </a:ext>
            </a:extLst>
          </p:cNvPr>
          <p:cNvSpPr/>
          <p:nvPr/>
        </p:nvSpPr>
        <p:spPr>
          <a:xfrm>
            <a:off x="436149" y="300709"/>
            <a:ext cx="2552214" cy="46791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Text Summary</a:t>
            </a:r>
            <a:endParaRPr lang="zh-CN" altLang="en-US" b="1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BD5706F-B285-417B-B062-D989125A6A73}"/>
              </a:ext>
            </a:extLst>
          </p:cNvPr>
          <p:cNvSpPr/>
          <p:nvPr/>
        </p:nvSpPr>
        <p:spPr>
          <a:xfrm>
            <a:off x="4532029" y="332467"/>
            <a:ext cx="367119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请按下暂停键；思考并补全故事。</a:t>
            </a:r>
            <a:endParaRPr lang="zh-CN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18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736580-7090-43F8-81B0-5EA5609E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1C435F-C6F1-4043-A8B9-22F575A78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52" y="800380"/>
            <a:ext cx="8700154" cy="449313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altLang="zh-CN" sz="18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Chaplin was an extraordinary performer who _____________________(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be one of the main characters and director of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 ) many outstanding comedies. Few were bored watching his moustache, his gestures or his _____________(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interesting; amusing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) __________(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response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) when chased by detectives. Being drunk, sliding on a banana skin or ____________(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to speak or say something very quietly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) his own failures to nobody, he made us feel more 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Calibri" panose="020F0502020204030204"/>
              </a:rPr>
              <a:t>__________ 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satisfied; pleased; happy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) with our life without any verbal explanation. In a film, he played a person who is homeless and 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Calibri" panose="020F0502020204030204"/>
              </a:rPr>
              <a:t>__________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 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poor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). Though he_________(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come over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)many difficulties, he wasn’t fortunate enough. With all the porridge eaten up, he boiled his shoe, 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  <a:sym typeface="Calibri" panose="020F0502020204030204"/>
              </a:rPr>
              <a:t>___________(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select; choose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) the shoe lace, _________the leather bottom and chewed it like a pancake. His acting was so____________(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making you believe that </a:t>
            </a:r>
            <a:r>
              <a:rPr lang="en-US" altLang="zh-CN" sz="1900" i="1" spc="0" dirty="0" err="1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sth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. is true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)and amusing that everybody couldn’t help bursting into laughter. His sense of humor has astonished everybody throughout the world  __________(</a:t>
            </a:r>
            <a:r>
              <a:rPr lang="en-US" altLang="zh-CN" sz="1900" i="1" spc="0" dirty="0">
                <a:solidFill>
                  <a:srgbClr val="0000FF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so far; till now</a:t>
            </a:r>
            <a:r>
              <a:rPr lang="en-US" altLang="zh-CN" sz="1900" spc="0" dirty="0">
                <a:solidFill>
                  <a:srgbClr val="000000"/>
                </a:solidFill>
                <a:latin typeface="+mn-lt"/>
                <a:ea typeface="+mj-ea"/>
                <a:cs typeface="Times New Roman" panose="02020603050405020304" pitchFamily="18" charset="0"/>
                <a:sym typeface="Calibri" panose="020F0502020204030204"/>
              </a:rPr>
              <a:t>).</a:t>
            </a:r>
            <a:endParaRPr lang="zh-CN" altLang="zh-CN" sz="1900" spc="0" dirty="0">
              <a:solidFill>
                <a:srgbClr val="000000"/>
              </a:solidFill>
              <a:latin typeface="+mn-lt"/>
              <a:ea typeface="+mj-ea"/>
              <a:cs typeface="Times New Roman" panose="02020603050405020304" pitchFamily="18" charset="0"/>
              <a:sym typeface="Calibri" panose="020F0502020204030204"/>
            </a:endParaRPr>
          </a:p>
          <a:p>
            <a:pPr algn="just"/>
            <a:endParaRPr lang="zh-CN" altLang="en-US" sz="1800" dirty="0">
              <a:latin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09843CA0-74A8-4CC9-A1E2-B54C481BA7A0}"/>
              </a:ext>
            </a:extLst>
          </p:cNvPr>
          <p:cNvSpPr/>
          <p:nvPr/>
        </p:nvSpPr>
        <p:spPr>
          <a:xfrm>
            <a:off x="436149" y="300709"/>
            <a:ext cx="2552214" cy="46791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Text Summary</a:t>
            </a:r>
            <a:endParaRPr lang="zh-CN" altLang="en-US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BFE9837-65B5-41AD-8A32-80FD85AA170D}"/>
              </a:ext>
            </a:extLst>
          </p:cNvPr>
          <p:cNvSpPr/>
          <p:nvPr/>
        </p:nvSpPr>
        <p:spPr>
          <a:xfrm>
            <a:off x="5203598" y="788430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starred in and directed </a:t>
            </a:r>
            <a:endParaRPr lang="zh-CN" altLang="en-US" dirty="0">
              <a:latin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08B7694-520F-40B5-96C3-5AFD0A08C351}"/>
              </a:ext>
            </a:extLst>
          </p:cNvPr>
          <p:cNvSpPr/>
          <p:nvPr/>
        </p:nvSpPr>
        <p:spPr>
          <a:xfrm>
            <a:off x="5888096" y="138471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entertaining</a:t>
            </a:r>
            <a:endParaRPr lang="zh-CN" altLang="en-US" dirty="0">
              <a:latin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CD9169B-BA85-48E1-875E-C7641BECC2E5}"/>
              </a:ext>
            </a:extLst>
          </p:cNvPr>
          <p:cNvSpPr/>
          <p:nvPr/>
        </p:nvSpPr>
        <p:spPr>
          <a:xfrm>
            <a:off x="1219142" y="1714479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reactions</a:t>
            </a:r>
            <a:endParaRPr lang="zh-CN" altLang="en-US" dirty="0">
              <a:latin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40BA81D-A5E6-40F7-99D4-68177F84720B}"/>
              </a:ext>
            </a:extLst>
          </p:cNvPr>
          <p:cNvSpPr/>
          <p:nvPr/>
        </p:nvSpPr>
        <p:spPr>
          <a:xfrm>
            <a:off x="2429730" y="1991576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whispering</a:t>
            </a:r>
            <a:endParaRPr lang="zh-CN" altLang="en-US" dirty="0">
              <a:latin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2FE0859-3C5B-4443-8324-C478BF5B7330}"/>
              </a:ext>
            </a:extLst>
          </p:cNvPr>
          <p:cNvSpPr/>
          <p:nvPr/>
        </p:nvSpPr>
        <p:spPr>
          <a:xfrm>
            <a:off x="4763805" y="2335243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content</a:t>
            </a:r>
            <a:endParaRPr lang="zh-CN" altLang="en-US" dirty="0">
              <a:latin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D6D9B17-8CD4-4C78-A87F-4933318FAB2B}"/>
              </a:ext>
            </a:extLst>
          </p:cNvPr>
          <p:cNvSpPr/>
          <p:nvPr/>
        </p:nvSpPr>
        <p:spPr>
          <a:xfrm>
            <a:off x="2186076" y="292861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badly off</a:t>
            </a:r>
            <a:endParaRPr lang="zh-CN" altLang="en-US" dirty="0">
              <a:latin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BD5706F-B285-417B-B062-D989125A6A73}"/>
              </a:ext>
            </a:extLst>
          </p:cNvPr>
          <p:cNvSpPr/>
          <p:nvPr/>
        </p:nvSpPr>
        <p:spPr>
          <a:xfrm>
            <a:off x="5628144" y="290512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overcame</a:t>
            </a:r>
            <a:endParaRPr lang="zh-CN" altLang="en-US" dirty="0">
              <a:latin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E53C539-59E9-4437-BEBC-1CCF5AD93802}"/>
              </a:ext>
            </a:extLst>
          </p:cNvPr>
          <p:cNvSpPr/>
          <p:nvPr/>
        </p:nvSpPr>
        <p:spPr>
          <a:xfrm>
            <a:off x="912573" y="352075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picked out</a:t>
            </a:r>
            <a:endParaRPr lang="zh-CN" altLang="en-US" dirty="0">
              <a:latin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1464960-8DD8-44B2-BDA4-14B82FD870C4}"/>
              </a:ext>
            </a:extLst>
          </p:cNvPr>
          <p:cNvSpPr/>
          <p:nvPr/>
        </p:nvSpPr>
        <p:spPr>
          <a:xfrm>
            <a:off x="5782032" y="352272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cut off </a:t>
            </a:r>
            <a:endParaRPr lang="zh-CN" altLang="en-US" dirty="0">
              <a:latin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972A692-AC3E-4D11-BC28-DA37252D1BDE}"/>
              </a:ext>
            </a:extLst>
          </p:cNvPr>
          <p:cNvSpPr/>
          <p:nvPr/>
        </p:nvSpPr>
        <p:spPr>
          <a:xfrm>
            <a:off x="5237918" y="3825269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convincing</a:t>
            </a:r>
            <a:endParaRPr lang="zh-CN" altLang="en-US" dirty="0">
              <a:latin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774F675-220E-41CC-B9B2-59AB40CE2670}"/>
              </a:ext>
            </a:extLst>
          </p:cNvPr>
          <p:cNvSpPr/>
          <p:nvPr/>
        </p:nvSpPr>
        <p:spPr>
          <a:xfrm>
            <a:off x="6756282" y="44165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up to now</a:t>
            </a:r>
            <a:endParaRPr lang="zh-CN" altLang="en-US" dirty="0">
              <a:latin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A7F1536-C844-4925-B23E-63BF85843E27}"/>
              </a:ext>
            </a:extLst>
          </p:cNvPr>
          <p:cNvSpPr/>
          <p:nvPr/>
        </p:nvSpPr>
        <p:spPr>
          <a:xfrm>
            <a:off x="4532029" y="332467"/>
            <a:ext cx="343876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请按下暂停键；核对你的答案。</a:t>
            </a:r>
            <a:endParaRPr lang="zh-CN" alt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98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D7F6C2-E7FD-4C25-94DB-28E495D5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3D6774-B939-493A-900B-C99F29697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2" y="934279"/>
            <a:ext cx="3201573" cy="4320208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star in and direct </a:t>
            </a:r>
            <a:endParaRPr lang="en-US" altLang="zh-CN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entertaining reactions </a:t>
            </a:r>
            <a:endParaRPr lang="en-US" altLang="zh-CN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be/feel content with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pick out </a:t>
            </a:r>
            <a:endParaRPr lang="en-US" altLang="zh-CN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cut off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up to now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badly off 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convincing adj.  </a:t>
            </a:r>
            <a:endParaRPr lang="en-US" altLang="zh-CN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overcome v.</a:t>
            </a:r>
            <a:endParaRPr lang="en-US" altLang="zh-CN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whisper v. </a:t>
            </a:r>
            <a:endParaRPr lang="en-US" altLang="zh-CN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A3D07030-EC13-4926-BFD1-8B60B2565448}"/>
              </a:ext>
            </a:extLst>
          </p:cNvPr>
          <p:cNvSpPr/>
          <p:nvPr/>
        </p:nvSpPr>
        <p:spPr>
          <a:xfrm>
            <a:off x="436149" y="300709"/>
            <a:ext cx="2552214" cy="46791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Match and Read</a:t>
            </a:r>
            <a:endParaRPr lang="zh-CN" altLang="en-US" b="1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3CBB2D3-D37C-4818-B5F0-2A124FBFDCA7}"/>
              </a:ext>
            </a:extLst>
          </p:cNvPr>
          <p:cNvSpPr txBox="1">
            <a:spLocks/>
          </p:cNvSpPr>
          <p:nvPr/>
        </p:nvSpPr>
        <p:spPr>
          <a:xfrm>
            <a:off x="4458186" y="934280"/>
            <a:ext cx="3201573" cy="402866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96A5155B-5E34-4C19-B5B2-69E6AE1A18DF}"/>
              </a:ext>
            </a:extLst>
          </p:cNvPr>
          <p:cNvSpPr txBox="1">
            <a:spLocks/>
          </p:cNvSpPr>
          <p:nvPr/>
        </p:nvSpPr>
        <p:spPr>
          <a:xfrm>
            <a:off x="4458185" y="940905"/>
            <a:ext cx="3201573" cy="409543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 fontScale="92500" lnSpcReduction="10000"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耳语</a:t>
            </a:r>
            <a:endParaRPr lang="en-US" altLang="zh-CN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到目前为止</a:t>
            </a:r>
            <a:endParaRPr lang="en-US" altLang="zh-CN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满意</a:t>
            </a:r>
            <a:endParaRPr lang="en-US" altLang="zh-CN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切断</a:t>
            </a:r>
            <a:endParaRPr lang="en-US" altLang="zh-CN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克服</a:t>
            </a:r>
            <a:endParaRPr lang="en-US" altLang="zh-CN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挑出</a:t>
            </a:r>
            <a:endParaRPr lang="en-US" altLang="zh-CN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令人信服的</a:t>
            </a:r>
            <a:endParaRPr lang="en-US" altLang="zh-CN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有趣的反应</a:t>
            </a:r>
            <a:endParaRPr lang="en-US" altLang="zh-CN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穷的</a:t>
            </a:r>
            <a:endParaRPr lang="en-US" altLang="zh-CN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主演并导演</a:t>
            </a:r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1CDD273-9C5E-413D-9379-14A8D074B066}"/>
              </a:ext>
            </a:extLst>
          </p:cNvPr>
          <p:cNvSpPr/>
          <p:nvPr/>
        </p:nvSpPr>
        <p:spPr>
          <a:xfrm>
            <a:off x="4532029" y="332467"/>
            <a:ext cx="297389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请按下暂停键；完成匹配。</a:t>
            </a:r>
            <a:endParaRPr lang="zh-CN" alt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67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D7F6C2-E7FD-4C25-94DB-28E495D5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3D6774-B939-493A-900B-C99F29697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2" y="800380"/>
            <a:ext cx="7713936" cy="4467359"/>
          </a:xfrm>
        </p:spPr>
        <p:txBody>
          <a:bodyPr>
            <a:normAutofit lnSpcReduction="10000"/>
          </a:bodyPr>
          <a:lstStyle/>
          <a:p>
            <a:pPr marL="228600" indent="-228600">
              <a:buFont typeface="+mj-lt"/>
              <a:buAutoNum type="arabicPeriod"/>
              <a:tabLst>
                <a:tab pos="3678238" algn="l"/>
              </a:tabLst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star in and direct  	</a:t>
            </a: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主演并导演</a:t>
            </a:r>
            <a:endParaRPr lang="en-US" altLang="zh-CN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  <a:tabLst>
                <a:tab pos="3678238" algn="l"/>
              </a:tabLst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entertaining reactions 	</a:t>
            </a: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有趣的反应</a:t>
            </a:r>
            <a:endParaRPr lang="en-US" altLang="zh-CN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  <a:tabLst>
                <a:tab pos="3678238" algn="l"/>
              </a:tabLst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be/feel content with 	</a:t>
            </a: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满意</a:t>
            </a:r>
            <a:endParaRPr lang="en-US" altLang="zh-CN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  <a:tabLst>
                <a:tab pos="3678238" algn="l"/>
              </a:tabLst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pick out 	</a:t>
            </a: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挑出</a:t>
            </a:r>
            <a:endParaRPr lang="en-US" altLang="zh-CN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  <a:tabLst>
                <a:tab pos="3678238" algn="l"/>
              </a:tabLst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cut off 	</a:t>
            </a: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切断</a:t>
            </a:r>
            <a:endParaRPr lang="en-US" altLang="zh-CN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  <a:tabLst>
                <a:tab pos="3678238" algn="l"/>
              </a:tabLst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up to now 	</a:t>
            </a: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迄今为止</a:t>
            </a:r>
            <a:endParaRPr lang="en-US" altLang="zh-CN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  <a:tabLst>
                <a:tab pos="3678238" algn="l"/>
              </a:tabLst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badly off  	</a:t>
            </a: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穷的</a:t>
            </a:r>
            <a:endParaRPr lang="en-US" altLang="zh-CN" sz="1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  <a:tabLst>
                <a:tab pos="3678238" algn="l"/>
              </a:tabLst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convincing adj.  	</a:t>
            </a: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令人信服的</a:t>
            </a:r>
            <a:endParaRPr lang="en-US" altLang="zh-CN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  <a:tabLst>
                <a:tab pos="3678238" algn="l"/>
              </a:tabLst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overcome v.	</a:t>
            </a: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克服</a:t>
            </a: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lang="en-US" altLang="zh-CN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  <a:tabLst>
                <a:tab pos="3678238" algn="l"/>
              </a:tabLst>
            </a:pP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whisper v.	</a:t>
            </a:r>
            <a:r>
              <a:rPr lang="zh-CN" altLang="en-US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耳语</a:t>
            </a:r>
            <a:r>
              <a:rPr lang="en-US" altLang="zh-CN" sz="1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altLang="zh-CN" sz="1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A3D07030-EC13-4926-BFD1-8B60B2565448}"/>
              </a:ext>
            </a:extLst>
          </p:cNvPr>
          <p:cNvSpPr/>
          <p:nvPr/>
        </p:nvSpPr>
        <p:spPr>
          <a:xfrm>
            <a:off x="436149" y="300709"/>
            <a:ext cx="2552214" cy="46791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Match and Read</a:t>
            </a:r>
            <a:endParaRPr lang="zh-CN" altLang="en-US" b="1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3CBB2D3-D37C-4818-B5F0-2A124FBFDCA7}"/>
              </a:ext>
            </a:extLst>
          </p:cNvPr>
          <p:cNvSpPr txBox="1">
            <a:spLocks/>
          </p:cNvSpPr>
          <p:nvPr/>
        </p:nvSpPr>
        <p:spPr>
          <a:xfrm>
            <a:off x="4458186" y="934280"/>
            <a:ext cx="3201573" cy="4028660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7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D01542-3864-4C0A-B52F-DB8B94AB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84" y="619227"/>
            <a:ext cx="8139178" cy="331514"/>
          </a:xfrm>
        </p:spPr>
        <p:txBody>
          <a:bodyPr>
            <a:noAutofit/>
          </a:bodyPr>
          <a:lstStyle/>
          <a:p>
            <a:r>
              <a:rPr lang="en-US" altLang="zh-CN" dirty="0"/>
              <a:t>star in and direct; entertaining reactions</a:t>
            </a:r>
            <a:endParaRPr lang="zh-CN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041A48-8FE8-4887-89D7-0DE165592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53" y="950741"/>
            <a:ext cx="3556133" cy="3257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014AEF2E-3AE0-4A48-A0FF-90A35EDD5D13}"/>
              </a:ext>
            </a:extLst>
          </p:cNvPr>
          <p:cNvSpPr/>
          <p:nvPr/>
        </p:nvSpPr>
        <p:spPr>
          <a:xfrm>
            <a:off x="171105" y="106182"/>
            <a:ext cx="2552214" cy="46791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/>
              <a:t>Practise</a:t>
            </a:r>
            <a:r>
              <a:rPr lang="en-US" altLang="zh-CN" b="1" dirty="0"/>
              <a:t> and explore</a:t>
            </a:r>
            <a:endParaRPr lang="zh-CN" altLang="en-US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0A78A33-63E5-478E-87F1-0A9B800355F6}"/>
              </a:ext>
            </a:extLst>
          </p:cNvPr>
          <p:cNvSpPr/>
          <p:nvPr/>
        </p:nvSpPr>
        <p:spPr>
          <a:xfrm>
            <a:off x="4914900" y="170851"/>
            <a:ext cx="307648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请按下暂停键；思考一下。</a:t>
            </a:r>
            <a:endParaRPr lang="zh-CN" alt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BBED61C-BD06-4CFD-848E-C43CACE90C0D}"/>
              </a:ext>
            </a:extLst>
          </p:cNvPr>
          <p:cNvSpPr/>
          <p:nvPr/>
        </p:nvSpPr>
        <p:spPr>
          <a:xfrm>
            <a:off x="364707" y="858713"/>
            <a:ext cx="4203959" cy="2135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dirty="0">
                <a:latin typeface="+mn-lt"/>
                <a:cs typeface="Times New Roman" panose="02020603050405020304" pitchFamily="18" charset="0"/>
              </a:rPr>
              <a:t>        Yesterday, I watched a film which Xu Zheng, the famous ____________  (direct)and _____(star)</a:t>
            </a:r>
            <a:r>
              <a:rPr lang="en-US" altLang="zh-CN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directed</a:t>
            </a:r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and </a:t>
            </a:r>
            <a:r>
              <a:rPr lang="en-US" altLang="zh-CN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starred in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, and was greatly impressed by his </a:t>
            </a:r>
            <a:r>
              <a:rPr lang="en-US" altLang="zh-CN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entertaining reactions</a:t>
            </a:r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____</a:t>
            </a:r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his mother 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in the film.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B4E19F6-80EC-48C2-A138-B676B7DEC265}"/>
              </a:ext>
            </a:extLst>
          </p:cNvPr>
          <p:cNvSpPr/>
          <p:nvPr/>
        </p:nvSpPr>
        <p:spPr>
          <a:xfrm>
            <a:off x="2983087" y="1235359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director</a:t>
            </a:r>
            <a:endParaRPr lang="zh-CN" altLang="en-US" dirty="0">
              <a:latin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1B87366-83FA-49D4-84A0-3A38CC3A015F}"/>
              </a:ext>
            </a:extLst>
          </p:cNvPr>
          <p:cNvSpPr/>
          <p:nvPr/>
        </p:nvSpPr>
        <p:spPr>
          <a:xfrm>
            <a:off x="1683627" y="1604691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star</a:t>
            </a:r>
            <a:endParaRPr lang="zh-CN" altLang="en-US" dirty="0">
              <a:latin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9E189BB-FD5F-4F77-9086-24BCE58D0F6A}"/>
              </a:ext>
            </a:extLst>
          </p:cNvPr>
          <p:cNvSpPr/>
          <p:nvPr/>
        </p:nvSpPr>
        <p:spPr>
          <a:xfrm>
            <a:off x="3614243" y="228253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to</a:t>
            </a:r>
            <a:endParaRPr lang="zh-CN" altLang="en-US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36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0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D01542-3864-4C0A-B52F-DB8B94AB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84" y="619227"/>
            <a:ext cx="8139178" cy="331514"/>
          </a:xfrm>
        </p:spPr>
        <p:txBody>
          <a:bodyPr>
            <a:noAutofit/>
          </a:bodyPr>
          <a:lstStyle/>
          <a:p>
            <a:r>
              <a:rPr lang="en-US" altLang="zh-CN" dirty="0"/>
              <a:t>star in and direct; entertaining reactions</a:t>
            </a:r>
            <a:endParaRPr lang="zh-CN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041A48-8FE8-4887-89D7-0DE165592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53" y="950741"/>
            <a:ext cx="3556133" cy="3257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014AEF2E-3AE0-4A48-A0FF-90A35EDD5D13}"/>
              </a:ext>
            </a:extLst>
          </p:cNvPr>
          <p:cNvSpPr/>
          <p:nvPr/>
        </p:nvSpPr>
        <p:spPr>
          <a:xfrm>
            <a:off x="171105" y="106182"/>
            <a:ext cx="2552214" cy="46791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/>
              <a:t>Practise</a:t>
            </a:r>
            <a:r>
              <a:rPr lang="en-US" altLang="zh-CN" b="1" dirty="0"/>
              <a:t> and explore</a:t>
            </a:r>
            <a:endParaRPr lang="zh-CN" altLang="en-US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03A44C5-E58B-4CEE-BEF3-828EDCF3C1D1}"/>
              </a:ext>
            </a:extLst>
          </p:cNvPr>
          <p:cNvSpPr/>
          <p:nvPr/>
        </p:nvSpPr>
        <p:spPr>
          <a:xfrm>
            <a:off x="364707" y="858713"/>
            <a:ext cx="4203959" cy="2135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dirty="0">
                <a:latin typeface="+mn-lt"/>
                <a:cs typeface="Times New Roman" panose="02020603050405020304" pitchFamily="18" charset="0"/>
              </a:rPr>
              <a:t>        Yesterday, I watched a film which Xu Zheng, the famous ____________  (direct)and _____(star)</a:t>
            </a:r>
            <a:r>
              <a:rPr lang="en-US" altLang="zh-CN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directed</a:t>
            </a:r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and </a:t>
            </a:r>
            <a:r>
              <a:rPr lang="en-US" altLang="zh-CN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starred in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, and was greatly impressed by his </a:t>
            </a:r>
            <a:r>
              <a:rPr lang="en-US" altLang="zh-CN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entertaining reactions</a:t>
            </a:r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____</a:t>
            </a:r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his mother 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in the film.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EA3E6B6-0621-4094-9AA9-8ACE05B2E24D}"/>
              </a:ext>
            </a:extLst>
          </p:cNvPr>
          <p:cNvSpPr/>
          <p:nvPr/>
        </p:nvSpPr>
        <p:spPr>
          <a:xfrm>
            <a:off x="2983087" y="1235359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director</a:t>
            </a:r>
            <a:endParaRPr lang="zh-CN" altLang="en-US" dirty="0">
              <a:latin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98F9954-F44D-4723-8BCC-5F57D6A250CE}"/>
              </a:ext>
            </a:extLst>
          </p:cNvPr>
          <p:cNvSpPr/>
          <p:nvPr/>
        </p:nvSpPr>
        <p:spPr>
          <a:xfrm>
            <a:off x="1683627" y="1604691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star</a:t>
            </a:r>
            <a:endParaRPr lang="zh-CN" altLang="en-US" dirty="0">
              <a:latin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05EBBC1-E4EF-45F8-AB5C-DA25DB94FAEE}"/>
              </a:ext>
            </a:extLst>
          </p:cNvPr>
          <p:cNvSpPr/>
          <p:nvPr/>
        </p:nvSpPr>
        <p:spPr>
          <a:xfrm>
            <a:off x="3614243" y="2282537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to</a:t>
            </a:r>
            <a:endParaRPr lang="zh-CN" alt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F3B265A3-D0E1-40AB-951A-A1F6222B7F5B}"/>
              </a:ext>
            </a:extLst>
          </p:cNvPr>
          <p:cNvSpPr/>
          <p:nvPr/>
        </p:nvSpPr>
        <p:spPr>
          <a:xfrm>
            <a:off x="4016917" y="1224958"/>
            <a:ext cx="958943" cy="331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b="1" dirty="0">
                <a:solidFill>
                  <a:schemeClr val="bg1"/>
                </a:solidFill>
                <a:cs typeface="+mj-cs"/>
              </a:rPr>
              <a:t>n. 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导演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4D19601-4D45-411F-82BD-AD2AA4166F25}"/>
              </a:ext>
            </a:extLst>
          </p:cNvPr>
          <p:cNvSpPr/>
          <p:nvPr/>
        </p:nvSpPr>
        <p:spPr>
          <a:xfrm>
            <a:off x="2304807" y="1615092"/>
            <a:ext cx="958943" cy="331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b="1" dirty="0">
                <a:solidFill>
                  <a:schemeClr val="bg1"/>
                </a:solidFill>
                <a:cs typeface="+mj-cs"/>
              </a:rPr>
              <a:t>n. 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明星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C3C8E599-B45A-4FE2-AB7C-BEA5D20B458B}"/>
              </a:ext>
            </a:extLst>
          </p:cNvPr>
          <p:cNvSpPr/>
          <p:nvPr/>
        </p:nvSpPr>
        <p:spPr>
          <a:xfrm>
            <a:off x="4012464" y="2245770"/>
            <a:ext cx="1452069" cy="550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altLang="zh-CN" b="1" dirty="0">
              <a:solidFill>
                <a:schemeClr val="bg1"/>
              </a:solidFill>
              <a:cs typeface="+mj-cs"/>
            </a:endParaRPr>
          </a:p>
          <a:p>
            <a:pPr lvl="0"/>
            <a:r>
              <a:rPr lang="en-US" altLang="zh-CN" b="1" dirty="0">
                <a:solidFill>
                  <a:schemeClr val="bg1"/>
                </a:solidFill>
                <a:cs typeface="+mj-cs"/>
              </a:rPr>
              <a:t>n. ~ to </a:t>
            </a:r>
            <a:r>
              <a:rPr lang="en-US" altLang="zh-CN" b="1" dirty="0" err="1">
                <a:solidFill>
                  <a:schemeClr val="bg1"/>
                </a:solidFill>
                <a:cs typeface="+mj-cs"/>
              </a:rPr>
              <a:t>sth</a:t>
            </a:r>
            <a:r>
              <a:rPr lang="en-US" altLang="zh-CN" b="1" dirty="0">
                <a:solidFill>
                  <a:schemeClr val="bg1"/>
                </a:solidFill>
                <a:cs typeface="+mj-cs"/>
              </a:rPr>
              <a:t>. 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对</a:t>
            </a:r>
            <a:r>
              <a:rPr lang="en-US" altLang="zh-CN" b="1" dirty="0">
                <a:solidFill>
                  <a:schemeClr val="bg1"/>
                </a:solidFill>
                <a:cs typeface="+mj-cs"/>
              </a:rPr>
              <a:t>…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的反应</a:t>
            </a:r>
          </a:p>
          <a:p>
            <a:pPr lvl="0"/>
            <a:endParaRPr lang="zh-CN" altLang="en-US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0720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D01542-3864-4C0A-B52F-DB8B94AB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84" y="619227"/>
            <a:ext cx="8139178" cy="331514"/>
          </a:xfrm>
        </p:spPr>
        <p:txBody>
          <a:bodyPr>
            <a:noAutofit/>
          </a:bodyPr>
          <a:lstStyle/>
          <a:p>
            <a:r>
              <a:rPr lang="en-US" altLang="zh-CN" dirty="0"/>
              <a:t>star in and direct; entertaining reactions</a:t>
            </a:r>
            <a:endParaRPr lang="zh-CN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041A48-8FE8-4887-89D7-0DE165592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53" y="950741"/>
            <a:ext cx="3556133" cy="3257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014AEF2E-3AE0-4A48-A0FF-90A35EDD5D13}"/>
              </a:ext>
            </a:extLst>
          </p:cNvPr>
          <p:cNvSpPr/>
          <p:nvPr/>
        </p:nvSpPr>
        <p:spPr>
          <a:xfrm>
            <a:off x="171105" y="106182"/>
            <a:ext cx="2552214" cy="46791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/>
              <a:t>Practise</a:t>
            </a:r>
            <a:r>
              <a:rPr lang="en-US" altLang="zh-CN" b="1" dirty="0"/>
              <a:t> and explore</a:t>
            </a:r>
            <a:endParaRPr lang="zh-CN" altLang="en-US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03A44C5-E58B-4CEE-BEF3-828EDCF3C1D1}"/>
              </a:ext>
            </a:extLst>
          </p:cNvPr>
          <p:cNvSpPr/>
          <p:nvPr/>
        </p:nvSpPr>
        <p:spPr>
          <a:xfrm>
            <a:off x="409256" y="880987"/>
            <a:ext cx="4203959" cy="4213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dirty="0">
                <a:latin typeface="+mn-lt"/>
                <a:cs typeface="Times New Roman" panose="02020603050405020304" pitchFamily="18" charset="0"/>
              </a:rPr>
              <a:t>        Yesterday, I watched a film which Xu Zheng, the famous ____________  (direct)and _____(star)</a:t>
            </a:r>
            <a:r>
              <a:rPr lang="en-US" altLang="zh-CN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directed</a:t>
            </a:r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and </a:t>
            </a:r>
            <a:r>
              <a:rPr lang="en-US" altLang="zh-CN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starred in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, and was greatly impressed by his </a:t>
            </a:r>
            <a:r>
              <a:rPr lang="en-US" altLang="zh-CN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entertaining reactions</a:t>
            </a:r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____</a:t>
            </a:r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his mother 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in the film. </a:t>
            </a: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+mn-lt"/>
                <a:cs typeface="Times New Roman" panose="02020603050405020304" pitchFamily="18" charset="0"/>
              </a:rPr>
              <a:t>        His performance never fails _________ (entertain) the audience and they often _______(reaction) </a:t>
            </a:r>
            <a:r>
              <a:rPr lang="en-US" altLang="zh-CN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violently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to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 his outstanding talent.  No wonder he is so successful in the ___________ (entertain) industry.</a:t>
            </a:r>
            <a:endParaRPr lang="zh-CN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EA3E6B6-0621-4094-9AA9-8ACE05B2E24D}"/>
              </a:ext>
            </a:extLst>
          </p:cNvPr>
          <p:cNvSpPr/>
          <p:nvPr/>
        </p:nvSpPr>
        <p:spPr>
          <a:xfrm>
            <a:off x="3051082" y="1257633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director</a:t>
            </a:r>
            <a:endParaRPr lang="zh-CN" altLang="en-US" dirty="0">
              <a:latin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98F9954-F44D-4723-8BCC-5F57D6A250CE}"/>
              </a:ext>
            </a:extLst>
          </p:cNvPr>
          <p:cNvSpPr/>
          <p:nvPr/>
        </p:nvSpPr>
        <p:spPr>
          <a:xfrm>
            <a:off x="1728176" y="1626965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star</a:t>
            </a:r>
            <a:endParaRPr lang="zh-CN" altLang="en-US" dirty="0">
              <a:latin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05EBBC1-E4EF-45F8-AB5C-DA25DB94FAEE}"/>
              </a:ext>
            </a:extLst>
          </p:cNvPr>
          <p:cNvSpPr/>
          <p:nvPr/>
        </p:nvSpPr>
        <p:spPr>
          <a:xfrm>
            <a:off x="3658792" y="230481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to</a:t>
            </a:r>
            <a:endParaRPr lang="zh-CN" alt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298D0E9-D6A8-4984-A8A4-A5AD92FB7D06}"/>
              </a:ext>
            </a:extLst>
          </p:cNvPr>
          <p:cNvSpPr/>
          <p:nvPr/>
        </p:nvSpPr>
        <p:spPr>
          <a:xfrm>
            <a:off x="481691" y="3324166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to entertain</a:t>
            </a:r>
            <a:endParaRPr lang="zh-CN" altLang="en-US" dirty="0">
              <a:latin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DDB044E-79C2-4D04-AC0C-07F18F9A51E8}"/>
              </a:ext>
            </a:extLst>
          </p:cNvPr>
          <p:cNvSpPr/>
          <p:nvPr/>
        </p:nvSpPr>
        <p:spPr>
          <a:xfrm>
            <a:off x="2690937" y="3693498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react</a:t>
            </a:r>
            <a:endParaRPr lang="zh-CN" altLang="en-US" dirty="0">
              <a:latin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62BBD26-45C7-4C29-9FD0-0AA487CEE76E}"/>
              </a:ext>
            </a:extLst>
          </p:cNvPr>
          <p:cNvSpPr/>
          <p:nvPr/>
        </p:nvSpPr>
        <p:spPr>
          <a:xfrm>
            <a:off x="276614" y="4651675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entertainment</a:t>
            </a:r>
            <a:endParaRPr lang="zh-CN" altLang="en-US" dirty="0">
              <a:latin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F3B265A3-D0E1-40AB-951A-A1F6222B7F5B}"/>
              </a:ext>
            </a:extLst>
          </p:cNvPr>
          <p:cNvSpPr/>
          <p:nvPr/>
        </p:nvSpPr>
        <p:spPr>
          <a:xfrm>
            <a:off x="4061466" y="1247232"/>
            <a:ext cx="958943" cy="331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b="1" dirty="0">
                <a:solidFill>
                  <a:schemeClr val="bg1"/>
                </a:solidFill>
                <a:cs typeface="+mj-cs"/>
              </a:rPr>
              <a:t>n. 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导演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4D19601-4D45-411F-82BD-AD2AA4166F25}"/>
              </a:ext>
            </a:extLst>
          </p:cNvPr>
          <p:cNvSpPr/>
          <p:nvPr/>
        </p:nvSpPr>
        <p:spPr>
          <a:xfrm>
            <a:off x="2349356" y="1637366"/>
            <a:ext cx="958943" cy="331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b="1" dirty="0">
                <a:solidFill>
                  <a:schemeClr val="bg1"/>
                </a:solidFill>
                <a:cs typeface="+mj-cs"/>
              </a:rPr>
              <a:t>n. 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明星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C3C8E599-B45A-4FE2-AB7C-BEA5D20B458B}"/>
              </a:ext>
            </a:extLst>
          </p:cNvPr>
          <p:cNvSpPr/>
          <p:nvPr/>
        </p:nvSpPr>
        <p:spPr>
          <a:xfrm>
            <a:off x="4057013" y="2268044"/>
            <a:ext cx="1452069" cy="550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altLang="zh-CN" b="1" dirty="0">
              <a:solidFill>
                <a:schemeClr val="bg1"/>
              </a:solidFill>
              <a:cs typeface="+mj-cs"/>
            </a:endParaRPr>
          </a:p>
          <a:p>
            <a:pPr lvl="0"/>
            <a:r>
              <a:rPr lang="en-US" altLang="zh-CN" b="1" dirty="0">
                <a:solidFill>
                  <a:schemeClr val="bg1"/>
                </a:solidFill>
                <a:cs typeface="+mj-cs"/>
              </a:rPr>
              <a:t>n. ~ to </a:t>
            </a:r>
            <a:r>
              <a:rPr lang="en-US" altLang="zh-CN" b="1" dirty="0" err="1">
                <a:solidFill>
                  <a:schemeClr val="bg1"/>
                </a:solidFill>
                <a:cs typeface="+mj-cs"/>
              </a:rPr>
              <a:t>sth</a:t>
            </a:r>
            <a:r>
              <a:rPr lang="en-US" altLang="zh-CN" b="1" dirty="0">
                <a:solidFill>
                  <a:schemeClr val="bg1"/>
                </a:solidFill>
                <a:cs typeface="+mj-cs"/>
              </a:rPr>
              <a:t>. 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对</a:t>
            </a:r>
            <a:r>
              <a:rPr lang="en-US" altLang="zh-CN" b="1" dirty="0">
                <a:solidFill>
                  <a:schemeClr val="bg1"/>
                </a:solidFill>
                <a:cs typeface="+mj-cs"/>
              </a:rPr>
              <a:t>…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的反应</a:t>
            </a:r>
          </a:p>
          <a:p>
            <a:pPr lvl="0"/>
            <a:endParaRPr lang="zh-CN" altLang="en-US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033169C9-EB6A-4671-9DBF-EE32C94F46F9}"/>
              </a:ext>
            </a:extLst>
          </p:cNvPr>
          <p:cNvSpPr/>
          <p:nvPr/>
        </p:nvSpPr>
        <p:spPr>
          <a:xfrm>
            <a:off x="2965063" y="3249556"/>
            <a:ext cx="1710725" cy="369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b="1" dirty="0">
                <a:solidFill>
                  <a:schemeClr val="bg1"/>
                </a:solidFill>
                <a:cs typeface="+mj-cs"/>
              </a:rPr>
              <a:t>v. 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娱乐；招待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DBD4FB3E-BB29-43CC-842A-5C2E531999F1}"/>
              </a:ext>
            </a:extLst>
          </p:cNvPr>
          <p:cNvSpPr/>
          <p:nvPr/>
        </p:nvSpPr>
        <p:spPr>
          <a:xfrm>
            <a:off x="1793513" y="4043770"/>
            <a:ext cx="2819701" cy="331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b="1" dirty="0">
                <a:solidFill>
                  <a:schemeClr val="bg1"/>
                </a:solidFill>
                <a:cs typeface="+mj-cs"/>
              </a:rPr>
              <a:t>v. (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对</a:t>
            </a:r>
            <a:r>
              <a:rPr lang="en-US" altLang="zh-CN" b="1" dirty="0">
                <a:solidFill>
                  <a:schemeClr val="bg1"/>
                </a:solidFill>
                <a:cs typeface="+mj-cs"/>
              </a:rPr>
              <a:t>)…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作出反应 </a:t>
            </a:r>
            <a:r>
              <a:rPr lang="zh-CN" altLang="en-US" b="1" dirty="0">
                <a:solidFill>
                  <a:schemeClr val="bg1"/>
                </a:solidFill>
              </a:rPr>
              <a:t>（</a:t>
            </a:r>
            <a:r>
              <a:rPr lang="en-US" altLang="zh-CN" b="1" dirty="0">
                <a:solidFill>
                  <a:schemeClr val="bg1"/>
                </a:solidFill>
              </a:rPr>
              <a:t>to</a:t>
            </a:r>
            <a:r>
              <a:rPr lang="zh-CN" altLang="en-US" b="1" dirty="0">
                <a:solidFill>
                  <a:schemeClr val="bg1"/>
                </a:solidFill>
              </a:rPr>
              <a:t>）</a:t>
            </a:r>
            <a:endParaRPr lang="zh-CN" altLang="en-US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C4C012C2-DE5B-49D7-9434-91DA18369975}"/>
              </a:ext>
            </a:extLst>
          </p:cNvPr>
          <p:cNvSpPr/>
          <p:nvPr/>
        </p:nvSpPr>
        <p:spPr>
          <a:xfrm>
            <a:off x="3921343" y="4648955"/>
            <a:ext cx="2819701" cy="43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b="1" dirty="0">
                <a:solidFill>
                  <a:schemeClr val="bg1"/>
                </a:solidFill>
                <a:cs typeface="+mj-cs"/>
              </a:rPr>
              <a:t>n.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娱乐 </a:t>
            </a:r>
            <a:r>
              <a:rPr lang="en-US" altLang="zh-CN" b="1" dirty="0">
                <a:solidFill>
                  <a:schemeClr val="bg1"/>
                </a:solidFill>
                <a:cs typeface="+mj-cs"/>
              </a:rPr>
              <a:t>~industry </a:t>
            </a:r>
            <a:r>
              <a:rPr lang="zh-CN" altLang="en-US" b="1" dirty="0">
                <a:solidFill>
                  <a:schemeClr val="bg1"/>
                </a:solidFill>
                <a:cs typeface="+mj-cs"/>
              </a:rPr>
              <a:t>娱乐圈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37BF718F-55A1-4A26-BF67-C7181003E173}"/>
              </a:ext>
            </a:extLst>
          </p:cNvPr>
          <p:cNvSpPr/>
          <p:nvPr/>
        </p:nvSpPr>
        <p:spPr>
          <a:xfrm>
            <a:off x="4914900" y="170851"/>
            <a:ext cx="307648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请按下暂停键；思考一下。</a:t>
            </a:r>
            <a:endParaRPr lang="zh-CN" alt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18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1" grpId="0" animBg="1"/>
      <p:bldP spid="22" grpId="0" animBg="1"/>
      <p:bldP spid="23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2299</Words>
  <Application>Microsoft Office PowerPoint</Application>
  <PresentationFormat>全屏显示(16:9)</PresentationFormat>
  <Paragraphs>210</Paragraphs>
  <Slides>22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楷体</vt:lpstr>
      <vt:lpstr>微软雅黑</vt:lpstr>
      <vt:lpstr>Arial</vt:lpstr>
      <vt:lpstr>Arial Black</vt:lpstr>
      <vt:lpstr>Calibri</vt:lpstr>
      <vt:lpstr>Times New Roman</vt:lpstr>
      <vt:lpstr>1_Office 主题​​</vt:lpstr>
      <vt:lpstr>人教版必修4 Unit3  词汇 （复习）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star in and direct; entertaining reactions</vt:lpstr>
      <vt:lpstr>star in and direct; entertaining reactions</vt:lpstr>
      <vt:lpstr>star in and direct; entertaining reactions</vt:lpstr>
      <vt:lpstr>be/feel content with ; badly off; overcome; up to now </vt:lpstr>
      <vt:lpstr>be/feel content with ; badly off; overcome; up to now </vt:lpstr>
      <vt:lpstr>whisper v. n.   convince v.</vt:lpstr>
      <vt:lpstr>whisper v. n.   convincing adj.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 </cp:lastModifiedBy>
  <cp:revision>147</cp:revision>
  <dcterms:created xsi:type="dcterms:W3CDTF">2020-02-01T11:21:51Z</dcterms:created>
  <dcterms:modified xsi:type="dcterms:W3CDTF">2020-02-06T08:31:32Z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