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77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9" r:id="rId14"/>
    <p:sldId id="268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2"/>
      </p:cViewPr>
      <p:guideLst>
        <p:guide orient="horz" pos="2160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EEBA1-A93B-43CA-80D6-1A5A068B3B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60957-13BF-40C1-8965-C7F708837C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hangingPunct="0"/>
            <a:fld id="{E9E6FDB6-6D2B-46C1-9FA1-D82906A37C3A}" type="slidenum">
              <a:rPr lang="zh-CN" altLang="en-US" kern="0">
                <a:solidFill>
                  <a:srgbClr val="000000"/>
                </a:solidFill>
                <a:cs typeface="Calibri" panose="020F0502020204030204"/>
                <a:sym typeface="Calibri" panose="020F0502020204030204"/>
              </a:rPr>
            </a:fld>
            <a:endParaRPr lang="zh-CN" altLang="en-US" kern="0">
              <a:solidFill>
                <a:srgbClr val="000000"/>
              </a:solidFill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1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1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6.xml"/><Relationship Id="rId2" Type="http://schemas.openxmlformats.org/officeDocument/2006/relationships/image" Target="../media/image9.jpeg"/><Relationship Id="rId1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-635" y="0"/>
            <a:ext cx="12192635" cy="693293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856267" y="3056558"/>
            <a:ext cx="7216140" cy="12948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26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M4U1</a:t>
            </a:r>
            <a:br>
              <a:rPr lang="en-US" altLang="zh-CN" sz="426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426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Women of Achievement  </a:t>
            </a:r>
            <a:br>
              <a:rPr lang="en-US" altLang="zh-CN" sz="426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426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Word study</a:t>
            </a:r>
            <a:endParaRPr lang="zh-CN" altLang="en-US" sz="4265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5319889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400" b="1" kern="0" spc="226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665" kern="0" spc="226" dirty="0">
                <a:solidFill>
                  <a:srgbClr val="00000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 </a:t>
            </a:r>
            <a:endParaRPr lang="en-US" altLang="zh-CN" sz="2665" kern="0" spc="226" dirty="0">
              <a:solidFill>
                <a:srgbClr val="000000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67193" y="1389463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zh-CN" altLang="en-US" sz="2665" b="1" kern="0" spc="226" dirty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kern="0" spc="226" dirty="0" smtClean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kern="0" spc="226" dirty="0" smtClean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高二年级英语</a:t>
            </a:r>
            <a:r>
              <a:rPr lang="zh-CN" altLang="en-US" sz="3200" b="1" kern="0" spc="226" dirty="0" smtClean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kern="0" spc="226" dirty="0">
              <a:solidFill>
                <a:srgbClr val="002060"/>
              </a:solidFill>
              <a:latin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40833" y="5320339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665" kern="0" spc="226" dirty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北京市朝阳区教研中心  </a:t>
            </a:r>
            <a:endParaRPr lang="zh-CN" altLang="en-US" sz="2665" kern="0" spc="226" dirty="0">
              <a:solidFill>
                <a:srgbClr val="FCFDFD">
                  <a:lumMod val="10000"/>
                </a:srgbClr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-891480"/>
            <a:ext cx="10852237" cy="589359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994" y="913933"/>
            <a:ext cx="11713301" cy="7186096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He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came across 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some of his old love letters in his wife's desk. </a:t>
            </a:r>
            <a:endParaRPr lang="en-US" altLang="zh-CN" sz="3200" b="1" dirty="0">
              <a:solidFill>
                <a:srgbClr val="000000"/>
              </a:solidFill>
              <a:latin typeface="Arial" panose="020B0604020202020204"/>
            </a:endParaRPr>
          </a:p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/>
              </a:rPr>
              <a:t>to find something by chance</a:t>
            </a:r>
            <a:endParaRPr lang="en-US" altLang="zh-CN" sz="2000" b="1" dirty="0">
              <a:solidFill>
                <a:srgbClr val="0070C0"/>
              </a:solidFill>
              <a:latin typeface="Arial" panose="020B0604020202020204"/>
            </a:endParaRPr>
          </a:p>
          <a:p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She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comes across 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really well (= creates a positive image) on television.</a:t>
            </a:r>
            <a:endParaRPr lang="en-US" altLang="zh-CN" sz="3200" b="1" dirty="0">
              <a:solidFill>
                <a:srgbClr val="000000"/>
              </a:solidFill>
              <a:latin typeface="Arial" panose="020B0604020202020204"/>
            </a:endParaRPr>
          </a:p>
          <a:p>
            <a:r>
              <a:rPr lang="zh-CN" altLang="en-US" sz="2400" dirty="0">
                <a:solidFill>
                  <a:srgbClr val="0070C0"/>
                </a:solidFill>
              </a:rPr>
              <a:t>她在电视上给人的印象真的很不错。</a:t>
            </a:r>
            <a:endParaRPr lang="zh-CN" altLang="en-US" sz="2400" dirty="0">
              <a:solidFill>
                <a:srgbClr val="0070C0"/>
              </a:solidFill>
            </a:endParaRPr>
          </a:p>
          <a:p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He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comes across as 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a bit of a bore in interview.</a:t>
            </a:r>
            <a:endParaRPr lang="en-US" altLang="zh-CN" sz="3200" b="1" dirty="0">
              <a:solidFill>
                <a:srgbClr val="000000"/>
              </a:solidFill>
              <a:latin typeface="Arial" panose="020B0604020202020204"/>
            </a:endParaRPr>
          </a:p>
          <a:p>
            <a:r>
              <a:rPr lang="zh-CN" altLang="en-US" sz="2400" dirty="0">
                <a:solidFill>
                  <a:srgbClr val="0070C0"/>
                </a:solidFill>
              </a:rPr>
              <a:t>采访中他表现得有点儿令人厌烦。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endParaRPr lang="en-US" altLang="zh-CN" sz="2400" dirty="0" smtClean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24080" y="78416"/>
            <a:ext cx="643271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偶然遇见，偶然发现，表现得，</a:t>
            </a:r>
            <a:endParaRPr lang="en-US" altLang="zh-CN" sz="3200" dirty="0" smtClean="0">
              <a:solidFill>
                <a:srgbClr val="0070C0"/>
              </a:solidFill>
            </a:endParaRPr>
          </a:p>
          <a:p>
            <a:r>
              <a:rPr lang="zh-CN" altLang="en-US" sz="3200" dirty="0" smtClean="0">
                <a:solidFill>
                  <a:srgbClr val="0070C0"/>
                </a:solidFill>
              </a:rPr>
              <a:t>让人觉得，给人以</a:t>
            </a:r>
            <a:r>
              <a:rPr lang="en-US" altLang="zh-CN" sz="3200" dirty="0" smtClean="0">
                <a:solidFill>
                  <a:srgbClr val="0070C0"/>
                </a:solidFill>
              </a:rPr>
              <a:t>…</a:t>
            </a:r>
            <a:r>
              <a:rPr lang="zh-CN" altLang="en-US" sz="3200" dirty="0" smtClean="0">
                <a:solidFill>
                  <a:srgbClr val="0070C0"/>
                </a:solidFill>
              </a:rPr>
              <a:t>印象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623518" y="78036"/>
            <a:ext cx="4320480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>
                <a:solidFill>
                  <a:schemeClr val="bg1"/>
                </a:solidFill>
              </a:rPr>
              <a:t>7. come across</a:t>
            </a:r>
            <a:endParaRPr lang="en-US" sz="3735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90995" y="3959860"/>
            <a:ext cx="4415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给人以</a:t>
            </a:r>
            <a:r>
              <a:rPr lang="en-US" altLang="zh-CN" sz="2400" dirty="0" smtClean="0">
                <a:solidFill>
                  <a:srgbClr val="FF0000"/>
                </a:solidFill>
                <a:sym typeface="+mn-ea"/>
              </a:rPr>
              <a:t>…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印象</a:t>
            </a:r>
            <a:endParaRPr lang="zh-CN" altLang="en-US" sz="2400" dirty="0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15150" y="5584825"/>
            <a:ext cx="4415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表现得，让人觉得</a:t>
            </a:r>
            <a:endParaRPr lang="zh-CN" altLang="en-US" sz="2400" dirty="0" smtClean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488197" y="3429000"/>
            <a:ext cx="9697077" cy="9124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 hangingPunct="0"/>
            <a:r>
              <a:rPr lang="en-US" altLang="zh-CN" sz="5335" b="1" kern="0" spc="300" dirty="0" smtClean="0">
                <a:solidFill>
                  <a:schemeClr val="bg1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Complete the sentences</a:t>
            </a:r>
            <a:endParaRPr lang="en-US" altLang="zh-CN" sz="5335" b="1" kern="0" spc="300" dirty="0" smtClean="0">
              <a:solidFill>
                <a:schemeClr val="bg1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1691" y="1341241"/>
            <a:ext cx="492115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en-US" altLang="zh-CN" sz="7200" b="1" kern="0" spc="300" dirty="0" smtClean="0">
                <a:solidFill>
                  <a:srgbClr val="FF0000"/>
                </a:solidFill>
                <a:latin typeface="微软雅黑" panose="020B0503020204020204" charset="-122"/>
                <a:sym typeface="Calibri" panose="020F0502020204030204"/>
              </a:rPr>
              <a:t>Task 2</a:t>
            </a:r>
            <a:endParaRPr lang="en-US" altLang="zh-CN" sz="7200" b="1" kern="0" spc="300" dirty="0">
              <a:solidFill>
                <a:srgbClr val="FF0000"/>
              </a:solidFill>
              <a:latin typeface="微软雅黑" panose="020B0503020204020204" charset="-122"/>
              <a:sym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408" y="720046"/>
            <a:ext cx="11905323" cy="787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1. His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courageous action </a:t>
            </a:r>
            <a:r>
              <a:rPr lang="en-US" altLang="zh-CN" sz="2400" u="sng" dirty="0">
                <a:latin typeface="+mn-lt"/>
                <a:cs typeface="Times New Roman" panose="02020603050405020304" pitchFamily="18" charset="0"/>
              </a:rPr>
              <a:t>                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more young people to act wisely in time of emergency. </a:t>
            </a:r>
            <a:endParaRPr lang="en-US" altLang="zh-CN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2. It is wrong of you to</a:t>
            </a:r>
            <a:r>
              <a:rPr lang="en-US" altLang="zh-CN" sz="2400" u="sng" dirty="0" smtClean="0">
                <a:latin typeface="+mn-lt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the disabled people. </a:t>
            </a:r>
            <a:endParaRPr lang="en-US" altLang="zh-CN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3. She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finally</a:t>
            </a:r>
            <a:r>
              <a:rPr lang="en-US" altLang="zh-CN" sz="2400" u="sng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u="sng" dirty="0" smtClean="0">
                <a:latin typeface="+mn-lt"/>
                <a:cs typeface="Times New Roman" panose="02020603050405020304" pitchFamily="18" charset="0"/>
              </a:rPr>
              <a:t>                 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her ambition to visit South America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altLang="zh-CN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4. I</a:t>
            </a:r>
            <a:r>
              <a:rPr lang="en-US" altLang="zh-CN" sz="2400" u="sng" dirty="0" smtClean="0">
                <a:latin typeface="+mn-lt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one of my college classmates on the train to Shanghai. We were happy to see each other.</a:t>
            </a:r>
            <a:endParaRPr lang="en-US" altLang="zh-CN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5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. The old people in the village still </a:t>
            </a:r>
            <a:r>
              <a:rPr lang="en-US" altLang="zh-CN" sz="2400" u="sng" dirty="0" smtClean="0">
                <a:latin typeface="+mn-lt"/>
                <a:cs typeface="Times New Roman" panose="02020603050405020304" pitchFamily="18" charset="0"/>
              </a:rPr>
              <a:t>                  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the local 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traditions.</a:t>
            </a:r>
            <a:endParaRPr lang="en-US" altLang="zh-CN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6. The speaker delivered an inspiring speech without </a:t>
            </a:r>
            <a:endParaRPr lang="en-US" altLang="zh-CN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zh-CN" sz="2400" u="sng" dirty="0" smtClean="0">
                <a:latin typeface="+mn-lt"/>
                <a:cs typeface="Times New Roman" panose="02020603050405020304" pitchFamily="18" charset="0"/>
              </a:rPr>
              <a:t>                      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 his note. </a:t>
            </a:r>
            <a:endParaRPr lang="en-US" altLang="zh-CN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7.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"What would be the best time of day for 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us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to</a:t>
            </a:r>
            <a:r>
              <a:rPr lang="en-US" altLang="zh-CN" sz="2400" u="sng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u="sng" dirty="0" smtClean="0">
                <a:latin typeface="+mn-lt"/>
                <a:cs typeface="Times New Roman" panose="02020603050405020304" pitchFamily="18" charset="0"/>
              </a:rPr>
              <a:t>             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the table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?"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"Oh, any time will be OK."</a:t>
            </a:r>
            <a:endParaRPr lang="en-US" altLang="zh-CN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92277" y="720307"/>
            <a:ext cx="1643380" cy="542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35" spc="150" noProof="1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inspired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568" y="1767788"/>
            <a:ext cx="3065145" cy="542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35" spc="150" noProof="1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look down upon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61989" y="2440544"/>
            <a:ext cx="1830070" cy="542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35" spc="150" noProof="1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achieved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1089" y="3047771"/>
            <a:ext cx="2508885" cy="542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35" spc="150" noProof="1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came across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7094" y="4064029"/>
            <a:ext cx="1644650" cy="542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35" spc="150" noProof="1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observe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0099" y="5273444"/>
            <a:ext cx="2216785" cy="542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35" spc="150" noProof="1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referring to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34095" y="5816834"/>
            <a:ext cx="1416685" cy="542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35" spc="150" noProof="1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deliver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0890" y="74930"/>
            <a:ext cx="7205980" cy="6451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 hangingPunct="0"/>
            <a:r>
              <a:rPr lang="en-US" altLang="zh-CN" sz="3600" b="1" kern="0" spc="300" dirty="0" smtClean="0">
                <a:solidFill>
                  <a:schemeClr val="bg1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Complete the sentences.</a:t>
            </a:r>
            <a:endParaRPr lang="en-US" altLang="zh-CN" sz="3600" b="1" kern="0" spc="300" dirty="0" smtClean="0">
              <a:solidFill>
                <a:schemeClr val="bg1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268259"/>
            <a:ext cx="1645920" cy="217424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7" y="305308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300" dirty="0">
                <a:solidFill>
                  <a:srgbClr val="00206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  <a:endParaRPr lang="zh-CN" altLang="en-US" sz="7200" b="1" kern="0" spc="300" dirty="0">
              <a:solidFill>
                <a:srgbClr val="002060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5092985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  <a:endParaRPr lang="zh-CN" altLang="en-US" sz="2400" kern="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文本框 2"/>
          <p:cNvSpPr txBox="1"/>
          <p:nvPr/>
        </p:nvSpPr>
        <p:spPr>
          <a:xfrm>
            <a:off x="1334770" y="244475"/>
            <a:ext cx="9522460" cy="6369685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00B0F0"/>
                </a:solidFill>
              </a:rPr>
              <a:t>Words and expressions: </a:t>
            </a:r>
            <a:endParaRPr lang="en-US" altLang="zh-CN" sz="4000" b="1">
              <a:solidFill>
                <a:srgbClr val="00B0F0"/>
              </a:solidFill>
            </a:endParaRPr>
          </a:p>
          <a:p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1. achieve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2. observe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3. inspire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4. deliver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5. look down upon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6. refer to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7. come across</a:t>
            </a:r>
            <a:endParaRPr lang="en-US" altLang="zh-CN" sz="4000">
              <a:solidFill>
                <a:schemeClr val="tx1"/>
              </a:solidFill>
            </a:endParaRPr>
          </a:p>
          <a:p>
            <a:endParaRPr lang="en-US" altLang="zh-CN" sz="2400"/>
          </a:p>
          <a:p>
            <a:endParaRPr lang="en-US" altLang="zh-CN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487488" y="2988436"/>
            <a:ext cx="9697077" cy="119888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 hangingPunct="0"/>
            <a:r>
              <a:rPr lang="en-US" altLang="zh-CN" sz="7200" b="1" kern="0" spc="300" dirty="0" smtClean="0">
                <a:solidFill>
                  <a:schemeClr val="bg1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Read and discover</a:t>
            </a:r>
            <a:r>
              <a:rPr lang="en-US" altLang="zh-CN" sz="7200" b="1" kern="0" spc="300" dirty="0" smtClean="0">
                <a:solidFill>
                  <a:srgbClr val="00206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 </a:t>
            </a:r>
            <a:endParaRPr lang="zh-CN" altLang="en-US" sz="7200" b="1" kern="0" spc="300" dirty="0">
              <a:solidFill>
                <a:srgbClr val="002060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1691" y="1341241"/>
            <a:ext cx="492115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en-US" altLang="zh-CN" sz="7200" b="1" kern="0" spc="300" dirty="0">
                <a:solidFill>
                  <a:srgbClr val="FF0000"/>
                </a:solidFill>
                <a:latin typeface="微软雅黑" panose="020B0503020204020204" charset="-122"/>
                <a:sym typeface="Calibri" panose="020F0502020204030204"/>
              </a:rPr>
              <a:t>Task 1</a:t>
            </a:r>
            <a:endParaRPr lang="en-US" altLang="zh-CN" sz="7200" b="1" kern="0" spc="300" dirty="0">
              <a:solidFill>
                <a:srgbClr val="FF0000"/>
              </a:solidFill>
              <a:latin typeface="微软雅黑" panose="020B0503020204020204" charset="-122"/>
              <a:sym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71" y="587273"/>
            <a:ext cx="11905323" cy="8271676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Arial" panose="020B0604020202020204"/>
              </a:rPr>
              <a:t>We have certainly taken the first step towards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achieving</a:t>
            </a:r>
            <a:r>
              <a:rPr lang="en-US" altLang="zh-CN" sz="3200" b="1" dirty="0">
                <a:latin typeface="Arial" panose="020B0604020202020204"/>
              </a:rPr>
              <a:t> our goal.</a:t>
            </a:r>
            <a:endParaRPr lang="en-US" altLang="zh-CN" sz="3200" b="1" dirty="0">
              <a:latin typeface="Arial" panose="020B0604020202020204"/>
            </a:endParaRPr>
          </a:p>
          <a:p>
            <a:r>
              <a:rPr lang="en-US" altLang="zh-CN" sz="3200" b="1" dirty="0">
                <a:latin typeface="Arial" panose="020B0604020202020204"/>
              </a:rPr>
              <a:t>If I get this piece of work completed I'll feel I have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achieved</a:t>
            </a:r>
            <a:r>
              <a:rPr lang="en-US" altLang="zh-CN" sz="3200" b="1" dirty="0">
                <a:latin typeface="Arial" panose="020B0604020202020204"/>
              </a:rPr>
              <a:t> something.</a:t>
            </a:r>
            <a:endParaRPr lang="en-US" altLang="zh-CN" sz="3200" b="1" dirty="0">
              <a:latin typeface="Arial" panose="020B0604020202020204"/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/>
              </a:rPr>
              <a:t>to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/>
              </a:rPr>
              <a:t> succeed in doing something good, usually by </a:t>
            </a:r>
            <a:r>
              <a:rPr lang="en-US" altLang="zh-CN" sz="2000" b="1" u="sng" dirty="0">
                <a:solidFill>
                  <a:srgbClr val="0070C0"/>
                </a:solidFill>
                <a:latin typeface="Arial" panose="020B0604020202020204"/>
              </a:rPr>
              <a:t>working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/>
              </a:rPr>
              <a:t> hard</a:t>
            </a:r>
            <a:endParaRPr lang="en-US" altLang="zh-CN" sz="2000" b="1" dirty="0" smtClean="0">
              <a:solidFill>
                <a:srgbClr val="0070C0"/>
              </a:solidFill>
              <a:latin typeface="Arial" panose="020B0604020202020204"/>
            </a:endParaRPr>
          </a:p>
          <a:p>
            <a:r>
              <a:rPr lang="en-US" altLang="zh-CN" sz="3200" b="1" dirty="0">
                <a:latin typeface="Arial" panose="020B0604020202020204"/>
              </a:rPr>
              <a:t>He's from a family of high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achievers</a:t>
            </a:r>
            <a:r>
              <a:rPr lang="en-US" altLang="zh-CN" sz="3200" b="1" dirty="0">
                <a:latin typeface="Arial" panose="020B0604020202020204"/>
              </a:rPr>
              <a:t> (= very successful people).</a:t>
            </a:r>
            <a:endParaRPr lang="en-US" altLang="zh-CN" sz="3200" b="1" dirty="0">
              <a:latin typeface="Arial" panose="020B0604020202020204"/>
            </a:endParaRPr>
          </a:p>
          <a:p>
            <a:r>
              <a:rPr lang="en-US" altLang="zh-CN" sz="3200" b="1" dirty="0" smtClean="0">
                <a:latin typeface="Arial" panose="020B0604020202020204"/>
              </a:rPr>
              <a:t>He</a:t>
            </a:r>
            <a:r>
              <a:rPr lang="en-US" altLang="zh-CN" sz="3200" b="1" dirty="0">
                <a:latin typeface="Arial" panose="020B0604020202020204"/>
              </a:rPr>
              <a:t> managed the whole project on his own and he had a great sense of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achievement</a:t>
            </a:r>
            <a:r>
              <a:rPr lang="en-US" altLang="zh-CN" sz="3200" b="1" dirty="0">
                <a:latin typeface="Arial" panose="020B0604020202020204"/>
              </a:rPr>
              <a:t>.</a:t>
            </a:r>
            <a:endParaRPr lang="en-US" altLang="zh-CN" sz="3200" b="1" dirty="0">
              <a:latin typeface="Arial" panose="020B0604020202020204"/>
            </a:endParaRPr>
          </a:p>
          <a:p>
            <a:pPr marL="0" indent="0">
              <a:buNone/>
            </a:pPr>
            <a:endParaRPr lang="en-US" altLang="zh-CN" sz="3200" b="1" dirty="0">
              <a:latin typeface="Arial" panose="020B0604020202020204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665937" y="68514"/>
            <a:ext cx="3072341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 smtClean="0">
                <a:solidFill>
                  <a:schemeClr val="bg1"/>
                </a:solidFill>
              </a:rPr>
              <a:t>1. achieve </a:t>
            </a:r>
            <a:endParaRPr lang="en-US" sz="3735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16093" y="34592"/>
            <a:ext cx="3771900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0071D0"/>
                </a:solidFill>
              </a:rPr>
              <a:t>成就，成绩</a:t>
            </a:r>
            <a:r>
              <a:rPr lang="en-US" altLang="zh-CN" sz="3735" b="1" dirty="0">
                <a:solidFill>
                  <a:srgbClr val="0071D0"/>
                </a:solidFill>
              </a:rPr>
              <a:t>, </a:t>
            </a:r>
            <a:r>
              <a:rPr lang="zh-CN" altLang="en-US" sz="3735" b="1" dirty="0" smtClean="0">
                <a:solidFill>
                  <a:srgbClr val="0071D0"/>
                </a:solidFill>
              </a:rPr>
              <a:t>功绩</a:t>
            </a:r>
            <a:endParaRPr lang="zh-CN" altLang="en-US" sz="373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-887117"/>
            <a:ext cx="10852237" cy="589359"/>
          </a:xfrm>
        </p:spPr>
        <p:txBody>
          <a:bodyPr>
            <a:normAutofit fontScale="90000"/>
          </a:bodyPr>
          <a:lstStyle/>
          <a:p>
            <a:r>
              <a:rPr lang="en-US" altLang="zh-CN" sz="4135" dirty="0" smtClean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5415" y="597535"/>
            <a:ext cx="11809095" cy="6208395"/>
          </a:xfrm>
        </p:spPr>
        <p:txBody>
          <a:bodyPr>
            <a:normAutofit lnSpcReduction="20000"/>
          </a:bodyPr>
          <a:lstStyle/>
          <a:p>
            <a:r>
              <a:rPr lang="en-US" altLang="zh-CN" sz="2800" b="1" dirty="0">
                <a:latin typeface="Arial" panose="020B0604020202020204"/>
              </a:rPr>
              <a:t>Children learn by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/>
              </a:rPr>
              <a:t>observing</a:t>
            </a:r>
            <a:r>
              <a:rPr lang="en-US" altLang="zh-CN" sz="2800" b="1" dirty="0">
                <a:latin typeface="Arial" panose="020B0604020202020204"/>
              </a:rPr>
              <a:t> adults.</a:t>
            </a:r>
            <a:endParaRPr lang="en-US" altLang="zh-CN" sz="2800" b="1" dirty="0">
              <a:latin typeface="Arial" panose="020B0604020202020204"/>
            </a:endParaRP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to </a:t>
            </a:r>
            <a:r>
              <a:rPr lang="en-US" altLang="zh-CN" sz="1800" dirty="0">
                <a:solidFill>
                  <a:srgbClr val="0070C0"/>
                </a:solidFill>
              </a:rPr>
              <a:t>watch someone or something carefully</a:t>
            </a:r>
            <a:r>
              <a:rPr lang="en-US" altLang="zh-CN" sz="1800" dirty="0" smtClean="0">
                <a:solidFill>
                  <a:srgbClr val="0070C0"/>
                </a:solidFill>
              </a:rPr>
              <a:t>:</a:t>
            </a:r>
            <a:endParaRPr lang="en-US" altLang="zh-CN" sz="1800" dirty="0" smtClean="0">
              <a:solidFill>
                <a:srgbClr val="0070C0"/>
              </a:solidFill>
            </a:endParaRPr>
          </a:p>
          <a:p>
            <a:r>
              <a:rPr lang="en-US" altLang="zh-CN" sz="3200" b="1" dirty="0">
                <a:latin typeface="Arial" panose="020B0604020202020204"/>
              </a:rPr>
              <a:t>"It's still raining," he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observed</a:t>
            </a:r>
            <a:r>
              <a:rPr lang="en-US" altLang="zh-CN" sz="3200" b="1" dirty="0">
                <a:latin typeface="Arial" panose="020B0604020202020204"/>
              </a:rPr>
              <a:t>.</a:t>
            </a:r>
            <a:endParaRPr lang="en-US" altLang="zh-CN" sz="3200" b="1" dirty="0">
              <a:latin typeface="Arial" panose="020B0604020202020204"/>
            </a:endParaRPr>
          </a:p>
          <a:p>
            <a:r>
              <a:rPr lang="en-US" altLang="zh-CN" sz="1800" dirty="0">
                <a:solidFill>
                  <a:srgbClr val="0070C0"/>
                </a:solidFill>
              </a:rPr>
              <a:t>to make a remark about something you have noticed:</a:t>
            </a:r>
            <a:endParaRPr lang="en-US" altLang="zh-CN" sz="1800" dirty="0">
              <a:solidFill>
                <a:srgbClr val="0070C0"/>
              </a:solidFill>
            </a:endParaRPr>
          </a:p>
          <a:p>
            <a:r>
              <a:rPr lang="en-US" altLang="zh-CN" sz="3200" b="1" dirty="0">
                <a:latin typeface="Arial" panose="020B0604020202020204"/>
              </a:rPr>
              <a:t>Everyone should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observe</a:t>
            </a:r>
            <a:r>
              <a:rPr lang="en-US" altLang="zh-CN" sz="3200" b="1" dirty="0">
                <a:latin typeface="Arial" panose="020B0604020202020204"/>
              </a:rPr>
              <a:t> the law. There is no exception.</a:t>
            </a:r>
            <a:endParaRPr lang="zh-CN" altLang="en-US" sz="3200" b="1" dirty="0">
              <a:latin typeface="Arial" panose="020B0604020202020204"/>
            </a:endParaRPr>
          </a:p>
          <a:p>
            <a:r>
              <a:rPr lang="en-US" altLang="zh-CN" sz="1800" dirty="0">
                <a:solidFill>
                  <a:srgbClr val="0070C0"/>
                </a:solidFill>
              </a:rPr>
              <a:t>to </a:t>
            </a:r>
            <a:r>
              <a:rPr lang="en-US" altLang="zh-CN" sz="1800" dirty="0" smtClean="0">
                <a:solidFill>
                  <a:srgbClr val="0070C0"/>
                </a:solidFill>
              </a:rPr>
              <a:t>obey </a:t>
            </a:r>
            <a:r>
              <a:rPr lang="en-US" altLang="zh-CN" sz="1800" dirty="0">
                <a:solidFill>
                  <a:srgbClr val="0070C0"/>
                </a:solidFill>
              </a:rPr>
              <a:t>a law, rule, or religious custom</a:t>
            </a:r>
            <a:r>
              <a:rPr lang="en-US" altLang="zh-CN" sz="1800" dirty="0" smtClean="0">
                <a:solidFill>
                  <a:srgbClr val="0070C0"/>
                </a:solidFill>
              </a:rPr>
              <a:t>:</a:t>
            </a:r>
            <a:endParaRPr lang="en-US" altLang="zh-CN" sz="1800" dirty="0" smtClean="0">
              <a:solidFill>
                <a:srgbClr val="0070C0"/>
              </a:solidFill>
            </a:endParaRPr>
          </a:p>
          <a:p>
            <a:r>
              <a:rPr lang="en-US" altLang="zh-CN" sz="2800" b="1" dirty="0">
                <a:latin typeface="Arial" panose="020B0604020202020204"/>
              </a:rPr>
              <a:t>She has remarkable powers of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/>
              </a:rPr>
              <a:t>observation</a:t>
            </a:r>
            <a:r>
              <a:rPr lang="en-US" altLang="zh-CN" sz="2800" b="1" dirty="0">
                <a:latin typeface="Arial" panose="020B0604020202020204"/>
              </a:rPr>
              <a:t> (= is very good at noticing things).</a:t>
            </a:r>
            <a:endParaRPr lang="en-US" altLang="zh-CN" sz="2800" b="1" dirty="0">
              <a:latin typeface="Arial" panose="020B0604020202020204"/>
            </a:endParaRPr>
          </a:p>
          <a:p>
            <a:r>
              <a:rPr lang="en-US" altLang="zh-CN" sz="2800" b="1" dirty="0">
                <a:latin typeface="Arial" panose="020B0604020202020204"/>
              </a:rPr>
              <a:t>The book is full of interesting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/>
              </a:rPr>
              <a:t>observations </a:t>
            </a:r>
            <a:r>
              <a:rPr lang="en-US" altLang="zh-CN" sz="2800" b="1" dirty="0">
                <a:latin typeface="Arial" panose="020B0604020202020204"/>
              </a:rPr>
              <a:t>on/about the nature of musical composition. </a:t>
            </a:r>
            <a:r>
              <a:rPr lang="zh-CN" altLang="en-US" sz="2800" b="1" dirty="0">
                <a:latin typeface="Arial" panose="020B0604020202020204"/>
              </a:rPr>
              <a:t>（</a:t>
            </a:r>
            <a:r>
              <a:rPr lang="en-US" altLang="zh-CN" sz="2800" b="1" dirty="0">
                <a:latin typeface="Arial" panose="020B0604020202020204"/>
              </a:rPr>
              <a:t>remark, comment</a:t>
            </a:r>
            <a:r>
              <a:rPr lang="zh-CN" altLang="en-US" sz="2800" b="1" dirty="0">
                <a:latin typeface="Arial" panose="020B0604020202020204"/>
              </a:rPr>
              <a:t>）</a:t>
            </a:r>
            <a:endParaRPr lang="zh-CN" altLang="en-US" sz="2800" b="1" dirty="0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5355" y="13904"/>
            <a:ext cx="518457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1D0"/>
                </a:solidFill>
              </a:rPr>
              <a:t>观察</a:t>
            </a:r>
            <a:r>
              <a:rPr lang="en-US" altLang="zh-CN" sz="3200" b="1" dirty="0">
                <a:solidFill>
                  <a:srgbClr val="0071D0"/>
                </a:solidFill>
              </a:rPr>
              <a:t>, </a:t>
            </a:r>
            <a:r>
              <a:rPr lang="zh-CN" altLang="en-US" sz="3200" b="1" dirty="0">
                <a:solidFill>
                  <a:srgbClr val="0071D0"/>
                </a:solidFill>
              </a:rPr>
              <a:t>观测</a:t>
            </a:r>
            <a:r>
              <a:rPr lang="en-US" altLang="zh-CN" sz="3200" b="1" dirty="0" smtClean="0">
                <a:solidFill>
                  <a:srgbClr val="0071D0"/>
                </a:solidFill>
              </a:rPr>
              <a:t>, </a:t>
            </a:r>
            <a:r>
              <a:rPr lang="zh-CN" altLang="en-US" sz="3200" b="1" dirty="0" smtClean="0">
                <a:solidFill>
                  <a:srgbClr val="0071D0"/>
                </a:solidFill>
              </a:rPr>
              <a:t>注意到， 遵守</a:t>
            </a:r>
            <a:endParaRPr lang="zh-CN" altLang="en-US" sz="3200" dirty="0"/>
          </a:p>
        </p:txBody>
      </p:sp>
      <p:sp>
        <p:nvSpPr>
          <p:cNvPr id="5" name="标题 1"/>
          <p:cNvSpPr txBox="1"/>
          <p:nvPr/>
        </p:nvSpPr>
        <p:spPr>
          <a:xfrm>
            <a:off x="623449" y="44"/>
            <a:ext cx="3072341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>
                <a:solidFill>
                  <a:schemeClr val="bg1"/>
                </a:solidFill>
              </a:rPr>
              <a:t>2. observe</a:t>
            </a:r>
            <a:endParaRPr lang="en-US" sz="373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5" y="298629"/>
            <a:ext cx="12144005" cy="8160907"/>
          </a:xfrm>
        </p:spPr>
        <p:txBody>
          <a:bodyPr>
            <a:normAutofit/>
          </a:bodyPr>
          <a:lstStyle/>
          <a:p>
            <a:r>
              <a:rPr lang="en-US" altLang="zh-CN" sz="4265" b="1" dirty="0" smtClean="0">
                <a:latin typeface="Arial" panose="020B0604020202020204"/>
              </a:rPr>
              <a:t> </a:t>
            </a:r>
            <a:r>
              <a:rPr lang="en-US" altLang="zh-CN" sz="3200" b="1" dirty="0" smtClean="0">
                <a:latin typeface="Arial" panose="020B0604020202020204"/>
              </a:rPr>
              <a:t>A </a:t>
            </a:r>
            <a:r>
              <a:rPr lang="en-US" altLang="zh-CN" sz="3200" b="1" dirty="0">
                <a:latin typeface="Arial" panose="020B0604020202020204"/>
              </a:rPr>
              <a:t>drama teacher at school had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inspired</a:t>
            </a:r>
            <a:r>
              <a:rPr lang="en-US" altLang="zh-CN" sz="3200" b="1" dirty="0">
                <a:latin typeface="Arial" panose="020B0604020202020204"/>
              </a:rPr>
              <a:t> Sam to become an actor</a:t>
            </a:r>
            <a:r>
              <a:rPr lang="en-US" altLang="zh-CN" sz="3200" b="1" dirty="0" smtClean="0">
                <a:latin typeface="Arial" panose="020B0604020202020204"/>
              </a:rPr>
              <a:t>.</a:t>
            </a:r>
            <a:r>
              <a:rPr lang="en-US" altLang="zh-CN" sz="3200" b="1" dirty="0">
                <a:latin typeface="Arial" panose="020B0604020202020204"/>
              </a:rPr>
              <a:t> </a:t>
            </a:r>
            <a:endParaRPr lang="en-US" altLang="zh-CN" sz="3200" b="1" dirty="0" smtClean="0">
              <a:latin typeface="Arial" panose="020B0604020202020204"/>
            </a:endParaRPr>
          </a:p>
          <a:p>
            <a:r>
              <a:rPr lang="en-US" altLang="zh-CN" sz="2400" b="1" i="0" dirty="0" smtClean="0">
                <a:solidFill>
                  <a:srgbClr val="0070C0"/>
                </a:solidFill>
                <a:effectLst/>
                <a:latin typeface="Arial" panose="020B0604020202020204"/>
              </a:rPr>
              <a:t>to make someone feel that they want to do something and can do it</a:t>
            </a:r>
            <a:endParaRPr lang="en-US" altLang="zh-CN" sz="2400" b="1" i="0" dirty="0" smtClean="0">
              <a:solidFill>
                <a:srgbClr val="0070C0"/>
              </a:solidFill>
              <a:effectLst/>
              <a:latin typeface="Arial" panose="020B0604020202020204"/>
            </a:endParaRPr>
          </a:p>
          <a:p>
            <a:pPr>
              <a:spcAft>
                <a:spcPts val="0"/>
              </a:spcAft>
            </a:pPr>
            <a:r>
              <a:rPr lang="en-US" altLang="zh-CN" sz="3200" b="1" dirty="0" smtClean="0">
                <a:latin typeface="Arial" panose="020B0604020202020204"/>
              </a:rPr>
              <a:t> Robson's </a:t>
            </a:r>
            <a:r>
              <a:rPr lang="en-US" altLang="zh-CN" sz="3200" b="1" dirty="0">
                <a:latin typeface="Arial" panose="020B0604020202020204"/>
              </a:rPr>
              <a:t>first task will </a:t>
            </a:r>
            <a:r>
              <a:rPr lang="en-US" altLang="zh-CN" sz="3200" b="1" dirty="0" smtClean="0">
                <a:latin typeface="Arial" panose="020B0604020202020204"/>
              </a:rPr>
              <a:t>be  to</a:t>
            </a:r>
            <a:r>
              <a:rPr lang="en-US" altLang="zh-CN" sz="3200" b="1" dirty="0">
                <a:latin typeface="Arial" panose="020B0604020202020204"/>
              </a:rPr>
              <a:t> 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inspire </a:t>
            </a:r>
            <a:r>
              <a:rPr lang="en-US" altLang="zh-CN" sz="3200" b="1" dirty="0">
                <a:latin typeface="Arial" panose="020B0604020202020204"/>
              </a:rPr>
              <a:t>his team with some confidence.</a:t>
            </a:r>
            <a:endParaRPr lang="en-US" altLang="zh-CN" sz="3200" b="1" dirty="0">
              <a:latin typeface="Arial" panose="020B0604020202020204"/>
            </a:endParaRPr>
          </a:p>
          <a:p>
            <a:r>
              <a:rPr lang="en-US" altLang="zh-CN" sz="3200" b="1" dirty="0" smtClean="0">
                <a:latin typeface="Arial" panose="020B0604020202020204"/>
              </a:rPr>
              <a:t> He</a:t>
            </a:r>
            <a:r>
              <a:rPr lang="en-US" altLang="zh-CN" sz="3200" b="1" dirty="0">
                <a:latin typeface="Arial" panose="020B0604020202020204"/>
              </a:rPr>
              <a:t> 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inspires</a:t>
            </a:r>
            <a:r>
              <a:rPr lang="en-US" altLang="zh-CN" sz="3200" b="1" dirty="0">
                <a:latin typeface="Arial" panose="020B0604020202020204"/>
              </a:rPr>
              <a:t> great loyalty in his staff.</a:t>
            </a:r>
            <a:endParaRPr lang="en-US" altLang="zh-CN" sz="3200" b="1" dirty="0">
              <a:latin typeface="Arial" panose="020B0604020202020204"/>
            </a:endParaRPr>
          </a:p>
          <a:p>
            <a:r>
              <a:rPr lang="en-US" altLang="zh-CN" sz="2000" b="1" i="0" dirty="0" smtClean="0">
                <a:solidFill>
                  <a:srgbClr val="0070C0"/>
                </a:solidFill>
                <a:effectLst/>
                <a:latin typeface="Arial" panose="020B0604020202020204"/>
              </a:rPr>
              <a:t>to make someone have a </a:t>
            </a:r>
            <a:r>
              <a:rPr lang="en-US" altLang="zh-CN" sz="2000" b="1" i="0" strike="noStrike" dirty="0" smtClean="0">
                <a:solidFill>
                  <a:srgbClr val="0070C0"/>
                </a:solidFill>
                <a:effectLst/>
                <a:latin typeface="Arial" panose="020B0604020202020204"/>
              </a:rPr>
              <a:t>particular</a:t>
            </a:r>
            <a:r>
              <a:rPr lang="en-US" altLang="zh-CN" sz="2000" b="1" i="0" dirty="0" smtClean="0">
                <a:solidFill>
                  <a:srgbClr val="0070C0"/>
                </a:solidFill>
                <a:effectLst/>
                <a:latin typeface="Arial" panose="020B0604020202020204"/>
              </a:rPr>
              <a:t> </a:t>
            </a:r>
            <a:r>
              <a:rPr lang="en-US" altLang="zh-CN" sz="2000" b="1" i="0" strike="noStrike" dirty="0" smtClean="0">
                <a:solidFill>
                  <a:srgbClr val="0070C0"/>
                </a:solidFill>
                <a:effectLst/>
                <a:latin typeface="Arial" panose="020B0604020202020204"/>
              </a:rPr>
              <a:t>feeling</a:t>
            </a:r>
            <a:r>
              <a:rPr lang="en-US" altLang="zh-CN" sz="2000" b="1" i="0" dirty="0" smtClean="0">
                <a:solidFill>
                  <a:srgbClr val="0070C0"/>
                </a:solidFill>
                <a:effectLst/>
                <a:latin typeface="Arial" panose="020B0604020202020204"/>
              </a:rPr>
              <a:t> or </a:t>
            </a:r>
            <a:r>
              <a:rPr lang="en-US" altLang="zh-CN" sz="2000" b="1" i="0" strike="noStrike" dirty="0" smtClean="0">
                <a:solidFill>
                  <a:srgbClr val="0070C0"/>
                </a:solidFill>
                <a:effectLst/>
                <a:latin typeface="Arial" panose="020B0604020202020204"/>
              </a:rPr>
              <a:t>reaction</a:t>
            </a:r>
            <a:r>
              <a:rPr lang="en-US" altLang="zh-CN" sz="2000" b="1" i="0" dirty="0" smtClean="0">
                <a:solidFill>
                  <a:srgbClr val="0070C0"/>
                </a:solidFill>
                <a:effectLst/>
                <a:latin typeface="Arial" panose="020B0604020202020204"/>
              </a:rPr>
              <a:t>:</a:t>
            </a:r>
            <a:endParaRPr lang="en-US" altLang="zh-CN" sz="2000" b="1" i="0" dirty="0" smtClean="0">
              <a:solidFill>
                <a:srgbClr val="0070C0"/>
              </a:solidFill>
              <a:effectLst/>
              <a:latin typeface="Arial" panose="020B0604020202020204"/>
            </a:endParaRPr>
          </a:p>
          <a:p>
            <a:r>
              <a:rPr lang="en-US" altLang="zh-CN" sz="3200" b="1" dirty="0" smtClean="0">
                <a:latin typeface="Arial" panose="020B0604020202020204"/>
              </a:rPr>
              <a:t> The</a:t>
            </a:r>
            <a:r>
              <a:rPr lang="en-US" altLang="zh-CN" sz="3200" b="1" dirty="0">
                <a:latin typeface="Arial" panose="020B0604020202020204"/>
              </a:rPr>
              <a:t> television drama was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inspired</a:t>
            </a:r>
            <a:r>
              <a:rPr lang="en-US" altLang="zh-CN" sz="3200" b="1" dirty="0">
                <a:latin typeface="Arial" panose="020B0604020202020204"/>
              </a:rPr>
              <a:t> by a true story.</a:t>
            </a:r>
            <a:endParaRPr lang="en-US" altLang="zh-CN" sz="3200" b="1" dirty="0">
              <a:latin typeface="Arial" panose="020B0604020202020204"/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/>
              </a:rPr>
              <a:t>giving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/>
              </a:rPr>
              <a:t>you new ideas and making you feel you want to do something</a:t>
            </a:r>
            <a:endParaRPr lang="en-US" altLang="zh-CN" sz="2000" b="1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44005" y="14145"/>
            <a:ext cx="63246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71D0"/>
                </a:solidFill>
              </a:rPr>
              <a:t>激励，鼓舞</a:t>
            </a:r>
            <a:r>
              <a:rPr lang="en-US" altLang="zh-CN" sz="3200" b="1" dirty="0">
                <a:solidFill>
                  <a:srgbClr val="0071D0"/>
                </a:solidFill>
              </a:rPr>
              <a:t>, </a:t>
            </a:r>
            <a:r>
              <a:rPr lang="zh-CN" altLang="en-US" sz="3200" b="1" dirty="0">
                <a:solidFill>
                  <a:srgbClr val="0071D0"/>
                </a:solidFill>
              </a:rPr>
              <a:t>唤起，激起</a:t>
            </a:r>
            <a:r>
              <a:rPr lang="en-US" altLang="zh-CN" sz="3200" b="1" dirty="0">
                <a:solidFill>
                  <a:srgbClr val="0071D0"/>
                </a:solidFill>
              </a:rPr>
              <a:t>, </a:t>
            </a:r>
            <a:r>
              <a:rPr lang="zh-CN" altLang="en-US" sz="3200" b="1" dirty="0">
                <a:solidFill>
                  <a:srgbClr val="0071D0"/>
                </a:solidFill>
              </a:rPr>
              <a:t>赋予</a:t>
            </a:r>
            <a:r>
              <a:rPr lang="zh-CN" altLang="en-US" sz="3200" b="1" dirty="0" smtClean="0">
                <a:solidFill>
                  <a:srgbClr val="0071D0"/>
                </a:solidFill>
              </a:rPr>
              <a:t>灵感</a:t>
            </a:r>
            <a:endParaRPr lang="zh-CN" altLang="en-US" sz="3200" dirty="0"/>
          </a:p>
        </p:txBody>
      </p:sp>
      <p:sp>
        <p:nvSpPr>
          <p:cNvPr id="6" name="标题 1"/>
          <p:cNvSpPr txBox="1"/>
          <p:nvPr/>
        </p:nvSpPr>
        <p:spPr>
          <a:xfrm>
            <a:off x="644473" y="-66"/>
            <a:ext cx="2784309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>
                <a:solidFill>
                  <a:schemeClr val="bg1"/>
                </a:solidFill>
              </a:rPr>
              <a:t>3. inspire </a:t>
            </a:r>
            <a:endParaRPr lang="en-US" sz="373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-891480"/>
            <a:ext cx="10852237" cy="589359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339" y="468166"/>
            <a:ext cx="11905323" cy="8601472"/>
          </a:xfrm>
        </p:spPr>
        <p:txBody>
          <a:bodyPr/>
          <a:lstStyle/>
          <a:p>
            <a:r>
              <a:rPr lang="en-US" altLang="zh-CN" sz="3200" b="1" dirty="0">
                <a:latin typeface="Arial" panose="020B0604020202020204"/>
              </a:rPr>
              <a:t>Helicopters have been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delivering</a:t>
            </a:r>
            <a:r>
              <a:rPr lang="en-US" altLang="zh-CN" sz="3200" b="1" dirty="0">
                <a:latin typeface="Arial" panose="020B0604020202020204"/>
              </a:rPr>
              <a:t> food and medical aid to the refugees.</a:t>
            </a:r>
            <a:endParaRPr lang="en-US" altLang="zh-CN" sz="3200" b="1" dirty="0">
              <a:latin typeface="Arial" panose="020B0604020202020204"/>
            </a:endParaRPr>
          </a:p>
          <a:p>
            <a:r>
              <a:rPr lang="en-US" altLang="zh-CN" sz="3200" b="1" dirty="0">
                <a:latin typeface="Arial" panose="020B0604020202020204"/>
              </a:rPr>
              <a:t>The documents were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delivered </a:t>
            </a:r>
            <a:r>
              <a:rPr lang="en-US" altLang="zh-CN" sz="3200" b="1" dirty="0">
                <a:latin typeface="Arial" panose="020B0604020202020204"/>
              </a:rPr>
              <a:t>through the post</a:t>
            </a:r>
            <a:r>
              <a:rPr lang="en-US" altLang="zh-CN" sz="3200" b="1" dirty="0" smtClean="0">
                <a:latin typeface="Arial" panose="020B0604020202020204"/>
              </a:rPr>
              <a:t>.</a:t>
            </a:r>
            <a:endParaRPr lang="en-US" altLang="zh-CN" sz="3200" b="1" dirty="0" smtClean="0">
              <a:latin typeface="Arial" panose="020B0604020202020204"/>
            </a:endParaRPr>
          </a:p>
          <a:p>
            <a:r>
              <a:rPr lang="en-US" altLang="zh-CN" sz="1600" b="1" dirty="0">
                <a:solidFill>
                  <a:srgbClr val="0070C0"/>
                </a:solidFill>
                <a:latin typeface="Arial" panose="020B0604020202020204"/>
              </a:rPr>
              <a:t>to take goods, letters, parcels, etc. to people's houses or places of work</a:t>
            </a:r>
            <a:endParaRPr lang="en-US" altLang="zh-CN" sz="1600" b="1" dirty="0">
              <a:solidFill>
                <a:srgbClr val="0070C0"/>
              </a:solidFill>
              <a:latin typeface="Arial" panose="020B0604020202020204"/>
            </a:endParaRPr>
          </a:p>
          <a:p>
            <a:r>
              <a:rPr lang="en-US" altLang="zh-CN" sz="3200" b="1" dirty="0">
                <a:latin typeface="Arial" panose="020B0604020202020204"/>
              </a:rPr>
              <a:t>She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delivered</a:t>
            </a:r>
            <a:r>
              <a:rPr lang="en-US" altLang="zh-CN" sz="3200" b="1" dirty="0">
                <a:latin typeface="Arial" panose="020B0604020202020204"/>
              </a:rPr>
              <a:t> the speech on national TV</a:t>
            </a:r>
            <a:r>
              <a:rPr lang="en-US" altLang="zh-CN" sz="3200" b="1" dirty="0" smtClean="0">
                <a:latin typeface="Arial" panose="020B0604020202020204"/>
              </a:rPr>
              <a:t>.</a:t>
            </a:r>
            <a:endParaRPr lang="en-US" altLang="zh-CN" sz="3200" b="1" dirty="0" smtClean="0">
              <a:latin typeface="Arial" panose="020B0604020202020204"/>
            </a:endParaRPr>
          </a:p>
          <a:p>
            <a:r>
              <a:rPr lang="en-US" altLang="zh-CN" sz="1600" b="1" dirty="0">
                <a:solidFill>
                  <a:srgbClr val="0070C0"/>
                </a:solidFill>
                <a:latin typeface="Arial" panose="020B0604020202020204"/>
              </a:rPr>
              <a:t>to give, direct, or aim something</a:t>
            </a:r>
            <a:endParaRPr lang="en-US" altLang="zh-CN" sz="1600" b="1" dirty="0">
              <a:solidFill>
                <a:srgbClr val="0070C0"/>
              </a:solidFill>
              <a:latin typeface="Arial" panose="020B0604020202020204"/>
            </a:endParaRPr>
          </a:p>
          <a:p>
            <a:r>
              <a:rPr lang="en-US" altLang="zh-CN" sz="2800" b="1" dirty="0">
                <a:latin typeface="Arial" panose="020B0604020202020204"/>
              </a:rPr>
              <a:t>The old nurse helped to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/>
              </a:rPr>
              <a:t>deliver</a:t>
            </a:r>
            <a:r>
              <a:rPr lang="en-US" altLang="zh-CN" sz="2800" b="1" dirty="0">
                <a:latin typeface="Arial" panose="020B0604020202020204"/>
              </a:rPr>
              <a:t> the baby</a:t>
            </a:r>
            <a:r>
              <a:rPr lang="en-US" altLang="zh-CN" sz="2800" b="1" dirty="0" smtClean="0">
                <a:latin typeface="Arial" panose="020B0604020202020204"/>
              </a:rPr>
              <a:t>.</a:t>
            </a:r>
            <a:endParaRPr lang="en-US" altLang="zh-CN" sz="2800" b="1" dirty="0" smtClean="0">
              <a:latin typeface="Arial" panose="020B0604020202020204"/>
            </a:endParaRPr>
          </a:p>
          <a:p>
            <a:r>
              <a:rPr lang="en-US" altLang="zh-CN" sz="1600" b="1" dirty="0">
                <a:solidFill>
                  <a:srgbClr val="0070C0"/>
                </a:solidFill>
                <a:latin typeface="Arial" panose="020B0604020202020204"/>
              </a:rPr>
              <a:t>to (help) give birth to a </a:t>
            </a:r>
            <a:r>
              <a:rPr lang="en-US" altLang="zh-CN" sz="1600" b="1" dirty="0" smtClean="0">
                <a:solidFill>
                  <a:srgbClr val="0070C0"/>
                </a:solidFill>
                <a:latin typeface="Arial" panose="020B0604020202020204"/>
              </a:rPr>
              <a:t>baby</a:t>
            </a:r>
            <a:endParaRPr lang="en-US" altLang="zh-CN" sz="1600" b="1" dirty="0" smtClean="0">
              <a:solidFill>
                <a:srgbClr val="0070C0"/>
              </a:solidFill>
              <a:latin typeface="Arial" panose="020B0604020202020204"/>
            </a:endParaRPr>
          </a:p>
          <a:p>
            <a:r>
              <a:rPr lang="en-US" altLang="zh-CN" sz="3200" b="1" dirty="0">
                <a:latin typeface="Arial" panose="020B0604020202020204"/>
              </a:rPr>
              <a:t>You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altLang="zh-CN" sz="3200" b="1" dirty="0">
                <a:latin typeface="Arial" panose="020B0604020202020204"/>
              </a:rPr>
              <a:t>have to allow for a time lag between order and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</a:rPr>
              <a:t>delivery</a:t>
            </a:r>
            <a:r>
              <a:rPr lang="en-US" altLang="zh-CN" sz="3200" b="1" dirty="0">
                <a:latin typeface="Arial" panose="020B0604020202020204"/>
              </a:rPr>
              <a:t>.</a:t>
            </a:r>
            <a:endParaRPr lang="en-US" altLang="zh-CN" sz="3200" b="1" dirty="0">
              <a:latin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84429" y="13903"/>
            <a:ext cx="7392821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580E8"/>
                </a:solidFill>
              </a:rPr>
              <a:t>运送，递送</a:t>
            </a:r>
            <a:r>
              <a:rPr lang="zh-CN" altLang="en-US" sz="3200" dirty="0">
                <a:solidFill>
                  <a:srgbClr val="0580E8"/>
                </a:solidFill>
              </a:rPr>
              <a:t>，</a:t>
            </a:r>
            <a:r>
              <a:rPr lang="zh-CN" altLang="en-US" sz="3200" dirty="0" smtClean="0">
                <a:solidFill>
                  <a:srgbClr val="0580E8"/>
                </a:solidFill>
              </a:rPr>
              <a:t>投递，给出， 接生</a:t>
            </a:r>
            <a:endParaRPr lang="zh-CN" altLang="en-US" sz="3200" dirty="0"/>
          </a:p>
        </p:txBody>
      </p:sp>
      <p:sp>
        <p:nvSpPr>
          <p:cNvPr id="6" name="标题 1"/>
          <p:cNvSpPr txBox="1"/>
          <p:nvPr/>
        </p:nvSpPr>
        <p:spPr>
          <a:xfrm>
            <a:off x="719403" y="-67"/>
            <a:ext cx="2784309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>
                <a:solidFill>
                  <a:schemeClr val="bg1"/>
                </a:solidFill>
              </a:rPr>
              <a:t>4. deliver</a:t>
            </a:r>
            <a:endParaRPr lang="en-US" sz="373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-891480"/>
            <a:ext cx="10852237" cy="589359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90" y="625475"/>
            <a:ext cx="12081510" cy="8256905"/>
          </a:xfrm>
        </p:spPr>
        <p:txBody>
          <a:bodyPr/>
          <a:lstStyle/>
          <a:p>
            <a:r>
              <a:rPr lang="en-US" altLang="zh-CN" sz="2600" b="1" dirty="0">
                <a:latin typeface="Arial" panose="020B0604020202020204"/>
              </a:rPr>
              <a:t>She thinks they 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/>
              </a:rPr>
              <a:t>look down on </a:t>
            </a:r>
            <a:r>
              <a:rPr lang="en-US" altLang="zh-CN" sz="2600" b="1" dirty="0">
                <a:latin typeface="Arial" panose="020B0604020202020204"/>
              </a:rPr>
              <a:t>her because she doesn't have a job.</a:t>
            </a:r>
            <a:endParaRPr lang="en-US" altLang="zh-CN" sz="2600" b="1" dirty="0">
              <a:latin typeface="Arial" panose="020B0604020202020204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Arial" panose="020B0604020202020204"/>
              </a:rPr>
              <a:t>to think someone or something is not important</a:t>
            </a:r>
            <a:endParaRPr lang="en-US" altLang="zh-CN" sz="2400" b="1" dirty="0">
              <a:solidFill>
                <a:srgbClr val="0070C0"/>
              </a:solidFill>
              <a:latin typeface="Arial" panose="020B0604020202020204"/>
            </a:endParaRPr>
          </a:p>
          <a:p>
            <a:r>
              <a:rPr lang="en-US" altLang="zh-CN" sz="2600" b="1" dirty="0">
                <a:latin typeface="Arial" panose="020B0604020202020204"/>
              </a:rPr>
              <a:t>We need to 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/>
              </a:rPr>
              <a:t>look ahead </a:t>
            </a:r>
            <a:r>
              <a:rPr lang="en-US" altLang="zh-CN" sz="2600" b="1" dirty="0">
                <a:latin typeface="Arial" panose="020B0604020202020204"/>
              </a:rPr>
              <a:t>to decide how to expand our business</a:t>
            </a:r>
            <a:r>
              <a:rPr lang="en-US" altLang="zh-CN" sz="2600" b="1" dirty="0" smtClean="0">
                <a:latin typeface="Arial" panose="020B0604020202020204"/>
              </a:rPr>
              <a:t>. </a:t>
            </a:r>
            <a:endParaRPr lang="en-US" altLang="zh-CN" sz="2600" b="1" dirty="0" smtClean="0">
              <a:latin typeface="Arial" panose="020B0604020202020204"/>
            </a:endParaRPr>
          </a:p>
          <a:p>
            <a:r>
              <a:rPr lang="en-US" altLang="zh-CN" sz="2600" b="1" dirty="0">
                <a:latin typeface="Arial" panose="020B0604020202020204"/>
              </a:rPr>
              <a:t>When I 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/>
              </a:rPr>
              <a:t>look </a:t>
            </a:r>
            <a:r>
              <a:rPr lang="en-US" altLang="zh-CN" sz="2600" b="1" dirty="0" smtClean="0">
                <a:solidFill>
                  <a:srgbClr val="FF0000"/>
                </a:solidFill>
                <a:latin typeface="Arial" panose="020B0604020202020204"/>
              </a:rPr>
              <a:t>back on </a:t>
            </a:r>
            <a:r>
              <a:rPr lang="en-US" altLang="zh-CN" sz="2600" b="1" dirty="0" smtClean="0">
                <a:latin typeface="Arial" panose="020B0604020202020204"/>
              </a:rPr>
              <a:t>my childhood, </a:t>
            </a:r>
            <a:r>
              <a:rPr lang="en-US" altLang="zh-CN" sz="2600" b="1" dirty="0">
                <a:latin typeface="Arial" panose="020B0604020202020204"/>
              </a:rPr>
              <a:t>I'm filled with </a:t>
            </a:r>
            <a:r>
              <a:rPr lang="en-US" altLang="zh-CN" sz="2600" b="1" dirty="0" smtClean="0">
                <a:latin typeface="Arial" panose="020B0604020202020204"/>
              </a:rPr>
              <a:t>happiness.</a:t>
            </a:r>
            <a:endParaRPr lang="en-US" altLang="zh-CN" sz="2600" b="1" dirty="0" smtClean="0">
              <a:latin typeface="Arial" panose="020B0604020202020204"/>
            </a:endParaRPr>
          </a:p>
          <a:p>
            <a:r>
              <a:rPr lang="en-US" altLang="zh-CN" sz="2600" b="1" dirty="0">
                <a:latin typeface="Arial" panose="020B0604020202020204"/>
              </a:rPr>
              <a:t>They had 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/>
              </a:rPr>
              <a:t>looked forward to </a:t>
            </a:r>
            <a:r>
              <a:rPr lang="en-US" altLang="zh-CN" sz="2600" b="1" dirty="0">
                <a:latin typeface="Arial" panose="020B0604020202020204"/>
              </a:rPr>
              <a:t>that holiday for months</a:t>
            </a:r>
            <a:r>
              <a:rPr lang="en-US" altLang="zh-CN" sz="2600" b="1" dirty="0" smtClean="0">
                <a:latin typeface="Arial" panose="020B0604020202020204"/>
              </a:rPr>
              <a:t>.</a:t>
            </a:r>
            <a:endParaRPr lang="en-US" altLang="zh-CN" sz="2600" b="1" dirty="0" smtClean="0">
              <a:latin typeface="Arial" panose="020B0604020202020204"/>
            </a:endParaRPr>
          </a:p>
          <a:p>
            <a:r>
              <a:rPr lang="en-US" altLang="zh-CN" sz="2600" b="1" dirty="0">
                <a:latin typeface="Arial" panose="020B0604020202020204"/>
              </a:rPr>
              <a:t>We're 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/>
              </a:rPr>
              <a:t>looking into </a:t>
            </a:r>
            <a:r>
              <a:rPr lang="en-US" altLang="zh-CN" sz="2600" b="1" dirty="0">
                <a:latin typeface="Arial" panose="020B0604020202020204"/>
              </a:rPr>
              <a:t>the possibility of getting to New York for her wedding</a:t>
            </a:r>
            <a:r>
              <a:rPr lang="en-US" altLang="zh-CN" sz="2600" b="1" dirty="0" smtClean="0">
                <a:latin typeface="Arial" panose="020B0604020202020204"/>
              </a:rPr>
              <a:t>.</a:t>
            </a:r>
            <a:endParaRPr lang="en-US" altLang="zh-CN" sz="2600" b="1" dirty="0" smtClean="0">
              <a:latin typeface="Arial" panose="020B0604020202020204"/>
            </a:endParaRPr>
          </a:p>
          <a:p>
            <a:r>
              <a:rPr lang="en-US" altLang="zh-CN" sz="2600" b="1" dirty="0">
                <a:latin typeface="Arial" panose="020B0604020202020204"/>
              </a:rPr>
              <a:t>I have always 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/>
              </a:rPr>
              <a:t>looked up to </a:t>
            </a:r>
            <a:r>
              <a:rPr lang="en-US" altLang="zh-CN" sz="2600" b="1" dirty="0">
                <a:latin typeface="Arial" panose="020B0604020202020204"/>
              </a:rPr>
              <a:t>Bill for his courage and determination.</a:t>
            </a:r>
            <a:endParaRPr lang="en-US" altLang="zh-CN" sz="2600" b="1" dirty="0" smtClean="0">
              <a:latin typeface="Arial" panose="020B0604020202020204"/>
            </a:endParaRPr>
          </a:p>
          <a:p>
            <a:r>
              <a:rPr lang="en-US" altLang="zh-CN" sz="2600" b="1" dirty="0">
                <a:latin typeface="Arial" panose="020B0604020202020204"/>
              </a:rPr>
              <a:t>A large crowd 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/>
              </a:rPr>
              <a:t>looked on</a:t>
            </a:r>
            <a:r>
              <a:rPr lang="en-US" altLang="zh-CN" sz="2600" b="1" dirty="0">
                <a:latin typeface="Arial" panose="020B0604020202020204"/>
              </a:rPr>
              <a:t> as the band played</a:t>
            </a:r>
            <a:r>
              <a:rPr lang="en-US" altLang="zh-CN" sz="2600" b="1" dirty="0" smtClean="0">
                <a:latin typeface="Arial" panose="020B0604020202020204"/>
              </a:rPr>
              <a:t>. </a:t>
            </a:r>
            <a:endParaRPr lang="en-US" altLang="zh-CN" sz="2400" b="1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1712" y="41988"/>
            <a:ext cx="518457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580E8"/>
                </a:solidFill>
              </a:rPr>
              <a:t>小看，轻视，蔑视</a:t>
            </a:r>
            <a:endParaRPr lang="zh-CN" altLang="en-US" sz="3200" dirty="0"/>
          </a:p>
        </p:txBody>
      </p:sp>
      <p:sp>
        <p:nvSpPr>
          <p:cNvPr id="6" name="标题 1"/>
          <p:cNvSpPr txBox="1"/>
          <p:nvPr/>
        </p:nvSpPr>
        <p:spPr>
          <a:xfrm>
            <a:off x="740993" y="28018"/>
            <a:ext cx="5088565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>
                <a:solidFill>
                  <a:schemeClr val="bg1"/>
                </a:solidFill>
              </a:rPr>
              <a:t>5. look down upon</a:t>
            </a:r>
            <a:endParaRPr lang="en-US" sz="3735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28705" y="198374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展望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28705" y="250571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回顾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59950" y="325437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盼望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04880" y="435229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调查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81640" y="537591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仰慕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54030" y="589788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旁观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844" y="723060"/>
            <a:ext cx="11952651" cy="7873832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Arial" panose="020B0604020202020204"/>
              </a:rPr>
              <a:t>In her autobiography she occasionally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/>
              </a:rPr>
              <a:t>refers to </a:t>
            </a:r>
            <a:r>
              <a:rPr lang="en-US" altLang="zh-CN" sz="3600" b="1" dirty="0">
                <a:latin typeface="Arial" panose="020B0604020202020204"/>
              </a:rPr>
              <a:t>her unhappy schooldays. </a:t>
            </a:r>
            <a:endParaRPr lang="en-US" altLang="zh-CN" sz="3600" b="1" dirty="0">
              <a:latin typeface="Arial" panose="020B0604020202020204"/>
            </a:endParaRPr>
          </a:p>
          <a:p>
            <a:r>
              <a:rPr lang="en-US" altLang="zh-CN" sz="3600" b="1" dirty="0" smtClean="0">
                <a:latin typeface="Arial" panose="020B0604020202020204"/>
              </a:rPr>
              <a:t>He </a:t>
            </a:r>
            <a:r>
              <a:rPr lang="en-US" altLang="zh-CN" sz="3600" b="1" dirty="0">
                <a:latin typeface="Arial" panose="020B0604020202020204"/>
              </a:rPr>
              <a:t>always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/>
              </a:rPr>
              <a:t>refers to </a:t>
            </a:r>
            <a:r>
              <a:rPr lang="en-US" altLang="zh-CN" sz="3600" b="1" dirty="0">
                <a:latin typeface="Arial" panose="020B0604020202020204"/>
              </a:rPr>
              <a:t>the house as his "refuge".</a:t>
            </a:r>
            <a:endParaRPr lang="en-US" altLang="zh-CN" sz="3600" b="1" dirty="0">
              <a:latin typeface="Arial" panose="020B0604020202020204"/>
            </a:endParaRPr>
          </a:p>
          <a:p>
            <a:pPr lvl="0"/>
            <a:r>
              <a:rPr lang="en-US" altLang="zh-CN" sz="3600" b="1" dirty="0" smtClean="0">
                <a:solidFill>
                  <a:srgbClr val="000000"/>
                </a:solidFill>
                <a:latin typeface="Arial" panose="020B0604020202020204"/>
              </a:rPr>
              <a:t>If you come across some new words, you can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/>
              </a:rPr>
              <a:t>refer to </a:t>
            </a:r>
            <a:r>
              <a:rPr lang="en-US" altLang="zh-CN" sz="3600" b="1" dirty="0" smtClean="0">
                <a:solidFill>
                  <a:srgbClr val="000000"/>
                </a:solidFill>
                <a:latin typeface="Arial" panose="020B0604020202020204"/>
              </a:rPr>
              <a:t>the dictionary when necessary. </a:t>
            </a:r>
            <a:endParaRPr lang="en-US" altLang="zh-CN" sz="3600" b="1" dirty="0">
              <a:solidFill>
                <a:srgbClr val="000000"/>
              </a:solidFill>
              <a:latin typeface="Arial" panose="020B0604020202020204"/>
            </a:endParaRPr>
          </a:p>
          <a:p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</a:rPr>
              <a:t>The new salary scale only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/>
              </a:rPr>
              <a:t>refers to 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</a:rPr>
              <a:t>company managers and directors.</a:t>
            </a:r>
            <a:endParaRPr lang="en-US" altLang="zh-CN" sz="3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98544" y="139633"/>
            <a:ext cx="518457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提到，涉及，参考，适用于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727909" y="139687"/>
            <a:ext cx="3121024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>
                <a:solidFill>
                  <a:schemeClr val="bg1"/>
                </a:solidFill>
              </a:rPr>
              <a:t>6. refer to</a:t>
            </a:r>
            <a:endParaRPr lang="en-US" sz="3735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61910" y="1519555"/>
            <a:ext cx="1362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 smtClean="0">
                <a:solidFill>
                  <a:srgbClr val="FF0000"/>
                </a:solidFill>
                <a:sym typeface="+mn-ea"/>
              </a:rPr>
              <a:t>提到</a:t>
            </a:r>
            <a:endParaRPr lang="zh-CN" altLang="en-US" sz="2800" dirty="0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16820" y="2919095"/>
            <a:ext cx="1362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 smtClean="0">
                <a:solidFill>
                  <a:srgbClr val="FF0000"/>
                </a:solidFill>
                <a:sym typeface="+mn-ea"/>
              </a:rPr>
              <a:t>涉及</a:t>
            </a:r>
            <a:endParaRPr lang="zh-CN" altLang="en-US" sz="2800" dirty="0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58375" y="4126230"/>
            <a:ext cx="23336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 smtClean="0">
                <a:solidFill>
                  <a:srgbClr val="FF0000"/>
                </a:solidFill>
                <a:sym typeface="+mn-ea"/>
              </a:rPr>
              <a:t>参考，查阅</a:t>
            </a:r>
            <a:endParaRPr lang="zh-CN" altLang="en-US" sz="2800" dirty="0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78295" y="5581650"/>
            <a:ext cx="1362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 smtClean="0">
                <a:solidFill>
                  <a:srgbClr val="FF0000"/>
                </a:solidFill>
                <a:sym typeface="+mn-ea"/>
              </a:rPr>
              <a:t>适用于</a:t>
            </a:r>
            <a:endParaRPr lang="zh-CN" altLang="en-US" sz="2800" dirty="0" smtClean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3752</Words>
  <Application>WPS 演示</Application>
  <PresentationFormat>全屏显示(4:3)</PresentationFormat>
  <Paragraphs>173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汉仪旗黑-85S</vt:lpstr>
      <vt:lpstr>楷体</vt:lpstr>
      <vt:lpstr>Arial</vt:lpstr>
      <vt:lpstr>Times New Roman</vt:lpstr>
      <vt:lpstr>Arial Unicode MS</vt:lpstr>
      <vt:lpstr>1_Office 主题​​</vt:lpstr>
      <vt:lpstr>M4U1  Word study</vt:lpstr>
      <vt:lpstr>PowerPoint 演示文稿</vt:lpstr>
      <vt:lpstr>PowerPoint 演示文稿</vt:lpstr>
      <vt:lpstr>PowerPoint 演示文稿</vt:lpstr>
      <vt:lpstr>  </vt:lpstr>
      <vt:lpstr>PowerPoint 演示文稿</vt:lpstr>
      <vt:lpstr> </vt:lpstr>
      <vt:lpstr> </vt:lpstr>
      <vt:lpstr>PowerPoint 演示文稿</vt:lpstr>
      <vt:lpstr> 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65</cp:revision>
  <dcterms:created xsi:type="dcterms:W3CDTF">2020-02-02T07:28:00Z</dcterms:created>
  <dcterms:modified xsi:type="dcterms:W3CDTF">2020-02-02T16:37:46Z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