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84" r:id="rId3"/>
    <p:sldId id="285" r:id="rId4"/>
    <p:sldId id="272" r:id="rId5"/>
    <p:sldId id="273" r:id="rId6"/>
    <p:sldId id="275" r:id="rId7"/>
    <p:sldId id="280" r:id="rId8"/>
    <p:sldId id="276" r:id="rId9"/>
    <p:sldId id="286" r:id="rId10"/>
    <p:sldId id="277" r:id="rId11"/>
    <p:sldId id="279" r:id="rId12"/>
    <p:sldId id="281" r:id="rId13"/>
    <p:sldId id="282" r:id="rId14"/>
    <p:sldId id="283" r:id="rId15"/>
    <p:sldId id="287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必修（一）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2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复习（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外经贸附中   戴轶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语法复习之定语从句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3509187"/>
          </a:xfrm>
        </p:spPr>
        <p:txBody>
          <a:bodyPr>
            <a:normAutofit/>
          </a:bodyPr>
          <a:lstStyle/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  <a:p>
            <a:endParaRPr lang="en-US" altLang="zh-CN" b="1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16" y="3943171"/>
            <a:ext cx="871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latin typeface="Calibri" pitchFamily="34" charset="0"/>
            </a:endParaRPr>
          </a:p>
          <a:p>
            <a:endParaRPr lang="zh-CN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524000" y="936170"/>
          <a:ext cx="6096000" cy="3091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51525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关系代词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指代人还是物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在从句中的成分</a:t>
                      </a:r>
                      <a:endParaRPr lang="zh-CN" altLang="en-US" dirty="0"/>
                    </a:p>
                  </a:txBody>
                  <a:tcPr/>
                </a:tc>
              </a:tr>
              <a:tr h="515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that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人和物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主语和宾语</a:t>
                      </a:r>
                      <a:endParaRPr lang="zh-CN" altLang="en-US" dirty="0"/>
                    </a:p>
                  </a:txBody>
                  <a:tcPr/>
                </a:tc>
              </a:tr>
              <a:tr h="515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which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主语和宾语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515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主语和宾语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515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whom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宾语</a:t>
                      </a:r>
                      <a:endParaRPr lang="zh-CN" altLang="en-US" dirty="0"/>
                    </a:p>
                  </a:txBody>
                  <a:tcPr/>
                </a:tc>
              </a:tr>
              <a:tr h="515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whose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人和物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定语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只能用</a:t>
            </a:r>
            <a:r>
              <a:rPr lang="en-US" altLang="zh-CN" sz="1600" dirty="0" smtClean="0">
                <a:latin typeface="Comic Sans MS" pitchFamily="66" charset="0"/>
              </a:rPr>
              <a:t>that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引导的定语从句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429031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They talked of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 and persons</a:t>
            </a:r>
            <a:r>
              <a:rPr lang="en-US" altLang="zh-CN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they remembered.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English novel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I read was Twilight.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This is one of the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exciting football games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I’ve seen.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He told me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he knew.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Is there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questions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troubles you much.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book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attracts me.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person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I want to talk to.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zh-CN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is the man </a:t>
            </a:r>
            <a:r>
              <a:rPr lang="en-US" altLang="zh-CN" sz="1400" b="1" dirty="0" smtClean="0">
                <a:solidFill>
                  <a:srgbClr val="7030A0"/>
                </a:solidFill>
                <a:latin typeface="Comic Sans MS" pitchFamily="66" charset="0"/>
              </a:rPr>
              <a:t>that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is speaking there?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先行词既是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又是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物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先行词被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序数词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形容词最高级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所修饰。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先行词是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不定代词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all; few; little; nothing; something; anything</a:t>
            </a:r>
            <a:r>
              <a:rPr lang="zh-CN" altLang="en-US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1800" b="1" i="1" dirty="0" smtClean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先行词被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any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some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every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等修饰。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先行词被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the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only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the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very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the last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修饰。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当句中</a:t>
            </a:r>
            <a:r>
              <a:rPr lang="zh-CN" altLang="en-US" sz="1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已有</a:t>
            </a:r>
            <a:r>
              <a:rPr lang="en-US" altLang="zh-CN" sz="1800" b="1" i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who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，为避免重复。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不定代词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1650" y="714375"/>
          <a:ext cx="8140701" cy="207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3567"/>
                <a:gridCol w="2713567"/>
                <a:gridCol w="2713567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zh-CN" altLang="en-US" dirty="0" smtClean="0"/>
                        <a:t>类别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 smtClean="0"/>
                        <a:t>复合不定代词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指人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指物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some-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somebody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someone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something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any-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anybody</a:t>
                      </a:r>
                      <a:r>
                        <a:rPr lang="zh-CN" altLang="en-US" dirty="0" smtClean="0"/>
                        <a:t>， </a:t>
                      </a:r>
                      <a:r>
                        <a:rPr lang="en-US" altLang="zh-CN" dirty="0" smtClean="0"/>
                        <a:t>anyone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anything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nobody</a:t>
                      </a:r>
                      <a:r>
                        <a:rPr lang="zh-CN" altLang="en-US" dirty="0" smtClean="0"/>
                        <a:t>， </a:t>
                      </a:r>
                      <a:r>
                        <a:rPr lang="en-US" altLang="zh-CN" dirty="0" smtClean="0"/>
                        <a:t>no</a:t>
                      </a:r>
                      <a:r>
                        <a:rPr lang="en-US" altLang="zh-CN" baseline="0" dirty="0" smtClean="0"/>
                        <a:t> one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nothing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every-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everybody,  everyone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everything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复合不定代词的用法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sz="1900" b="1" dirty="0" smtClean="0"/>
              <a:t>something</a:t>
            </a:r>
            <a:r>
              <a:rPr lang="zh-CN" altLang="en-US" sz="1900" b="1" dirty="0" smtClean="0"/>
              <a:t>，</a:t>
            </a:r>
            <a:r>
              <a:rPr lang="en-US" altLang="zh-CN" sz="1900" b="1" dirty="0" smtClean="0"/>
              <a:t>somebody</a:t>
            </a:r>
            <a:r>
              <a:rPr lang="zh-CN" altLang="en-US" sz="1900" b="1" dirty="0" smtClean="0"/>
              <a:t>等和</a:t>
            </a:r>
            <a:r>
              <a:rPr lang="en-US" altLang="zh-CN" sz="1900" b="1" dirty="0" smtClean="0"/>
              <a:t>anything</a:t>
            </a:r>
            <a:r>
              <a:rPr lang="zh-CN" altLang="en-US" sz="1900" b="1" dirty="0" smtClean="0"/>
              <a:t>，</a:t>
            </a:r>
            <a:r>
              <a:rPr lang="en-US" altLang="zh-CN" sz="1900" b="1" dirty="0" smtClean="0"/>
              <a:t>anybody</a:t>
            </a:r>
            <a:r>
              <a:rPr lang="zh-CN" altLang="en-US" sz="1900" b="1" dirty="0" smtClean="0"/>
              <a:t>的区别同</a:t>
            </a:r>
            <a:r>
              <a:rPr lang="en-US" altLang="zh-CN" sz="1900" b="1" dirty="0" smtClean="0"/>
              <a:t>some</a:t>
            </a:r>
            <a:r>
              <a:rPr lang="zh-CN" altLang="en-US" sz="1900" b="1" dirty="0" smtClean="0"/>
              <a:t>和</a:t>
            </a:r>
            <a:r>
              <a:rPr lang="en-US" altLang="zh-CN" sz="1900" b="1" dirty="0" smtClean="0"/>
              <a:t>any</a:t>
            </a:r>
            <a:r>
              <a:rPr lang="zh-CN" altLang="en-US" sz="1900" b="1" dirty="0" smtClean="0"/>
              <a:t>的区别一样，前者用于肯定句，后者一般用于否定句，疑问句或条件句。</a:t>
            </a:r>
            <a:endParaRPr lang="en-US" altLang="zh-CN" sz="1900" b="1" dirty="0" smtClean="0"/>
          </a:p>
          <a:p>
            <a:r>
              <a:rPr lang="zh-CN" altLang="en-US" sz="1900" b="1" dirty="0" smtClean="0"/>
              <a:t>复合不定代词受定语修饰，定语后置  </a:t>
            </a:r>
            <a:r>
              <a:rPr lang="en-US" altLang="zh-CN" sz="1900" b="1" dirty="0" smtClean="0"/>
              <a:t>There is nothing wrong with the radio</a:t>
            </a:r>
            <a:r>
              <a:rPr lang="zh-CN" altLang="en-US" sz="1900" b="1" dirty="0" smtClean="0"/>
              <a:t>。</a:t>
            </a:r>
            <a:endParaRPr lang="en-US" altLang="zh-CN" sz="1900" b="1" dirty="0" smtClean="0"/>
          </a:p>
          <a:p>
            <a:r>
              <a:rPr lang="zh-CN" altLang="en-US" sz="1900" b="1" dirty="0" smtClean="0"/>
              <a:t>指人的复合不定代词做主语，谓语动词单数，相应的人称代词和物主代词也用单数。</a:t>
            </a:r>
            <a:endParaRPr lang="en-US" altLang="zh-CN" sz="1900" b="1" dirty="0" smtClean="0"/>
          </a:p>
          <a:p>
            <a:pPr>
              <a:buNone/>
            </a:pPr>
            <a:r>
              <a:rPr lang="en-US" altLang="zh-CN" sz="1900" b="1" dirty="0" smtClean="0"/>
              <a:t>Everyone knows this, doesn’t he?</a:t>
            </a:r>
          </a:p>
          <a:p>
            <a:r>
              <a:rPr lang="zh-CN" altLang="en-US" sz="1900" b="1" dirty="0" smtClean="0"/>
              <a:t>指事物的复合不定代词做主语，谓语动词单数，相应的人称代词只能用</a:t>
            </a:r>
            <a:r>
              <a:rPr lang="en-US" altLang="zh-CN" sz="1900" b="1" dirty="0" smtClean="0"/>
              <a:t>it</a:t>
            </a:r>
            <a:r>
              <a:rPr lang="zh-CN" altLang="en-US" sz="1900" b="1" dirty="0" smtClean="0"/>
              <a:t>。</a:t>
            </a:r>
            <a:endParaRPr lang="en-US" altLang="zh-CN" sz="1900" b="1" dirty="0" smtClean="0"/>
          </a:p>
          <a:p>
            <a:pPr>
              <a:buNone/>
            </a:pPr>
            <a:r>
              <a:rPr lang="en-US" altLang="zh-CN" sz="1900" b="1" dirty="0" smtClean="0"/>
              <a:t>Everything is ready</a:t>
            </a:r>
            <a:r>
              <a:rPr lang="zh-CN" altLang="en-US" sz="1900" b="1" dirty="0" smtClean="0"/>
              <a:t>，</a:t>
            </a:r>
            <a:r>
              <a:rPr lang="en-US" altLang="zh-CN" sz="1900" b="1" dirty="0" smtClean="0"/>
              <a:t>isn’t it</a:t>
            </a:r>
            <a:r>
              <a:rPr lang="zh-CN" altLang="en-US" sz="1900" b="1" dirty="0" smtClean="0"/>
              <a:t>？</a:t>
            </a:r>
            <a:endParaRPr lang="en-US" altLang="zh-CN" sz="1900" b="1" dirty="0" smtClean="0"/>
          </a:p>
          <a:p>
            <a:r>
              <a:rPr lang="zh-CN" altLang="en-US" sz="1900" b="1" dirty="0" smtClean="0"/>
              <a:t>不定代词</a:t>
            </a:r>
            <a:r>
              <a:rPr lang="en-US" altLang="zh-CN" sz="1900" b="1" dirty="0" smtClean="0"/>
              <a:t>anyone</a:t>
            </a:r>
            <a:r>
              <a:rPr lang="zh-CN" altLang="en-US" sz="1900" b="1" dirty="0" smtClean="0"/>
              <a:t>，</a:t>
            </a:r>
            <a:r>
              <a:rPr lang="en-US" altLang="zh-CN" sz="1900" b="1" dirty="0" smtClean="0"/>
              <a:t>everyone</a:t>
            </a:r>
            <a:r>
              <a:rPr lang="zh-CN" altLang="en-US" sz="1900" b="1" dirty="0" smtClean="0"/>
              <a:t>等只能指人，不能指物，其后不接</a:t>
            </a:r>
            <a:r>
              <a:rPr lang="en-US" altLang="zh-CN" sz="1900" b="1" dirty="0" smtClean="0"/>
              <a:t>of</a:t>
            </a:r>
            <a:r>
              <a:rPr lang="zh-CN" altLang="en-US" sz="1900" b="1" dirty="0" smtClean="0"/>
              <a:t>短语。若指物或后接</a:t>
            </a:r>
            <a:r>
              <a:rPr lang="en-US" altLang="zh-CN" sz="1900" b="1" dirty="0" smtClean="0"/>
              <a:t>of</a:t>
            </a:r>
            <a:r>
              <a:rPr lang="zh-CN" altLang="en-US" sz="1900" b="1" dirty="0" smtClean="0"/>
              <a:t>短语，可用</a:t>
            </a:r>
            <a:r>
              <a:rPr lang="en-US" altLang="zh-CN" sz="1900" b="1" dirty="0" smtClean="0"/>
              <a:t>any one</a:t>
            </a:r>
            <a:r>
              <a:rPr lang="zh-CN" altLang="en-US" sz="1900" b="1" dirty="0" smtClean="0"/>
              <a:t>， </a:t>
            </a:r>
            <a:r>
              <a:rPr lang="en-US" altLang="zh-CN" sz="1900" b="1" dirty="0" smtClean="0"/>
              <a:t>every one</a:t>
            </a:r>
            <a:r>
              <a:rPr lang="zh-CN" altLang="en-US" sz="1900" b="1" dirty="0" smtClean="0"/>
              <a:t>。 </a:t>
            </a:r>
            <a:endParaRPr lang="en-US" altLang="zh-CN" sz="1900" b="1" dirty="0" smtClean="0"/>
          </a:p>
          <a:p>
            <a:pPr>
              <a:buNone/>
            </a:pPr>
            <a:r>
              <a:rPr lang="en-US" altLang="zh-CN" sz="1900" b="1" dirty="0" smtClean="0"/>
              <a:t>any one of the boys</a:t>
            </a:r>
            <a:r>
              <a:rPr lang="zh-CN" altLang="en-US" sz="1900" b="1" dirty="0" smtClean="0"/>
              <a:t>（</a:t>
            </a:r>
            <a:r>
              <a:rPr lang="en-US" altLang="zh-CN" sz="1900" b="1" dirty="0" smtClean="0"/>
              <a:t>books</a:t>
            </a:r>
            <a:r>
              <a:rPr lang="zh-CN" altLang="en-US" sz="1900" b="1" dirty="0" smtClean="0"/>
              <a:t>）</a:t>
            </a:r>
            <a:endParaRPr lang="en-US" altLang="zh-CN" sz="1900" b="1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定</a:t>
            </a:r>
            <a:r>
              <a:rPr lang="zh-CN" altLang="en-US" dirty="0" smtClean="0"/>
              <a:t>语从句及复合不定代词的练习答案：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347674" cy="4042179"/>
          </a:xfrm>
        </p:spPr>
        <p:txBody>
          <a:bodyPr>
            <a:noAutofit/>
          </a:bodyPr>
          <a:lstStyle/>
          <a:p>
            <a:r>
              <a:rPr lang="zh-CN" altLang="en-US" sz="1600" b="1" dirty="0" smtClean="0"/>
              <a:t>定语从句练习：</a:t>
            </a:r>
            <a:endParaRPr lang="en-US" altLang="zh-CN" sz="1600" b="1" dirty="0" smtClean="0"/>
          </a:p>
          <a:p>
            <a:pPr marL="342900" lvl="0" indent="-342900">
              <a:buAutoNum type="arabicPeriod"/>
            </a:pPr>
            <a:r>
              <a:rPr lang="en-US" altLang="zh-CN" sz="1600" b="1" dirty="0" smtClean="0"/>
              <a:t>whose</a:t>
            </a:r>
            <a:r>
              <a:rPr lang="en-US" altLang="zh-CN" sz="1600" b="1" dirty="0" smtClean="0"/>
              <a:t>,  2. who,  3. that,  4. who/that,  5. who/that/whom,  6. that, </a:t>
            </a:r>
            <a:endParaRPr lang="en-US" altLang="zh-CN" sz="1600" b="1" dirty="0" smtClean="0"/>
          </a:p>
          <a:p>
            <a:pPr marL="342900" lvl="0" indent="-342900">
              <a:buNone/>
            </a:pPr>
            <a:r>
              <a:rPr lang="en-US" altLang="zh-CN" sz="1600" b="1" dirty="0" smtClean="0"/>
              <a:t>7</a:t>
            </a:r>
            <a:r>
              <a:rPr lang="en-US" altLang="zh-CN" sz="1600" b="1" dirty="0" smtClean="0"/>
              <a:t>. whose,  </a:t>
            </a:r>
            <a:r>
              <a:rPr lang="en-US" altLang="zh-CN" sz="1600" b="1" dirty="0" smtClean="0"/>
              <a:t>8. who</a:t>
            </a:r>
            <a:r>
              <a:rPr lang="en-US" altLang="zh-CN" sz="1600" b="1" dirty="0" smtClean="0"/>
              <a:t>,  9. which,  10. where  11. that,  12. whose,   </a:t>
            </a:r>
            <a:endParaRPr lang="en-US" altLang="zh-CN" sz="1600" b="1" dirty="0" smtClean="0"/>
          </a:p>
          <a:p>
            <a:pPr marL="342900" lvl="0" indent="-342900">
              <a:buNone/>
            </a:pPr>
            <a:r>
              <a:rPr lang="en-US" altLang="zh-CN" sz="1600" b="1" dirty="0" smtClean="0"/>
              <a:t>13</a:t>
            </a:r>
            <a:r>
              <a:rPr lang="en-US" altLang="zh-CN" sz="1600" b="1" dirty="0" smtClean="0"/>
              <a:t>. when   14. that,   15. which,   </a:t>
            </a:r>
            <a:r>
              <a:rPr lang="en-US" altLang="zh-CN" sz="1600" b="1" dirty="0" smtClean="0"/>
              <a:t>16</a:t>
            </a:r>
            <a:r>
              <a:rPr lang="en-US" altLang="zh-CN" sz="1600" b="1" dirty="0" smtClean="0"/>
              <a:t>. which,   17. whose  18. </a:t>
            </a:r>
            <a:r>
              <a:rPr lang="en-US" altLang="zh-CN" sz="1600" b="1" dirty="0" smtClean="0"/>
              <a:t>that/which</a:t>
            </a:r>
          </a:p>
          <a:p>
            <a:pPr marL="342900" lvl="0" indent="-342900">
              <a:buNone/>
            </a:pPr>
            <a:r>
              <a:rPr lang="en-US" altLang="zh-CN" sz="1600" b="1" dirty="0" smtClean="0"/>
              <a:t>19</a:t>
            </a:r>
            <a:r>
              <a:rPr lang="en-US" altLang="zh-CN" sz="1600" b="1" dirty="0" smtClean="0"/>
              <a:t>. that/which   20. who/that</a:t>
            </a:r>
            <a:endParaRPr lang="zh-CN" altLang="zh-CN" sz="1600" b="1" dirty="0" smtClean="0"/>
          </a:p>
          <a:p>
            <a:pPr>
              <a:buNone/>
            </a:pPr>
            <a:endParaRPr lang="en-US" altLang="zh-CN" sz="1600" b="1" dirty="0" smtClean="0"/>
          </a:p>
          <a:p>
            <a:r>
              <a:rPr lang="zh-CN" altLang="en-US" sz="1600" b="1" dirty="0" smtClean="0"/>
              <a:t>复合</a:t>
            </a:r>
            <a:r>
              <a:rPr lang="zh-CN" altLang="en-US" sz="1600" b="1" dirty="0" smtClean="0"/>
              <a:t>不定</a:t>
            </a:r>
            <a:r>
              <a:rPr lang="zh-CN" altLang="en-US" sz="1600" b="1" dirty="0" smtClean="0"/>
              <a:t>代</a:t>
            </a:r>
            <a:r>
              <a:rPr lang="zh-CN" altLang="en-US" sz="1600" b="1" dirty="0" smtClean="0"/>
              <a:t>词练习：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a</a:t>
            </a:r>
            <a:r>
              <a:rPr lang="en-US" altLang="zh-CN" sz="1600" b="1" dirty="0" smtClean="0"/>
              <a:t>nything</a:t>
            </a:r>
            <a:r>
              <a:rPr lang="zh-CN" altLang="en-US" sz="1600" b="1" dirty="0" smtClean="0"/>
              <a:t>， </a:t>
            </a:r>
            <a:r>
              <a:rPr lang="en-US" altLang="zh-CN" sz="1600" b="1" dirty="0" smtClean="0"/>
              <a:t>no one,  Something,  anyone,  nothing,  everything</a:t>
            </a:r>
            <a:endParaRPr lang="zh-CN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学习目标：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41" y="932184"/>
            <a:ext cx="8139178" cy="4042179"/>
          </a:xfrm>
        </p:spPr>
        <p:txBody>
          <a:bodyPr/>
          <a:lstStyle/>
          <a:p>
            <a:r>
              <a:rPr lang="zh-CN" altLang="en-US" sz="2800" b="1" dirty="0" smtClean="0"/>
              <a:t>学生能够在上下文语境中理解并运用：</a:t>
            </a:r>
            <a:r>
              <a:rPr lang="en-US" altLang="zh-CN" sz="2800" b="1" dirty="0" smtClean="0"/>
              <a:t>clap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occupy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relieve</a:t>
            </a:r>
            <a:r>
              <a:rPr lang="zh-CN" altLang="en-US" sz="2800" b="1" dirty="0" smtClean="0"/>
              <a:t>，和</a:t>
            </a:r>
            <a:r>
              <a:rPr lang="en-US" altLang="zh-CN" sz="2800" b="1" dirty="0" smtClean="0"/>
              <a:t>awkward</a:t>
            </a:r>
            <a:r>
              <a:rPr lang="zh-CN" altLang="en-US" sz="2800" b="1" dirty="0" smtClean="0"/>
              <a:t>四个词汇。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学生能够在上下文语境中理解并运用定语从句和不定代词。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学法指导：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983" y="1101321"/>
            <a:ext cx="8139178" cy="4042179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在认真学习目标词汇和语法使用形式的基础上，务必关注上下文语境，体会句子和文段所传递的意思。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 clap v.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714469"/>
            <a:ext cx="8075531" cy="42711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100" b="1" dirty="0" smtClean="0"/>
              <a:t>V. </a:t>
            </a:r>
            <a:r>
              <a:rPr lang="zh-CN" altLang="en-US" sz="2100" b="1" dirty="0" smtClean="0"/>
              <a:t>拍手，鼓掌</a:t>
            </a:r>
            <a:r>
              <a:rPr lang="en-US" altLang="zh-CN" sz="2100" b="1" dirty="0" smtClean="0"/>
              <a:t>; </a:t>
            </a:r>
            <a:r>
              <a:rPr lang="zh-CN" altLang="en-US" sz="2100" b="1" dirty="0" smtClean="0"/>
              <a:t>不断鼓掌以示赞许</a:t>
            </a:r>
            <a:endParaRPr lang="en-US" altLang="zh-CN" sz="2100" b="1" dirty="0" smtClean="0"/>
          </a:p>
          <a:p>
            <a:pPr>
              <a:buNone/>
            </a:pPr>
            <a:r>
              <a:rPr lang="en-US" altLang="zh-CN" sz="2100" b="1" dirty="0" smtClean="0"/>
              <a:t>They clapped their hands in time to the music.</a:t>
            </a:r>
          </a:p>
          <a:p>
            <a:pPr>
              <a:buNone/>
            </a:pPr>
            <a:r>
              <a:rPr lang="en-US" altLang="zh-CN" sz="2100" b="1" dirty="0" smtClean="0"/>
              <a:t>The audience clapped her enthusiastically.</a:t>
            </a:r>
          </a:p>
          <a:p>
            <a:r>
              <a:rPr lang="zh-CN" altLang="en-US" sz="2100" b="1" dirty="0" smtClean="0"/>
              <a:t>（用手掌）轻轻拍打（通常为友好地）</a:t>
            </a:r>
            <a:endParaRPr lang="en-US" altLang="zh-CN" sz="2100" b="1" dirty="0" smtClean="0"/>
          </a:p>
          <a:p>
            <a:pPr>
              <a:buNone/>
            </a:pPr>
            <a:r>
              <a:rPr lang="en-US" altLang="zh-CN" sz="2100" b="1" dirty="0" smtClean="0"/>
              <a:t>The teacher clapped him on the back.</a:t>
            </a:r>
          </a:p>
          <a:p>
            <a:r>
              <a:rPr lang="zh-CN" altLang="en-US" sz="2100" b="1" dirty="0" smtClean="0"/>
              <a:t>突然或用力抓住某人</a:t>
            </a:r>
            <a:endParaRPr lang="en-US" altLang="zh-CN" sz="2100" b="1" dirty="0" smtClean="0"/>
          </a:p>
          <a:p>
            <a:pPr>
              <a:buNone/>
            </a:pPr>
            <a:r>
              <a:rPr lang="en-US" altLang="zh-CN" sz="2100" b="1" dirty="0" smtClean="0"/>
              <a:t>Here, clap hold of this!</a:t>
            </a:r>
          </a:p>
          <a:p>
            <a:r>
              <a:rPr lang="zh-CN" altLang="en-US" sz="2100" b="1" dirty="0" smtClean="0"/>
              <a:t>涨价，提价</a:t>
            </a:r>
            <a:endParaRPr lang="en-US" altLang="zh-CN" sz="2100" b="1" dirty="0" smtClean="0"/>
          </a:p>
          <a:p>
            <a:r>
              <a:rPr lang="en-US" altLang="zh-CN" sz="2100" b="1" dirty="0" smtClean="0"/>
              <a:t>The Government has clapped an extra ten pence on a packet of cigarettes.</a:t>
            </a:r>
          </a:p>
          <a:p>
            <a:pPr>
              <a:buNone/>
            </a:pPr>
            <a:endParaRPr lang="en-US" altLang="zh-CN" sz="2100" b="1" dirty="0" smtClean="0"/>
          </a:p>
          <a:p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 occupy v.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600" b="1" dirty="0" smtClean="0"/>
              <a:t>V. </a:t>
            </a:r>
            <a:r>
              <a:rPr lang="zh-CN" altLang="en-US" sz="1600" b="1" dirty="0" smtClean="0"/>
              <a:t>占用，占有（房屋，土地等）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They occupy the house next door.</a:t>
            </a:r>
          </a:p>
          <a:p>
            <a:r>
              <a:rPr lang="zh-CN" altLang="en-US" sz="1600" b="1" dirty="0" smtClean="0"/>
              <a:t>（军事）占领（国家，阵地等）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The army occupied the enemy’s capital.</a:t>
            </a:r>
          </a:p>
          <a:p>
            <a:r>
              <a:rPr lang="zh-CN" altLang="en-US" sz="1600" b="1" dirty="0" smtClean="0"/>
              <a:t>占据，充满（时间，空间，某人的头脑等）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The speeches occupied three hours.</a:t>
            </a:r>
          </a:p>
          <a:p>
            <a:pPr>
              <a:buNone/>
            </a:pPr>
            <a:r>
              <a:rPr lang="en-US" altLang="zh-CN" sz="1600" b="1" dirty="0" smtClean="0"/>
              <a:t>Many problems occupied his mind.</a:t>
            </a:r>
          </a:p>
          <a:p>
            <a:r>
              <a:rPr lang="zh-CN" altLang="en-US" sz="1600" b="1" dirty="0" smtClean="0"/>
              <a:t>忙着，忙于做</a:t>
            </a:r>
            <a:endParaRPr lang="en-US" altLang="zh-CN" sz="1600" b="1" dirty="0" smtClean="0"/>
          </a:p>
          <a:p>
            <a:pPr>
              <a:buNone/>
            </a:pPr>
            <a:r>
              <a:rPr lang="en-US" altLang="zh-CN" sz="1600" b="1" dirty="0" smtClean="0"/>
              <a:t>How does he </a:t>
            </a:r>
            <a:r>
              <a:rPr lang="en-US" altLang="zh-CN" sz="1600" b="1" u="sng" dirty="0" smtClean="0"/>
              <a:t>occupy himself </a:t>
            </a:r>
            <a:r>
              <a:rPr lang="en-US" altLang="zh-CN" sz="1600" b="1" dirty="0" smtClean="0"/>
              <a:t>now he is retired?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 relieve v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714469"/>
            <a:ext cx="8075531" cy="4271188"/>
          </a:xfrm>
        </p:spPr>
        <p:txBody>
          <a:bodyPr>
            <a:normAutofit lnSpcReduction="10000"/>
          </a:bodyPr>
          <a:lstStyle/>
          <a:p>
            <a:r>
              <a:rPr lang="zh-CN" altLang="en-US" sz="1800" b="1" dirty="0" smtClean="0"/>
              <a:t>减轻或解除（痛苦，困苦，忧虑等</a:t>
            </a:r>
            <a:r>
              <a:rPr lang="en-US" altLang="zh-CN" sz="1800" b="1" dirty="0" smtClean="0"/>
              <a:t>)</a:t>
            </a:r>
          </a:p>
          <a:p>
            <a:pPr>
              <a:buNone/>
            </a:pPr>
            <a:r>
              <a:rPr lang="en-US" altLang="zh-CN" sz="1800" b="1" dirty="0" smtClean="0"/>
              <a:t>This drug will relieve your discomfort,</a:t>
            </a:r>
          </a:p>
          <a:p>
            <a:r>
              <a:rPr lang="zh-CN" altLang="en-US" sz="1800" b="1" dirty="0" smtClean="0"/>
              <a:t>给（需要帮助者，灾区等）提供帮助或救援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China relieved famine in Africa.</a:t>
            </a:r>
          </a:p>
          <a:p>
            <a:r>
              <a:rPr lang="zh-CN" altLang="en-US" sz="1800" b="1" dirty="0" smtClean="0"/>
              <a:t>接替（某人）工作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I am to be relieved at six.</a:t>
            </a:r>
          </a:p>
          <a:p>
            <a:r>
              <a:rPr lang="zh-CN" altLang="en-US" sz="1800" b="1" dirty="0" smtClean="0"/>
              <a:t>解除某人的（负担，责任等）</a:t>
            </a:r>
            <a:r>
              <a:rPr lang="en-US" altLang="zh-CN" sz="1800" b="1" dirty="0" smtClean="0"/>
              <a:t>,</a:t>
            </a:r>
            <a:r>
              <a:rPr lang="zh-CN" altLang="en-US" sz="1800" b="1" dirty="0" smtClean="0"/>
              <a:t>替某人拿，照管</a:t>
            </a:r>
            <a:r>
              <a:rPr lang="en-US" altLang="zh-CN" sz="1800" b="1" dirty="0" smtClean="0"/>
              <a:t>……</a:t>
            </a:r>
            <a:r>
              <a:rPr lang="zh-CN" altLang="en-US" sz="1800" b="1" dirty="0" smtClean="0"/>
              <a:t>私人财务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The company </a:t>
            </a:r>
            <a:r>
              <a:rPr lang="en-US" altLang="zh-CN" sz="1800" b="1" u="sng" dirty="0" smtClean="0"/>
              <a:t>relieved</a:t>
            </a:r>
            <a:r>
              <a:rPr lang="en-US" altLang="zh-CN" sz="1800" b="1" dirty="0" smtClean="0"/>
              <a:t> Mr. Smith </a:t>
            </a:r>
            <a:r>
              <a:rPr lang="en-US" altLang="zh-CN" sz="1800" b="1" u="sng" dirty="0" smtClean="0"/>
              <a:t>of</a:t>
            </a:r>
            <a:r>
              <a:rPr lang="en-US" altLang="zh-CN" sz="1800" b="1" dirty="0" smtClean="0"/>
              <a:t> his post as manager.</a:t>
            </a:r>
          </a:p>
          <a:p>
            <a:pPr>
              <a:buNone/>
            </a:pPr>
            <a:r>
              <a:rPr lang="en-US" altLang="zh-CN" sz="1800" b="1" dirty="0" smtClean="0"/>
              <a:t>Let me relieve you of your coat and hat.</a:t>
            </a:r>
          </a:p>
          <a:p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z="1800" b="1" dirty="0" smtClean="0"/>
              <a:t>N.relief ( </a:t>
            </a:r>
            <a:r>
              <a:rPr lang="zh-CN" altLang="en-US" sz="1800" b="1" dirty="0" smtClean="0"/>
              <a:t>痛苦，困难忧虑等）减轻，解除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The drug gives some </a:t>
            </a:r>
            <a:r>
              <a:rPr lang="en-US" altLang="zh-CN" sz="1800" b="1" u="sng" dirty="0" smtClean="0"/>
              <a:t>relief from </a:t>
            </a:r>
            <a:r>
              <a:rPr lang="en-US" altLang="zh-CN" sz="1800" b="1" dirty="0" smtClean="0"/>
              <a:t>pain</a:t>
            </a:r>
          </a:p>
          <a:p>
            <a:pPr>
              <a:buNone/>
            </a:pPr>
            <a:endParaRPr lang="en-US" altLang="zh-CN" sz="1800" b="1" dirty="0" smtClean="0"/>
          </a:p>
          <a:p>
            <a:r>
              <a:rPr lang="en-US" altLang="zh-CN" sz="1800" b="1" dirty="0" smtClean="0"/>
              <a:t>Adj. relieved </a:t>
            </a:r>
            <a:r>
              <a:rPr lang="zh-CN" altLang="en-US" sz="1800" b="1" dirty="0" smtClean="0"/>
              <a:t>宽慰的，放心的</a:t>
            </a:r>
            <a:endParaRPr lang="en-US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He gave us a relieved smile.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4. awkward adj.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z="2200" b="1" dirty="0" smtClean="0"/>
              <a:t>设计不当的；使用不便的；别扭的</a:t>
            </a:r>
            <a:endParaRPr lang="en-US" altLang="zh-CN" sz="2200" b="1" dirty="0" smtClean="0"/>
          </a:p>
          <a:p>
            <a:pPr>
              <a:buNone/>
            </a:pPr>
            <a:r>
              <a:rPr lang="en-US" altLang="zh-CN" sz="2200" b="1" dirty="0" smtClean="0"/>
              <a:t>The handle of this teapot has an awkward shape.</a:t>
            </a:r>
          </a:p>
          <a:p>
            <a:r>
              <a:rPr lang="zh-CN" altLang="en-US" sz="2200" b="1" dirty="0" smtClean="0"/>
              <a:t>造成困难，尴尬或不便的</a:t>
            </a:r>
            <a:endParaRPr lang="en-US" altLang="zh-CN" sz="2200" b="1" dirty="0" smtClean="0"/>
          </a:p>
          <a:p>
            <a:pPr>
              <a:buNone/>
            </a:pPr>
            <a:r>
              <a:rPr lang="en-US" altLang="zh-CN" sz="2200" b="1" dirty="0" smtClean="0"/>
              <a:t>You have put me in a very awkward position.</a:t>
            </a:r>
          </a:p>
          <a:p>
            <a:pPr>
              <a:buNone/>
            </a:pPr>
            <a:r>
              <a:rPr lang="en-US" altLang="zh-CN" sz="2200" b="1" dirty="0" smtClean="0"/>
              <a:t>There is an awkward series of bends in the road.</a:t>
            </a:r>
          </a:p>
          <a:p>
            <a:r>
              <a:rPr lang="zh-CN" altLang="en-US" sz="2200" b="1" dirty="0" smtClean="0"/>
              <a:t>无技巧的；不熟练的，不灵活的；笨拙的</a:t>
            </a:r>
            <a:endParaRPr lang="en-US" altLang="zh-CN" sz="2200" b="1" dirty="0" smtClean="0"/>
          </a:p>
          <a:p>
            <a:pPr>
              <a:buNone/>
            </a:pPr>
            <a:r>
              <a:rPr lang="en-US" altLang="zh-CN" sz="2200" b="1" dirty="0" smtClean="0"/>
              <a:t>Swan are surprisingly awkward on land.</a:t>
            </a:r>
          </a:p>
          <a:p>
            <a:r>
              <a:rPr lang="zh-CN" altLang="en-US" sz="2200" b="1" dirty="0" smtClean="0"/>
              <a:t>尴尬的；难为情的；不好意思的；狼狈的</a:t>
            </a:r>
            <a:endParaRPr lang="en-US" altLang="zh-CN" sz="2200" b="1" dirty="0" smtClean="0"/>
          </a:p>
          <a:p>
            <a:pPr>
              <a:buNone/>
            </a:pPr>
            <a:r>
              <a:rPr lang="en-US" altLang="zh-CN" sz="2200" b="1" dirty="0" smtClean="0"/>
              <a:t>I realized they wanted to be alone together so I felt very awkward.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词</a:t>
            </a:r>
            <a:r>
              <a:rPr lang="zh-CN" altLang="en-US" dirty="0" smtClean="0"/>
              <a:t>汇练习答案：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b="1" dirty="0" smtClean="0"/>
              <a:t>1. Complete </a:t>
            </a:r>
            <a:r>
              <a:rPr lang="en-US" altLang="zh-CN" sz="1800" b="1" dirty="0" smtClean="0"/>
              <a:t>the sentences with the correct form of the words below</a:t>
            </a:r>
            <a:r>
              <a:rPr lang="en-US" altLang="zh-CN" sz="1800" b="1" dirty="0" smtClean="0"/>
              <a:t>.</a:t>
            </a:r>
          </a:p>
          <a:p>
            <a:pPr>
              <a:buNone/>
            </a:pPr>
            <a:r>
              <a:rPr lang="en-US" altLang="zh-CN" sz="1800" b="1" dirty="0" smtClean="0"/>
              <a:t>1.</a:t>
            </a:r>
            <a:r>
              <a:rPr lang="zh-CN" altLang="en-US" sz="1800" b="1" dirty="0" smtClean="0"/>
              <a:t>）</a:t>
            </a:r>
            <a:r>
              <a:rPr lang="en-US" altLang="zh-CN" sz="1800" b="1" dirty="0" smtClean="0"/>
              <a:t>relief     relieve      2.) awkward      3.) occupied      4.</a:t>
            </a:r>
            <a:r>
              <a:rPr lang="zh-CN" altLang="en-US" sz="1800" b="1" dirty="0" smtClean="0"/>
              <a:t>） </a:t>
            </a:r>
            <a:r>
              <a:rPr lang="en-US" altLang="zh-CN" sz="1800" b="1" dirty="0" smtClean="0"/>
              <a:t>clapped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2. Make </a:t>
            </a:r>
            <a:r>
              <a:rPr lang="en-US" altLang="zh-CN" sz="1800" b="1" dirty="0" smtClean="0"/>
              <a:t>sentences</a:t>
            </a:r>
            <a:endParaRPr lang="zh-CN" altLang="zh-CN" sz="1800" b="1" dirty="0" smtClean="0"/>
          </a:p>
          <a:p>
            <a:pPr>
              <a:buNone/>
            </a:pPr>
            <a:r>
              <a:rPr lang="en-US" altLang="zh-CN" sz="1800" b="1" dirty="0" smtClean="0"/>
              <a:t>1.</a:t>
            </a:r>
            <a:r>
              <a:rPr lang="zh-CN" altLang="en-US" sz="1800" b="1" dirty="0" smtClean="0"/>
              <a:t>） </a:t>
            </a:r>
            <a:r>
              <a:rPr lang="en-US" altLang="zh-CN" sz="1800" b="1" dirty="0" smtClean="0"/>
              <a:t>She clapped her hands in delight.</a:t>
            </a:r>
          </a:p>
          <a:p>
            <a:pPr>
              <a:buNone/>
            </a:pPr>
            <a:r>
              <a:rPr lang="en-US" altLang="zh-CN" sz="1800" b="1" dirty="0" smtClean="0"/>
              <a:t>2. )  The child occupied himself in playing the piano.</a:t>
            </a:r>
          </a:p>
          <a:p>
            <a:pPr>
              <a:buNone/>
            </a:pPr>
            <a:r>
              <a:rPr lang="en-US" altLang="zh-CN" sz="1800" b="1" dirty="0" smtClean="0"/>
              <a:t>3. )  We felt relieved to hear you were safe.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1317</Words>
  <Application>Microsoft Office PowerPoint</Application>
  <PresentationFormat>全屏显示(16:9)</PresentationFormat>
  <Paragraphs>138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1_Office 主题​​</vt:lpstr>
      <vt:lpstr>必修（一）Unit 2 词汇&amp;语法 复习（2）</vt:lpstr>
      <vt:lpstr>学习目标：</vt:lpstr>
      <vt:lpstr>学法指导：</vt:lpstr>
      <vt:lpstr>1. clap v. </vt:lpstr>
      <vt:lpstr>2. occupy v.</vt:lpstr>
      <vt:lpstr>3. relieve v</vt:lpstr>
      <vt:lpstr>幻灯片 7</vt:lpstr>
      <vt:lpstr>4. awkward adj.</vt:lpstr>
      <vt:lpstr>词汇练习答案：</vt:lpstr>
      <vt:lpstr>语法复习之定语从句</vt:lpstr>
      <vt:lpstr>只能用that引导的定语从句</vt:lpstr>
      <vt:lpstr>幻灯片 12</vt:lpstr>
      <vt:lpstr>不定代词</vt:lpstr>
      <vt:lpstr>复合不定代词的用法</vt:lpstr>
      <vt:lpstr>定语从句及复合不定代词的练习答案：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Tutu</cp:lastModifiedBy>
  <cp:revision>24</cp:revision>
  <dcterms:created xsi:type="dcterms:W3CDTF">2020-02-01T11:21:51Z</dcterms:created>
  <dcterms:modified xsi:type="dcterms:W3CDTF">2020-02-05T09:11:28Z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