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heme/theme2.xml" ContentType="application/vnd.openxmlformats-officedocument.theme+xml"/>
  <Override PartName="/ppt/tags/tag15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265" r:id="rId2"/>
    <p:sldId id="404" r:id="rId3"/>
    <p:sldId id="405" r:id="rId4"/>
    <p:sldId id="302" r:id="rId5"/>
    <p:sldId id="330" r:id="rId6"/>
    <p:sldId id="384" r:id="rId7"/>
    <p:sldId id="406" r:id="rId8"/>
    <p:sldId id="387" r:id="rId9"/>
    <p:sldId id="388" r:id="rId10"/>
    <p:sldId id="407" r:id="rId11"/>
    <p:sldId id="327" r:id="rId12"/>
    <p:sldId id="390" r:id="rId13"/>
    <p:sldId id="408" r:id="rId14"/>
    <p:sldId id="389" r:id="rId15"/>
    <p:sldId id="328" r:id="rId16"/>
    <p:sldId id="409" r:id="rId17"/>
    <p:sldId id="416" r:id="rId18"/>
    <p:sldId id="417" r:id="rId19"/>
    <p:sldId id="418" r:id="rId20"/>
    <p:sldId id="400" r:id="rId21"/>
    <p:sldId id="401" r:id="rId22"/>
    <p:sldId id="414" r:id="rId23"/>
    <p:sldId id="396" r:id="rId24"/>
    <p:sldId id="410" r:id="rId25"/>
    <p:sldId id="307" r:id="rId26"/>
    <p:sldId id="316" r:id="rId27"/>
    <p:sldId id="335" r:id="rId28"/>
    <p:sldId id="318" r:id="rId29"/>
    <p:sldId id="403" r:id="rId30"/>
    <p:sldId id="415" r:id="rId31"/>
    <p:sldId id="271" r:id="rId32"/>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864"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381533" y="685800"/>
            <a:ext cx="6094934"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250529767"/>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panose="020F0502020204030204"/>
      </a:defRPr>
    </a:lvl1pPr>
    <a:lvl2pPr indent="228600" latinLnBrk="0">
      <a:defRPr sz="1200">
        <a:latin typeface="+mj-lt"/>
        <a:ea typeface="+mj-ea"/>
        <a:cs typeface="+mj-cs"/>
        <a:sym typeface="Calibri" panose="020F0502020204030204"/>
      </a:defRPr>
    </a:lvl2pPr>
    <a:lvl3pPr indent="457200" latinLnBrk="0">
      <a:defRPr sz="1200">
        <a:latin typeface="+mj-lt"/>
        <a:ea typeface="+mj-ea"/>
        <a:cs typeface="+mj-cs"/>
        <a:sym typeface="Calibri" panose="020F0502020204030204"/>
      </a:defRPr>
    </a:lvl3pPr>
    <a:lvl4pPr indent="685800" latinLnBrk="0">
      <a:defRPr sz="1200">
        <a:latin typeface="+mj-lt"/>
        <a:ea typeface="+mj-ea"/>
        <a:cs typeface="+mj-cs"/>
        <a:sym typeface="Calibri" panose="020F0502020204030204"/>
      </a:defRPr>
    </a:lvl4pPr>
    <a:lvl5pPr indent="914400" latinLnBrk="0">
      <a:defRPr sz="1200">
        <a:latin typeface="+mj-lt"/>
        <a:ea typeface="+mj-ea"/>
        <a:cs typeface="+mj-cs"/>
        <a:sym typeface="Calibri" panose="020F0502020204030204"/>
      </a:defRPr>
    </a:lvl5pPr>
    <a:lvl6pPr indent="1143000" latinLnBrk="0">
      <a:defRPr sz="1200">
        <a:latin typeface="+mj-lt"/>
        <a:ea typeface="+mj-ea"/>
        <a:cs typeface="+mj-cs"/>
        <a:sym typeface="Calibri" panose="020F0502020204030204"/>
      </a:defRPr>
    </a:lvl6pPr>
    <a:lvl7pPr indent="1371600" latinLnBrk="0">
      <a:defRPr sz="1200">
        <a:latin typeface="+mj-lt"/>
        <a:ea typeface="+mj-ea"/>
        <a:cs typeface="+mj-cs"/>
        <a:sym typeface="Calibri" panose="020F0502020204030204"/>
      </a:defRPr>
    </a:lvl7pPr>
    <a:lvl8pPr indent="1600200" latinLnBrk="0">
      <a:defRPr sz="1200">
        <a:latin typeface="+mj-lt"/>
        <a:ea typeface="+mj-ea"/>
        <a:cs typeface="+mj-cs"/>
        <a:sym typeface="Calibri" panose="020F0502020204030204"/>
      </a:defRPr>
    </a:lvl8pPr>
    <a:lvl9pPr indent="1828800" latinLnBrk="0">
      <a:defRPr sz="1200">
        <a:latin typeface="+mj-lt"/>
        <a:ea typeface="+mj-ea"/>
        <a:cs typeface="+mj-cs"/>
        <a:sym typeface="Calibri" panose="020F050202020403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13454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6106911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image" Target="../media/image3.png"/><Relationship Id="rId5" Type="http://schemas.openxmlformats.org/officeDocument/2006/relationships/tags" Target="../tags/tag77.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76.xml"/><Relationship Id="rId9"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82.xml"/><Relationship Id="rId7" Type="http://schemas.openxmlformats.org/officeDocument/2006/relationships/slideMaster" Target="../slideMasters/slideMaster1.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9" Type="http://schemas.openxmlformats.org/officeDocument/2006/relationships/image" Target="file:///C:\Users\1V994W2\PycharmProjects\PPT_Background_Generation/pic_temp/pic_sup.png" TargetMode="Externa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image" Target="../media/image3.png"/><Relationship Id="rId5" Type="http://schemas.openxmlformats.org/officeDocument/2006/relationships/tags" Target="../tags/tag90.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89.xml"/><Relationship Id="rId9"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100.xml"/><Relationship Id="rId13" Type="http://schemas.openxmlformats.org/officeDocument/2006/relationships/image" Target="../media/image3.png"/><Relationship Id="rId3" Type="http://schemas.openxmlformats.org/officeDocument/2006/relationships/tags" Target="../tags/tag95.xml"/><Relationship Id="rId7" Type="http://schemas.openxmlformats.org/officeDocument/2006/relationships/tags" Target="../tags/tag99.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image" Target="../media/image2.png"/><Relationship Id="rId5" Type="http://schemas.openxmlformats.org/officeDocument/2006/relationships/tags" Target="../tags/tag97.xml"/><Relationship Id="rId10" Type="http://schemas.openxmlformats.org/officeDocument/2006/relationships/slideMaster" Target="../slideMasters/slideMaster1.xml"/><Relationship Id="rId4" Type="http://schemas.openxmlformats.org/officeDocument/2006/relationships/tags" Target="../tags/tag96.xml"/><Relationship Id="rId9" Type="http://schemas.openxmlformats.org/officeDocument/2006/relationships/tags" Target="../tags/tag101.xml"/><Relationship Id="rId14" Type="http://schemas.openxmlformats.org/officeDocument/2006/relationships/image" Target="file:///C:\Users\1V994W2\PycharmProjects\PPT_Background_Generation/pic_temp/1_pic_quater_right_up.png" TargetMode="Externa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09.xml"/><Relationship Id="rId3" Type="http://schemas.openxmlformats.org/officeDocument/2006/relationships/tags" Target="../tags/tag104.xml"/><Relationship Id="rId7" Type="http://schemas.openxmlformats.org/officeDocument/2006/relationships/tags" Target="../tags/tag108.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06.xml"/><Relationship Id="rId10" Type="http://schemas.openxmlformats.org/officeDocument/2006/relationships/image" Target="../media/image2.png"/><Relationship Id="rId4" Type="http://schemas.openxmlformats.org/officeDocument/2006/relationships/tags" Target="../tags/tag105.xml"/><Relationship Id="rId9"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image" Target="../media/image2.pn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slideMaster" Target="../slideMasters/slideMaster1.xml"/><Relationship Id="rId5" Type="http://schemas.openxmlformats.org/officeDocument/2006/relationships/tags" Target="../tags/tag11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19.xml"/><Relationship Id="rId4" Type="http://schemas.openxmlformats.org/officeDocument/2006/relationships/tags" Target="../tags/tag113.xml"/><Relationship Id="rId9" Type="http://schemas.openxmlformats.org/officeDocument/2006/relationships/tags" Target="../tags/tag118.xml"/><Relationship Id="rId1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2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22.xml"/><Relationship Id="rId7" Type="http://schemas.openxmlformats.org/officeDocument/2006/relationships/tags" Target="../tags/tag126.xml"/><Relationship Id="rId12" Type="http://schemas.openxmlformats.org/officeDocument/2006/relationships/image" Target="../media/image2.png"/><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slideMaster" Target="../slideMasters/slideMaster1.xml"/><Relationship Id="rId5" Type="http://schemas.openxmlformats.org/officeDocument/2006/relationships/tags" Target="../tags/tag12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29.xml"/><Relationship Id="rId4" Type="http://schemas.openxmlformats.org/officeDocument/2006/relationships/tags" Target="../tags/tag123.xml"/><Relationship Id="rId9" Type="http://schemas.openxmlformats.org/officeDocument/2006/relationships/tags" Target="../tags/tag128.xml"/><Relationship Id="rId1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37.xml"/><Relationship Id="rId13" Type="http://schemas.openxmlformats.org/officeDocument/2006/relationships/slideMaster" Target="../slideMasters/slideMaster1.xml"/><Relationship Id="rId3" Type="http://schemas.openxmlformats.org/officeDocument/2006/relationships/tags" Target="../tags/tag132.xml"/><Relationship Id="rId7" Type="http://schemas.openxmlformats.org/officeDocument/2006/relationships/tags" Target="../tags/tag136.xml"/><Relationship Id="rId12" Type="http://schemas.openxmlformats.org/officeDocument/2006/relationships/tags" Target="../tags/tag141.xml"/><Relationship Id="rId17"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131.xml"/><Relationship Id="rId16" Type="http://schemas.openxmlformats.org/officeDocument/2006/relationships/image" Target="../media/image3.png"/><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tags" Target="../tags/tag140.xml"/><Relationship Id="rId5" Type="http://schemas.openxmlformats.org/officeDocument/2006/relationships/tags" Target="../tags/tag134.xml"/><Relationship Id="rId15" Type="http://schemas.openxmlformats.org/officeDocument/2006/relationships/image" Target="file:///C:\Users\1V994W2\PycharmProjects\PPT_Background_Generation/pic_temp/0_pic_quater_left_up.png" TargetMode="External"/><Relationship Id="rId10" Type="http://schemas.openxmlformats.org/officeDocument/2006/relationships/tags" Target="../tags/tag139.xml"/><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49.xml"/><Relationship Id="rId13" Type="http://schemas.openxmlformats.org/officeDocument/2006/relationships/image" Target="../media/image7.png"/><Relationship Id="rId3" Type="http://schemas.openxmlformats.org/officeDocument/2006/relationships/tags" Target="../tags/tag144.xml"/><Relationship Id="rId7" Type="http://schemas.openxmlformats.org/officeDocument/2006/relationships/tags" Target="../tags/tag148.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tags" Target="../tags/tag147.xml"/><Relationship Id="rId11" Type="http://schemas.openxmlformats.org/officeDocument/2006/relationships/image" Target="../media/image2.png"/><Relationship Id="rId5" Type="http://schemas.openxmlformats.org/officeDocument/2006/relationships/tags" Target="../tags/tag146.xml"/><Relationship Id="rId10" Type="http://schemas.openxmlformats.org/officeDocument/2006/relationships/slideMaster" Target="../slideMasters/slideMaster1.xml"/><Relationship Id="rId4" Type="http://schemas.openxmlformats.org/officeDocument/2006/relationships/tags" Target="../tags/tag145.xml"/><Relationship Id="rId9" Type="http://schemas.openxmlformats.org/officeDocument/2006/relationships/tags" Target="../tags/tag150.xml"/><Relationship Id="rId14" Type="http://schemas.openxmlformats.org/officeDocument/2006/relationships/image" Target="file:///C:\Users\1V994W2\PycharmProjects\PPT_Background_Generation/pic_temp/1_pic_quater_left_down.png"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image" Target="../media/image3.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8.xml"/><Relationship Id="rId10" Type="http://schemas.openxmlformats.org/officeDocument/2006/relationships/image" Target="../media/image2.png"/><Relationship Id="rId4" Type="http://schemas.openxmlformats.org/officeDocument/2006/relationships/tags" Target="../tags/tag17.xml"/><Relationship Id="rId9"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file:///C:\Users\1V994W2\PycharmProjects\PPT_Background_Generation/pic_temp/pic_half_top.png" TargetMode="External"/><Relationship Id="rId3" Type="http://schemas.openxmlformats.org/officeDocument/2006/relationships/tags" Target="../tags/tag24.xml"/><Relationship Id="rId7" Type="http://schemas.openxmlformats.org/officeDocument/2006/relationships/image" Target="../media/image4.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1.xml"/><Relationship Id="rId5" Type="http://schemas.openxmlformats.org/officeDocument/2006/relationships/tags" Target="../tags/tag26.xml"/><Relationship Id="rId4" Type="http://schemas.openxmlformats.org/officeDocument/2006/relationships/tags" Target="../tags/tag25.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image" Target="../media/image3.png"/><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image" Target="../media/image2.png"/><Relationship Id="rId5" Type="http://schemas.openxmlformats.org/officeDocument/2006/relationships/tags" Target="../tags/tag31.xml"/><Relationship Id="rId10" Type="http://schemas.openxmlformats.org/officeDocument/2006/relationships/slideMaster" Target="../slideMasters/slideMaster1.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image" Target="file:///C:\Users\1V994W2\PycharmProjects\PPT_Background_Generation/pic_temp/1_pic_quater_right_up.png" TargetMode="Externa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image" Target="../media/image2.png"/><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slideMaster" Target="../slideMasters/slideMaster1.xml"/><Relationship Id="rId2" Type="http://schemas.openxmlformats.org/officeDocument/2006/relationships/tags" Target="../tags/tag37.xml"/><Relationship Id="rId16" Type="http://schemas.openxmlformats.org/officeDocument/2006/relationships/image" Target="file:///C:\Users\1V994W2\PycharmProjects\PPT_Background_Generation/pic_temp/1_pic_quater_right_up.png" TargetMode="Externa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5" Type="http://schemas.openxmlformats.org/officeDocument/2006/relationships/tags" Target="../tags/tag40.xml"/><Relationship Id="rId15" Type="http://schemas.openxmlformats.org/officeDocument/2006/relationships/image" Target="../media/image3.png"/><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image" Target="file:///C:\Users\1V994W2\PycharmProjects\PPT_Background_Generation/pic_temp/0_pic_quater_left_up.png" TargetMode="Externa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9.xml"/><Relationship Id="rId7" Type="http://schemas.openxmlformats.org/officeDocument/2006/relationships/slideMaster" Target="../slideMasters/slideMaster1.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51.xml"/><Relationship Id="rId10" Type="http://schemas.openxmlformats.org/officeDocument/2006/relationships/image" Target="../media/image3.png"/><Relationship Id="rId4" Type="http://schemas.openxmlformats.org/officeDocument/2006/relationships/tags" Target="../tags/tag50.xml"/><Relationship Id="rId9" Type="http://schemas.openxmlformats.org/officeDocument/2006/relationships/image" Target="file:///C:\Users\1V994W2\Documents\Tencent%20Files\574576071\FileRecv\&#25340;&#35013;&#32032;&#26448;\forright\\06\subject_holdleft_84,125,158_0_staid_full_0.pn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image" Target="../media/image3.png"/><Relationship Id="rId3" Type="http://schemas.openxmlformats.org/officeDocument/2006/relationships/tags" Target="../tags/tag58.xml"/><Relationship Id="rId7" Type="http://schemas.openxmlformats.org/officeDocument/2006/relationships/tags" Target="../tags/tag62.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image" Target="../media/image2.png"/><Relationship Id="rId5" Type="http://schemas.openxmlformats.org/officeDocument/2006/relationships/tags" Target="../tags/tag60.xml"/><Relationship Id="rId10" Type="http://schemas.openxmlformats.org/officeDocument/2006/relationships/slideMaster" Target="../slideMasters/slideMaster1.xml"/><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image" Target="file:///C:\Users\1V994W2\PycharmProjects\PPT_Background_Generation/pic_temp/1_pic_quater_right_up.png" TargetMode="Externa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image" Target="../media/image3.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69.xml"/><Relationship Id="rId10" Type="http://schemas.openxmlformats.org/officeDocument/2006/relationships/image" Target="../media/image2.png"/><Relationship Id="rId4" Type="http://schemas.openxmlformats.org/officeDocument/2006/relationships/tags" Target="../tags/tag68.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9"/>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2020/2/6</a:t>
            </a:fld>
            <a:endParaRPr lang="zh-CN" altLang="en-US"/>
          </a:p>
        </p:txBody>
      </p:sp>
      <p:sp>
        <p:nvSpPr>
          <p:cNvPr id="17" name="页脚占位符 16"/>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6" name="文本占位符 5"/>
          <p:cNvSpPr>
            <a:spLocks noGrp="1"/>
          </p:cNvSpPr>
          <p:nvPr>
            <p:ph type="body" sz="quarter" idx="16" hasCustomPrompt="1"/>
            <p:custDataLst>
              <p:tags r:id="rId4"/>
            </p:custDataLst>
          </p:nvPr>
        </p:nvSpPr>
        <p:spPr>
          <a:xfrm>
            <a:off x="4824418" y="3497935"/>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4" name="文本占位符 3"/>
          <p:cNvSpPr>
            <a:spLocks noGrp="1"/>
          </p:cNvSpPr>
          <p:nvPr>
            <p:ph type="body" sz="quarter" idx="15" hasCustomPrompt="1"/>
            <p:custDataLst>
              <p:tags r:id="rId5"/>
            </p:custDataLst>
          </p:nvPr>
        </p:nvSpPr>
        <p:spPr>
          <a:xfrm>
            <a:off x="4824418" y="3854214"/>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3" name="副标题 2"/>
          <p:cNvSpPr>
            <a:spLocks noGrp="1"/>
          </p:cNvSpPr>
          <p:nvPr>
            <p:ph type="subTitle" idx="14" hasCustomPrompt="1"/>
            <p:custDataLst>
              <p:tags r:id="rId6"/>
            </p:custDataLst>
          </p:nvPr>
        </p:nvSpPr>
        <p:spPr>
          <a:xfrm>
            <a:off x="4824417" y="2391469"/>
            <a:ext cx="3619500" cy="833540"/>
          </a:xfrm>
        </p:spPr>
        <p:txBody>
          <a:bodyPr vert="horz" wrap="square" lIns="0" tIns="0" rIns="0" bIns="0" anchor="t" anchorCtr="0">
            <a:normAutofit/>
          </a:bodyPr>
          <a:lstStyle>
            <a:lvl1pPr marL="0" marR="0" indent="0" algn="l" defTabSz="914400" rtl="0" eaLnBrk="1" fontAlgn="auto" latinLnBrk="0" hangingPunct="1">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4824418" y="1509822"/>
            <a:ext cx="3619024" cy="728276"/>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4050" b="0" spc="6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0" y="0"/>
            <a:ext cx="9144000" cy="441630"/>
            <a:chOff x="0" y="0"/>
            <a:chExt cx="12192000" cy="588767"/>
          </a:xfrm>
        </p:grpSpPr>
        <p:pic>
          <p:nvPicPr>
            <p:cNvPr id="8" name="图片 7"/>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2020/2/6</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5"/>
            </p:custDataLst>
          </p:nvPr>
        </p:nvSpPr>
        <p:spPr>
          <a:xfrm>
            <a:off x="502448" y="714469"/>
            <a:ext cx="8139178" cy="4042179"/>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8" r:link="rId9"/>
          <a:stretch>
            <a:fillRect/>
          </a:stretch>
        </p:blipFill>
        <p:spPr>
          <a:xfrm>
            <a:off x="0" y="0"/>
            <a:ext cx="9144000" cy="5144135"/>
          </a:xfrm>
          <a:prstGeom prst="rect">
            <a:avLst/>
          </a:prstGeom>
        </p:spPr>
      </p:pic>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2020/2/6</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7" name="文本占位符 6"/>
          <p:cNvSpPr>
            <a:spLocks noGrp="1"/>
          </p:cNvSpPr>
          <p:nvPr>
            <p:ph type="body" idx="14" hasCustomPrompt="1"/>
            <p:custDataLst>
              <p:tags r:id="rId5"/>
            </p:custDataLst>
          </p:nvPr>
        </p:nvSpPr>
        <p:spPr>
          <a:xfrm>
            <a:off x="4953000" y="2739014"/>
            <a:ext cx="3619500" cy="833540"/>
          </a:xfrm>
        </p:spPr>
        <p:txBody>
          <a:bodyPr vert="horz" wrap="square" lIns="0" tIns="0" rIns="0" bIns="0" anchor="t" anchorCtr="0">
            <a:normAutofit/>
          </a:bodyPr>
          <a:lstStyle>
            <a:lvl1pPr marL="257175" marR="0" indent="-257175" algn="l" rtl="0" eaLnBrk="1" fontAlgn="auto">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20000"/>
              </a:lnSpc>
              <a:spcBef>
                <a:spcPts val="0"/>
              </a:spcBef>
              <a:spcAft>
                <a:spcPts val="0"/>
              </a:spcAft>
              <a:buClr>
                <a:schemeClr val="tx1">
                  <a:lumMod val="65000"/>
                  <a:lumOff val="35000"/>
                </a:schemeClr>
              </a:buClr>
              <a:buSzPts val="1800"/>
              <a:buFont typeface="Arial" panose="020B0604020202020204" pitchFamily="34" charset="0"/>
              <a:buNone/>
            </a:pPr>
            <a:r>
              <a:rPr lang="zh-CN" altLang="en-US"/>
              <a:t>单击此处编辑副标题</a:t>
            </a:r>
          </a:p>
        </p:txBody>
      </p:sp>
      <p:sp>
        <p:nvSpPr>
          <p:cNvPr id="2" name="标题 1"/>
          <p:cNvSpPr>
            <a:spLocks noGrp="1"/>
          </p:cNvSpPr>
          <p:nvPr>
            <p:ph type="title" idx="13" hasCustomPrompt="1"/>
            <p:custDataLst>
              <p:tags r:id="rId6"/>
            </p:custDataLst>
          </p:nvPr>
        </p:nvSpPr>
        <p:spPr>
          <a:xfrm>
            <a:off x="4953000" y="1571581"/>
            <a:ext cx="3619024" cy="1014061"/>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4950" b="0" spc="700">
                <a:solidFill>
                  <a:schemeClr val="tx1"/>
                </a:solidFill>
                <a:latin typeface="Arial" panose="020B0604020202020204" pitchFamily="34" charset="0"/>
                <a:ea typeface="汉仪旗黑-85S" panose="00020600040101010101" pitchFamily="18" charset="-122"/>
              </a:defRPr>
            </a:lvl1pPr>
          </a:lstStyle>
          <a:p>
            <a:r>
              <a:rPr lang="zh-CN" altLang="en-US"/>
              <a:t>编辑标题</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8" name="组合 7"/>
          <p:cNvGrpSpPr/>
          <p:nvPr>
            <p:custDataLst>
              <p:tags r:id="rId1"/>
            </p:custDataLst>
          </p:nvPr>
        </p:nvGrpSpPr>
        <p:grpSpPr>
          <a:xfrm>
            <a:off x="0" y="0"/>
            <a:ext cx="9144000" cy="441630"/>
            <a:chOff x="0" y="0"/>
            <a:chExt cx="12192000" cy="588767"/>
          </a:xfrm>
        </p:grpSpPr>
        <p:pic>
          <p:nvPicPr>
            <p:cNvPr id="7" name="图片 6"/>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4"/>
            <a:ext cx="8139178"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2020/2/6</a:t>
            </a:fld>
            <a:endParaRPr lang="zh-CN" altLang="en-US"/>
          </a:p>
        </p:txBody>
      </p:sp>
      <p:sp>
        <p:nvSpPr>
          <p:cNvPr id="4" name="页脚占位符 3"/>
          <p:cNvSpPr>
            <a:spLocks noGrp="1"/>
          </p:cNvSpPr>
          <p:nvPr>
            <p:ph type="ftr" sz="quarter" idx="11"/>
            <p:custDataLst>
              <p:tags r:id="rId4"/>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219056" y="227885"/>
            <a:ext cx="8705888" cy="468836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hasCustomPrompt="1"/>
            <p:custDataLst>
              <p:tags r:id="rId3"/>
            </p:custDataLst>
          </p:nvPr>
        </p:nvSpPr>
        <p:spPr>
          <a:xfrm>
            <a:off x="961200" y="937016"/>
            <a:ext cx="7219800" cy="542767"/>
          </a:xfrm>
        </p:spPr>
        <p:txBody>
          <a:bodyPr wrap="square" anchor="ctr">
            <a:normAutofit/>
          </a:bodyPr>
          <a:lstStyle>
            <a:lvl1pP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7" name="内容占位符 6"/>
          <p:cNvSpPr>
            <a:spLocks noGrp="1"/>
          </p:cNvSpPr>
          <p:nvPr>
            <p:ph sz="quarter" idx="13"/>
            <p:custDataLst>
              <p:tags r:id="rId4"/>
            </p:custDataLst>
          </p:nvPr>
        </p:nvSpPr>
        <p:spPr>
          <a:xfrm>
            <a:off x="960835" y="1622900"/>
            <a:ext cx="7219950" cy="258421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2020/2/6</a:t>
            </a:fld>
            <a:endParaRPr lang="zh-CN" altLang="en-US"/>
          </a:p>
        </p:txBody>
      </p:sp>
      <p:sp>
        <p:nvSpPr>
          <p:cNvPr id="4" name="页脚占位符 3"/>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0"/>
            <a:ext cx="3618452" cy="514413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8" name="图片 7"/>
          <p:cNvPicPr/>
          <p:nvPr>
            <p:custDataLst>
              <p:tags r:id="rId2"/>
            </p:custDataLst>
          </p:nvPr>
        </p:nvPicPr>
        <p:blipFill>
          <a:blip r:embed="rId10" r:link="rId11" cstate="screen"/>
          <a:stretch>
            <a:fillRect/>
          </a:stretch>
        </p:blipFill>
        <p:spPr>
          <a:xfrm>
            <a:off x="8603933" y="0"/>
            <a:ext cx="540068" cy="441630"/>
          </a:xfrm>
          <a:prstGeom prst="rect">
            <a:avLst/>
          </a:prstGeom>
        </p:spPr>
      </p:pic>
      <p:sp>
        <p:nvSpPr>
          <p:cNvPr id="2" name="标题 1"/>
          <p:cNvSpPr>
            <a:spLocks noGrp="1"/>
          </p:cNvSpPr>
          <p:nvPr>
            <p:ph type="title" hasCustomPrompt="1"/>
            <p:custDataLst>
              <p:tags r:id="rId3"/>
            </p:custDataLst>
          </p:nvPr>
        </p:nvSpPr>
        <p:spPr>
          <a:xfrm>
            <a:off x="437400" y="577871"/>
            <a:ext cx="2970000" cy="661582"/>
          </a:xfrm>
        </p:spPr>
        <p:txBody>
          <a:bodyPr wrap="square" anchor="ctr" anchorCtr="0">
            <a:normAutofit/>
          </a:bodyPr>
          <a:lstStyle>
            <a:lvl1pPr>
              <a:defRPr sz="27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2020/2/6</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440100" y="1323163"/>
            <a:ext cx="2967300" cy="307027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3825900" y="577525"/>
            <a:ext cx="4860000" cy="381642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0"/>
            <a:ext cx="9144000" cy="1998496"/>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9000" y="585972"/>
            <a:ext cx="8232300" cy="469858"/>
          </a:xfrm>
        </p:spPr>
        <p:txBody>
          <a:bodyPr wrap="square" anchor="ctr">
            <a:normAutofit/>
          </a:bodyPr>
          <a:lstStyle>
            <a:lvl1pPr algn="ctr">
              <a:defRPr sz="27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2020/2/6</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459000" y="1244854"/>
            <a:ext cx="8231981" cy="621077"/>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9" name="内容占位符 8"/>
          <p:cNvSpPr>
            <a:spLocks noGrp="1"/>
          </p:cNvSpPr>
          <p:nvPr>
            <p:ph sz="quarter" idx="14"/>
            <p:custDataLst>
              <p:tags r:id="rId8"/>
            </p:custDataLst>
          </p:nvPr>
        </p:nvSpPr>
        <p:spPr>
          <a:xfrm>
            <a:off x="459581" y="2106260"/>
            <a:ext cx="8224200" cy="257341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3772194"/>
            <a:ext cx="9144000" cy="1371941"/>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3600" y="502262"/>
            <a:ext cx="8232300" cy="423952"/>
          </a:xfrm>
        </p:spPr>
        <p:txBody>
          <a:bodyPr wrap="square" anchor="ctr" anchorCtr="0">
            <a:normAutofit/>
          </a:bodyPr>
          <a:lstStyle>
            <a:lvl1pPr algn="ct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2020/2/6</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453628" y="1261056"/>
            <a:ext cx="8243100" cy="240869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8"/>
            </p:custDataLst>
          </p:nvPr>
        </p:nvSpPr>
        <p:spPr>
          <a:xfrm>
            <a:off x="445500" y="3885780"/>
            <a:ext cx="8251200" cy="75879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p:custDataLst>
              <p:tags r:id="rId1"/>
            </p:custDataLst>
          </p:nvPr>
        </p:nvSpPr>
        <p:spPr>
          <a:xfrm>
            <a:off x="0" y="0"/>
            <a:ext cx="9144000" cy="68588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702505"/>
            <a:ext cx="9144000" cy="441630"/>
            <a:chOff x="0" y="6269233"/>
            <a:chExt cx="12192000" cy="588767"/>
          </a:xfrm>
        </p:grpSpPr>
        <p:pic>
          <p:nvPicPr>
            <p:cNvPr id="12" name="图片 11"/>
            <p:cNvPicPr/>
            <p:nvPr userDrawn="1">
              <p:custDataLst>
                <p:tags r:id="rId11"/>
              </p:custDataLst>
            </p:nvPr>
          </p:nvPicPr>
          <p:blipFill>
            <a:blip r:embed="rId14" r:link="rId15" cstate="screen"/>
            <a:stretch>
              <a:fillRect/>
            </a:stretch>
          </p:blipFill>
          <p:spPr>
            <a:xfrm>
              <a:off x="11471910" y="6269233"/>
              <a:ext cx="720090" cy="588767"/>
            </a:xfrm>
            <a:prstGeom prst="rect">
              <a:avLst/>
            </a:prstGeom>
          </p:spPr>
        </p:pic>
        <p:pic>
          <p:nvPicPr>
            <p:cNvPr id="10" name="图片 9"/>
            <p:cNvPicPr/>
            <p:nvPr userDrawn="1">
              <p:custDataLst>
                <p:tags r:id="rId12"/>
              </p:custDataLst>
            </p:nvPr>
          </p:nvPicPr>
          <p:blipFill>
            <a:blip r:embed="rId16" r:link="rId17" cstate="screen"/>
            <a:stretch>
              <a:fillRect/>
            </a:stretch>
          </p:blipFill>
          <p:spPr>
            <a:xfrm>
              <a:off x="0" y="6269233"/>
              <a:ext cx="720090" cy="588767"/>
            </a:xfrm>
            <a:prstGeom prst="rect">
              <a:avLst/>
            </a:prstGeom>
          </p:spPr>
        </p:pic>
      </p:grpSp>
      <p:sp>
        <p:nvSpPr>
          <p:cNvPr id="2" name="标题 1"/>
          <p:cNvSpPr>
            <a:spLocks noGrp="1"/>
          </p:cNvSpPr>
          <p:nvPr>
            <p:ph type="title"/>
            <p:custDataLst>
              <p:tags r:id="rId3"/>
            </p:custDataLst>
          </p:nvPr>
        </p:nvSpPr>
        <p:spPr>
          <a:xfrm>
            <a:off x="434700" y="178222"/>
            <a:ext cx="8278200"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2020/2/6</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434700" y="1247554"/>
            <a:ext cx="40068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4681800" y="1247554"/>
            <a:ext cx="40257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9"/>
            </p:custDataLst>
          </p:nvPr>
        </p:nvSpPr>
        <p:spPr>
          <a:xfrm>
            <a:off x="429300" y="3613046"/>
            <a:ext cx="40068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0"/>
            </p:custDataLst>
          </p:nvPr>
        </p:nvSpPr>
        <p:spPr>
          <a:xfrm>
            <a:off x="4689900" y="3610346"/>
            <a:ext cx="40257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715357"/>
            <a:ext cx="9144000" cy="371342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150469"/>
            <a:ext cx="9143999" cy="993666"/>
            <a:chOff x="0" y="5533275"/>
            <a:chExt cx="12191999" cy="1324725"/>
          </a:xfrm>
        </p:grpSpPr>
        <p:pic>
          <p:nvPicPr>
            <p:cNvPr id="9" name="图片 8"/>
            <p:cNvPicPr/>
            <p:nvPr userDrawn="1">
              <p:custDataLst>
                <p:tags r:id="rId8"/>
              </p:custDataLst>
            </p:nvPr>
          </p:nvPicPr>
          <p:blipFill>
            <a:blip r:embed="rId11" r:link="rId12" cstate="screen"/>
            <a:stretch>
              <a:fillRect/>
            </a:stretch>
          </p:blipFill>
          <p:spPr>
            <a:xfrm>
              <a:off x="10571797" y="5533275"/>
              <a:ext cx="1620202" cy="1324725"/>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0" y="5533275"/>
              <a:ext cx="1620202" cy="1324725"/>
            </a:xfrm>
            <a:prstGeom prst="rect">
              <a:avLst/>
            </a:prstGeom>
          </p:spPr>
        </p:pic>
      </p:grpSp>
      <p:sp>
        <p:nvSpPr>
          <p:cNvPr id="2" name="标题 1"/>
          <p:cNvSpPr>
            <a:spLocks noGrp="1"/>
          </p:cNvSpPr>
          <p:nvPr>
            <p:ph type="title" hasCustomPrompt="1"/>
            <p:custDataLst>
              <p:tags r:id="rId3"/>
            </p:custDataLst>
          </p:nvPr>
        </p:nvSpPr>
        <p:spPr>
          <a:xfrm>
            <a:off x="1142100" y="1004524"/>
            <a:ext cx="6858000" cy="1790321"/>
          </a:xfrm>
        </p:spPr>
        <p:txBody>
          <a:bodyPr wrap="square" anchor="b">
            <a:normAutofit/>
          </a:bodyPr>
          <a:lstStyle>
            <a:lvl1pPr algn="ctr">
              <a:defRPr sz="45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2020/2/6</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1141810" y="2897458"/>
            <a:ext cx="6858000" cy="1242153"/>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t>2020/2/6</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3"/>
            </p:custDataLst>
          </p:nvPr>
        </p:nvSpPr>
        <p:spPr>
          <a:xfrm>
            <a:off x="502412" y="714469"/>
            <a:ext cx="8139178"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2020/2/6</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7" r:link="rId8" cstate="screen"/>
          <a:stretch>
            <a:fillRect/>
          </a:stretch>
        </p:blipFill>
        <p:spPr>
          <a:xfrm>
            <a:off x="3048000" y="4287541"/>
            <a:ext cx="3048000" cy="856594"/>
          </a:xfrm>
          <a:prstGeom prst="rect">
            <a:avLst/>
          </a:prstGeom>
        </p:spPr>
      </p:pic>
      <p:sp>
        <p:nvSpPr>
          <p:cNvPr id="4" name="日期占位符 3"/>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2020/2/6</a:t>
            </a:fld>
            <a:endParaRPr lang="zh-CN" altLang="en-US"/>
          </a:p>
        </p:txBody>
      </p:sp>
      <p:sp>
        <p:nvSpPr>
          <p:cNvPr id="5" name="页脚占位符 4"/>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2" name="标题 1"/>
          <p:cNvSpPr>
            <a:spLocks noGrp="1"/>
          </p:cNvSpPr>
          <p:nvPr>
            <p:ph type="ctrTitle" idx="13" hasCustomPrompt="1"/>
            <p:custDataLst>
              <p:tags r:id="rId5"/>
            </p:custDataLst>
          </p:nvPr>
        </p:nvSpPr>
        <p:spPr>
          <a:xfrm>
            <a:off x="3569970" y="2185543"/>
            <a:ext cx="3660458" cy="811154"/>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4800"/>
              <a:buFont typeface="Arial" panose="020B0604020202020204" pitchFamily="34" charset="0"/>
              <a:buNone/>
              <a:defRPr sz="3600" b="0" spc="5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3"/>
            </p:custDataLst>
          </p:nvPr>
        </p:nvSpPr>
        <p:spPr>
          <a:xfrm>
            <a:off x="502448"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4"/>
            </p:custDataLst>
          </p:nvPr>
        </p:nvSpPr>
        <p:spPr>
          <a:xfrm>
            <a:off x="4679158" y="714469"/>
            <a:ext cx="3962432" cy="4042179"/>
          </a:xfrm>
        </p:spPr>
        <p:txBody>
          <a:bodyPr wrap="square"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charset="-122"/>
              </a:defRPr>
            </a:lvl1pPr>
            <a:lvl2pPr eaLnBrk="1" fontAlgn="auto" latinLnBrk="0" hangingPunct="1">
              <a:defRPr sz="1200">
                <a:solidFill>
                  <a:schemeClr val="tx1"/>
                </a:solidFill>
                <a:latin typeface="Arial" panose="020B0604020202020204" pitchFamily="34" charset="0"/>
                <a:ea typeface="微软雅黑" panose="020B0503020204020204" charset="-122"/>
              </a:defRPr>
            </a:lvl2pPr>
            <a:lvl3pPr eaLnBrk="1" fontAlgn="auto" latinLnBrk="0" hangingPunct="1">
              <a:defRPr sz="1200">
                <a:solidFill>
                  <a:schemeClr val="tx1"/>
                </a:solidFill>
                <a:latin typeface="Arial" panose="020B0604020202020204" pitchFamily="34" charset="0"/>
                <a:ea typeface="微软雅黑" panose="020B0503020204020204" charset="-122"/>
              </a:defRPr>
            </a:lvl3pPr>
            <a:lvl4pPr eaLnBrk="1" fontAlgn="auto" latinLnBrk="0" hangingPunct="1">
              <a:defRPr sz="1200">
                <a:solidFill>
                  <a:schemeClr val="tx1"/>
                </a:solidFill>
                <a:latin typeface="Arial" panose="020B0604020202020204" pitchFamily="34" charset="0"/>
                <a:ea typeface="微软雅黑" panose="020B0503020204020204" charset="-122"/>
              </a:defRPr>
            </a:lvl4pPr>
            <a:lvl5pPr eaLnBrk="1" fontAlgn="auto" latinLnBrk="0" hangingPunct="1">
              <a:defRPr sz="12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2020/2/6</a:t>
            </a:fld>
            <a:endParaRPr lang="zh-CN" altLang="en-US"/>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1"/>
            </p:custDataLst>
          </p:nvPr>
        </p:nvGrpSpPr>
        <p:grpSpPr>
          <a:xfrm>
            <a:off x="0" y="0"/>
            <a:ext cx="9144000" cy="441630"/>
            <a:chOff x="0" y="0"/>
            <a:chExt cx="12192000" cy="588767"/>
          </a:xfrm>
        </p:grpSpPr>
        <p:pic>
          <p:nvPicPr>
            <p:cNvPr id="11" name="图片 10"/>
            <p:cNvPicPr/>
            <p:nvPr userDrawn="1">
              <p:custDataLst>
                <p:tags r:id="rId10"/>
              </p:custDataLst>
            </p:nvPr>
          </p:nvPicPr>
          <p:blipFill>
            <a:blip r:embed="rId13" r:link="rId14" cstate="screen"/>
            <a:stretch>
              <a:fillRect/>
            </a:stretch>
          </p:blipFill>
          <p:spPr>
            <a:xfrm>
              <a:off x="0" y="0"/>
              <a:ext cx="720090" cy="588767"/>
            </a:xfrm>
            <a:prstGeom prst="rect">
              <a:avLst/>
            </a:prstGeom>
          </p:spPr>
        </p:pic>
        <p:pic>
          <p:nvPicPr>
            <p:cNvPr id="10" name="图片 9"/>
            <p:cNvPicPr/>
            <p:nvPr userDrawn="1">
              <p:custDataLst>
                <p:tags r:id="rId11"/>
              </p:custDataLst>
            </p:nvPr>
          </p:nvPicPr>
          <p:blipFill>
            <a:blip r:embed="rId15" r:link="rId16"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3"/>
            </p:custDataLst>
          </p:nvPr>
        </p:nvSpPr>
        <p:spPr>
          <a:xfrm>
            <a:off x="502448" y="714469"/>
            <a:ext cx="3962432" cy="285788"/>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4"/>
            </p:custDataLst>
          </p:nvPr>
        </p:nvSpPr>
        <p:spPr>
          <a:xfrm>
            <a:off x="502444" y="1055024"/>
            <a:ext cx="3962400"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5"/>
            </p:custDataLst>
          </p:nvPr>
        </p:nvSpPr>
        <p:spPr>
          <a:xfrm>
            <a:off x="4676813" y="714469"/>
            <a:ext cx="3962432" cy="285788"/>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6"/>
            </p:custDataLst>
          </p:nvPr>
        </p:nvSpPr>
        <p:spPr>
          <a:xfrm>
            <a:off x="4676813" y="1055024"/>
            <a:ext cx="3962432"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7"/>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2020/2/6</a:t>
            </a:fld>
            <a:endParaRPr lang="zh-CN" altLang="en-US"/>
          </a:p>
        </p:txBody>
      </p:sp>
      <p:sp>
        <p:nvSpPr>
          <p:cNvPr id="8" name="页脚占位符 7"/>
          <p:cNvSpPr>
            <a:spLocks noGrp="1"/>
          </p:cNvSpPr>
          <p:nvPr>
            <p:ph type="ftr" sz="quarter" idx="11"/>
            <p:custDataLst>
              <p:tags r:id="rId8"/>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9"/>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8" r:link="rId9" cstate="screen"/>
          <a:stretch>
            <a:fillRect/>
          </a:stretch>
        </p:blipFill>
        <p:spPr>
          <a:xfrm>
            <a:off x="5623560" y="1646123"/>
            <a:ext cx="3291840" cy="1851889"/>
          </a:xfrm>
          <a:prstGeom prst="rect">
            <a:avLst/>
          </a:prstGeom>
        </p:spPr>
      </p:pic>
      <p:pic>
        <p:nvPicPr>
          <p:cNvPr id="6" name="图片 5"/>
          <p:cNvPicPr/>
          <p:nvPr>
            <p:custDataLst>
              <p:tags r:id="rId2"/>
            </p:custDataLst>
          </p:nvPr>
        </p:nvPicPr>
        <p:blipFill>
          <a:blip r:embed="rId10" r:link="rId11" cstate="screen"/>
          <a:stretch>
            <a:fillRect/>
          </a:stretch>
        </p:blipFill>
        <p:spPr>
          <a:xfrm>
            <a:off x="0" y="4702505"/>
            <a:ext cx="540068" cy="441630"/>
          </a:xfrm>
          <a:prstGeom prst="rect">
            <a:avLst/>
          </a:prstGeom>
        </p:spPr>
      </p:pic>
      <p:sp>
        <p:nvSpPr>
          <p:cNvPr id="2" name="标题 1"/>
          <p:cNvSpPr>
            <a:spLocks noGrp="1"/>
          </p:cNvSpPr>
          <p:nvPr>
            <p:ph type="title"/>
            <p:custDataLst>
              <p:tags r:id="rId3"/>
            </p:custDataLst>
          </p:nvPr>
        </p:nvSpPr>
        <p:spPr>
          <a:xfrm>
            <a:off x="502412" y="332464"/>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2020/2/6</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2020/2/6</a:t>
            </a:fld>
            <a:endParaRPr lang="zh-CN" altLang="en-US"/>
          </a:p>
        </p:txBody>
      </p:sp>
      <p:sp>
        <p:nvSpPr>
          <p:cNvPr id="3" name="页脚占位符 2"/>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48"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3"/>
            </p:custDataLst>
          </p:nvPr>
        </p:nvSpPr>
        <p:spPr>
          <a:xfrm>
            <a:off x="502448" y="714469"/>
            <a:ext cx="3962432" cy="4042179"/>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4679194"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t>2020/2/6</a:t>
            </a:fld>
            <a:endParaRPr lang="zh-CN" altLang="en-US" dirty="0"/>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竖排标题 1"/>
          <p:cNvSpPr>
            <a:spLocks noGrp="1"/>
          </p:cNvSpPr>
          <p:nvPr>
            <p:ph type="title" orient="vert"/>
            <p:custDataLst>
              <p:tags r:id="rId2"/>
            </p:custDataLst>
          </p:nvPr>
        </p:nvSpPr>
        <p:spPr>
          <a:xfrm>
            <a:off x="7928351" y="714469"/>
            <a:ext cx="713238" cy="4042179"/>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3"/>
            </p:custDataLst>
          </p:nvPr>
        </p:nvSpPr>
        <p:spPr>
          <a:xfrm>
            <a:off x="502444" y="714463"/>
            <a:ext cx="7371076" cy="4042179"/>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2020/2/6</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6.xml"/><Relationship Id="rId3" Type="http://schemas.openxmlformats.org/officeDocument/2006/relationships/slideLayout" Target="../slideLayouts/slideLayout3.xml"/><Relationship Id="rId21"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1"/>
            </p:custDataLst>
          </p:nvPr>
        </p:nvSpPr>
        <p:spPr>
          <a:xfrm>
            <a:off x="502412" y="332464"/>
            <a:ext cx="8139178" cy="331514"/>
          </a:xfrm>
          <a:prstGeom prst="rect">
            <a:avLst/>
          </a:prstGeom>
        </p:spPr>
        <p:txBody>
          <a:bodyPr vert="horz" wrap="square"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2"/>
            </p:custDataLst>
          </p:nvPr>
        </p:nvSpPr>
        <p:spPr>
          <a:xfrm>
            <a:off x="502412" y="721138"/>
            <a:ext cx="8139178" cy="4042179"/>
          </a:xfrm>
          <a:prstGeom prst="rect">
            <a:avLst/>
          </a:prstGeom>
        </p:spPr>
        <p:txBody>
          <a:bodyPr vert="horz" wrap="square" lIns="90170" tIns="46990" rIns="90170" bIns="4699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3"/>
            </p:custDataLst>
          </p:nvPr>
        </p:nvSpPr>
        <p:spPr>
          <a:xfrm>
            <a:off x="659807" y="4762963"/>
            <a:ext cx="2025000" cy="237629"/>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t>2020/2/6</a:t>
            </a:fld>
            <a:endParaRPr lang="zh-CN" altLang="en-US"/>
          </a:p>
        </p:txBody>
      </p:sp>
      <p:sp>
        <p:nvSpPr>
          <p:cNvPr id="5" name="页脚占位符 4"/>
          <p:cNvSpPr>
            <a:spLocks noGrp="1"/>
          </p:cNvSpPr>
          <p:nvPr>
            <p:ph type="ftr" sz="quarter" idx="3"/>
            <p:custDataLst>
              <p:tags r:id="rId24"/>
            </p:custDataLst>
          </p:nvPr>
        </p:nvSpPr>
        <p:spPr>
          <a:xfrm>
            <a:off x="3087000" y="4762963"/>
            <a:ext cx="2970000" cy="237629"/>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5"/>
            </p:custDataLst>
          </p:nvPr>
        </p:nvSpPr>
        <p:spPr>
          <a:xfrm>
            <a:off x="6457950" y="4762963"/>
            <a:ext cx="2025000" cy="237629"/>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KSO_TEMPLATE" hidden="1"/>
          <p:cNvSpPr/>
          <p:nvPr>
            <p:custDataLst>
              <p:tags r:id="rId2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5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53.xml"/><Relationship Id="rId1" Type="http://schemas.openxmlformats.org/officeDocument/2006/relationships/tags" Target="../tags/tag152.xml"/><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gif"/><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2141037-D0A4-4E21-8F8B-B1408E39520C}"/>
              </a:ext>
            </a:extLst>
          </p:cNvPr>
          <p:cNvPicPr>
            <a:picLocks noChangeAspect="1"/>
          </p:cNvPicPr>
          <p:nvPr/>
        </p:nvPicPr>
        <p:blipFill rotWithShape="1">
          <a:blip r:embed="rId4"/>
          <a:srcRect r="531"/>
          <a:stretch/>
        </p:blipFill>
        <p:spPr>
          <a:xfrm>
            <a:off x="0" y="0"/>
            <a:ext cx="9144000" cy="5143500"/>
          </a:xfrm>
          <a:prstGeom prst="rect">
            <a:avLst/>
          </a:prstGeom>
        </p:spPr>
      </p:pic>
      <p:sp>
        <p:nvSpPr>
          <p:cNvPr id="15" name="标题 14"/>
          <p:cNvSpPr>
            <a:spLocks noGrp="1"/>
          </p:cNvSpPr>
          <p:nvPr>
            <p:ph type="ctrTitle" idx="13"/>
          </p:nvPr>
        </p:nvSpPr>
        <p:spPr>
          <a:xfrm>
            <a:off x="3384223" y="1918980"/>
            <a:ext cx="5524823" cy="728345"/>
          </a:xfrm>
        </p:spPr>
        <p:txBody>
          <a:bodyPr>
            <a:normAutofit fontScale="90000"/>
          </a:bodyPr>
          <a:lstStyle/>
          <a:p>
            <a:pPr algn="ctr"/>
            <a:r>
              <a:rPr lang="zh-CN" altLang="en-US" sz="2800" b="1" spc="300" dirty="0">
                <a:solidFill>
                  <a:srgbClr val="FF0000"/>
                </a:solidFill>
                <a:latin typeface="微软雅黑" panose="020B0503020204020204" charset="-122"/>
                <a:ea typeface="微软雅黑" panose="020B0503020204020204" charset="-122"/>
                <a:sym typeface="+mn-ea"/>
              </a:rPr>
              <a:t>必修（一）</a:t>
            </a:r>
            <a:r>
              <a:rPr lang="en-US" altLang="zh-CN" sz="2800" b="1" spc="300" dirty="0">
                <a:solidFill>
                  <a:srgbClr val="FF0000"/>
                </a:solidFill>
                <a:latin typeface="微软雅黑" panose="020B0503020204020204" charset="-122"/>
                <a:ea typeface="微软雅黑" panose="020B0503020204020204" charset="-122"/>
                <a:sym typeface="+mn-ea"/>
              </a:rPr>
              <a:t>Unit 1 </a:t>
            </a:r>
            <a:r>
              <a:rPr lang="zh-CN" altLang="en-US" sz="2800" b="1" spc="300" dirty="0">
                <a:solidFill>
                  <a:srgbClr val="FF0000"/>
                </a:solidFill>
                <a:latin typeface="微软雅黑" panose="020B0503020204020204" charset="-122"/>
                <a:ea typeface="微软雅黑" panose="020B0503020204020204" charset="-122"/>
                <a:sym typeface="+mn-ea"/>
              </a:rPr>
              <a:t>词汇</a:t>
            </a:r>
            <a:r>
              <a:rPr lang="en-US" altLang="zh-CN" sz="2800" b="1" spc="300" dirty="0">
                <a:solidFill>
                  <a:srgbClr val="FF0000"/>
                </a:solidFill>
                <a:latin typeface="微软雅黑" panose="020B0503020204020204" charset="-122"/>
                <a:ea typeface="微软雅黑" panose="020B0503020204020204" charset="-122"/>
                <a:sym typeface="+mn-ea"/>
              </a:rPr>
              <a:t>&amp;</a:t>
            </a:r>
            <a:r>
              <a:rPr lang="zh-CN" altLang="en-US" sz="2800" b="1" spc="300" dirty="0">
                <a:solidFill>
                  <a:srgbClr val="FF0000"/>
                </a:solidFill>
                <a:latin typeface="微软雅黑" panose="020B0503020204020204" charset="-122"/>
                <a:ea typeface="微软雅黑" panose="020B0503020204020204" charset="-122"/>
                <a:sym typeface="+mn-ea"/>
              </a:rPr>
              <a:t>语法</a:t>
            </a:r>
            <a:br>
              <a:rPr lang="en-US" altLang="zh-CN" sz="2800" b="1" spc="300" dirty="0">
                <a:solidFill>
                  <a:srgbClr val="FF0000"/>
                </a:solidFill>
                <a:latin typeface="微软雅黑" panose="020B0503020204020204" charset="-122"/>
                <a:ea typeface="微软雅黑" panose="020B0503020204020204" charset="-122"/>
                <a:sym typeface="+mn-ea"/>
              </a:rPr>
            </a:br>
            <a:r>
              <a:rPr lang="zh-CN" altLang="en-US" sz="2800" b="1" spc="300" dirty="0">
                <a:solidFill>
                  <a:srgbClr val="FF0000"/>
                </a:solidFill>
                <a:latin typeface="微软雅黑" panose="020B0503020204020204" charset="-122"/>
                <a:ea typeface="微软雅黑" panose="020B0503020204020204" charset="-122"/>
                <a:sym typeface="+mn-ea"/>
              </a:rPr>
              <a:t>复习（</a:t>
            </a:r>
            <a:r>
              <a:rPr lang="en-US" altLang="zh-CN" sz="2800" b="1" spc="300" dirty="0">
                <a:solidFill>
                  <a:srgbClr val="FF0000"/>
                </a:solidFill>
                <a:latin typeface="微软雅黑" panose="020B0503020204020204" charset="-122"/>
                <a:ea typeface="微软雅黑" panose="020B0503020204020204" charset="-122"/>
                <a:sym typeface="+mn-ea"/>
              </a:rPr>
              <a:t>2</a:t>
            </a:r>
            <a:r>
              <a:rPr lang="zh-CN" altLang="en-US" sz="2800" b="1" spc="300" dirty="0">
                <a:solidFill>
                  <a:srgbClr val="FF0000"/>
                </a:solidFill>
                <a:latin typeface="微软雅黑" panose="020B0503020204020204" charset="-122"/>
                <a:ea typeface="微软雅黑" panose="020B0503020204020204" charset="-122"/>
                <a:sym typeface="+mn-ea"/>
              </a:rPr>
              <a:t>）</a:t>
            </a:r>
            <a:endParaRPr lang="zh-CN" altLang="en-US" sz="2800" dirty="0">
              <a:solidFill>
                <a:srgbClr val="FF0000"/>
              </a:solidFill>
            </a:endParaRPr>
          </a:p>
        </p:txBody>
      </p:sp>
      <p:sp>
        <p:nvSpPr>
          <p:cNvPr id="10" name="矩形 9"/>
          <p:cNvSpPr/>
          <p:nvPr/>
        </p:nvSpPr>
        <p:spPr>
          <a:xfrm>
            <a:off x="4871085" y="3635375"/>
            <a:ext cx="3601720" cy="553085"/>
          </a:xfrm>
          <a:prstGeom prst="rect">
            <a:avLst/>
          </a:prstGeom>
        </p:spPr>
        <p:txBody>
          <a:bodyPr wrap="square">
            <a:spAutoFit/>
          </a:bodyPr>
          <a:lstStyle/>
          <a:p>
            <a:pPr algn="l">
              <a:lnSpc>
                <a:spcPct val="150000"/>
              </a:lnSpc>
            </a:pPr>
            <a:r>
              <a:rPr lang="en-US" altLang="zh-CN" b="1" spc="226" dirty="0">
                <a:solidFill>
                  <a:schemeClr val="tx1"/>
                </a:solidFill>
                <a:latin typeface="楷体" panose="02010609060101010101" charset="-122"/>
                <a:ea typeface="楷体" panose="02010609060101010101" charset="-122"/>
                <a:cs typeface="楷体" panose="02010609060101010101" charset="-122"/>
              </a:rPr>
              <a:t>  </a:t>
            </a:r>
            <a:r>
              <a:rPr lang="en-US" altLang="zh-CN" sz="2000" spc="226" dirty="0">
                <a:solidFill>
                  <a:schemeClr val="tx1"/>
                </a:solidFill>
                <a:latin typeface="微软雅黑" panose="020B0503020204020204" charset="-122"/>
                <a:ea typeface="微软雅黑" panose="020B0503020204020204" charset="-122"/>
              </a:rPr>
              <a:t> </a:t>
            </a:r>
          </a:p>
        </p:txBody>
      </p:sp>
      <p:sp>
        <p:nvSpPr>
          <p:cNvPr id="11" name="文本框 10"/>
          <p:cNvSpPr txBox="1"/>
          <p:nvPr/>
        </p:nvSpPr>
        <p:spPr>
          <a:xfrm>
            <a:off x="4066619" y="1194123"/>
            <a:ext cx="4093845" cy="461665"/>
          </a:xfrm>
          <a:prstGeom prst="rect">
            <a:avLst/>
          </a:prstGeom>
          <a:noFill/>
        </p:spPr>
        <p:txBody>
          <a:bodyPr wrap="square" rtlCol="0">
            <a:spAutoFit/>
          </a:bodyPr>
          <a:lstStyle/>
          <a:p>
            <a:pPr algn="ctr"/>
            <a:r>
              <a:rPr lang="zh-CN" altLang="en-US" sz="20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朝阳区线上课堂</a:t>
            </a:r>
            <a:r>
              <a:rPr lang="en-US" altLang="zh-CN" sz="20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a:t>
            </a:r>
            <a:r>
              <a:rPr lang="zh-CN" altLang="en-US" sz="20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高一年级英语</a:t>
            </a:r>
            <a:r>
              <a:rPr lang="zh-CN" altLang="en-US" sz="24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 </a:t>
            </a:r>
          </a:p>
        </p:txBody>
      </p:sp>
      <p:sp>
        <p:nvSpPr>
          <p:cNvPr id="9" name="文本框 8"/>
          <p:cNvSpPr txBox="1"/>
          <p:nvPr/>
        </p:nvSpPr>
        <p:spPr>
          <a:xfrm>
            <a:off x="3324224" y="3699565"/>
            <a:ext cx="4836240" cy="553998"/>
          </a:xfrm>
          <a:prstGeom prst="rect">
            <a:avLst/>
          </a:prstGeom>
          <a:noFill/>
        </p:spPr>
        <p:txBody>
          <a:bodyPr wrap="square" rtlCol="0">
            <a:spAutoFit/>
          </a:bodyPr>
          <a:lstStyle/>
          <a:p>
            <a:pPr algn="ctr">
              <a:lnSpc>
                <a:spcPct val="150000"/>
              </a:lnSpc>
            </a:pPr>
            <a:r>
              <a:rPr lang="zh-CN" altLang="en-US" sz="2000" spc="226" dirty="0">
                <a:solidFill>
                  <a:schemeClr val="bg2">
                    <a:lumMod val="10000"/>
                  </a:schemeClr>
                </a:solidFill>
                <a:latin typeface="微软雅黑" panose="020B0503020204020204" charset="-122"/>
                <a:ea typeface="微软雅黑" panose="020B0503020204020204" charset="-122"/>
              </a:rPr>
              <a:t>北京市日坛中学   王于</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2299" y="883028"/>
            <a:ext cx="7144457" cy="2246769"/>
          </a:xfrm>
          <a:prstGeom prst="rect">
            <a:avLst/>
          </a:prstGeom>
          <a:noFill/>
        </p:spPr>
        <p:txBody>
          <a:bodyPr wrap="square">
            <a:spAutoFit/>
          </a:bodyPr>
          <a:lstStyle/>
          <a:p>
            <a:r>
              <a:rPr lang="zh-CN" altLang="en-US" sz="2800" dirty="0"/>
              <a:t>请匹配下面句中</a:t>
            </a:r>
            <a:r>
              <a:rPr lang="en-US" altLang="zh-CN" sz="2800" dirty="0"/>
              <a:t>tough</a:t>
            </a:r>
            <a:r>
              <a:rPr lang="zh-CN" altLang="en-US" sz="2800" dirty="0"/>
              <a:t>的意思。</a:t>
            </a:r>
            <a:endParaRPr lang="en-US" altLang="zh-CN" sz="2800" dirty="0"/>
          </a:p>
          <a:p>
            <a:r>
              <a:rPr lang="en-US" altLang="zh-CN" sz="2800" dirty="0">
                <a:latin typeface="宋体"/>
                <a:ea typeface="宋体"/>
              </a:rPr>
              <a:t>① </a:t>
            </a:r>
            <a:r>
              <a:rPr lang="en-US" altLang="zh-CN" sz="2800" dirty="0"/>
              <a:t>She' s had a </a:t>
            </a:r>
            <a:r>
              <a:rPr lang="en-US" altLang="zh-CN" sz="2800" dirty="0">
                <a:solidFill>
                  <a:srgbClr val="FF0000"/>
                </a:solidFill>
              </a:rPr>
              <a:t>tough</a:t>
            </a:r>
            <a:r>
              <a:rPr lang="en-US" altLang="zh-CN" sz="2800" dirty="0"/>
              <a:t> life after her husband died.</a:t>
            </a:r>
            <a:endParaRPr lang="zh-CN" altLang="zh-CN" sz="2800" dirty="0"/>
          </a:p>
          <a:p>
            <a:r>
              <a:rPr lang="en-US" altLang="zh-CN" sz="2800" dirty="0">
                <a:latin typeface="宋体"/>
                <a:ea typeface="宋体"/>
              </a:rPr>
              <a:t>② </a:t>
            </a:r>
            <a:r>
              <a:rPr lang="en-US" altLang="zh-CN" sz="2800" dirty="0"/>
              <a:t>I know she's only a kid, but she's </a:t>
            </a:r>
            <a:r>
              <a:rPr lang="en-US" altLang="zh-CN" sz="2800" dirty="0">
                <a:solidFill>
                  <a:srgbClr val="FF0000"/>
                </a:solidFill>
              </a:rPr>
              <a:t>tough</a:t>
            </a:r>
            <a:r>
              <a:rPr lang="en-US" altLang="zh-CN" sz="2800" dirty="0"/>
              <a:t>.</a:t>
            </a:r>
            <a:endParaRPr lang="zh-CN" altLang="zh-CN" sz="2800" dirty="0"/>
          </a:p>
          <a:p>
            <a:r>
              <a:rPr lang="en-US" altLang="zh-CN" sz="2800" dirty="0">
                <a:latin typeface="宋体"/>
                <a:ea typeface="宋体"/>
              </a:rPr>
              <a:t>③</a:t>
            </a:r>
            <a:r>
              <a:rPr lang="en-US" altLang="zh-CN" sz="2800" dirty="0">
                <a:solidFill>
                  <a:srgbClr val="FF0000"/>
                </a:solidFill>
                <a:latin typeface="宋体"/>
                <a:ea typeface="宋体"/>
              </a:rPr>
              <a:t> </a:t>
            </a:r>
            <a:r>
              <a:rPr lang="en-US" altLang="zh-CN" sz="2800" dirty="0">
                <a:solidFill>
                  <a:srgbClr val="FF0000"/>
                </a:solidFill>
              </a:rPr>
              <a:t>Tough </a:t>
            </a:r>
            <a:r>
              <a:rPr lang="en-US" altLang="zh-CN" sz="2800" dirty="0"/>
              <a:t>glass is needed for cars.</a:t>
            </a:r>
            <a:endParaRPr lang="zh-CN" altLang="zh-CN" sz="2800" dirty="0"/>
          </a:p>
        </p:txBody>
      </p:sp>
      <p:sp>
        <p:nvSpPr>
          <p:cNvPr id="18439" name="TextBox 6"/>
          <p:cNvSpPr txBox="1">
            <a:spLocks noChangeArrowheads="1"/>
          </p:cNvSpPr>
          <p:nvPr/>
        </p:nvSpPr>
        <p:spPr bwMode="auto">
          <a:xfrm>
            <a:off x="1413185" y="3263044"/>
            <a:ext cx="4457037" cy="138499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itchFamily="34" charset="0"/>
                <a:ea typeface="宋体" pitchFamily="2" charset="-122"/>
              </a:defRPr>
            </a:lvl1pPr>
            <a:lvl2pPr marL="742950" indent="-285750">
              <a:spcBef>
                <a:spcPct val="20000"/>
              </a:spcBef>
              <a:buChar char="–"/>
              <a:defRPr sz="2800">
                <a:solidFill>
                  <a:schemeClr val="tx1"/>
                </a:solidFill>
                <a:latin typeface="Arial" pitchFamily="34" charset="0"/>
                <a:ea typeface="宋体" pitchFamily="2" charset="-122"/>
              </a:defRPr>
            </a:lvl2pPr>
            <a:lvl3pPr marL="1143000" indent="-228600">
              <a:spcBef>
                <a:spcPct val="20000"/>
              </a:spcBef>
              <a:buChar char="•"/>
              <a:defRPr sz="2400">
                <a:solidFill>
                  <a:schemeClr val="tx1"/>
                </a:solidFill>
                <a:latin typeface="Arial" pitchFamily="34" charset="0"/>
                <a:ea typeface="宋体" pitchFamily="2" charset="-122"/>
              </a:defRPr>
            </a:lvl3pPr>
            <a:lvl4pPr marL="1600200" indent="-228600">
              <a:spcBef>
                <a:spcPct val="20000"/>
              </a:spcBef>
              <a:buChar char="–"/>
              <a:defRPr sz="2000">
                <a:solidFill>
                  <a:schemeClr val="tx1"/>
                </a:solidFill>
                <a:latin typeface="Arial" pitchFamily="34" charset="0"/>
                <a:ea typeface="宋体" pitchFamily="2" charset="-122"/>
              </a:defRPr>
            </a:lvl4pPr>
            <a:lvl5pPr marL="2057400" indent="-22860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spcBef>
                <a:spcPct val="0"/>
              </a:spcBef>
              <a:buNone/>
            </a:pPr>
            <a:r>
              <a:rPr lang="en-US" altLang="zh-CN" sz="2800" dirty="0">
                <a:solidFill>
                  <a:srgbClr val="0432FF"/>
                </a:solidFill>
                <a:latin typeface="Times New Roman" pitchFamily="18" charset="0"/>
                <a:cs typeface="Times New Roman" pitchFamily="18" charset="0"/>
              </a:rPr>
              <a:t>a. not easily cut or broken</a:t>
            </a:r>
          </a:p>
          <a:p>
            <a:pPr>
              <a:spcBef>
                <a:spcPct val="0"/>
              </a:spcBef>
              <a:buFontTx/>
              <a:buNone/>
            </a:pPr>
            <a:r>
              <a:rPr lang="en-US" altLang="zh-CN" sz="2800" dirty="0">
                <a:solidFill>
                  <a:srgbClr val="0432FF"/>
                </a:solidFill>
                <a:latin typeface="Times New Roman" pitchFamily="18" charset="0"/>
                <a:cs typeface="Times New Roman" pitchFamily="18" charset="0"/>
              </a:rPr>
              <a:t>b. difficult, hard</a:t>
            </a:r>
          </a:p>
          <a:p>
            <a:pPr>
              <a:spcBef>
                <a:spcPct val="0"/>
              </a:spcBef>
              <a:buNone/>
            </a:pPr>
            <a:r>
              <a:rPr lang="en-US" altLang="zh-CN" sz="2800" dirty="0">
                <a:solidFill>
                  <a:srgbClr val="0432FF"/>
                </a:solidFill>
                <a:latin typeface="Times New Roman" pitchFamily="18" charset="0"/>
                <a:cs typeface="Times New Roman" pitchFamily="18" charset="0"/>
              </a:rPr>
              <a:t>c. not easily defeated</a:t>
            </a:r>
          </a:p>
        </p:txBody>
      </p:sp>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3463" y="74578"/>
            <a:ext cx="1879445" cy="673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766756" y="1466792"/>
            <a:ext cx="372218" cy="461665"/>
          </a:xfrm>
          <a:prstGeom prst="rect">
            <a:avLst/>
          </a:prstGeom>
          <a:solidFill>
            <a:srgbClr val="FFFF00"/>
          </a:solidFill>
        </p:spPr>
        <p:txBody>
          <a:bodyPr wrap="none" rtlCol="0">
            <a:spAutoFit/>
          </a:bodyPr>
          <a:lstStyle/>
          <a:p>
            <a:r>
              <a:rPr lang="en-US" altLang="zh-CN" sz="2400" b="1" dirty="0">
                <a:solidFill>
                  <a:srgbClr val="FF0000"/>
                </a:solidFill>
              </a:rPr>
              <a:t>b</a:t>
            </a:r>
            <a:endParaRPr lang="zh-CN" altLang="en-US" sz="2400" b="1" dirty="0">
              <a:solidFill>
                <a:srgbClr val="FF0000"/>
              </a:solidFill>
            </a:endParaRPr>
          </a:p>
        </p:txBody>
      </p:sp>
      <p:sp>
        <p:nvSpPr>
          <p:cNvPr id="10" name="TextBox 9"/>
          <p:cNvSpPr txBox="1"/>
          <p:nvPr/>
        </p:nvSpPr>
        <p:spPr>
          <a:xfrm>
            <a:off x="7580647" y="2119605"/>
            <a:ext cx="356188" cy="461665"/>
          </a:xfrm>
          <a:prstGeom prst="rect">
            <a:avLst/>
          </a:prstGeom>
          <a:solidFill>
            <a:srgbClr val="FFFF00"/>
          </a:solidFill>
        </p:spPr>
        <p:txBody>
          <a:bodyPr wrap="none" rtlCol="0">
            <a:spAutoFit/>
          </a:bodyPr>
          <a:lstStyle/>
          <a:p>
            <a:r>
              <a:rPr lang="en-US" altLang="zh-CN" sz="2400" b="1" dirty="0">
                <a:solidFill>
                  <a:srgbClr val="FF0000"/>
                </a:solidFill>
              </a:rPr>
              <a:t>c</a:t>
            </a:r>
            <a:endParaRPr lang="zh-CN" altLang="en-US" sz="2400" b="1" dirty="0">
              <a:solidFill>
                <a:srgbClr val="FF0000"/>
              </a:solidFill>
            </a:endParaRPr>
          </a:p>
        </p:txBody>
      </p:sp>
      <p:sp>
        <p:nvSpPr>
          <p:cNvPr id="11" name="TextBox 10"/>
          <p:cNvSpPr txBox="1"/>
          <p:nvPr/>
        </p:nvSpPr>
        <p:spPr>
          <a:xfrm>
            <a:off x="6570134" y="2689946"/>
            <a:ext cx="356188" cy="461665"/>
          </a:xfrm>
          <a:prstGeom prst="rect">
            <a:avLst/>
          </a:prstGeom>
          <a:solidFill>
            <a:srgbClr val="FFFF00"/>
          </a:solidFill>
        </p:spPr>
        <p:txBody>
          <a:bodyPr wrap="none" rtlCol="0">
            <a:spAutoFit/>
          </a:bodyPr>
          <a:lstStyle/>
          <a:p>
            <a:r>
              <a:rPr lang="en-US" altLang="zh-CN" sz="2400" b="1" dirty="0">
                <a:solidFill>
                  <a:srgbClr val="FF0000"/>
                </a:solidFill>
              </a:rPr>
              <a:t>a</a:t>
            </a:r>
            <a:endParaRPr lang="zh-CN" altLang="en-US" sz="2400" b="1" dirty="0">
              <a:solidFill>
                <a:srgbClr val="FF0000"/>
              </a:solidFill>
            </a:endParaRPr>
          </a:p>
        </p:txBody>
      </p:sp>
    </p:spTree>
    <p:extLst>
      <p:ext uri="{BB962C8B-B14F-4D97-AF65-F5344CB8AC3E}">
        <p14:creationId xmlns:p14="http://schemas.microsoft.com/office/powerpoint/2010/main" val="3259718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948665" y="1612915"/>
            <a:ext cx="1893467" cy="400110"/>
          </a:xfrm>
          <a:prstGeom prst="rect">
            <a:avLst/>
          </a:prstGeom>
          <a:solidFill>
            <a:srgbClr val="FFFF00"/>
          </a:solidFill>
        </p:spPr>
        <p:txBody>
          <a:bodyPr wrap="none">
            <a:spAutoFit/>
          </a:bodyPr>
          <a:lstStyle/>
          <a:p>
            <a:r>
              <a:rPr lang="en-US" altLang="zh-CN" sz="2000" dirty="0"/>
              <a:t>stop doing </a:t>
            </a:r>
            <a:r>
              <a:rPr lang="en-US" altLang="zh-CN" sz="2000" dirty="0" err="1"/>
              <a:t>sth</a:t>
            </a:r>
            <a:r>
              <a:rPr lang="en-US" altLang="zh-CN" sz="2000" dirty="0"/>
              <a:t>.</a:t>
            </a:r>
            <a:endParaRPr lang="zh-CN" altLang="en-US" sz="2000" dirty="0"/>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3463" y="74578"/>
            <a:ext cx="1879445" cy="687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249382" y="762000"/>
            <a:ext cx="8795268" cy="830997"/>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3. The thought of leaving flashed through his mind, but he quickly </a:t>
            </a:r>
            <a:r>
              <a:rPr lang="en-US" altLang="zh-CN" sz="2400" dirty="0">
                <a:solidFill>
                  <a:srgbClr val="FF0000"/>
                </a:solidFill>
                <a:latin typeface="Times New Roman" panose="02020603050405020304" pitchFamily="18" charset="0"/>
                <a:cs typeface="Times New Roman" panose="02020603050405020304" pitchFamily="18" charset="0"/>
              </a:rPr>
              <a:t>give up</a:t>
            </a:r>
            <a:r>
              <a:rPr lang="en-US" altLang="zh-CN" sz="2400" dirty="0">
                <a:latin typeface="Times New Roman" panose="02020603050405020304" pitchFamily="18" charset="0"/>
                <a:cs typeface="Times New Roman" panose="02020603050405020304" pitchFamily="18" charset="0"/>
              </a:rPr>
              <a:t> on the idea and found ways </a:t>
            </a:r>
            <a:r>
              <a:rPr lang="en-US" altLang="zh-CN" sz="2400" dirty="0">
                <a:solidFill>
                  <a:schemeClr val="tx1"/>
                </a:solidFill>
                <a:latin typeface="Times New Roman" panose="02020603050405020304" pitchFamily="18" charset="0"/>
                <a:cs typeface="Times New Roman" panose="02020603050405020304" pitchFamily="18" charset="0"/>
              </a:rPr>
              <a:t>to deal with the challenges</a:t>
            </a:r>
            <a:r>
              <a:rPr lang="en-US" altLang="zh-CN" sz="2400" dirty="0">
                <a:latin typeface="Times New Roman" panose="02020603050405020304" pitchFamily="18" charset="0"/>
                <a:cs typeface="Times New Roman" panose="02020603050405020304" pitchFamily="18" charset="0"/>
              </a:rPr>
              <a:t>. (P.15)</a:t>
            </a:r>
            <a:endParaRPr lang="zh-CN" altLang="en-US" sz="2400" dirty="0">
              <a:latin typeface="Times New Roman" panose="02020603050405020304" pitchFamily="18" charset="0"/>
              <a:cs typeface="Times New Roman" panose="02020603050405020304" pitchFamily="18" charset="0"/>
            </a:endParaRPr>
          </a:p>
        </p:txBody>
      </p:sp>
      <p:sp>
        <p:nvSpPr>
          <p:cNvPr id="2" name="矩形 1"/>
          <p:cNvSpPr/>
          <p:nvPr/>
        </p:nvSpPr>
        <p:spPr>
          <a:xfrm>
            <a:off x="249382" y="1592997"/>
            <a:ext cx="6600437" cy="1446550"/>
          </a:xfrm>
          <a:prstGeom prst="rect">
            <a:avLst/>
          </a:prstGeom>
        </p:spPr>
        <p:txBody>
          <a:bodyPr wrap="square">
            <a:spAutoFit/>
          </a:bodyPr>
          <a:lstStyle/>
          <a:p>
            <a:r>
              <a:rPr lang="zh-CN" altLang="en-US" sz="2200" dirty="0">
                <a:latin typeface="宋体"/>
                <a:ea typeface="宋体"/>
              </a:rPr>
              <a:t>① </a:t>
            </a:r>
            <a:r>
              <a:rPr lang="en-US" altLang="zh-CN" sz="2200" dirty="0"/>
              <a:t>John has decided to </a:t>
            </a:r>
            <a:r>
              <a:rPr lang="en-US" altLang="zh-CN" sz="2200" dirty="0">
                <a:solidFill>
                  <a:srgbClr val="FF0000"/>
                </a:solidFill>
              </a:rPr>
              <a:t>give up </a:t>
            </a:r>
            <a:r>
              <a:rPr lang="en-US" altLang="zh-CN" sz="2200" dirty="0"/>
              <a:t>football at the end   </a:t>
            </a:r>
          </a:p>
          <a:p>
            <a:r>
              <a:rPr lang="en-US" altLang="zh-CN" sz="2200" dirty="0"/>
              <a:t>      of this season.</a:t>
            </a:r>
          </a:p>
          <a:p>
            <a:r>
              <a:rPr lang="zh-CN" altLang="en-US" sz="2200" dirty="0">
                <a:latin typeface="宋体"/>
                <a:ea typeface="宋体"/>
              </a:rPr>
              <a:t>② </a:t>
            </a:r>
            <a:r>
              <a:rPr lang="en-US" altLang="zh-CN" sz="2200" dirty="0"/>
              <a:t>I would always </a:t>
            </a:r>
            <a:r>
              <a:rPr lang="en-US" altLang="zh-CN" sz="2200" dirty="0">
                <a:solidFill>
                  <a:srgbClr val="FF0000"/>
                </a:solidFill>
              </a:rPr>
              <a:t>give</a:t>
            </a:r>
            <a:r>
              <a:rPr lang="en-US" altLang="zh-CN" sz="2200" dirty="0"/>
              <a:t> my seat </a:t>
            </a:r>
            <a:r>
              <a:rPr lang="en-US" altLang="zh-CN" sz="2200" dirty="0">
                <a:solidFill>
                  <a:srgbClr val="FF0000"/>
                </a:solidFill>
              </a:rPr>
              <a:t>up to </a:t>
            </a:r>
            <a:r>
              <a:rPr lang="en-US" altLang="zh-CN" sz="2200" dirty="0"/>
              <a:t>an elderly </a:t>
            </a:r>
          </a:p>
          <a:p>
            <a:r>
              <a:rPr lang="en-US" altLang="zh-CN" sz="2200" dirty="0"/>
              <a:t>     person on the bus.</a:t>
            </a:r>
          </a:p>
        </p:txBody>
      </p:sp>
      <p:sp>
        <p:nvSpPr>
          <p:cNvPr id="12" name="矩形 11"/>
          <p:cNvSpPr/>
          <p:nvPr/>
        </p:nvSpPr>
        <p:spPr>
          <a:xfrm>
            <a:off x="6311173" y="2440113"/>
            <a:ext cx="2832827" cy="707886"/>
          </a:xfrm>
          <a:prstGeom prst="rect">
            <a:avLst/>
          </a:prstGeom>
          <a:solidFill>
            <a:srgbClr val="FFFF00"/>
          </a:solidFill>
        </p:spPr>
        <p:txBody>
          <a:bodyPr wrap="none">
            <a:spAutoFit/>
          </a:bodyPr>
          <a:lstStyle/>
          <a:p>
            <a:r>
              <a:rPr lang="en-US" altLang="zh-CN" sz="2000" dirty="0"/>
              <a:t>give something that is </a:t>
            </a:r>
          </a:p>
          <a:p>
            <a:r>
              <a:rPr lang="en-US" altLang="zh-CN" sz="2000" dirty="0"/>
              <a:t>yours to someone else</a:t>
            </a:r>
            <a:endParaRPr lang="zh-CN" altLang="en-US" sz="2000" dirty="0"/>
          </a:p>
        </p:txBody>
      </p:sp>
    </p:spTree>
    <p:extLst>
      <p:ext uri="{BB962C8B-B14F-4D97-AF65-F5344CB8AC3E}">
        <p14:creationId xmlns:p14="http://schemas.microsoft.com/office/powerpoint/2010/main" val="2913089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3463" y="74578"/>
            <a:ext cx="1879445" cy="673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a:xfrm>
            <a:off x="243478" y="785985"/>
            <a:ext cx="7670232" cy="430887"/>
          </a:xfrm>
          <a:prstGeom prst="rect">
            <a:avLst/>
          </a:prstGeom>
        </p:spPr>
        <p:txBody>
          <a:bodyPr wrap="square">
            <a:spAutoFit/>
          </a:bodyPr>
          <a:lstStyle/>
          <a:p>
            <a:r>
              <a:rPr lang="zh-CN" altLang="en-US" sz="2200" dirty="0">
                <a:latin typeface="宋体"/>
                <a:ea typeface="宋体"/>
              </a:rPr>
              <a:t>① </a:t>
            </a:r>
            <a:r>
              <a:rPr lang="en-US" altLang="zh-CN" sz="2200" dirty="0"/>
              <a:t>Eventually I </a:t>
            </a:r>
            <a:r>
              <a:rPr lang="en-US" altLang="zh-CN" sz="2200" dirty="0">
                <a:solidFill>
                  <a:srgbClr val="FF0000"/>
                </a:solidFill>
              </a:rPr>
              <a:t>gave in </a:t>
            </a:r>
            <a:r>
              <a:rPr lang="en-US" altLang="zh-CN" sz="2200" dirty="0"/>
              <a:t>and accepted the job.</a:t>
            </a:r>
          </a:p>
        </p:txBody>
      </p:sp>
      <p:sp>
        <p:nvSpPr>
          <p:cNvPr id="6" name="矩形 5"/>
          <p:cNvSpPr/>
          <p:nvPr/>
        </p:nvSpPr>
        <p:spPr>
          <a:xfrm>
            <a:off x="280243" y="3934339"/>
            <a:ext cx="6354625" cy="430887"/>
          </a:xfrm>
          <a:prstGeom prst="rect">
            <a:avLst/>
          </a:prstGeom>
        </p:spPr>
        <p:txBody>
          <a:bodyPr wrap="none">
            <a:spAutoFit/>
          </a:bodyPr>
          <a:lstStyle/>
          <a:p>
            <a:r>
              <a:rPr lang="zh-CN" altLang="en-US" sz="2200" dirty="0">
                <a:latin typeface="宋体"/>
                <a:ea typeface="宋体"/>
              </a:rPr>
              <a:t>⑥ </a:t>
            </a:r>
            <a:r>
              <a:rPr lang="en-US" altLang="zh-CN" sz="2200" dirty="0"/>
              <a:t>The wood </a:t>
            </a:r>
            <a:r>
              <a:rPr lang="en-US" altLang="zh-CN" sz="2200" dirty="0">
                <a:solidFill>
                  <a:srgbClr val="FF0000"/>
                </a:solidFill>
              </a:rPr>
              <a:t>gave off </a:t>
            </a:r>
            <a:r>
              <a:rPr lang="en-US" altLang="zh-CN" sz="2200" dirty="0"/>
              <a:t>a sweet smell as it burned.</a:t>
            </a:r>
            <a:endParaRPr lang="zh-CN" altLang="en-US" sz="2200" dirty="0"/>
          </a:p>
        </p:txBody>
      </p:sp>
      <p:sp>
        <p:nvSpPr>
          <p:cNvPr id="7" name="矩形 6"/>
          <p:cNvSpPr/>
          <p:nvPr/>
        </p:nvSpPr>
        <p:spPr>
          <a:xfrm>
            <a:off x="280243" y="1355553"/>
            <a:ext cx="7139056" cy="769441"/>
          </a:xfrm>
          <a:prstGeom prst="rect">
            <a:avLst/>
          </a:prstGeom>
        </p:spPr>
        <p:txBody>
          <a:bodyPr wrap="square">
            <a:spAutoFit/>
          </a:bodyPr>
          <a:lstStyle/>
          <a:p>
            <a:r>
              <a:rPr lang="zh-CN" altLang="en-US" sz="2200" dirty="0">
                <a:latin typeface="宋体"/>
                <a:ea typeface="宋体"/>
              </a:rPr>
              <a:t>② </a:t>
            </a:r>
            <a:r>
              <a:rPr lang="en-US" altLang="zh-CN" sz="2200" dirty="0"/>
              <a:t>I gave most of my </a:t>
            </a:r>
            <a:r>
              <a:rPr lang="en-US" altLang="zh-CN" sz="2200" dirty="0">
                <a:solidFill>
                  <a:srgbClr val="FF0000"/>
                </a:solidFill>
              </a:rPr>
              <a:t>books away </a:t>
            </a:r>
            <a:r>
              <a:rPr lang="en-US" altLang="zh-CN" sz="2200" dirty="0"/>
              <a:t>when I left college.</a:t>
            </a:r>
          </a:p>
          <a:p>
            <a:r>
              <a:rPr lang="en-US" altLang="zh-CN" sz="2200" dirty="0"/>
              <a:t>    Sue tried to smile, but her voice </a:t>
            </a:r>
            <a:r>
              <a:rPr lang="en-US" altLang="zh-CN" sz="2200" dirty="0">
                <a:solidFill>
                  <a:srgbClr val="FF0000"/>
                </a:solidFill>
              </a:rPr>
              <a:t>gave </a:t>
            </a:r>
            <a:r>
              <a:rPr lang="en-US" altLang="zh-CN" sz="2200" dirty="0"/>
              <a:t>her </a:t>
            </a:r>
            <a:r>
              <a:rPr lang="en-US" altLang="zh-CN" sz="2200" dirty="0">
                <a:solidFill>
                  <a:srgbClr val="FF0000"/>
                </a:solidFill>
              </a:rPr>
              <a:t>away</a:t>
            </a:r>
            <a:r>
              <a:rPr lang="en-US" altLang="zh-CN" sz="2200" dirty="0"/>
              <a:t>. </a:t>
            </a:r>
          </a:p>
        </p:txBody>
      </p:sp>
      <p:sp>
        <p:nvSpPr>
          <p:cNvPr id="8" name="矩形 7"/>
          <p:cNvSpPr/>
          <p:nvPr/>
        </p:nvSpPr>
        <p:spPr>
          <a:xfrm>
            <a:off x="280243" y="2130420"/>
            <a:ext cx="6953106" cy="430887"/>
          </a:xfrm>
          <a:prstGeom prst="rect">
            <a:avLst/>
          </a:prstGeom>
        </p:spPr>
        <p:txBody>
          <a:bodyPr wrap="square">
            <a:spAutoFit/>
          </a:bodyPr>
          <a:lstStyle/>
          <a:p>
            <a:r>
              <a:rPr lang="zh-CN" altLang="en-US" sz="2200" dirty="0">
                <a:latin typeface="宋体"/>
                <a:ea typeface="宋体"/>
              </a:rPr>
              <a:t>③ </a:t>
            </a:r>
            <a:r>
              <a:rPr lang="en-US" altLang="zh-CN" sz="2200" dirty="0"/>
              <a:t>This isn't your money and you must </a:t>
            </a:r>
            <a:r>
              <a:rPr lang="en-US" altLang="zh-CN" sz="2200" dirty="0">
                <a:solidFill>
                  <a:srgbClr val="FF0000"/>
                </a:solidFill>
              </a:rPr>
              <a:t>give it back</a:t>
            </a:r>
            <a:r>
              <a:rPr lang="en-US" altLang="zh-CN" sz="2200" dirty="0"/>
              <a:t>.</a:t>
            </a:r>
          </a:p>
        </p:txBody>
      </p:sp>
      <p:sp>
        <p:nvSpPr>
          <p:cNvPr id="9" name="矩形 8"/>
          <p:cNvSpPr/>
          <p:nvPr/>
        </p:nvSpPr>
        <p:spPr>
          <a:xfrm>
            <a:off x="6878133" y="2161197"/>
            <a:ext cx="770348" cy="400110"/>
          </a:xfrm>
          <a:prstGeom prst="rect">
            <a:avLst/>
          </a:prstGeom>
          <a:solidFill>
            <a:srgbClr val="FFFF00"/>
          </a:solidFill>
        </p:spPr>
        <p:txBody>
          <a:bodyPr wrap="square">
            <a:spAutoFit/>
          </a:bodyPr>
          <a:lstStyle/>
          <a:p>
            <a:r>
              <a:rPr lang="zh-CN" altLang="en-US" sz="2000" dirty="0">
                <a:latin typeface="黑体" panose="02010609060101010101" pitchFamily="49" charset="-122"/>
                <a:ea typeface="黑体" panose="02010609060101010101" pitchFamily="49" charset="-122"/>
              </a:rPr>
              <a:t>归还</a:t>
            </a:r>
          </a:p>
        </p:txBody>
      </p:sp>
      <p:sp>
        <p:nvSpPr>
          <p:cNvPr id="10" name="矩形 9"/>
          <p:cNvSpPr/>
          <p:nvPr/>
        </p:nvSpPr>
        <p:spPr>
          <a:xfrm>
            <a:off x="280243" y="2601845"/>
            <a:ext cx="7516465" cy="1107996"/>
          </a:xfrm>
          <a:prstGeom prst="rect">
            <a:avLst/>
          </a:prstGeom>
        </p:spPr>
        <p:txBody>
          <a:bodyPr wrap="square">
            <a:spAutoFit/>
          </a:bodyPr>
          <a:lstStyle/>
          <a:p>
            <a:r>
              <a:rPr lang="zh-CN" altLang="en-US" sz="2200" dirty="0"/>
              <a:t>④ </a:t>
            </a:r>
            <a:r>
              <a:rPr lang="en-US" altLang="zh-CN" sz="2200" dirty="0"/>
              <a:t>Many volunteers are </a:t>
            </a:r>
            <a:r>
              <a:rPr lang="en-US" altLang="zh-CN" sz="2200" dirty="0">
                <a:solidFill>
                  <a:srgbClr val="FF0000"/>
                </a:solidFill>
              </a:rPr>
              <a:t>giving out</a:t>
            </a:r>
            <a:r>
              <a:rPr lang="en-US" altLang="zh-CN" sz="2200" dirty="0"/>
              <a:t> leaflets to everyone on the street.</a:t>
            </a:r>
          </a:p>
          <a:p>
            <a:r>
              <a:rPr lang="zh-CN" altLang="en-US" sz="2200" dirty="0">
                <a:latin typeface="宋体"/>
                <a:ea typeface="宋体"/>
              </a:rPr>
              <a:t>⑤ </a:t>
            </a:r>
            <a:r>
              <a:rPr lang="en-US" altLang="zh-CN" sz="2200" dirty="0"/>
              <a:t>After two hours her patience </a:t>
            </a:r>
            <a:r>
              <a:rPr lang="en-US" altLang="zh-CN" sz="2200" dirty="0">
                <a:solidFill>
                  <a:srgbClr val="FF0000"/>
                </a:solidFill>
              </a:rPr>
              <a:t>gave out</a:t>
            </a:r>
            <a:r>
              <a:rPr lang="en-US" altLang="zh-CN" sz="2200" dirty="0"/>
              <a:t>.</a:t>
            </a:r>
          </a:p>
        </p:txBody>
      </p:sp>
      <p:sp>
        <p:nvSpPr>
          <p:cNvPr id="11" name="矩形 10"/>
          <p:cNvSpPr/>
          <p:nvPr/>
        </p:nvSpPr>
        <p:spPr>
          <a:xfrm>
            <a:off x="7055891" y="763407"/>
            <a:ext cx="1467068" cy="400110"/>
          </a:xfrm>
          <a:prstGeom prst="rect">
            <a:avLst/>
          </a:prstGeom>
          <a:solidFill>
            <a:srgbClr val="FFFF00"/>
          </a:solidFill>
        </p:spPr>
        <p:txBody>
          <a:bodyPr wrap="none">
            <a:spAutoFit/>
          </a:bodyPr>
          <a:lstStyle/>
          <a:p>
            <a:r>
              <a:rPr lang="zh-CN" altLang="en-US" sz="2000" dirty="0">
                <a:latin typeface="黑体" panose="02010609060101010101" pitchFamily="49" charset="-122"/>
                <a:ea typeface="黑体" panose="02010609060101010101" pitchFamily="49" charset="-122"/>
              </a:rPr>
              <a:t>让步，妥协</a:t>
            </a:r>
          </a:p>
        </p:txBody>
      </p:sp>
      <p:sp>
        <p:nvSpPr>
          <p:cNvPr id="12" name="矩形 11"/>
          <p:cNvSpPr/>
          <p:nvPr/>
        </p:nvSpPr>
        <p:spPr>
          <a:xfrm>
            <a:off x="7040688" y="1216872"/>
            <a:ext cx="1210588" cy="400110"/>
          </a:xfrm>
          <a:prstGeom prst="rect">
            <a:avLst/>
          </a:prstGeom>
          <a:solidFill>
            <a:srgbClr val="FFFF00"/>
          </a:solidFill>
        </p:spPr>
        <p:txBody>
          <a:bodyPr wrap="none">
            <a:spAutoFit/>
          </a:bodyPr>
          <a:lstStyle/>
          <a:p>
            <a:r>
              <a:rPr lang="zh-CN" altLang="en-US" sz="2000" dirty="0">
                <a:latin typeface="黑体" panose="02010609060101010101" pitchFamily="49" charset="-122"/>
                <a:ea typeface="黑体" panose="02010609060101010101" pitchFamily="49" charset="-122"/>
              </a:rPr>
              <a:t>免费送出</a:t>
            </a:r>
          </a:p>
        </p:txBody>
      </p:sp>
      <p:sp>
        <p:nvSpPr>
          <p:cNvPr id="13" name="矩形 12"/>
          <p:cNvSpPr/>
          <p:nvPr/>
        </p:nvSpPr>
        <p:spPr>
          <a:xfrm>
            <a:off x="6780459" y="1720136"/>
            <a:ext cx="1210588" cy="400110"/>
          </a:xfrm>
          <a:prstGeom prst="rect">
            <a:avLst/>
          </a:prstGeom>
          <a:solidFill>
            <a:srgbClr val="FFFF00"/>
          </a:solidFill>
        </p:spPr>
        <p:txBody>
          <a:bodyPr wrap="none">
            <a:spAutoFit/>
          </a:bodyPr>
          <a:lstStyle/>
          <a:p>
            <a:r>
              <a:rPr lang="zh-CN" altLang="en-US" sz="2000" dirty="0">
                <a:latin typeface="黑体" panose="02010609060101010101" pitchFamily="49" charset="-122"/>
                <a:ea typeface="黑体" panose="02010609060101010101" pitchFamily="49" charset="-122"/>
              </a:rPr>
              <a:t>泄露秘密</a:t>
            </a:r>
          </a:p>
        </p:txBody>
      </p:sp>
      <p:sp>
        <p:nvSpPr>
          <p:cNvPr id="14" name="矩形 13"/>
          <p:cNvSpPr/>
          <p:nvPr/>
        </p:nvSpPr>
        <p:spPr>
          <a:xfrm>
            <a:off x="6582505" y="3934339"/>
            <a:ext cx="2131952" cy="400110"/>
          </a:xfrm>
          <a:prstGeom prst="rect">
            <a:avLst/>
          </a:prstGeom>
          <a:solidFill>
            <a:srgbClr val="FFFF00"/>
          </a:solidFill>
        </p:spPr>
        <p:txBody>
          <a:bodyPr wrap="square">
            <a:spAutoFit/>
          </a:bodyPr>
          <a:lstStyle/>
          <a:p>
            <a:r>
              <a:rPr lang="zh-CN" altLang="en-US" sz="2000" dirty="0">
                <a:latin typeface="黑体" panose="02010609060101010101" pitchFamily="49" charset="-122"/>
                <a:ea typeface="黑体" panose="02010609060101010101" pitchFamily="49" charset="-122"/>
              </a:rPr>
              <a:t>散发光、热、气</a:t>
            </a:r>
          </a:p>
        </p:txBody>
      </p:sp>
      <p:sp>
        <p:nvSpPr>
          <p:cNvPr id="15" name="矩形 14"/>
          <p:cNvSpPr/>
          <p:nvPr/>
        </p:nvSpPr>
        <p:spPr>
          <a:xfrm>
            <a:off x="7528536" y="2787980"/>
            <a:ext cx="770348" cy="400110"/>
          </a:xfrm>
          <a:prstGeom prst="rect">
            <a:avLst/>
          </a:prstGeom>
          <a:solidFill>
            <a:srgbClr val="FFFF00"/>
          </a:solidFill>
        </p:spPr>
        <p:txBody>
          <a:bodyPr wrap="square">
            <a:spAutoFit/>
          </a:bodyPr>
          <a:lstStyle/>
          <a:p>
            <a:r>
              <a:rPr lang="zh-CN" altLang="en-US" sz="2000" dirty="0">
                <a:latin typeface="黑体" panose="02010609060101010101" pitchFamily="49" charset="-122"/>
                <a:ea typeface="黑体" panose="02010609060101010101" pitchFamily="49" charset="-122"/>
              </a:rPr>
              <a:t>分发</a:t>
            </a:r>
          </a:p>
        </p:txBody>
      </p:sp>
      <p:sp>
        <p:nvSpPr>
          <p:cNvPr id="16" name="矩形 15"/>
          <p:cNvSpPr/>
          <p:nvPr/>
        </p:nvSpPr>
        <p:spPr>
          <a:xfrm>
            <a:off x="6042198" y="3309731"/>
            <a:ext cx="770348" cy="400110"/>
          </a:xfrm>
          <a:prstGeom prst="rect">
            <a:avLst/>
          </a:prstGeom>
          <a:solidFill>
            <a:srgbClr val="FFFF00"/>
          </a:solidFill>
        </p:spPr>
        <p:txBody>
          <a:bodyPr wrap="square">
            <a:spAutoFit/>
          </a:bodyPr>
          <a:lstStyle/>
          <a:p>
            <a:r>
              <a:rPr lang="zh-CN" altLang="en-US" sz="2000" dirty="0">
                <a:latin typeface="黑体" panose="02010609060101010101" pitchFamily="49" charset="-122"/>
                <a:ea typeface="黑体" panose="02010609060101010101" pitchFamily="49" charset="-122"/>
              </a:rPr>
              <a:t>耗尽</a:t>
            </a:r>
          </a:p>
        </p:txBody>
      </p:sp>
      <p:sp>
        <p:nvSpPr>
          <p:cNvPr id="17" name="TextBox 16"/>
          <p:cNvSpPr txBox="1"/>
          <p:nvPr/>
        </p:nvSpPr>
        <p:spPr>
          <a:xfrm>
            <a:off x="2832099" y="74578"/>
            <a:ext cx="3433953" cy="523220"/>
          </a:xfrm>
          <a:prstGeom prst="rect">
            <a:avLst/>
          </a:prstGeom>
          <a:noFill/>
        </p:spPr>
        <p:txBody>
          <a:bodyPr wrap="none" rtlCol="0">
            <a:spAutoFit/>
          </a:bodyPr>
          <a:lstStyle/>
          <a:p>
            <a:r>
              <a:rPr lang="zh-CN" altLang="en-US" sz="2800" b="1" dirty="0">
                <a:latin typeface="黑体" panose="02010609060101010101" pitchFamily="49" charset="-122"/>
                <a:ea typeface="黑体" panose="02010609060101010101" pitchFamily="49" charset="-122"/>
              </a:rPr>
              <a:t>更多</a:t>
            </a:r>
            <a:r>
              <a:rPr lang="en-US" altLang="zh-CN" sz="2800" b="1" dirty="0">
                <a:solidFill>
                  <a:srgbClr val="FF0000"/>
                </a:solidFill>
                <a:latin typeface="黑体" panose="02010609060101010101" pitchFamily="49" charset="-122"/>
                <a:ea typeface="黑体" panose="02010609060101010101" pitchFamily="49" charset="-122"/>
              </a:rPr>
              <a:t>give</a:t>
            </a:r>
            <a:r>
              <a:rPr lang="zh-CN" altLang="en-US" sz="2800" b="1" dirty="0">
                <a:latin typeface="黑体" panose="02010609060101010101" pitchFamily="49" charset="-122"/>
                <a:ea typeface="黑体" panose="02010609060101010101" pitchFamily="49" charset="-122"/>
              </a:rPr>
              <a:t>构成的短语</a:t>
            </a:r>
          </a:p>
        </p:txBody>
      </p:sp>
    </p:spTree>
    <p:extLst>
      <p:ext uri="{BB962C8B-B14F-4D97-AF65-F5344CB8AC3E}">
        <p14:creationId xmlns:p14="http://schemas.microsoft.com/office/powerpoint/2010/main" val="2791730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500"/>
                                        <p:tgtEl>
                                          <p:spTgt spid="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animBg="1"/>
      <p:bldP spid="10" grpId="0"/>
      <p:bldP spid="11" grpId="0" animBg="1"/>
      <p:bldP spid="12" grpId="0" animBg="1"/>
      <p:bldP spid="13" grpId="0" animBg="1"/>
      <p:bldP spid="14" grpId="0" animBg="1"/>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3463" y="74578"/>
            <a:ext cx="1879445" cy="673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53157" y="794648"/>
            <a:ext cx="8082844" cy="3744615"/>
          </a:xfrm>
          <a:prstGeom prst="rect">
            <a:avLst/>
          </a:prstGeom>
          <a:noFill/>
        </p:spPr>
        <p:txBody>
          <a:bodyPr wrap="square" rtlCol="0">
            <a:spAutoFit/>
          </a:bodyPr>
          <a:lstStyle/>
          <a:p>
            <a:r>
              <a:rPr lang="zh-CN" altLang="en-US" sz="2400" dirty="0"/>
              <a:t>请用上面由</a:t>
            </a:r>
            <a:r>
              <a:rPr lang="en-US" altLang="zh-CN" sz="2400" dirty="0"/>
              <a:t>give</a:t>
            </a:r>
            <a:r>
              <a:rPr lang="zh-CN" altLang="en-US" sz="2400" dirty="0"/>
              <a:t>所构成的短语填空。</a:t>
            </a:r>
            <a:endParaRPr lang="en-US" altLang="zh-CN" sz="2400" dirty="0"/>
          </a:p>
          <a:p>
            <a:pPr marL="342900" indent="-342900">
              <a:lnSpc>
                <a:spcPts val="3200"/>
              </a:lnSpc>
              <a:buAutoNum type="arabicPeriod"/>
            </a:pPr>
            <a:r>
              <a:rPr lang="en-US" altLang="zh-CN" sz="2400" dirty="0"/>
              <a:t>He __________ most of his money to charity.</a:t>
            </a:r>
          </a:p>
          <a:p>
            <a:pPr marL="342900" indent="-342900">
              <a:lnSpc>
                <a:spcPts val="3200"/>
              </a:lnSpc>
              <a:buAutoNum type="arabicPeriod"/>
            </a:pPr>
            <a:r>
              <a:rPr lang="en-US" altLang="zh-CN" sz="2400" dirty="0"/>
              <a:t>The teacher _____________the examination papers when I came in.</a:t>
            </a:r>
          </a:p>
          <a:p>
            <a:pPr marL="342900" indent="-342900">
              <a:lnSpc>
                <a:spcPts val="3200"/>
              </a:lnSpc>
              <a:buAutoNum type="arabicPeriod"/>
            </a:pPr>
            <a:r>
              <a:rPr lang="en-US" altLang="zh-CN" sz="2400" dirty="0"/>
              <a:t>The cooker _____________ a funny smell.</a:t>
            </a:r>
          </a:p>
          <a:p>
            <a:pPr marL="342900" indent="-342900">
              <a:lnSpc>
                <a:spcPts val="3200"/>
              </a:lnSpc>
              <a:buAutoNum type="arabicPeriod"/>
            </a:pPr>
            <a:r>
              <a:rPr lang="en-US" altLang="zh-CN" sz="2400" dirty="0"/>
              <a:t>He won’t ___________ the experiment even if he has failed many times.</a:t>
            </a:r>
          </a:p>
          <a:p>
            <a:pPr marL="342900" indent="-342900">
              <a:lnSpc>
                <a:spcPts val="3200"/>
              </a:lnSpc>
              <a:buAutoNum type="arabicPeriod"/>
            </a:pPr>
            <a:r>
              <a:rPr lang="en-US" altLang="zh-CN" sz="2400" dirty="0"/>
              <a:t>Father kept inviting Lucy to stay for lunch, and finally she __________.</a:t>
            </a:r>
          </a:p>
        </p:txBody>
      </p:sp>
      <p:sp>
        <p:nvSpPr>
          <p:cNvPr id="2" name="矩形 1"/>
          <p:cNvSpPr/>
          <p:nvPr/>
        </p:nvSpPr>
        <p:spPr>
          <a:xfrm>
            <a:off x="1447852" y="1195589"/>
            <a:ext cx="1810111" cy="461665"/>
          </a:xfrm>
          <a:prstGeom prst="rect">
            <a:avLst/>
          </a:prstGeom>
        </p:spPr>
        <p:txBody>
          <a:bodyPr wrap="none">
            <a:spAutoFit/>
          </a:bodyPr>
          <a:lstStyle/>
          <a:p>
            <a:r>
              <a:rPr lang="en-US" altLang="zh-CN" sz="2400" b="1" dirty="0">
                <a:solidFill>
                  <a:srgbClr val="FF0000"/>
                </a:solidFill>
              </a:rPr>
              <a:t>gave away </a:t>
            </a:r>
            <a:endParaRPr lang="zh-CN" altLang="en-US" sz="2400" b="1" dirty="0">
              <a:solidFill>
                <a:srgbClr val="FF0000"/>
              </a:solidFill>
            </a:endParaRPr>
          </a:p>
        </p:txBody>
      </p:sp>
      <p:sp>
        <p:nvSpPr>
          <p:cNvPr id="5" name="矩形 4"/>
          <p:cNvSpPr/>
          <p:nvPr/>
        </p:nvSpPr>
        <p:spPr>
          <a:xfrm>
            <a:off x="2671580" y="1578821"/>
            <a:ext cx="2369559" cy="461665"/>
          </a:xfrm>
          <a:prstGeom prst="rect">
            <a:avLst/>
          </a:prstGeom>
        </p:spPr>
        <p:txBody>
          <a:bodyPr wrap="none">
            <a:spAutoFit/>
          </a:bodyPr>
          <a:lstStyle/>
          <a:p>
            <a:r>
              <a:rPr lang="en-US" altLang="zh-CN" sz="2400" b="1" dirty="0">
                <a:solidFill>
                  <a:srgbClr val="FF0000"/>
                </a:solidFill>
              </a:rPr>
              <a:t>was giving out</a:t>
            </a:r>
            <a:endParaRPr lang="zh-CN" altLang="en-US" sz="2400" b="1" dirty="0">
              <a:solidFill>
                <a:srgbClr val="FF0000"/>
              </a:solidFill>
            </a:endParaRPr>
          </a:p>
        </p:txBody>
      </p:sp>
      <p:sp>
        <p:nvSpPr>
          <p:cNvPr id="6" name="矩形 5"/>
          <p:cNvSpPr/>
          <p:nvPr/>
        </p:nvSpPr>
        <p:spPr>
          <a:xfrm>
            <a:off x="2530469" y="2340821"/>
            <a:ext cx="1907895" cy="461665"/>
          </a:xfrm>
          <a:prstGeom prst="rect">
            <a:avLst/>
          </a:prstGeom>
        </p:spPr>
        <p:txBody>
          <a:bodyPr wrap="none">
            <a:spAutoFit/>
          </a:bodyPr>
          <a:lstStyle/>
          <a:p>
            <a:r>
              <a:rPr lang="en-US" altLang="zh-CN" sz="2400" b="1" dirty="0">
                <a:solidFill>
                  <a:srgbClr val="FF0000"/>
                </a:solidFill>
              </a:rPr>
              <a:t>is giving off</a:t>
            </a:r>
            <a:endParaRPr lang="zh-CN" altLang="en-US" sz="2400" b="1" dirty="0">
              <a:solidFill>
                <a:srgbClr val="FF0000"/>
              </a:solidFill>
            </a:endParaRPr>
          </a:p>
        </p:txBody>
      </p:sp>
      <p:sp>
        <p:nvSpPr>
          <p:cNvPr id="7" name="矩形 6"/>
          <p:cNvSpPr/>
          <p:nvPr/>
        </p:nvSpPr>
        <p:spPr>
          <a:xfrm>
            <a:off x="2225020" y="2802486"/>
            <a:ext cx="1260281" cy="461665"/>
          </a:xfrm>
          <a:prstGeom prst="rect">
            <a:avLst/>
          </a:prstGeom>
        </p:spPr>
        <p:txBody>
          <a:bodyPr wrap="none">
            <a:spAutoFit/>
          </a:bodyPr>
          <a:lstStyle/>
          <a:p>
            <a:r>
              <a:rPr lang="en-US" altLang="zh-CN" sz="2400" b="1" dirty="0">
                <a:solidFill>
                  <a:srgbClr val="FF0000"/>
                </a:solidFill>
              </a:rPr>
              <a:t>give up</a:t>
            </a:r>
            <a:endParaRPr lang="zh-CN" altLang="en-US" sz="2400" b="1" dirty="0">
              <a:solidFill>
                <a:srgbClr val="FF0000"/>
              </a:solidFill>
            </a:endParaRPr>
          </a:p>
        </p:txBody>
      </p:sp>
      <p:sp>
        <p:nvSpPr>
          <p:cNvPr id="8" name="矩形 7"/>
          <p:cNvSpPr/>
          <p:nvPr/>
        </p:nvSpPr>
        <p:spPr>
          <a:xfrm>
            <a:off x="1486800" y="3943844"/>
            <a:ext cx="1244251" cy="461665"/>
          </a:xfrm>
          <a:prstGeom prst="rect">
            <a:avLst/>
          </a:prstGeom>
        </p:spPr>
        <p:txBody>
          <a:bodyPr wrap="none">
            <a:spAutoFit/>
          </a:bodyPr>
          <a:lstStyle/>
          <a:p>
            <a:r>
              <a:rPr lang="en-US" altLang="zh-CN" sz="2400" b="1" dirty="0">
                <a:solidFill>
                  <a:srgbClr val="FF0000"/>
                </a:solidFill>
              </a:rPr>
              <a:t>gave in</a:t>
            </a:r>
            <a:endParaRPr lang="zh-CN" altLang="en-US" sz="2400" b="1" dirty="0">
              <a:solidFill>
                <a:srgbClr val="FF0000"/>
              </a:solidFill>
            </a:endParaRPr>
          </a:p>
        </p:txBody>
      </p:sp>
    </p:spTree>
    <p:extLst>
      <p:ext uri="{BB962C8B-B14F-4D97-AF65-F5344CB8AC3E}">
        <p14:creationId xmlns:p14="http://schemas.microsoft.com/office/powerpoint/2010/main" val="841942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06915" y="1899698"/>
            <a:ext cx="8342044" cy="2308324"/>
          </a:xfrm>
          <a:prstGeom prst="rect">
            <a:avLst/>
          </a:prstGeom>
        </p:spPr>
        <p:txBody>
          <a:bodyPr wrap="square">
            <a:spAutoFit/>
          </a:bodyPr>
          <a:lstStyle/>
          <a:p>
            <a:r>
              <a:rPr lang="en-US" altLang="zh-CN" sz="2400" dirty="0">
                <a:latin typeface="宋体"/>
                <a:ea typeface="宋体"/>
              </a:rPr>
              <a:t>① </a:t>
            </a:r>
            <a:r>
              <a:rPr lang="en-US" altLang="zh-CN" sz="2400" dirty="0"/>
              <a:t>The government is trying  to </a:t>
            </a:r>
            <a:r>
              <a:rPr lang="en-US" altLang="zh-CN" sz="2400" dirty="0">
                <a:solidFill>
                  <a:srgbClr val="FF0000"/>
                </a:solidFill>
              </a:rPr>
              <a:t>deal with </a:t>
            </a:r>
            <a:r>
              <a:rPr lang="en-US" altLang="zh-CN" sz="2400" dirty="0"/>
              <a:t>the problem of pollution. </a:t>
            </a:r>
          </a:p>
          <a:p>
            <a:endParaRPr lang="en-US" altLang="zh-CN" sz="2400" dirty="0"/>
          </a:p>
          <a:p>
            <a:r>
              <a:rPr lang="en-US" altLang="zh-CN" sz="2400" dirty="0">
                <a:latin typeface="宋体"/>
                <a:ea typeface="宋体"/>
              </a:rPr>
              <a:t>② </a:t>
            </a:r>
            <a:r>
              <a:rPr lang="en-US" altLang="zh-CN" sz="2400" dirty="0"/>
              <a:t>I hate to </a:t>
            </a:r>
            <a:r>
              <a:rPr lang="en-US" altLang="zh-CN" sz="2400" dirty="0">
                <a:solidFill>
                  <a:srgbClr val="FF0000"/>
                </a:solidFill>
              </a:rPr>
              <a:t>deal with </a:t>
            </a:r>
            <a:r>
              <a:rPr lang="en-US" altLang="zh-CN" sz="2400" dirty="0"/>
              <a:t>large companies.</a:t>
            </a:r>
          </a:p>
          <a:p>
            <a:endParaRPr lang="en-US" altLang="zh-CN" sz="2400" dirty="0"/>
          </a:p>
          <a:p>
            <a:r>
              <a:rPr lang="en-US" altLang="zh-CN" sz="2400" dirty="0">
                <a:latin typeface="宋体"/>
                <a:ea typeface="宋体"/>
              </a:rPr>
              <a:t>③ </a:t>
            </a:r>
            <a:r>
              <a:rPr lang="en-US" altLang="zh-CN" sz="2400" dirty="0"/>
              <a:t>These ideas </a:t>
            </a:r>
            <a:r>
              <a:rPr lang="en-US" altLang="zh-CN" sz="2400" dirty="0">
                <a:solidFill>
                  <a:srgbClr val="FF0000"/>
                </a:solidFill>
              </a:rPr>
              <a:t>are dealt with </a:t>
            </a:r>
            <a:r>
              <a:rPr lang="en-US" altLang="zh-CN" sz="2400" dirty="0"/>
              <a:t>more fully in Chapter Four.</a:t>
            </a:r>
            <a:endParaRPr lang="zh-CN" altLang="en-US" sz="2400" dirty="0"/>
          </a:p>
        </p:txBody>
      </p:sp>
      <p:sp>
        <p:nvSpPr>
          <p:cNvPr id="5" name="矩形 4"/>
          <p:cNvSpPr/>
          <p:nvPr/>
        </p:nvSpPr>
        <p:spPr>
          <a:xfrm>
            <a:off x="4231583" y="2301870"/>
            <a:ext cx="1696298" cy="400110"/>
          </a:xfrm>
          <a:prstGeom prst="rect">
            <a:avLst/>
          </a:prstGeom>
          <a:solidFill>
            <a:srgbClr val="FFFF00"/>
          </a:solidFill>
        </p:spPr>
        <p:txBody>
          <a:bodyPr wrap="none">
            <a:spAutoFit/>
          </a:bodyPr>
          <a:lstStyle/>
          <a:p>
            <a:r>
              <a:rPr lang="en-US" altLang="zh-CN" sz="2000" dirty="0"/>
              <a:t>solve, handle</a:t>
            </a:r>
            <a:endParaRPr lang="zh-CN" altLang="en-US" sz="2000" dirty="0"/>
          </a:p>
        </p:txBody>
      </p:sp>
      <p:sp>
        <p:nvSpPr>
          <p:cNvPr id="6" name="矩形 5"/>
          <p:cNvSpPr/>
          <p:nvPr/>
        </p:nvSpPr>
        <p:spPr>
          <a:xfrm>
            <a:off x="5371763" y="3437252"/>
            <a:ext cx="3262432" cy="400110"/>
          </a:xfrm>
          <a:prstGeom prst="rect">
            <a:avLst/>
          </a:prstGeom>
          <a:solidFill>
            <a:srgbClr val="FFFF00"/>
          </a:solidFill>
        </p:spPr>
        <p:txBody>
          <a:bodyPr wrap="none">
            <a:spAutoFit/>
          </a:bodyPr>
          <a:lstStyle/>
          <a:p>
            <a:r>
              <a:rPr lang="zh-CN" altLang="en-US" sz="2000" dirty="0"/>
              <a:t>与某人有社交、商业等关系</a:t>
            </a:r>
          </a:p>
        </p:txBody>
      </p:sp>
      <p:sp>
        <p:nvSpPr>
          <p:cNvPr id="7" name="矩形 6"/>
          <p:cNvSpPr/>
          <p:nvPr/>
        </p:nvSpPr>
        <p:spPr>
          <a:xfrm>
            <a:off x="2575283" y="4166879"/>
            <a:ext cx="3775393" cy="400110"/>
          </a:xfrm>
          <a:prstGeom prst="rect">
            <a:avLst/>
          </a:prstGeom>
          <a:solidFill>
            <a:srgbClr val="FFFF00"/>
          </a:solidFill>
        </p:spPr>
        <p:txBody>
          <a:bodyPr wrap="none">
            <a:spAutoFit/>
          </a:bodyPr>
          <a:lstStyle/>
          <a:p>
            <a:r>
              <a:rPr lang="zh-CN" altLang="en-US" sz="2000" dirty="0"/>
              <a:t>以某事物作为内容，讨论某事物</a:t>
            </a: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3463" y="74578"/>
            <a:ext cx="1879445" cy="687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249382" y="878774"/>
            <a:ext cx="8657111" cy="830997"/>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The thought of leaving flashed through his mind, but he quickly </a:t>
            </a:r>
            <a:r>
              <a:rPr lang="en-US" altLang="zh-CN" sz="2400" dirty="0">
                <a:solidFill>
                  <a:schemeClr val="tx1"/>
                </a:solidFill>
                <a:latin typeface="Times New Roman" panose="02020603050405020304" pitchFamily="18" charset="0"/>
                <a:cs typeface="Times New Roman" panose="02020603050405020304" pitchFamily="18" charset="0"/>
              </a:rPr>
              <a:t>give up </a:t>
            </a:r>
            <a:r>
              <a:rPr lang="en-US" altLang="zh-CN" sz="2400" dirty="0">
                <a:latin typeface="Times New Roman" panose="02020603050405020304" pitchFamily="18" charset="0"/>
                <a:cs typeface="Times New Roman" panose="02020603050405020304" pitchFamily="18" charset="0"/>
              </a:rPr>
              <a:t>on the idea and found ways to </a:t>
            </a:r>
            <a:r>
              <a:rPr lang="en-US" altLang="zh-CN" sz="2400" dirty="0">
                <a:solidFill>
                  <a:srgbClr val="FF0000"/>
                </a:solidFill>
                <a:latin typeface="Times New Roman" panose="02020603050405020304" pitchFamily="18" charset="0"/>
                <a:cs typeface="Times New Roman" panose="02020603050405020304" pitchFamily="18" charset="0"/>
              </a:rPr>
              <a:t>deal with </a:t>
            </a:r>
            <a:r>
              <a:rPr lang="en-US" altLang="zh-CN" sz="2400" dirty="0">
                <a:latin typeface="Times New Roman" panose="02020603050405020304" pitchFamily="18" charset="0"/>
                <a:cs typeface="Times New Roman" panose="02020603050405020304" pitchFamily="18" charset="0"/>
              </a:rPr>
              <a:t>the </a:t>
            </a:r>
            <a:r>
              <a:rPr lang="en-US" altLang="zh-CN" sz="2400" dirty="0">
                <a:solidFill>
                  <a:schemeClr val="tx1"/>
                </a:solidFill>
                <a:latin typeface="Times New Roman" panose="02020603050405020304" pitchFamily="18" charset="0"/>
                <a:cs typeface="Times New Roman" panose="02020603050405020304" pitchFamily="18" charset="0"/>
              </a:rPr>
              <a:t>challenges.</a:t>
            </a:r>
            <a:r>
              <a:rPr lang="en-US" altLang="zh-CN" sz="2400" dirty="0">
                <a:latin typeface="Times New Roman" panose="02020603050405020304" pitchFamily="18" charset="0"/>
                <a:cs typeface="Times New Roman" panose="02020603050405020304" pitchFamily="18" charset="0"/>
              </a:rPr>
              <a:t> (P.15)</a:t>
            </a:r>
            <a:endParaRPr lang="zh-CN"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2606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374456" y="1856696"/>
            <a:ext cx="2185214" cy="461665"/>
          </a:xfrm>
          <a:prstGeom prst="rect">
            <a:avLst/>
          </a:prstGeom>
          <a:solidFill>
            <a:srgbClr val="FFFF00"/>
          </a:solidFill>
        </p:spPr>
        <p:txBody>
          <a:bodyPr wrap="none">
            <a:spAutoFit/>
          </a:bodyPr>
          <a:lstStyle/>
          <a:p>
            <a:r>
              <a:rPr lang="en-US" altLang="zh-CN" sz="2400" dirty="0">
                <a:latin typeface="黑体" panose="02010609060101010101" pitchFamily="49" charset="-122"/>
                <a:ea typeface="黑体" panose="02010609060101010101" pitchFamily="49" charset="-122"/>
              </a:rPr>
              <a:t>n. </a:t>
            </a:r>
            <a:r>
              <a:rPr lang="zh-CN" altLang="en-US" sz="2400" dirty="0">
                <a:latin typeface="黑体" panose="02010609060101010101" pitchFamily="49" charset="-122"/>
                <a:ea typeface="黑体" panose="02010609060101010101" pitchFamily="49" charset="-122"/>
              </a:rPr>
              <a:t>协议，交易</a:t>
            </a:r>
          </a:p>
        </p:txBody>
      </p:sp>
      <p:sp>
        <p:nvSpPr>
          <p:cNvPr id="7" name="矩形 6"/>
          <p:cNvSpPr/>
          <p:nvPr/>
        </p:nvSpPr>
        <p:spPr>
          <a:xfrm>
            <a:off x="4529821" y="3513738"/>
            <a:ext cx="2031325" cy="461665"/>
          </a:xfrm>
          <a:prstGeom prst="rect">
            <a:avLst/>
          </a:prstGeom>
          <a:solidFill>
            <a:srgbClr val="FFFF00"/>
          </a:solidFill>
        </p:spPr>
        <p:txBody>
          <a:bodyPr wrap="none">
            <a:spAutoFit/>
          </a:bodyPr>
          <a:lstStyle/>
          <a:p>
            <a:r>
              <a:rPr lang="zh-CN" altLang="en-US" sz="2400" dirty="0">
                <a:latin typeface="黑体" panose="02010609060101010101" pitchFamily="49" charset="-122"/>
                <a:ea typeface="黑体" panose="02010609060101010101" pitchFamily="49" charset="-122"/>
              </a:rPr>
              <a:t>许多，大量的</a:t>
            </a: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3463" y="74578"/>
            <a:ext cx="1879445" cy="687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623846" y="940016"/>
            <a:ext cx="8353898" cy="1200329"/>
          </a:xfrm>
          <a:prstGeom prst="rect">
            <a:avLst/>
          </a:prstGeom>
          <a:noFill/>
        </p:spPr>
        <p:txBody>
          <a:bodyPr wrap="square" rtlCol="0">
            <a:spAutoFit/>
          </a:bodyPr>
          <a:lstStyle/>
          <a:p>
            <a:r>
              <a:rPr lang="en-US" altLang="zh-CN" sz="2400" dirty="0"/>
              <a:t>It’s a </a:t>
            </a:r>
            <a:r>
              <a:rPr lang="en-US" altLang="zh-CN" sz="2400" dirty="0">
                <a:solidFill>
                  <a:srgbClr val="FF0000"/>
                </a:solidFill>
              </a:rPr>
              <a:t>deal</a:t>
            </a:r>
            <a:r>
              <a:rPr lang="en-US" altLang="zh-CN" sz="2400" dirty="0"/>
              <a:t>!</a:t>
            </a:r>
          </a:p>
          <a:p>
            <a:r>
              <a:rPr lang="en-US" altLang="zh-CN" sz="2400" dirty="0"/>
              <a:t>They did a </a:t>
            </a:r>
            <a:r>
              <a:rPr lang="en-US" altLang="zh-CN" sz="2400" dirty="0">
                <a:solidFill>
                  <a:srgbClr val="FF0000"/>
                </a:solidFill>
              </a:rPr>
              <a:t>deal</a:t>
            </a:r>
            <a:r>
              <a:rPr lang="en-US" altLang="zh-CN" sz="2400" dirty="0"/>
              <a:t> with the management on a 10-day paid holiday.</a:t>
            </a:r>
            <a:endParaRPr lang="zh-CN" altLang="en-US" sz="2400" dirty="0"/>
          </a:p>
        </p:txBody>
      </p:sp>
      <p:sp>
        <p:nvSpPr>
          <p:cNvPr id="10" name="矩形 9"/>
          <p:cNvSpPr/>
          <p:nvPr/>
        </p:nvSpPr>
        <p:spPr>
          <a:xfrm>
            <a:off x="623846" y="2653594"/>
            <a:ext cx="8187645" cy="830997"/>
          </a:xfrm>
          <a:prstGeom prst="rect">
            <a:avLst/>
          </a:prstGeom>
        </p:spPr>
        <p:txBody>
          <a:bodyPr wrap="square">
            <a:spAutoFit/>
          </a:bodyPr>
          <a:lstStyle/>
          <a:p>
            <a:r>
              <a:rPr lang="en-US" altLang="zh-CN" sz="2400" dirty="0"/>
              <a:t>It took </a:t>
            </a:r>
            <a:r>
              <a:rPr lang="en-US" altLang="zh-CN" sz="2400" dirty="0">
                <a:solidFill>
                  <a:srgbClr val="FF0000"/>
                </a:solidFill>
              </a:rPr>
              <a:t>a great deal of </a:t>
            </a:r>
            <a:r>
              <a:rPr lang="en-US" altLang="zh-CN" sz="2400" dirty="0">
                <a:solidFill>
                  <a:srgbClr val="00B0F0"/>
                </a:solidFill>
              </a:rPr>
              <a:t>time and effort</a:t>
            </a:r>
            <a:r>
              <a:rPr lang="en-US" altLang="zh-CN" sz="2400" dirty="0"/>
              <a:t>.</a:t>
            </a:r>
          </a:p>
          <a:p>
            <a:r>
              <a:rPr lang="en-US" altLang="zh-CN" sz="2400" dirty="0"/>
              <a:t>His work has been attracting </a:t>
            </a:r>
            <a:r>
              <a:rPr lang="en-US" altLang="zh-CN" sz="2400" dirty="0">
                <a:solidFill>
                  <a:srgbClr val="FF0000"/>
                </a:solidFill>
              </a:rPr>
              <a:t>a great deal of </a:t>
            </a:r>
            <a:r>
              <a:rPr lang="en-US" altLang="zh-CN" sz="2400" dirty="0">
                <a:solidFill>
                  <a:srgbClr val="00B0F0"/>
                </a:solidFill>
              </a:rPr>
              <a:t>attention</a:t>
            </a:r>
            <a:r>
              <a:rPr lang="en-US" altLang="zh-CN" sz="2400" dirty="0"/>
              <a:t>.</a:t>
            </a:r>
          </a:p>
        </p:txBody>
      </p:sp>
    </p:spTree>
    <p:extLst>
      <p:ext uri="{BB962C8B-B14F-4D97-AF65-F5344CB8AC3E}">
        <p14:creationId xmlns:p14="http://schemas.microsoft.com/office/powerpoint/2010/main" val="2337230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463" y="74578"/>
            <a:ext cx="1879445" cy="687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28354" y="955512"/>
            <a:ext cx="7251289" cy="1938992"/>
          </a:xfrm>
          <a:prstGeom prst="rect">
            <a:avLst/>
          </a:prstGeom>
          <a:noFill/>
        </p:spPr>
        <p:txBody>
          <a:bodyPr wrap="square" rtlCol="0">
            <a:spAutoFit/>
          </a:bodyPr>
          <a:lstStyle/>
          <a:p>
            <a:r>
              <a:rPr lang="zh-CN" altLang="en-US" sz="2400" dirty="0">
                <a:latin typeface="黑体" panose="02010609060101010101" pitchFamily="49" charset="-122"/>
                <a:ea typeface="黑体" panose="02010609060101010101" pitchFamily="49" charset="-122"/>
              </a:rPr>
              <a:t>翻译下面句子。</a:t>
            </a:r>
            <a:endParaRPr lang="en-US" altLang="zh-CN" sz="2400" dirty="0">
              <a:latin typeface="黑体" panose="02010609060101010101" pitchFamily="49" charset="-122"/>
              <a:ea typeface="黑体" panose="02010609060101010101" pitchFamily="49" charset="-122"/>
            </a:endParaRPr>
          </a:p>
          <a:p>
            <a:r>
              <a:rPr lang="zh-CN" altLang="zh-CN" sz="2400" dirty="0">
                <a:latin typeface="黑体" panose="02010609060101010101" pitchFamily="49" charset="-122"/>
                <a:ea typeface="黑体" panose="02010609060101010101" pitchFamily="49" charset="-122"/>
              </a:rPr>
              <a:t>①</a:t>
            </a:r>
            <a:r>
              <a:rPr lang="en-US" altLang="zh-CN" sz="2400" dirty="0">
                <a:latin typeface="黑体" panose="02010609060101010101" pitchFamily="49" charset="-122"/>
                <a:ea typeface="黑体" panose="02010609060101010101" pitchFamily="49" charset="-122"/>
              </a:rPr>
              <a:t> </a:t>
            </a:r>
            <a:r>
              <a:rPr lang="zh-CN" altLang="en-US" sz="2400" dirty="0">
                <a:latin typeface="黑体" panose="02010609060101010101" pitchFamily="49" charset="-122"/>
                <a:ea typeface="黑体" panose="02010609060101010101" pitchFamily="49" charset="-122"/>
              </a:rPr>
              <a:t>我不知道如何解决这个问题。</a:t>
            </a:r>
            <a:endParaRPr lang="en-US" altLang="zh-CN" sz="2400" dirty="0">
              <a:latin typeface="黑体" panose="02010609060101010101" pitchFamily="49" charset="-122"/>
              <a:ea typeface="黑体" panose="02010609060101010101" pitchFamily="49" charset="-122"/>
            </a:endParaRPr>
          </a:p>
          <a:p>
            <a:endParaRPr lang="en-US" altLang="zh-CN" sz="2400" dirty="0">
              <a:latin typeface="黑体" panose="02010609060101010101" pitchFamily="49" charset="-122"/>
              <a:ea typeface="黑体" panose="02010609060101010101" pitchFamily="49" charset="-122"/>
            </a:endParaRPr>
          </a:p>
          <a:p>
            <a:endParaRPr lang="en-US" altLang="zh-CN" sz="2400" dirty="0">
              <a:latin typeface="黑体" panose="02010609060101010101" pitchFamily="49" charset="-122"/>
              <a:ea typeface="黑体" panose="02010609060101010101" pitchFamily="49" charset="-122"/>
            </a:endParaRPr>
          </a:p>
          <a:p>
            <a:r>
              <a:rPr lang="zh-CN" altLang="zh-CN" sz="2400" dirty="0">
                <a:latin typeface="黑体" panose="02010609060101010101" pitchFamily="49" charset="-122"/>
                <a:ea typeface="黑体" panose="02010609060101010101" pitchFamily="49" charset="-122"/>
              </a:rPr>
              <a:t>②</a:t>
            </a:r>
            <a:r>
              <a:rPr lang="en-US" altLang="zh-CN" sz="2400" dirty="0">
                <a:latin typeface="黑体" panose="02010609060101010101" pitchFamily="49" charset="-122"/>
                <a:ea typeface="黑体" panose="02010609060101010101" pitchFamily="49" charset="-122"/>
              </a:rPr>
              <a:t> </a:t>
            </a:r>
            <a:r>
              <a:rPr lang="zh-CN" altLang="en-US" sz="2400" dirty="0">
                <a:latin typeface="黑体" panose="02010609060101010101" pitchFamily="49" charset="-122"/>
                <a:ea typeface="黑体" panose="02010609060101010101" pitchFamily="49" charset="-122"/>
              </a:rPr>
              <a:t>我在这项工作上花了不少时间</a:t>
            </a:r>
            <a:r>
              <a:rPr lang="en-US" altLang="zh-CN" sz="2400" dirty="0">
                <a:latin typeface="黑体" panose="02010609060101010101" pitchFamily="49" charset="-122"/>
                <a:ea typeface="黑体" panose="02010609060101010101" pitchFamily="49" charset="-122"/>
              </a:rPr>
              <a:t>.</a:t>
            </a:r>
            <a:endParaRPr lang="zh-CN" altLang="en-US" sz="2400" dirty="0">
              <a:latin typeface="黑体" panose="02010609060101010101" pitchFamily="49" charset="-122"/>
              <a:ea typeface="黑体" panose="02010609060101010101" pitchFamily="49" charset="-122"/>
            </a:endParaRPr>
          </a:p>
        </p:txBody>
      </p:sp>
      <p:sp>
        <p:nvSpPr>
          <p:cNvPr id="5" name="矩形 4"/>
          <p:cNvSpPr/>
          <p:nvPr/>
        </p:nvSpPr>
        <p:spPr>
          <a:xfrm>
            <a:off x="732950" y="3003349"/>
            <a:ext cx="7219245" cy="461665"/>
          </a:xfrm>
          <a:prstGeom prst="rect">
            <a:avLst/>
          </a:prstGeom>
        </p:spPr>
        <p:txBody>
          <a:bodyPr wrap="square">
            <a:spAutoFit/>
          </a:bodyPr>
          <a:lstStyle/>
          <a:p>
            <a:r>
              <a:rPr lang="en-US" altLang="zh-CN" sz="2400" dirty="0">
                <a:solidFill>
                  <a:srgbClr val="FF0000"/>
                </a:solidFill>
                <a:ea typeface="黑体" panose="02010609060101010101" pitchFamily="49" charset="-122"/>
              </a:rPr>
              <a:t>I spent a great deal of my time on this work.</a:t>
            </a:r>
            <a:endParaRPr lang="zh-CN" altLang="en-US" sz="2400" dirty="0">
              <a:solidFill>
                <a:srgbClr val="FF0000"/>
              </a:solidFill>
            </a:endParaRPr>
          </a:p>
        </p:txBody>
      </p:sp>
      <p:sp>
        <p:nvSpPr>
          <p:cNvPr id="6" name="矩形 5"/>
          <p:cNvSpPr/>
          <p:nvPr/>
        </p:nvSpPr>
        <p:spPr>
          <a:xfrm>
            <a:off x="784576" y="1878841"/>
            <a:ext cx="7219245" cy="461665"/>
          </a:xfrm>
          <a:prstGeom prst="rect">
            <a:avLst/>
          </a:prstGeom>
        </p:spPr>
        <p:txBody>
          <a:bodyPr wrap="square">
            <a:spAutoFit/>
          </a:bodyPr>
          <a:lstStyle/>
          <a:p>
            <a:r>
              <a:rPr lang="en-US" altLang="zh-CN" sz="2400" dirty="0">
                <a:solidFill>
                  <a:srgbClr val="FF0000"/>
                </a:solidFill>
              </a:rPr>
              <a:t>I</a:t>
            </a:r>
            <a:r>
              <a:rPr lang="zh-CN" altLang="en-US" sz="2400" dirty="0">
                <a:solidFill>
                  <a:srgbClr val="FF0000"/>
                </a:solidFill>
              </a:rPr>
              <a:t> </a:t>
            </a:r>
            <a:r>
              <a:rPr lang="en-US" altLang="zh-CN" sz="2400" dirty="0">
                <a:solidFill>
                  <a:srgbClr val="FF0000"/>
                </a:solidFill>
              </a:rPr>
              <a:t>don’t know how to deal with the problem.</a:t>
            </a:r>
            <a:endParaRPr lang="zh-CN" altLang="en-US" sz="2400" dirty="0">
              <a:solidFill>
                <a:srgbClr val="FF0000"/>
              </a:solidFill>
            </a:endParaRPr>
          </a:p>
        </p:txBody>
      </p:sp>
    </p:spTree>
    <p:extLst>
      <p:ext uri="{BB962C8B-B14F-4D97-AF65-F5344CB8AC3E}">
        <p14:creationId xmlns:p14="http://schemas.microsoft.com/office/powerpoint/2010/main" val="1100742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06915" y="1899698"/>
            <a:ext cx="8342044" cy="1938992"/>
          </a:xfrm>
          <a:prstGeom prst="rect">
            <a:avLst/>
          </a:prstGeom>
        </p:spPr>
        <p:txBody>
          <a:bodyPr wrap="square">
            <a:spAutoFit/>
          </a:bodyPr>
          <a:lstStyle/>
          <a:p>
            <a:r>
              <a:rPr lang="en-US" altLang="zh-CN" sz="2400" dirty="0"/>
              <a:t>She likes the </a:t>
            </a:r>
            <a:r>
              <a:rPr lang="en-US" altLang="zh-CN" sz="2400" dirty="0">
                <a:solidFill>
                  <a:srgbClr val="FF0000"/>
                </a:solidFill>
              </a:rPr>
              <a:t>challenge</a:t>
            </a:r>
            <a:r>
              <a:rPr lang="en-US" altLang="zh-CN" sz="2400" dirty="0"/>
              <a:t> of learning new things.</a:t>
            </a:r>
          </a:p>
          <a:p>
            <a:endParaRPr lang="en-US" altLang="zh-CN" sz="2400" dirty="0"/>
          </a:p>
          <a:p>
            <a:r>
              <a:rPr lang="en-US" altLang="zh-CN" sz="2400" dirty="0">
                <a:solidFill>
                  <a:srgbClr val="00B0F0"/>
                </a:solidFill>
              </a:rPr>
              <a:t>accept / face / meet/ take on </a:t>
            </a:r>
            <a:r>
              <a:rPr lang="en-US" altLang="zh-CN" sz="2400" dirty="0"/>
              <a:t>the </a:t>
            </a:r>
            <a:r>
              <a:rPr lang="en-US" altLang="zh-CN" sz="2400" dirty="0">
                <a:solidFill>
                  <a:srgbClr val="FF0000"/>
                </a:solidFill>
              </a:rPr>
              <a:t>challenge</a:t>
            </a:r>
          </a:p>
          <a:p>
            <a:endParaRPr lang="en-US" altLang="zh-CN" sz="2400" dirty="0"/>
          </a:p>
          <a:p>
            <a:endParaRPr lang="zh-CN" altLang="en-US" sz="2400" dirty="0"/>
          </a:p>
        </p:txBody>
      </p:sp>
      <p:sp>
        <p:nvSpPr>
          <p:cNvPr id="5" name="矩形 4"/>
          <p:cNvSpPr/>
          <p:nvPr/>
        </p:nvSpPr>
        <p:spPr>
          <a:xfrm>
            <a:off x="7069785" y="2371695"/>
            <a:ext cx="1261884" cy="461665"/>
          </a:xfrm>
          <a:prstGeom prst="rect">
            <a:avLst/>
          </a:prstGeom>
          <a:solidFill>
            <a:srgbClr val="FFFF00"/>
          </a:solidFill>
        </p:spPr>
        <p:txBody>
          <a:bodyPr wrap="none">
            <a:spAutoFit/>
          </a:bodyPr>
          <a:lstStyle/>
          <a:p>
            <a:r>
              <a:rPr lang="en-US" altLang="zh-CN" sz="2400" dirty="0">
                <a:latin typeface="黑体" panose="02010609060101010101" pitchFamily="49" charset="-122"/>
                <a:ea typeface="黑体" panose="02010609060101010101" pitchFamily="49" charset="-122"/>
              </a:rPr>
              <a:t>n. </a:t>
            </a:r>
            <a:r>
              <a:rPr lang="zh-CN" altLang="en-US" sz="2400" dirty="0">
                <a:latin typeface="黑体" panose="02010609060101010101" pitchFamily="49" charset="-122"/>
                <a:ea typeface="黑体" panose="02010609060101010101" pitchFamily="49" charset="-122"/>
              </a:rPr>
              <a:t>挑战</a:t>
            </a: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3463" y="74578"/>
            <a:ext cx="1879445" cy="687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249382" y="878774"/>
            <a:ext cx="8657111" cy="830997"/>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The thought of leaving </a:t>
            </a:r>
            <a:r>
              <a:rPr lang="en-US" altLang="zh-CN" sz="2400" dirty="0">
                <a:solidFill>
                  <a:schemeClr val="tx1"/>
                </a:solidFill>
                <a:latin typeface="Times New Roman" panose="02020603050405020304" pitchFamily="18" charset="0"/>
                <a:cs typeface="Times New Roman" panose="02020603050405020304" pitchFamily="18" charset="0"/>
              </a:rPr>
              <a:t>flashed through his mind, but he quickly give up on the idea and found ways to deal with </a:t>
            </a:r>
            <a:r>
              <a:rPr lang="en-US" altLang="zh-CN" sz="2400" dirty="0">
                <a:latin typeface="Times New Roman" panose="02020603050405020304" pitchFamily="18" charset="0"/>
                <a:cs typeface="Times New Roman" panose="02020603050405020304" pitchFamily="18" charset="0"/>
              </a:rPr>
              <a:t>the </a:t>
            </a:r>
            <a:r>
              <a:rPr lang="en-US" altLang="zh-CN" sz="2400" dirty="0">
                <a:solidFill>
                  <a:srgbClr val="FF0000"/>
                </a:solidFill>
                <a:latin typeface="Times New Roman" panose="02020603050405020304" pitchFamily="18" charset="0"/>
                <a:cs typeface="Times New Roman" panose="02020603050405020304" pitchFamily="18" charset="0"/>
              </a:rPr>
              <a:t>challenges</a:t>
            </a:r>
            <a:r>
              <a:rPr lang="en-US" altLang="zh-CN" sz="2400" dirty="0">
                <a:latin typeface="Times New Roman" panose="02020603050405020304" pitchFamily="18" charset="0"/>
                <a:cs typeface="Times New Roman" panose="02020603050405020304" pitchFamily="18" charset="0"/>
              </a:rPr>
              <a:t>. (P.15)</a:t>
            </a:r>
            <a:endParaRPr lang="zh-CN"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9128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73463" y="975812"/>
            <a:ext cx="8342044" cy="1200329"/>
          </a:xfrm>
          <a:prstGeom prst="rect">
            <a:avLst/>
          </a:prstGeom>
        </p:spPr>
        <p:txBody>
          <a:bodyPr wrap="square">
            <a:spAutoFit/>
          </a:bodyPr>
          <a:lstStyle/>
          <a:p>
            <a:r>
              <a:rPr lang="en-US" altLang="zh-CN" sz="2400" dirty="0"/>
              <a:t>The job really </a:t>
            </a:r>
            <a:r>
              <a:rPr lang="en-US" altLang="zh-CN" sz="2400" dirty="0">
                <a:solidFill>
                  <a:srgbClr val="FF0000"/>
                </a:solidFill>
              </a:rPr>
              <a:t>challenges</a:t>
            </a:r>
            <a:r>
              <a:rPr lang="en-US" altLang="zh-CN" sz="2400" dirty="0"/>
              <a:t> him.</a:t>
            </a:r>
          </a:p>
          <a:p>
            <a:endParaRPr lang="en-US" altLang="zh-CN" sz="2400" dirty="0"/>
          </a:p>
          <a:p>
            <a:r>
              <a:rPr lang="en-US" altLang="zh-CN" sz="2400" dirty="0"/>
              <a:t>After lunch my sister </a:t>
            </a:r>
            <a:r>
              <a:rPr lang="en-US" altLang="zh-CN" sz="2400" dirty="0">
                <a:solidFill>
                  <a:srgbClr val="FF0000"/>
                </a:solidFill>
              </a:rPr>
              <a:t>challenged</a:t>
            </a:r>
            <a:r>
              <a:rPr lang="en-US" altLang="zh-CN" sz="2400" dirty="0"/>
              <a:t> me </a:t>
            </a:r>
            <a:r>
              <a:rPr lang="en-US" altLang="zh-CN" sz="2400" dirty="0">
                <a:solidFill>
                  <a:srgbClr val="FF0000"/>
                </a:solidFill>
              </a:rPr>
              <a:t>to</a:t>
            </a:r>
            <a:r>
              <a:rPr lang="en-US" altLang="zh-CN" sz="2400" dirty="0"/>
              <a:t> a game of tennis.</a:t>
            </a:r>
          </a:p>
        </p:txBody>
      </p:sp>
      <p:sp>
        <p:nvSpPr>
          <p:cNvPr id="5" name="矩形 4"/>
          <p:cNvSpPr/>
          <p:nvPr/>
        </p:nvSpPr>
        <p:spPr>
          <a:xfrm>
            <a:off x="5727873" y="1044389"/>
            <a:ext cx="1261884" cy="461665"/>
          </a:xfrm>
          <a:prstGeom prst="rect">
            <a:avLst/>
          </a:prstGeom>
          <a:solidFill>
            <a:srgbClr val="FFFF00"/>
          </a:solidFill>
        </p:spPr>
        <p:txBody>
          <a:bodyPr wrap="none">
            <a:spAutoFit/>
          </a:bodyPr>
          <a:lstStyle/>
          <a:p>
            <a:r>
              <a:rPr lang="en-US" altLang="zh-CN" sz="2400" dirty="0">
                <a:latin typeface="黑体" panose="02010609060101010101" pitchFamily="49" charset="-122"/>
                <a:ea typeface="黑体" panose="02010609060101010101" pitchFamily="49" charset="-122"/>
              </a:rPr>
              <a:t>v. </a:t>
            </a:r>
            <a:r>
              <a:rPr lang="zh-CN" altLang="en-US" sz="2400" dirty="0">
                <a:latin typeface="黑体" panose="02010609060101010101" pitchFamily="49" charset="-122"/>
                <a:ea typeface="黑体" panose="02010609060101010101" pitchFamily="49" charset="-122"/>
              </a:rPr>
              <a:t>考验</a:t>
            </a: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3463" y="74578"/>
            <a:ext cx="1879445" cy="687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a:extLst>
              <a:ext uri="{FF2B5EF4-FFF2-40B4-BE49-F238E27FC236}">
                <a16:creationId xmlns:a16="http://schemas.microsoft.com/office/drawing/2014/main" id="{674072AB-B708-4F2A-9938-2302632B9008}"/>
              </a:ext>
            </a:extLst>
          </p:cNvPr>
          <p:cNvSpPr/>
          <p:nvPr/>
        </p:nvSpPr>
        <p:spPr>
          <a:xfrm>
            <a:off x="5727873" y="2205441"/>
            <a:ext cx="2954655" cy="461665"/>
          </a:xfrm>
          <a:prstGeom prst="rect">
            <a:avLst/>
          </a:prstGeom>
          <a:solidFill>
            <a:srgbClr val="FFFF00"/>
          </a:solidFill>
        </p:spPr>
        <p:txBody>
          <a:bodyPr wrap="none">
            <a:spAutoFit/>
          </a:bodyPr>
          <a:lstStyle/>
          <a:p>
            <a:r>
              <a:rPr lang="en-US" altLang="zh-CN" sz="2400" dirty="0">
                <a:latin typeface="黑体" panose="02010609060101010101" pitchFamily="49" charset="-122"/>
                <a:ea typeface="黑体" panose="02010609060101010101" pitchFamily="49" charset="-122"/>
              </a:rPr>
              <a:t>v.</a:t>
            </a:r>
            <a:r>
              <a:rPr lang="zh-CN" altLang="en-US" sz="2400" dirty="0">
                <a:latin typeface="黑体" panose="02010609060101010101" pitchFamily="49" charset="-122"/>
                <a:ea typeface="黑体" panose="02010609060101010101" pitchFamily="49" charset="-122"/>
              </a:rPr>
              <a:t>要求某人参加比赛</a:t>
            </a:r>
          </a:p>
        </p:txBody>
      </p:sp>
      <p:sp>
        <p:nvSpPr>
          <p:cNvPr id="2" name="矩形 1">
            <a:extLst>
              <a:ext uri="{FF2B5EF4-FFF2-40B4-BE49-F238E27FC236}">
                <a16:creationId xmlns:a16="http://schemas.microsoft.com/office/drawing/2014/main" id="{A25AD302-37A0-46BA-948E-0F6DCCA654A6}"/>
              </a:ext>
            </a:extLst>
          </p:cNvPr>
          <p:cNvSpPr/>
          <p:nvPr/>
        </p:nvSpPr>
        <p:spPr>
          <a:xfrm>
            <a:off x="659080" y="2667106"/>
            <a:ext cx="4572000" cy="461665"/>
          </a:xfrm>
          <a:prstGeom prst="rect">
            <a:avLst/>
          </a:prstGeom>
        </p:spPr>
        <p:txBody>
          <a:bodyPr>
            <a:spAutoFit/>
          </a:bodyPr>
          <a:lstStyle/>
          <a:p>
            <a:r>
              <a:rPr lang="en-US" altLang="zh-CN" sz="2400" dirty="0"/>
              <a:t>a </a:t>
            </a:r>
            <a:r>
              <a:rPr lang="en-US" altLang="zh-CN" sz="2400" dirty="0">
                <a:solidFill>
                  <a:srgbClr val="FF0000"/>
                </a:solidFill>
              </a:rPr>
              <a:t>challenging</a:t>
            </a:r>
            <a:r>
              <a:rPr lang="en-US" altLang="zh-CN" sz="2400" dirty="0"/>
              <a:t> job</a:t>
            </a:r>
          </a:p>
        </p:txBody>
      </p:sp>
      <p:sp>
        <p:nvSpPr>
          <p:cNvPr id="9" name="矩形 8">
            <a:extLst>
              <a:ext uri="{FF2B5EF4-FFF2-40B4-BE49-F238E27FC236}">
                <a16:creationId xmlns:a16="http://schemas.microsoft.com/office/drawing/2014/main" id="{7CCC1D60-ADED-45B9-8CBE-EE367EB38C03}"/>
              </a:ext>
            </a:extLst>
          </p:cNvPr>
          <p:cNvSpPr/>
          <p:nvPr/>
        </p:nvSpPr>
        <p:spPr>
          <a:xfrm>
            <a:off x="3526655" y="2696406"/>
            <a:ext cx="2954655" cy="461665"/>
          </a:xfrm>
          <a:prstGeom prst="rect">
            <a:avLst/>
          </a:prstGeom>
          <a:solidFill>
            <a:srgbClr val="FFFF00"/>
          </a:solidFill>
        </p:spPr>
        <p:txBody>
          <a:bodyPr wrap="none">
            <a:spAutoFit/>
          </a:bodyPr>
          <a:lstStyle/>
          <a:p>
            <a:r>
              <a:rPr lang="en-US" altLang="zh-CN" sz="2400" dirty="0">
                <a:latin typeface="黑体" panose="02010609060101010101" pitchFamily="49" charset="-122"/>
                <a:ea typeface="黑体" panose="02010609060101010101" pitchFamily="49" charset="-122"/>
              </a:rPr>
              <a:t>adj.</a:t>
            </a:r>
            <a:r>
              <a:rPr lang="zh-CN" altLang="en-US" sz="2400" dirty="0"/>
              <a:t>激励的，挑战的</a:t>
            </a:r>
            <a:endParaRPr lang="en-US" altLang="zh-CN" sz="2400" dirty="0"/>
          </a:p>
        </p:txBody>
      </p:sp>
    </p:spTree>
    <p:extLst>
      <p:ext uri="{BB962C8B-B14F-4D97-AF65-F5344CB8AC3E}">
        <p14:creationId xmlns:p14="http://schemas.microsoft.com/office/powerpoint/2010/main" val="85580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2" grpId="0"/>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00978" y="1044389"/>
            <a:ext cx="8342044" cy="3046988"/>
          </a:xfrm>
          <a:prstGeom prst="rect">
            <a:avLst/>
          </a:prstGeom>
        </p:spPr>
        <p:txBody>
          <a:bodyPr wrap="square">
            <a:spAutoFit/>
          </a:bodyPr>
          <a:lstStyle/>
          <a:p>
            <a:pPr>
              <a:lnSpc>
                <a:spcPct val="150000"/>
              </a:lnSpc>
            </a:pPr>
            <a:r>
              <a:rPr lang="zh-CN" altLang="en-US" sz="2400" dirty="0">
                <a:latin typeface="黑体" panose="02010609060101010101" pitchFamily="49" charset="-122"/>
                <a:ea typeface="黑体" panose="02010609060101010101" pitchFamily="49" charset="-122"/>
              </a:rPr>
              <a:t>翻译下面的句子。</a:t>
            </a:r>
            <a:endParaRPr lang="en-US" altLang="zh-CN" sz="2400" dirty="0">
              <a:latin typeface="黑体" panose="02010609060101010101" pitchFamily="49" charset="-122"/>
              <a:ea typeface="黑体" panose="02010609060101010101" pitchFamily="49" charset="-122"/>
            </a:endParaRPr>
          </a:p>
          <a:p>
            <a:pPr>
              <a:lnSpc>
                <a:spcPct val="150000"/>
              </a:lnSpc>
            </a:pPr>
            <a:r>
              <a:rPr lang="zh-CN" altLang="en-US" sz="2400" dirty="0">
                <a:latin typeface="黑体" panose="02010609060101010101" pitchFamily="49" charset="-122"/>
                <a:ea typeface="黑体" panose="02010609060101010101" pitchFamily="49" charset="-122"/>
              </a:rPr>
              <a:t>① 我正面对我学习上最大的考验。</a:t>
            </a:r>
            <a:endParaRPr lang="en-US" altLang="zh-CN" sz="2400" dirty="0">
              <a:latin typeface="黑体" panose="02010609060101010101" pitchFamily="49" charset="-122"/>
              <a:ea typeface="黑体" panose="02010609060101010101" pitchFamily="49" charset="-122"/>
            </a:endParaRPr>
          </a:p>
          <a:p>
            <a:pPr>
              <a:lnSpc>
                <a:spcPct val="150000"/>
              </a:lnSpc>
            </a:pPr>
            <a:endParaRPr lang="en-US" altLang="zh-CN" sz="2400" dirty="0">
              <a:latin typeface="黑体" panose="02010609060101010101" pitchFamily="49" charset="-122"/>
              <a:ea typeface="黑体" panose="02010609060101010101" pitchFamily="49" charset="-122"/>
            </a:endParaRPr>
          </a:p>
          <a:p>
            <a:pPr>
              <a:lnSpc>
                <a:spcPct val="150000"/>
              </a:lnSpc>
            </a:pPr>
            <a:r>
              <a:rPr lang="en-US" altLang="zh-CN" sz="2400" dirty="0">
                <a:latin typeface="黑体" panose="02010609060101010101" pitchFamily="49" charset="-122"/>
                <a:ea typeface="黑体" panose="02010609060101010101" pitchFamily="49" charset="-122"/>
              </a:rPr>
              <a:t>② </a:t>
            </a:r>
            <a:r>
              <a:rPr lang="zh-CN" altLang="en-US" sz="2400" dirty="0">
                <a:latin typeface="黑体" panose="02010609060101010101" pitchFamily="49" charset="-122"/>
                <a:ea typeface="黑体" panose="02010609060101010101" pitchFamily="49" charset="-122"/>
              </a:rPr>
              <a:t>教小孩子是个很有挑战性又很有益的工作。</a:t>
            </a:r>
            <a:endParaRPr lang="en-US" altLang="zh-CN" sz="2400" dirty="0">
              <a:latin typeface="黑体" panose="02010609060101010101" pitchFamily="49" charset="-122"/>
              <a:ea typeface="黑体" panose="02010609060101010101" pitchFamily="49" charset="-122"/>
            </a:endParaRPr>
          </a:p>
          <a:p>
            <a:endParaRPr lang="en-US" altLang="zh-CN" sz="2400" dirty="0"/>
          </a:p>
          <a:p>
            <a:endParaRPr lang="zh-CN" altLang="en-US" sz="2400" dirty="0"/>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3463" y="74578"/>
            <a:ext cx="1879445" cy="687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矩形 1">
            <a:extLst>
              <a:ext uri="{FF2B5EF4-FFF2-40B4-BE49-F238E27FC236}">
                <a16:creationId xmlns:a16="http://schemas.microsoft.com/office/drawing/2014/main" id="{F7F03A99-6AF9-4B39-AAD1-01F77CF7DA3C}"/>
              </a:ext>
            </a:extLst>
          </p:cNvPr>
          <p:cNvSpPr/>
          <p:nvPr/>
        </p:nvSpPr>
        <p:spPr>
          <a:xfrm>
            <a:off x="473463" y="2130687"/>
            <a:ext cx="7638617" cy="577850"/>
          </a:xfrm>
          <a:prstGeom prst="rect">
            <a:avLst/>
          </a:prstGeom>
        </p:spPr>
        <p:txBody>
          <a:bodyPr wrap="square">
            <a:spAutoFit/>
          </a:bodyPr>
          <a:lstStyle/>
          <a:p>
            <a:pPr>
              <a:lnSpc>
                <a:spcPct val="150000"/>
              </a:lnSpc>
            </a:pPr>
            <a:r>
              <a:rPr lang="en-US" altLang="zh-CN" sz="2400" dirty="0">
                <a:solidFill>
                  <a:srgbClr val="FF0000"/>
                </a:solidFill>
                <a:ea typeface="黑体" panose="02010609060101010101" pitchFamily="49" charset="-122"/>
              </a:rPr>
              <a:t>I am facing the biggest challenge in my study.</a:t>
            </a:r>
          </a:p>
        </p:txBody>
      </p:sp>
      <p:sp>
        <p:nvSpPr>
          <p:cNvPr id="4" name="矩形 3">
            <a:extLst>
              <a:ext uri="{FF2B5EF4-FFF2-40B4-BE49-F238E27FC236}">
                <a16:creationId xmlns:a16="http://schemas.microsoft.com/office/drawing/2014/main" id="{BECF76FD-7803-402C-97A8-ABD246030CC8}"/>
              </a:ext>
            </a:extLst>
          </p:cNvPr>
          <p:cNvSpPr/>
          <p:nvPr/>
        </p:nvSpPr>
        <p:spPr>
          <a:xfrm>
            <a:off x="473463" y="3333170"/>
            <a:ext cx="6960490" cy="738664"/>
          </a:xfrm>
          <a:prstGeom prst="rect">
            <a:avLst/>
          </a:prstGeom>
        </p:spPr>
        <p:txBody>
          <a:bodyPr wrap="square">
            <a:spAutoFit/>
          </a:bodyPr>
          <a:lstStyle/>
          <a:p>
            <a:r>
              <a:rPr lang="en-US" altLang="zh-CN" sz="2400" dirty="0">
                <a:solidFill>
                  <a:srgbClr val="FF0000"/>
                </a:solidFill>
              </a:rPr>
              <a:t>Teaching kids is a challenging and rewarding job.</a:t>
            </a:r>
          </a:p>
          <a:p>
            <a:endParaRPr lang="en-US" altLang="zh-CN" dirty="0"/>
          </a:p>
        </p:txBody>
      </p:sp>
    </p:spTree>
    <p:extLst>
      <p:ext uri="{BB962C8B-B14F-4D97-AF65-F5344CB8AC3E}">
        <p14:creationId xmlns:p14="http://schemas.microsoft.com/office/powerpoint/2010/main" val="4129883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95313" y="430159"/>
            <a:ext cx="8006820" cy="3323987"/>
          </a:xfrm>
          <a:prstGeom prst="rect">
            <a:avLst/>
          </a:prstGeom>
        </p:spPr>
        <p:txBody>
          <a:bodyPr wrap="square">
            <a:spAutoFit/>
          </a:bodyPr>
          <a:lstStyle/>
          <a:p>
            <a:pPr>
              <a:lnSpc>
                <a:spcPct val="150000"/>
              </a:lnSpc>
            </a:pPr>
            <a:r>
              <a:rPr lang="zh-CN" altLang="en-US" sz="2800" dirty="0"/>
              <a:t>教学目标：</a:t>
            </a:r>
            <a:endParaRPr lang="en-US" altLang="zh-CN" sz="2800" dirty="0"/>
          </a:p>
          <a:p>
            <a:pPr>
              <a:lnSpc>
                <a:spcPct val="150000"/>
              </a:lnSpc>
            </a:pPr>
            <a:r>
              <a:rPr lang="en-US" altLang="zh-CN" sz="2800" dirty="0"/>
              <a:t>1. </a:t>
            </a:r>
            <a:r>
              <a:rPr lang="zh-CN" altLang="en-US" sz="2800" dirty="0"/>
              <a:t>能够在上下文语境中理解并运用本节课复习的重点词汇及其习惯用法；</a:t>
            </a:r>
            <a:endParaRPr lang="en-US" altLang="zh-CN" sz="2800" dirty="0"/>
          </a:p>
          <a:p>
            <a:pPr>
              <a:lnSpc>
                <a:spcPct val="150000"/>
              </a:lnSpc>
            </a:pPr>
            <a:r>
              <a:rPr lang="en-US" altLang="zh-CN" sz="2800" dirty="0"/>
              <a:t>2. </a:t>
            </a:r>
            <a:r>
              <a:rPr lang="zh-CN" altLang="en-US" sz="2800" dirty="0"/>
              <a:t>能够在上下文语境中理解并运用动词</a:t>
            </a:r>
            <a:r>
              <a:rPr lang="en-US" altLang="zh-CN" sz="2800" dirty="0"/>
              <a:t>-</a:t>
            </a:r>
            <a:r>
              <a:rPr lang="en-US" altLang="zh-CN" sz="2800" dirty="0" err="1"/>
              <a:t>ing</a:t>
            </a:r>
            <a:r>
              <a:rPr lang="zh-CN" altLang="en-US" sz="2800" dirty="0"/>
              <a:t>和</a:t>
            </a:r>
            <a:r>
              <a:rPr lang="en-US" altLang="zh-CN" sz="2800" dirty="0"/>
              <a:t>-</a:t>
            </a:r>
            <a:r>
              <a:rPr lang="en-US" altLang="zh-CN" sz="2800" dirty="0" err="1"/>
              <a:t>ed</a:t>
            </a:r>
            <a:r>
              <a:rPr lang="zh-CN" altLang="en-US" sz="2800" dirty="0"/>
              <a:t>形式作形容词。</a:t>
            </a:r>
            <a:endParaRPr lang="zh-CN" altLang="zh-CN" sz="2800" dirty="0"/>
          </a:p>
        </p:txBody>
      </p:sp>
    </p:spTree>
    <p:extLst>
      <p:ext uri="{BB962C8B-B14F-4D97-AF65-F5344CB8AC3E}">
        <p14:creationId xmlns:p14="http://schemas.microsoft.com/office/powerpoint/2010/main" val="1613749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3463" y="74578"/>
            <a:ext cx="1879445" cy="687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73462" y="784578"/>
            <a:ext cx="8094133" cy="830997"/>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4. The </a:t>
            </a:r>
            <a:r>
              <a:rPr lang="en-US" altLang="zh-CN" sz="2400" dirty="0">
                <a:solidFill>
                  <a:srgbClr val="FF0000"/>
                </a:solidFill>
                <a:latin typeface="Times New Roman" panose="02020603050405020304" pitchFamily="18" charset="0"/>
                <a:cs typeface="Times New Roman" panose="02020603050405020304" pitchFamily="18" charset="0"/>
              </a:rPr>
              <a:t>contribution</a:t>
            </a:r>
            <a:r>
              <a:rPr lang="en-US" altLang="zh-CN" sz="2400" dirty="0">
                <a:latin typeface="Times New Roman" panose="02020603050405020304" pitchFamily="18" charset="0"/>
                <a:cs typeface="Times New Roman" panose="02020603050405020304" pitchFamily="18" charset="0"/>
              </a:rPr>
              <a:t> he made to the village was  great, so he became popular among the villagers. (P.15)</a:t>
            </a:r>
            <a:endParaRPr lang="zh-CN" altLang="en-US" sz="2400" dirty="0">
              <a:latin typeface="Times New Roman" panose="02020603050405020304" pitchFamily="18" charset="0"/>
              <a:cs typeface="Times New Roman" panose="02020603050405020304" pitchFamily="18" charset="0"/>
            </a:endParaRPr>
          </a:p>
        </p:txBody>
      </p:sp>
      <p:sp>
        <p:nvSpPr>
          <p:cNvPr id="6" name="矩形 5"/>
          <p:cNvSpPr/>
          <p:nvPr/>
        </p:nvSpPr>
        <p:spPr>
          <a:xfrm>
            <a:off x="595152" y="1652502"/>
            <a:ext cx="7636933" cy="769441"/>
          </a:xfrm>
          <a:prstGeom prst="rect">
            <a:avLst/>
          </a:prstGeom>
        </p:spPr>
        <p:txBody>
          <a:bodyPr wrap="square">
            <a:spAutoFit/>
          </a:bodyPr>
          <a:lstStyle/>
          <a:p>
            <a:r>
              <a:rPr lang="zh-CN" altLang="en-US" sz="2200" dirty="0">
                <a:latin typeface="宋体"/>
                <a:ea typeface="宋体"/>
              </a:rPr>
              <a:t>① </a:t>
            </a:r>
            <a:r>
              <a:rPr lang="en-US" altLang="zh-CN" sz="2200" dirty="0" err="1"/>
              <a:t>Wolko</a:t>
            </a:r>
            <a:r>
              <a:rPr lang="en-US" altLang="zh-CN" sz="2200" dirty="0"/>
              <a:t> </a:t>
            </a:r>
            <a:r>
              <a:rPr lang="en-US" altLang="zh-CN" sz="2200" dirty="0">
                <a:solidFill>
                  <a:srgbClr val="FF0000"/>
                </a:solidFill>
              </a:rPr>
              <a:t>made outstanding /great contributions to </a:t>
            </a:r>
            <a:r>
              <a:rPr lang="en-US" altLang="zh-CN" sz="2200" dirty="0"/>
              <a:t>children's medicine.</a:t>
            </a:r>
          </a:p>
        </p:txBody>
      </p:sp>
      <p:sp>
        <p:nvSpPr>
          <p:cNvPr id="7" name="矩形 6"/>
          <p:cNvSpPr/>
          <p:nvPr/>
        </p:nvSpPr>
        <p:spPr>
          <a:xfrm>
            <a:off x="508333" y="2583133"/>
            <a:ext cx="8059262" cy="769441"/>
          </a:xfrm>
          <a:prstGeom prst="rect">
            <a:avLst/>
          </a:prstGeom>
        </p:spPr>
        <p:txBody>
          <a:bodyPr wrap="square">
            <a:spAutoFit/>
          </a:bodyPr>
          <a:lstStyle/>
          <a:p>
            <a:r>
              <a:rPr lang="zh-CN" altLang="en-US" sz="2200" dirty="0">
                <a:latin typeface="宋体"/>
                <a:ea typeface="宋体"/>
              </a:rPr>
              <a:t>② </a:t>
            </a:r>
            <a:r>
              <a:rPr lang="en-US" altLang="zh-CN" sz="2200" dirty="0"/>
              <a:t>The editor is worried that they are short of </a:t>
            </a:r>
            <a:r>
              <a:rPr lang="en-US" altLang="zh-CN" sz="2200" dirty="0">
                <a:solidFill>
                  <a:srgbClr val="FF0000"/>
                </a:solidFill>
              </a:rPr>
              <a:t>contributions </a:t>
            </a:r>
            <a:r>
              <a:rPr lang="en-US" altLang="zh-CN" sz="2200" dirty="0"/>
              <a:t>for the magazine.</a:t>
            </a:r>
          </a:p>
        </p:txBody>
      </p:sp>
      <p:sp>
        <p:nvSpPr>
          <p:cNvPr id="8" name="矩形 7"/>
          <p:cNvSpPr/>
          <p:nvPr/>
        </p:nvSpPr>
        <p:spPr>
          <a:xfrm>
            <a:off x="595152" y="3373565"/>
            <a:ext cx="7880315" cy="769441"/>
          </a:xfrm>
          <a:prstGeom prst="rect">
            <a:avLst/>
          </a:prstGeom>
        </p:spPr>
        <p:txBody>
          <a:bodyPr wrap="square">
            <a:spAutoFit/>
          </a:bodyPr>
          <a:lstStyle/>
          <a:p>
            <a:r>
              <a:rPr lang="zh-CN" altLang="en-US" sz="2200" dirty="0">
                <a:latin typeface="宋体"/>
                <a:ea typeface="宋体"/>
              </a:rPr>
              <a:t>③ </a:t>
            </a:r>
            <a:r>
              <a:rPr lang="en-US" altLang="zh-CN" sz="2200" dirty="0"/>
              <a:t>The charity organization receives </a:t>
            </a:r>
            <a:r>
              <a:rPr lang="en-US" altLang="zh-CN" sz="2200" dirty="0">
                <a:solidFill>
                  <a:srgbClr val="FF0000"/>
                </a:solidFill>
              </a:rPr>
              <a:t>contribution</a:t>
            </a:r>
            <a:r>
              <a:rPr lang="en-US" altLang="zh-CN" sz="2200" dirty="0"/>
              <a:t> of money every year.</a:t>
            </a:r>
          </a:p>
        </p:txBody>
      </p:sp>
      <p:sp>
        <p:nvSpPr>
          <p:cNvPr id="9" name="矩形 8"/>
          <p:cNvSpPr/>
          <p:nvPr/>
        </p:nvSpPr>
        <p:spPr>
          <a:xfrm>
            <a:off x="6378710" y="2086645"/>
            <a:ext cx="1467068" cy="400110"/>
          </a:xfrm>
          <a:prstGeom prst="rect">
            <a:avLst/>
          </a:prstGeom>
          <a:solidFill>
            <a:srgbClr val="FFFF00"/>
          </a:solidFill>
        </p:spPr>
        <p:txBody>
          <a:bodyPr wrap="none">
            <a:spAutoFit/>
          </a:bodyPr>
          <a:lstStyle/>
          <a:p>
            <a:r>
              <a:rPr lang="zh-CN" altLang="en-US" sz="2000" dirty="0">
                <a:latin typeface="黑体" panose="02010609060101010101" pitchFamily="49" charset="-122"/>
                <a:ea typeface="黑体" panose="02010609060101010101" pitchFamily="49" charset="-122"/>
              </a:rPr>
              <a:t>为</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做贡献</a:t>
            </a:r>
          </a:p>
        </p:txBody>
      </p:sp>
      <p:sp>
        <p:nvSpPr>
          <p:cNvPr id="10" name="矩形 9"/>
          <p:cNvSpPr/>
          <p:nvPr/>
        </p:nvSpPr>
        <p:spPr>
          <a:xfrm>
            <a:off x="7044755" y="2973455"/>
            <a:ext cx="697627" cy="400110"/>
          </a:xfrm>
          <a:prstGeom prst="rect">
            <a:avLst/>
          </a:prstGeom>
          <a:solidFill>
            <a:srgbClr val="FFFF00"/>
          </a:solidFill>
        </p:spPr>
        <p:txBody>
          <a:bodyPr wrap="none">
            <a:spAutoFit/>
          </a:bodyPr>
          <a:lstStyle/>
          <a:p>
            <a:r>
              <a:rPr lang="zh-CN" altLang="en-US" sz="2000" dirty="0">
                <a:latin typeface="黑体" panose="02010609060101010101" pitchFamily="49" charset="-122"/>
                <a:ea typeface="黑体" panose="02010609060101010101" pitchFamily="49" charset="-122"/>
              </a:rPr>
              <a:t>稿件</a:t>
            </a:r>
            <a:endParaRPr lang="zh-CN" altLang="en-US" sz="20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1" name="矩形 10"/>
          <p:cNvSpPr/>
          <p:nvPr/>
        </p:nvSpPr>
        <p:spPr>
          <a:xfrm>
            <a:off x="7089910" y="3942951"/>
            <a:ext cx="697627" cy="400110"/>
          </a:xfrm>
          <a:prstGeom prst="rect">
            <a:avLst/>
          </a:prstGeom>
          <a:solidFill>
            <a:srgbClr val="FFFF00"/>
          </a:solidFill>
        </p:spPr>
        <p:txBody>
          <a:bodyPr wrap="none">
            <a:spAutoFit/>
          </a:bodyPr>
          <a:lstStyle/>
          <a:p>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捐款</a:t>
            </a:r>
          </a:p>
        </p:txBody>
      </p:sp>
    </p:spTree>
    <p:extLst>
      <p:ext uri="{BB962C8B-B14F-4D97-AF65-F5344CB8AC3E}">
        <p14:creationId xmlns:p14="http://schemas.microsoft.com/office/powerpoint/2010/main" val="102593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animBg="1"/>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3462" y="762000"/>
            <a:ext cx="7891605" cy="3785652"/>
          </a:xfrm>
          <a:prstGeom prst="rect">
            <a:avLst/>
          </a:prstGeom>
        </p:spPr>
        <p:txBody>
          <a:bodyPr wrap="square">
            <a:spAutoFit/>
          </a:bodyPr>
          <a:lstStyle/>
          <a:p>
            <a:r>
              <a:rPr lang="zh-CN" altLang="en-US" sz="2400" dirty="0">
                <a:latin typeface="宋体"/>
                <a:ea typeface="宋体"/>
              </a:rPr>
              <a:t>① </a:t>
            </a:r>
            <a:r>
              <a:rPr lang="en-US" altLang="zh-CN" sz="2400" dirty="0"/>
              <a:t>His research has </a:t>
            </a:r>
            <a:r>
              <a:rPr lang="en-US" altLang="zh-CN" sz="2400" dirty="0">
                <a:solidFill>
                  <a:srgbClr val="FF0000"/>
                </a:solidFill>
              </a:rPr>
              <a:t>contributed a lot to</a:t>
            </a:r>
            <a:r>
              <a:rPr lang="en-US" altLang="zh-CN" sz="2400" dirty="0"/>
              <a:t> our understanding of this disease.</a:t>
            </a:r>
          </a:p>
          <a:p>
            <a:endParaRPr lang="en-US" altLang="zh-CN" sz="2400" dirty="0"/>
          </a:p>
          <a:p>
            <a:r>
              <a:rPr lang="zh-CN" altLang="en-US" sz="2400" dirty="0">
                <a:latin typeface="宋体"/>
                <a:ea typeface="宋体"/>
              </a:rPr>
              <a:t>② </a:t>
            </a:r>
            <a:r>
              <a:rPr lang="en-US" altLang="zh-CN" sz="2400" dirty="0"/>
              <a:t>He promised to </a:t>
            </a:r>
            <a:r>
              <a:rPr lang="en-US" altLang="zh-CN" sz="2400" dirty="0">
                <a:solidFill>
                  <a:srgbClr val="FF0000"/>
                </a:solidFill>
              </a:rPr>
              <a:t>contribute</a:t>
            </a:r>
            <a:r>
              <a:rPr lang="en-US" altLang="zh-CN" sz="2400" dirty="0"/>
              <a:t> $5,000 </a:t>
            </a:r>
            <a:r>
              <a:rPr lang="en-US" altLang="zh-CN" sz="2400" dirty="0">
                <a:solidFill>
                  <a:srgbClr val="FF0000"/>
                </a:solidFill>
              </a:rPr>
              <a:t>to</a:t>
            </a:r>
            <a:r>
              <a:rPr lang="en-US" altLang="zh-CN" sz="2400" dirty="0"/>
              <a:t> the school rebuilding project.</a:t>
            </a:r>
          </a:p>
          <a:p>
            <a:endParaRPr lang="en-US" altLang="zh-CN" sz="2400" dirty="0"/>
          </a:p>
          <a:p>
            <a:r>
              <a:rPr lang="zh-CN" altLang="en-US" sz="2400" dirty="0">
                <a:latin typeface="宋体"/>
                <a:ea typeface="宋体"/>
              </a:rPr>
              <a:t>③ </a:t>
            </a:r>
            <a:r>
              <a:rPr lang="en-US" altLang="zh-CN" sz="2400" dirty="0"/>
              <a:t>She continued to </a:t>
            </a:r>
            <a:r>
              <a:rPr lang="en-US" altLang="zh-CN" sz="2400" dirty="0">
                <a:solidFill>
                  <a:srgbClr val="FF0000"/>
                </a:solidFill>
              </a:rPr>
              <a:t>contribute</a:t>
            </a:r>
            <a:r>
              <a:rPr lang="en-US" altLang="zh-CN" sz="2400" dirty="0"/>
              <a:t> articles </a:t>
            </a:r>
            <a:r>
              <a:rPr lang="en-US" altLang="zh-CN" sz="2400" dirty="0">
                <a:solidFill>
                  <a:srgbClr val="FF0000"/>
                </a:solidFill>
              </a:rPr>
              <a:t>to</a:t>
            </a:r>
            <a:r>
              <a:rPr lang="en-US" altLang="zh-CN" sz="2400" dirty="0"/>
              <a:t> sports magazines.</a:t>
            </a:r>
          </a:p>
          <a:p>
            <a:endParaRPr lang="en-US" altLang="zh-CN" sz="2400" dirty="0"/>
          </a:p>
          <a:p>
            <a:r>
              <a:rPr lang="zh-CN" altLang="en-US" sz="2400" dirty="0"/>
              <a:t>④ </a:t>
            </a:r>
            <a:r>
              <a:rPr lang="en-US" altLang="zh-CN" sz="2400" dirty="0"/>
              <a:t>Honesty and hard work </a:t>
            </a:r>
            <a:r>
              <a:rPr lang="en-US" altLang="zh-CN" sz="2400" dirty="0">
                <a:solidFill>
                  <a:srgbClr val="FF0000"/>
                </a:solidFill>
              </a:rPr>
              <a:t>contributed to </a:t>
            </a:r>
            <a:r>
              <a:rPr lang="en-US" altLang="zh-CN" sz="2400" dirty="0"/>
              <a:t>his success.</a:t>
            </a:r>
            <a:endParaRPr lang="zh-CN" altLang="en-US" sz="2400"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3463" y="74578"/>
            <a:ext cx="1879445" cy="687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5401686" y="1243451"/>
            <a:ext cx="1467068" cy="400110"/>
          </a:xfrm>
          <a:prstGeom prst="rect">
            <a:avLst/>
          </a:prstGeom>
          <a:solidFill>
            <a:srgbClr val="FFFF00"/>
          </a:solidFill>
        </p:spPr>
        <p:txBody>
          <a:bodyPr wrap="none">
            <a:spAutoFit/>
          </a:bodyPr>
          <a:lstStyle/>
          <a:p>
            <a:r>
              <a:rPr lang="zh-CN" altLang="en-US" sz="2000" dirty="0">
                <a:latin typeface="黑体" panose="02010609060101010101" pitchFamily="49" charset="-122"/>
                <a:ea typeface="黑体" panose="02010609060101010101" pitchFamily="49" charset="-122"/>
              </a:rPr>
              <a:t>为</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做贡献</a:t>
            </a:r>
          </a:p>
        </p:txBody>
      </p:sp>
      <p:sp>
        <p:nvSpPr>
          <p:cNvPr id="7" name="矩形 6"/>
          <p:cNvSpPr/>
          <p:nvPr/>
        </p:nvSpPr>
        <p:spPr>
          <a:xfrm>
            <a:off x="6378174" y="2262034"/>
            <a:ext cx="1210588" cy="400110"/>
          </a:xfrm>
          <a:prstGeom prst="rect">
            <a:avLst/>
          </a:prstGeom>
          <a:solidFill>
            <a:srgbClr val="FFFF00"/>
          </a:solidFill>
        </p:spPr>
        <p:txBody>
          <a:bodyPr wrap="none">
            <a:spAutoFit/>
          </a:bodyPr>
          <a:lstStyle/>
          <a:p>
            <a:r>
              <a:rPr lang="zh-CN" altLang="en-US" sz="2000" dirty="0">
                <a:latin typeface="黑体" panose="02010609060101010101" pitchFamily="49" charset="-122"/>
                <a:ea typeface="黑体" panose="02010609060101010101" pitchFamily="49" charset="-122"/>
              </a:rPr>
              <a:t>为</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a:t>
            </a:r>
            <a:r>
              <a:rPr lang="zh-CN" altLang="en-US" sz="2000" dirty="0">
                <a:latin typeface="黑体" panose="02010609060101010101" pitchFamily="49" charset="-122"/>
                <a:ea typeface="黑体" panose="02010609060101010101" pitchFamily="49" charset="-122"/>
              </a:rPr>
              <a:t>捐助</a:t>
            </a:r>
            <a:endParaRPr lang="zh-CN" altLang="en-US" sz="20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 name="矩形 7"/>
          <p:cNvSpPr/>
          <p:nvPr/>
        </p:nvSpPr>
        <p:spPr>
          <a:xfrm>
            <a:off x="6287620" y="3439140"/>
            <a:ext cx="1210588" cy="400110"/>
          </a:xfrm>
          <a:prstGeom prst="rect">
            <a:avLst/>
          </a:prstGeom>
          <a:solidFill>
            <a:srgbClr val="FFFF00"/>
          </a:solidFill>
        </p:spPr>
        <p:txBody>
          <a:bodyPr wrap="none">
            <a:spAutoFit/>
          </a:bodyPr>
          <a:lstStyle/>
          <a:p>
            <a:r>
              <a:rPr lang="zh-CN" altLang="en-US" sz="2000" dirty="0">
                <a:latin typeface="黑体" panose="02010609060101010101" pitchFamily="49" charset="-122"/>
                <a:ea typeface="黑体" panose="02010609060101010101" pitchFamily="49" charset="-122"/>
              </a:rPr>
              <a:t>为</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a:t>
            </a:r>
            <a:r>
              <a:rPr lang="zh-CN" altLang="en-US" sz="2000" dirty="0">
                <a:latin typeface="黑体" panose="02010609060101010101" pitchFamily="49" charset="-122"/>
                <a:ea typeface="黑体" panose="02010609060101010101" pitchFamily="49" charset="-122"/>
              </a:rPr>
              <a:t>投稿</a:t>
            </a:r>
            <a:endParaRPr lang="zh-CN" altLang="en-US" sz="20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9" name="矩形 8"/>
          <p:cNvSpPr/>
          <p:nvPr/>
        </p:nvSpPr>
        <p:spPr>
          <a:xfrm>
            <a:off x="6378174" y="4547652"/>
            <a:ext cx="1723549" cy="400110"/>
          </a:xfrm>
          <a:prstGeom prst="rect">
            <a:avLst/>
          </a:prstGeom>
          <a:solidFill>
            <a:srgbClr val="FFFF00"/>
          </a:solidFill>
        </p:spPr>
        <p:txBody>
          <a:bodyPr wrap="none">
            <a:spAutoFit/>
          </a:bodyPr>
          <a:lstStyle/>
          <a:p>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促成，有助于</a:t>
            </a:r>
          </a:p>
        </p:txBody>
      </p:sp>
    </p:spTree>
    <p:extLst>
      <p:ext uri="{BB962C8B-B14F-4D97-AF65-F5344CB8AC3E}">
        <p14:creationId xmlns:p14="http://schemas.microsoft.com/office/powerpoint/2010/main" val="178079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3463" y="74578"/>
            <a:ext cx="1879445" cy="687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473463" y="762484"/>
            <a:ext cx="8331870" cy="3654847"/>
          </a:xfrm>
          <a:prstGeom prst="rect">
            <a:avLst/>
          </a:prstGeom>
        </p:spPr>
        <p:txBody>
          <a:bodyPr wrap="square">
            <a:spAutoFit/>
          </a:bodyPr>
          <a:lstStyle/>
          <a:p>
            <a:r>
              <a:rPr lang="zh-CN" altLang="en-US" sz="2400" dirty="0"/>
              <a:t>完成下面句子。</a:t>
            </a:r>
            <a:endParaRPr lang="en-US" altLang="zh-CN" sz="2400" dirty="0"/>
          </a:p>
          <a:p>
            <a:pPr>
              <a:lnSpc>
                <a:spcPct val="150000"/>
              </a:lnSpc>
            </a:pPr>
            <a:r>
              <a:rPr lang="en-US" altLang="zh-CN" sz="2400" dirty="0"/>
              <a:t>① He decided to ______________________________ _____________(</a:t>
            </a:r>
            <a:r>
              <a:rPr lang="zh-CN" altLang="en-US" sz="2400" dirty="0"/>
              <a:t>为那所乡村学校捐款）</a:t>
            </a:r>
            <a:r>
              <a:rPr lang="en-US" altLang="zh-CN" sz="2400" dirty="0"/>
              <a:t>.</a:t>
            </a:r>
          </a:p>
          <a:p>
            <a:pPr>
              <a:lnSpc>
                <a:spcPct val="150000"/>
              </a:lnSpc>
            </a:pPr>
            <a:r>
              <a:rPr lang="en-US" altLang="zh-CN" sz="2400" dirty="0"/>
              <a:t>② He won the Nobel Prize ________________________</a:t>
            </a:r>
          </a:p>
          <a:p>
            <a:pPr>
              <a:lnSpc>
                <a:spcPct val="150000"/>
              </a:lnSpc>
            </a:pPr>
            <a:r>
              <a:rPr lang="en-US" altLang="zh-CN" sz="2400" dirty="0"/>
              <a:t>_______________________(</a:t>
            </a:r>
            <a:r>
              <a:rPr lang="zh-CN" altLang="en-US" sz="2400" dirty="0"/>
              <a:t>为世界和平做出的卓越贡献）</a:t>
            </a:r>
            <a:r>
              <a:rPr lang="en-US" altLang="zh-CN" sz="2400" dirty="0"/>
              <a:t>.</a:t>
            </a:r>
          </a:p>
          <a:p>
            <a:pPr>
              <a:lnSpc>
                <a:spcPct val="150000"/>
              </a:lnSpc>
            </a:pPr>
            <a:r>
              <a:rPr lang="en-US" altLang="zh-CN" sz="2400" dirty="0"/>
              <a:t>③ Smoking ______________</a:t>
            </a:r>
            <a:r>
              <a:rPr lang="zh-CN" altLang="en-US" sz="2400" dirty="0"/>
              <a:t>（导致了）</a:t>
            </a:r>
            <a:r>
              <a:rPr lang="en-US" altLang="zh-CN" sz="2400" dirty="0"/>
              <a:t>his early death.</a:t>
            </a:r>
          </a:p>
          <a:p>
            <a:pPr>
              <a:lnSpc>
                <a:spcPts val="3300"/>
              </a:lnSpc>
            </a:pPr>
            <a:endParaRPr lang="en-US" altLang="zh-CN" sz="2400" dirty="0"/>
          </a:p>
        </p:txBody>
      </p:sp>
      <p:sp>
        <p:nvSpPr>
          <p:cNvPr id="2" name="矩形 1"/>
          <p:cNvSpPr/>
          <p:nvPr/>
        </p:nvSpPr>
        <p:spPr>
          <a:xfrm>
            <a:off x="473463" y="1255130"/>
            <a:ext cx="7420621" cy="830997"/>
          </a:xfrm>
          <a:prstGeom prst="rect">
            <a:avLst/>
          </a:prstGeom>
        </p:spPr>
        <p:txBody>
          <a:bodyPr wrap="none">
            <a:spAutoFit/>
          </a:bodyPr>
          <a:lstStyle/>
          <a:p>
            <a:r>
              <a:rPr lang="en-US" altLang="zh-CN" sz="2400" dirty="0">
                <a:solidFill>
                  <a:srgbClr val="FF0000"/>
                </a:solidFill>
              </a:rPr>
              <a:t>                                  contribute some money to the </a:t>
            </a:r>
          </a:p>
          <a:p>
            <a:r>
              <a:rPr lang="en-US" altLang="zh-CN" sz="2400" dirty="0">
                <a:solidFill>
                  <a:srgbClr val="FF0000"/>
                </a:solidFill>
              </a:rPr>
              <a:t>village school.</a:t>
            </a:r>
            <a:endParaRPr lang="zh-CN" altLang="en-US" sz="2400" dirty="0">
              <a:solidFill>
                <a:srgbClr val="FF0000"/>
              </a:solidFill>
            </a:endParaRPr>
          </a:p>
        </p:txBody>
      </p:sp>
      <p:sp>
        <p:nvSpPr>
          <p:cNvPr id="5" name="矩形 4"/>
          <p:cNvSpPr/>
          <p:nvPr/>
        </p:nvSpPr>
        <p:spPr>
          <a:xfrm>
            <a:off x="739165" y="2299851"/>
            <a:ext cx="7800465" cy="830997"/>
          </a:xfrm>
          <a:prstGeom prst="rect">
            <a:avLst/>
          </a:prstGeom>
        </p:spPr>
        <p:txBody>
          <a:bodyPr wrap="square">
            <a:spAutoFit/>
          </a:bodyPr>
          <a:lstStyle/>
          <a:p>
            <a:r>
              <a:rPr lang="en-US" altLang="zh-CN" sz="2400" dirty="0">
                <a:solidFill>
                  <a:srgbClr val="FF0000"/>
                </a:solidFill>
              </a:rPr>
              <a:t>                                        for his outstanding contribution</a:t>
            </a:r>
          </a:p>
          <a:p>
            <a:r>
              <a:rPr lang="en-US" altLang="zh-CN" sz="2400" dirty="0">
                <a:solidFill>
                  <a:srgbClr val="FF0000"/>
                </a:solidFill>
              </a:rPr>
              <a:t> to the peace of the world</a:t>
            </a:r>
            <a:endParaRPr lang="zh-CN" altLang="en-US" sz="2400" dirty="0">
              <a:solidFill>
                <a:srgbClr val="FF0000"/>
              </a:solidFill>
            </a:endParaRPr>
          </a:p>
        </p:txBody>
      </p:sp>
      <p:sp>
        <p:nvSpPr>
          <p:cNvPr id="6" name="矩形 5"/>
          <p:cNvSpPr/>
          <p:nvPr/>
        </p:nvSpPr>
        <p:spPr>
          <a:xfrm>
            <a:off x="2189580" y="3395245"/>
            <a:ext cx="2303398" cy="461665"/>
          </a:xfrm>
          <a:prstGeom prst="rect">
            <a:avLst/>
          </a:prstGeom>
        </p:spPr>
        <p:txBody>
          <a:bodyPr wrap="square">
            <a:spAutoFit/>
          </a:bodyPr>
          <a:lstStyle/>
          <a:p>
            <a:r>
              <a:rPr lang="en-US" altLang="zh-CN" sz="2400" dirty="0">
                <a:solidFill>
                  <a:srgbClr val="FF0000"/>
                </a:solidFill>
              </a:rPr>
              <a:t> contributed to</a:t>
            </a:r>
          </a:p>
        </p:txBody>
      </p:sp>
    </p:spTree>
    <p:extLst>
      <p:ext uri="{BB962C8B-B14F-4D97-AF65-F5344CB8AC3E}">
        <p14:creationId xmlns:p14="http://schemas.microsoft.com/office/powerpoint/2010/main" val="205761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3463" y="74578"/>
            <a:ext cx="1879445" cy="687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13679" y="762000"/>
            <a:ext cx="7845037" cy="830997"/>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5. I hope you have </a:t>
            </a:r>
            <a:r>
              <a:rPr lang="en-US" altLang="zh-CN" sz="2400" dirty="0">
                <a:solidFill>
                  <a:srgbClr val="FF0000"/>
                </a:solidFill>
                <a:latin typeface="Times New Roman" panose="02020603050405020304" pitchFamily="18" charset="0"/>
                <a:cs typeface="Times New Roman" panose="02020603050405020304" pitchFamily="18" charset="0"/>
              </a:rPr>
              <a:t>adapted </a:t>
            </a:r>
            <a:r>
              <a:rPr lang="en-US" altLang="zh-CN" sz="2400" dirty="0">
                <a:latin typeface="Times New Roman" panose="02020603050405020304" pitchFamily="18" charset="0"/>
                <a:cs typeface="Times New Roman" panose="02020603050405020304" pitchFamily="18" charset="0"/>
              </a:rPr>
              <a:t>well </a:t>
            </a:r>
            <a:r>
              <a:rPr lang="en-US" altLang="zh-CN" sz="2400" dirty="0">
                <a:solidFill>
                  <a:srgbClr val="FF0000"/>
                </a:solidFill>
                <a:latin typeface="Times New Roman" panose="02020603050405020304" pitchFamily="18" charset="0"/>
                <a:cs typeface="Times New Roman" panose="02020603050405020304" pitchFamily="18" charset="0"/>
              </a:rPr>
              <a:t>to</a:t>
            </a:r>
            <a:r>
              <a:rPr lang="en-US" altLang="zh-CN" sz="2400" dirty="0">
                <a:latin typeface="Times New Roman" panose="02020603050405020304" pitchFamily="18" charset="0"/>
                <a:cs typeface="Times New Roman" panose="02020603050405020304" pitchFamily="18" charset="0"/>
              </a:rPr>
              <a:t> the new situation and are enjoying your new school. (P.18)</a:t>
            </a:r>
            <a:endParaRPr lang="zh-CN" altLang="en-US" sz="2400" dirty="0">
              <a:latin typeface="Times New Roman" panose="02020603050405020304" pitchFamily="18" charset="0"/>
              <a:cs typeface="Times New Roman" panose="02020603050405020304" pitchFamily="18" charset="0"/>
            </a:endParaRPr>
          </a:p>
        </p:txBody>
      </p:sp>
      <p:sp>
        <p:nvSpPr>
          <p:cNvPr id="5" name="矩形 4"/>
          <p:cNvSpPr/>
          <p:nvPr/>
        </p:nvSpPr>
        <p:spPr>
          <a:xfrm>
            <a:off x="433246" y="1549105"/>
            <a:ext cx="7925470" cy="2665986"/>
          </a:xfrm>
          <a:prstGeom prst="rect">
            <a:avLst/>
          </a:prstGeom>
        </p:spPr>
        <p:txBody>
          <a:bodyPr wrap="square">
            <a:spAutoFit/>
          </a:bodyPr>
          <a:lstStyle/>
          <a:p>
            <a:pPr>
              <a:lnSpc>
                <a:spcPts val="3400"/>
              </a:lnSpc>
            </a:pPr>
            <a:r>
              <a:rPr lang="zh-CN" altLang="en-US" sz="2200" dirty="0">
                <a:latin typeface="宋体"/>
                <a:ea typeface="宋体"/>
              </a:rPr>
              <a:t>① </a:t>
            </a:r>
            <a:r>
              <a:rPr lang="en-US" altLang="zh-CN" sz="2200" dirty="0"/>
              <a:t>She </a:t>
            </a:r>
            <a:r>
              <a:rPr lang="en-US" altLang="zh-CN" sz="2200" dirty="0">
                <a:solidFill>
                  <a:srgbClr val="FF0000"/>
                </a:solidFill>
              </a:rPr>
              <a:t>adapted herself </a:t>
            </a:r>
            <a:r>
              <a:rPr lang="en-US" altLang="zh-CN" sz="2200" dirty="0"/>
              <a:t>quickly </a:t>
            </a:r>
            <a:r>
              <a:rPr lang="en-US" altLang="zh-CN" sz="2200" dirty="0">
                <a:solidFill>
                  <a:srgbClr val="FF0000"/>
                </a:solidFill>
              </a:rPr>
              <a:t>to</a:t>
            </a:r>
            <a:r>
              <a:rPr lang="en-US" altLang="zh-CN" sz="2200" dirty="0"/>
              <a:t> </a:t>
            </a:r>
            <a:r>
              <a:rPr lang="en-US" altLang="zh-CN" sz="2200" dirty="0">
                <a:solidFill>
                  <a:srgbClr val="00B0F0"/>
                </a:solidFill>
              </a:rPr>
              <a:t>the new climate.</a:t>
            </a:r>
          </a:p>
          <a:p>
            <a:pPr>
              <a:lnSpc>
                <a:spcPts val="3400"/>
              </a:lnSpc>
            </a:pPr>
            <a:r>
              <a:rPr lang="zh-CN" altLang="en-US" sz="2200" dirty="0">
                <a:latin typeface="宋体"/>
                <a:ea typeface="宋体"/>
              </a:rPr>
              <a:t>②</a:t>
            </a:r>
            <a:r>
              <a:rPr lang="en-US" altLang="zh-CN" sz="2200" dirty="0"/>
              <a:t>The machine has been specially </a:t>
            </a:r>
            <a:r>
              <a:rPr lang="en-US" altLang="zh-CN" sz="2200" dirty="0">
                <a:solidFill>
                  <a:srgbClr val="FF0000"/>
                </a:solidFill>
              </a:rPr>
              <a:t>adapted for </a:t>
            </a:r>
            <a:r>
              <a:rPr lang="en-US" altLang="zh-CN" sz="2200" dirty="0"/>
              <a:t>use underwater.</a:t>
            </a:r>
          </a:p>
          <a:p>
            <a:pPr>
              <a:lnSpc>
                <a:spcPts val="3400"/>
              </a:lnSpc>
            </a:pPr>
            <a:r>
              <a:rPr lang="zh-CN" altLang="en-US" sz="2200" dirty="0">
                <a:latin typeface="宋体"/>
                <a:ea typeface="宋体"/>
              </a:rPr>
              <a:t>③</a:t>
            </a:r>
            <a:r>
              <a:rPr lang="en-US" altLang="zh-CN" sz="2200" dirty="0"/>
              <a:t>Many children buy books after they have been </a:t>
            </a:r>
            <a:r>
              <a:rPr lang="en-US" altLang="zh-CN" sz="2200" dirty="0">
                <a:solidFill>
                  <a:srgbClr val="FF0000"/>
                </a:solidFill>
              </a:rPr>
              <a:t>adapted for </a:t>
            </a:r>
            <a:r>
              <a:rPr lang="en-US" altLang="zh-CN" sz="2200" dirty="0"/>
              <a:t>television.</a:t>
            </a:r>
          </a:p>
          <a:p>
            <a:pPr>
              <a:lnSpc>
                <a:spcPts val="3400"/>
              </a:lnSpc>
            </a:pPr>
            <a:r>
              <a:rPr lang="zh-CN" altLang="en-US" sz="2200" dirty="0"/>
              <a:t>④</a:t>
            </a:r>
            <a:r>
              <a:rPr lang="en-US" altLang="zh-CN" sz="2200" dirty="0"/>
              <a:t>The movie </a:t>
            </a:r>
            <a:r>
              <a:rPr lang="en-US" altLang="zh-CN" sz="2200" dirty="0">
                <a:solidFill>
                  <a:srgbClr val="FF0000"/>
                </a:solidFill>
              </a:rPr>
              <a:t>is adapted from </a:t>
            </a:r>
            <a:r>
              <a:rPr lang="en-US" altLang="zh-CN" sz="2200" dirty="0"/>
              <a:t>a popular novel.</a:t>
            </a:r>
            <a:endParaRPr lang="zh-CN" altLang="en-US" sz="2200" dirty="0"/>
          </a:p>
        </p:txBody>
      </p:sp>
      <p:sp>
        <p:nvSpPr>
          <p:cNvPr id="6" name="矩形 5"/>
          <p:cNvSpPr/>
          <p:nvPr/>
        </p:nvSpPr>
        <p:spPr>
          <a:xfrm>
            <a:off x="7640452" y="1414383"/>
            <a:ext cx="798402" cy="400110"/>
          </a:xfrm>
          <a:prstGeom prst="rect">
            <a:avLst/>
          </a:prstGeom>
          <a:solidFill>
            <a:srgbClr val="FFFF00"/>
          </a:solidFill>
        </p:spPr>
        <p:txBody>
          <a:bodyPr wrap="square">
            <a:spAutoFit/>
          </a:bodyPr>
          <a:lstStyle/>
          <a:p>
            <a:r>
              <a:rPr lang="zh-CN" altLang="en-US" sz="2000" dirty="0">
                <a:solidFill>
                  <a:schemeClr val="tx1"/>
                </a:solidFill>
                <a:latin typeface="黑体" panose="02010609060101010101" pitchFamily="49" charset="-122"/>
                <a:ea typeface="黑体" panose="02010609060101010101" pitchFamily="49" charset="-122"/>
              </a:rPr>
              <a:t>适应</a:t>
            </a:r>
            <a:endParaRPr lang="en-US" altLang="zh-CN" sz="2000" dirty="0">
              <a:solidFill>
                <a:schemeClr val="tx1"/>
              </a:solidFill>
              <a:latin typeface="黑体" panose="02010609060101010101" pitchFamily="49" charset="-122"/>
              <a:ea typeface="黑体" panose="02010609060101010101" pitchFamily="49" charset="-122"/>
            </a:endParaRPr>
          </a:p>
        </p:txBody>
      </p:sp>
      <p:sp>
        <p:nvSpPr>
          <p:cNvPr id="8" name="Rectangle 10"/>
          <p:cNvSpPr>
            <a:spLocks noChangeArrowheads="1"/>
          </p:cNvSpPr>
          <p:nvPr/>
        </p:nvSpPr>
        <p:spPr bwMode="auto">
          <a:xfrm>
            <a:off x="6587065" y="3306153"/>
            <a:ext cx="1851789" cy="400110"/>
          </a:xfrm>
          <a:prstGeom prst="rect">
            <a:avLst/>
          </a:prstGeom>
          <a:solidFill>
            <a:srgbClr val="FFFF00"/>
          </a:solidFill>
          <a:ln>
            <a:noFill/>
          </a:ln>
          <a:effectLst/>
        </p:spPr>
        <p:txBody>
          <a:bodyPr wrap="none">
            <a:spAutoFit/>
          </a:bodyPr>
          <a:lstStyle/>
          <a:p>
            <a:r>
              <a:rPr kumimoji="1" lang="zh-CN" altLang="en-US" sz="2000" dirty="0">
                <a:solidFill>
                  <a:schemeClr val="tx1"/>
                </a:solidFill>
                <a:latin typeface="黑体" panose="02010609060101010101" pitchFamily="49" charset="-122"/>
                <a:ea typeface="黑体" panose="02010609060101010101" pitchFamily="49" charset="-122"/>
              </a:rPr>
              <a:t>为</a:t>
            </a:r>
            <a:r>
              <a:rPr kumimoji="1" lang="en-US" altLang="zh-CN" sz="2000" dirty="0">
                <a:solidFill>
                  <a:schemeClr val="tx1"/>
                </a:solidFill>
                <a:latin typeface="黑体" panose="02010609060101010101" pitchFamily="49" charset="-122"/>
                <a:ea typeface="黑体" panose="02010609060101010101" pitchFamily="49" charset="-122"/>
              </a:rPr>
              <a:t>…</a:t>
            </a:r>
            <a:r>
              <a:rPr kumimoji="1" lang="zh-CN" altLang="en-US" sz="2000" dirty="0">
                <a:solidFill>
                  <a:schemeClr val="tx1"/>
                </a:solidFill>
                <a:latin typeface="黑体" panose="02010609060101010101" pitchFamily="49" charset="-122"/>
                <a:ea typeface="黑体" panose="02010609060101010101" pitchFamily="49" charset="-122"/>
              </a:rPr>
              <a:t>改编</a:t>
            </a:r>
            <a:r>
              <a:rPr kumimoji="1" lang="en-US" altLang="zh-CN" sz="2000" dirty="0">
                <a:solidFill>
                  <a:schemeClr val="tx1"/>
                </a:solidFill>
                <a:latin typeface="黑体" panose="02010609060101010101" pitchFamily="49" charset="-122"/>
                <a:ea typeface="黑体" panose="02010609060101010101" pitchFamily="49" charset="-122"/>
              </a:rPr>
              <a:t>/</a:t>
            </a:r>
            <a:r>
              <a:rPr kumimoji="1" lang="zh-CN" altLang="en-US" sz="2000" dirty="0">
                <a:solidFill>
                  <a:schemeClr val="tx1"/>
                </a:solidFill>
                <a:latin typeface="黑体" panose="02010609060101010101" pitchFamily="49" charset="-122"/>
                <a:ea typeface="黑体" panose="02010609060101010101" pitchFamily="49" charset="-122"/>
              </a:rPr>
              <a:t>改写</a:t>
            </a:r>
          </a:p>
        </p:txBody>
      </p:sp>
      <p:sp>
        <p:nvSpPr>
          <p:cNvPr id="9" name="Rectangle 8"/>
          <p:cNvSpPr>
            <a:spLocks noChangeArrowheads="1"/>
          </p:cNvSpPr>
          <p:nvPr/>
        </p:nvSpPr>
        <p:spPr bwMode="auto">
          <a:xfrm>
            <a:off x="4138110" y="2443678"/>
            <a:ext cx="3125555" cy="400110"/>
          </a:xfrm>
          <a:prstGeom prst="rect">
            <a:avLst/>
          </a:prstGeom>
          <a:solidFill>
            <a:srgbClr val="FFFF00"/>
          </a:solidFill>
          <a:ln>
            <a:noFill/>
          </a:ln>
          <a:effectLst/>
        </p:spPr>
        <p:txBody>
          <a:bodyPr wrap="square">
            <a:spAutoFit/>
          </a:bodyPr>
          <a:lstStyle/>
          <a:p>
            <a:r>
              <a:rPr lang="zh-CN" altLang="en-US" sz="2000" dirty="0">
                <a:solidFill>
                  <a:schemeClr val="tx1"/>
                </a:solidFill>
                <a:latin typeface="黑体" panose="02010609060101010101" pitchFamily="49" charset="-122"/>
                <a:ea typeface="黑体" panose="02010609060101010101" pitchFamily="49" charset="-122"/>
              </a:rPr>
              <a:t>修改使某物适合于新用途</a:t>
            </a:r>
          </a:p>
        </p:txBody>
      </p:sp>
      <p:sp>
        <p:nvSpPr>
          <p:cNvPr id="11" name="椭圆形标注 10"/>
          <p:cNvSpPr/>
          <p:nvPr/>
        </p:nvSpPr>
        <p:spPr>
          <a:xfrm>
            <a:off x="5700888" y="1177498"/>
            <a:ext cx="1772355" cy="504915"/>
          </a:xfrm>
          <a:prstGeom prst="wedgeEllipseCallout">
            <a:avLst>
              <a:gd name="adj1" fmla="val -114272"/>
              <a:gd name="adj2" fmla="val 70856"/>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F0000"/>
                </a:solidFill>
              </a:rPr>
              <a:t>to</a:t>
            </a:r>
            <a:r>
              <a:rPr lang="zh-CN" altLang="en-US" dirty="0">
                <a:solidFill>
                  <a:srgbClr val="FF0000"/>
                </a:solidFill>
              </a:rPr>
              <a:t>是介词</a:t>
            </a:r>
          </a:p>
        </p:txBody>
      </p:sp>
      <p:sp>
        <p:nvSpPr>
          <p:cNvPr id="12" name="Rectangle 10"/>
          <p:cNvSpPr>
            <a:spLocks noChangeArrowheads="1"/>
          </p:cNvSpPr>
          <p:nvPr/>
        </p:nvSpPr>
        <p:spPr bwMode="auto">
          <a:xfrm>
            <a:off x="6330585" y="3881604"/>
            <a:ext cx="2108269" cy="400110"/>
          </a:xfrm>
          <a:prstGeom prst="rect">
            <a:avLst/>
          </a:prstGeom>
          <a:solidFill>
            <a:srgbClr val="FFFF00"/>
          </a:solidFill>
          <a:ln>
            <a:noFill/>
          </a:ln>
          <a:effectLst/>
        </p:spPr>
        <p:txBody>
          <a:bodyPr wrap="none">
            <a:spAutoFit/>
          </a:bodyPr>
          <a:lstStyle/>
          <a:p>
            <a:r>
              <a:rPr kumimoji="1" lang="zh-CN" altLang="en-US" sz="2000" dirty="0">
                <a:solidFill>
                  <a:schemeClr val="tx1"/>
                </a:solidFill>
                <a:latin typeface="黑体" panose="02010609060101010101" pitchFamily="49" charset="-122"/>
                <a:ea typeface="黑体" panose="02010609060101010101" pitchFamily="49" charset="-122"/>
              </a:rPr>
              <a:t>根据</a:t>
            </a:r>
            <a:r>
              <a:rPr kumimoji="1" lang="en-US" altLang="zh-CN" sz="2000" dirty="0">
                <a:solidFill>
                  <a:schemeClr val="tx1"/>
                </a:solidFill>
                <a:latin typeface="黑体" panose="02010609060101010101" pitchFamily="49" charset="-122"/>
                <a:ea typeface="黑体" panose="02010609060101010101" pitchFamily="49" charset="-122"/>
              </a:rPr>
              <a:t>…</a:t>
            </a:r>
            <a:r>
              <a:rPr kumimoji="1" lang="zh-CN" altLang="en-US" sz="2000" dirty="0">
                <a:solidFill>
                  <a:schemeClr val="tx1"/>
                </a:solidFill>
                <a:latin typeface="黑体" panose="02010609060101010101" pitchFamily="49" charset="-122"/>
                <a:ea typeface="黑体" panose="02010609060101010101" pitchFamily="49" charset="-122"/>
              </a:rPr>
              <a:t>改编</a:t>
            </a:r>
            <a:r>
              <a:rPr kumimoji="1" lang="en-US" altLang="zh-CN" sz="2000" dirty="0">
                <a:solidFill>
                  <a:schemeClr val="tx1"/>
                </a:solidFill>
                <a:latin typeface="黑体" panose="02010609060101010101" pitchFamily="49" charset="-122"/>
                <a:ea typeface="黑体" panose="02010609060101010101" pitchFamily="49" charset="-122"/>
              </a:rPr>
              <a:t>/</a:t>
            </a:r>
            <a:r>
              <a:rPr kumimoji="1" lang="zh-CN" altLang="en-US" sz="2000" dirty="0">
                <a:solidFill>
                  <a:schemeClr val="tx1"/>
                </a:solidFill>
                <a:latin typeface="黑体" panose="02010609060101010101" pitchFamily="49" charset="-122"/>
                <a:ea typeface="黑体" panose="02010609060101010101" pitchFamily="49" charset="-122"/>
              </a:rPr>
              <a:t>改写</a:t>
            </a:r>
          </a:p>
        </p:txBody>
      </p:sp>
    </p:spTree>
    <p:extLst>
      <p:ext uri="{BB962C8B-B14F-4D97-AF65-F5344CB8AC3E}">
        <p14:creationId xmlns:p14="http://schemas.microsoft.com/office/powerpoint/2010/main" val="2795019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animBg="1"/>
      <p:bldP spid="9" grpId="0" animBg="1"/>
      <p:bldP spid="11"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3463" y="74578"/>
            <a:ext cx="1879445" cy="687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620218" y="753735"/>
            <a:ext cx="7812581" cy="3785652"/>
          </a:xfrm>
          <a:prstGeom prst="rect">
            <a:avLst/>
          </a:prstGeom>
        </p:spPr>
        <p:txBody>
          <a:bodyPr wrap="square">
            <a:spAutoFit/>
          </a:bodyPr>
          <a:lstStyle/>
          <a:p>
            <a:r>
              <a:rPr lang="zh-CN" altLang="en-US" sz="2400" dirty="0">
                <a:latin typeface="黑体" panose="02010609060101010101" pitchFamily="49" charset="-122"/>
                <a:ea typeface="黑体" panose="02010609060101010101" pitchFamily="49" charset="-122"/>
              </a:rPr>
              <a:t>请根据句意填入合适的介词。</a:t>
            </a:r>
            <a:endParaRPr lang="en-US" altLang="zh-CN" sz="2400" dirty="0">
              <a:latin typeface="黑体" panose="02010609060101010101" pitchFamily="49" charset="-122"/>
              <a:ea typeface="黑体" panose="02010609060101010101" pitchFamily="49" charset="-122"/>
            </a:endParaRPr>
          </a:p>
          <a:p>
            <a:pPr>
              <a:lnSpc>
                <a:spcPct val="150000"/>
              </a:lnSpc>
            </a:pPr>
            <a:r>
              <a:rPr lang="en-US" altLang="zh-CN" sz="2400" dirty="0"/>
              <a:t>① The play is adapted _______ a novel.</a:t>
            </a:r>
            <a:endParaRPr lang="zh-CN" altLang="zh-CN" sz="2400" dirty="0"/>
          </a:p>
          <a:p>
            <a:pPr>
              <a:lnSpc>
                <a:spcPct val="150000"/>
              </a:lnSpc>
            </a:pPr>
            <a:r>
              <a:rPr lang="en-US" altLang="zh-CN" sz="2400" dirty="0"/>
              <a:t>②This book is specially adapted _______ beginners.</a:t>
            </a:r>
            <a:endParaRPr lang="zh-CN" altLang="zh-CN" sz="2400" dirty="0"/>
          </a:p>
          <a:p>
            <a:pPr>
              <a:lnSpc>
                <a:spcPct val="150000"/>
              </a:lnSpc>
            </a:pPr>
            <a:r>
              <a:rPr lang="en-US" altLang="zh-CN" sz="2400" dirty="0"/>
              <a:t>③When you go to a new country, you must adapt yourself _______ new customs.</a:t>
            </a:r>
            <a:endParaRPr lang="zh-CN" altLang="zh-CN" sz="2400" dirty="0"/>
          </a:p>
          <a:p>
            <a:pPr>
              <a:lnSpc>
                <a:spcPct val="150000"/>
              </a:lnSpc>
            </a:pPr>
            <a:r>
              <a:rPr lang="en-US" altLang="zh-CN" sz="2400" dirty="0"/>
              <a:t>④His latest novel is soon to be adapted _______ television.</a:t>
            </a:r>
            <a:endParaRPr lang="zh-CN" altLang="zh-CN" sz="2400" dirty="0"/>
          </a:p>
        </p:txBody>
      </p:sp>
      <p:sp>
        <p:nvSpPr>
          <p:cNvPr id="6" name="矩形 5"/>
          <p:cNvSpPr/>
          <p:nvPr/>
        </p:nvSpPr>
        <p:spPr>
          <a:xfrm>
            <a:off x="3989189" y="1149257"/>
            <a:ext cx="869149" cy="461665"/>
          </a:xfrm>
          <a:prstGeom prst="rect">
            <a:avLst/>
          </a:prstGeom>
        </p:spPr>
        <p:txBody>
          <a:bodyPr wrap="none">
            <a:spAutoFit/>
          </a:bodyPr>
          <a:lstStyle/>
          <a:p>
            <a:r>
              <a:rPr lang="en-US" altLang="zh-CN" sz="2400" b="1" dirty="0">
                <a:solidFill>
                  <a:srgbClr val="FF0000"/>
                </a:solidFill>
              </a:rPr>
              <a:t>from</a:t>
            </a:r>
            <a:endParaRPr lang="zh-CN" altLang="en-US" sz="2400" b="1" dirty="0">
              <a:solidFill>
                <a:srgbClr val="FF0000"/>
              </a:solidFill>
            </a:endParaRPr>
          </a:p>
        </p:txBody>
      </p:sp>
      <p:sp>
        <p:nvSpPr>
          <p:cNvPr id="7" name="矩形 6"/>
          <p:cNvSpPr/>
          <p:nvPr/>
        </p:nvSpPr>
        <p:spPr>
          <a:xfrm>
            <a:off x="5534495" y="1718755"/>
            <a:ext cx="595035" cy="461665"/>
          </a:xfrm>
          <a:prstGeom prst="rect">
            <a:avLst/>
          </a:prstGeom>
        </p:spPr>
        <p:txBody>
          <a:bodyPr wrap="none">
            <a:spAutoFit/>
          </a:bodyPr>
          <a:lstStyle/>
          <a:p>
            <a:r>
              <a:rPr lang="en-US" altLang="zh-CN" sz="2400" b="1" dirty="0">
                <a:solidFill>
                  <a:srgbClr val="FF0000"/>
                </a:solidFill>
              </a:rPr>
              <a:t>for</a:t>
            </a:r>
            <a:endParaRPr lang="zh-CN" altLang="en-US" sz="2400" b="1" dirty="0">
              <a:solidFill>
                <a:srgbClr val="FF0000"/>
              </a:solidFill>
            </a:endParaRPr>
          </a:p>
        </p:txBody>
      </p:sp>
      <p:sp>
        <p:nvSpPr>
          <p:cNvPr id="8" name="矩形 7"/>
          <p:cNvSpPr/>
          <p:nvPr/>
        </p:nvSpPr>
        <p:spPr>
          <a:xfrm>
            <a:off x="1918333" y="2947035"/>
            <a:ext cx="474810" cy="461665"/>
          </a:xfrm>
          <a:prstGeom prst="rect">
            <a:avLst/>
          </a:prstGeom>
        </p:spPr>
        <p:txBody>
          <a:bodyPr wrap="none">
            <a:spAutoFit/>
          </a:bodyPr>
          <a:lstStyle/>
          <a:p>
            <a:r>
              <a:rPr lang="en-US" altLang="zh-CN" sz="2400" b="1" dirty="0">
                <a:solidFill>
                  <a:srgbClr val="FF0000"/>
                </a:solidFill>
              </a:rPr>
              <a:t>to</a:t>
            </a:r>
            <a:endParaRPr lang="zh-CN" altLang="en-US" sz="2400" b="1" dirty="0">
              <a:solidFill>
                <a:srgbClr val="FF0000"/>
              </a:solidFill>
            </a:endParaRPr>
          </a:p>
        </p:txBody>
      </p:sp>
      <p:sp>
        <p:nvSpPr>
          <p:cNvPr id="9" name="矩形 8"/>
          <p:cNvSpPr/>
          <p:nvPr/>
        </p:nvSpPr>
        <p:spPr>
          <a:xfrm>
            <a:off x="6252611" y="3408700"/>
            <a:ext cx="595035" cy="461665"/>
          </a:xfrm>
          <a:prstGeom prst="rect">
            <a:avLst/>
          </a:prstGeom>
        </p:spPr>
        <p:txBody>
          <a:bodyPr wrap="none">
            <a:spAutoFit/>
          </a:bodyPr>
          <a:lstStyle/>
          <a:p>
            <a:r>
              <a:rPr lang="en-US" altLang="zh-CN" sz="2400" b="1" dirty="0">
                <a:solidFill>
                  <a:srgbClr val="FF0000"/>
                </a:solidFill>
              </a:rPr>
              <a:t>for</a:t>
            </a:r>
            <a:endParaRPr lang="zh-CN" altLang="en-US" sz="2400" b="1" dirty="0">
              <a:solidFill>
                <a:srgbClr val="FF0000"/>
              </a:solidFill>
            </a:endParaRPr>
          </a:p>
        </p:txBody>
      </p:sp>
    </p:spTree>
    <p:extLst>
      <p:ext uri="{BB962C8B-B14F-4D97-AF65-F5344CB8AC3E}">
        <p14:creationId xmlns:p14="http://schemas.microsoft.com/office/powerpoint/2010/main" val="4203826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于\Desktop\t0116084c48933affd0.jpg"/>
          <p:cNvPicPr>
            <a:picLocks noChangeAspect="1" noChangeArrowheads="1"/>
          </p:cNvPicPr>
          <p:nvPr/>
        </p:nvPicPr>
        <p:blipFill rotWithShape="1">
          <a:blip r:embed="rId2">
            <a:extLst>
              <a:ext uri="{28A0092B-C50C-407E-A947-70E740481C1C}">
                <a14:useLocalDpi xmlns:a14="http://schemas.microsoft.com/office/drawing/2010/main" val="0"/>
              </a:ext>
            </a:extLst>
          </a:blip>
          <a:srcRect l="4766" r="9499"/>
          <a:stretch/>
        </p:blipFill>
        <p:spPr bwMode="auto">
          <a:xfrm>
            <a:off x="1338942" y="794657"/>
            <a:ext cx="3766457" cy="328385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0000" t="27351" r="19143" b="48551"/>
          <a:stretch/>
        </p:blipFill>
        <p:spPr bwMode="auto">
          <a:xfrm>
            <a:off x="5105399" y="1371600"/>
            <a:ext cx="3091543" cy="859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56238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2" name="Text Box 8"/>
          <p:cNvSpPr txBox="1">
            <a:spLocks noChangeArrowheads="1"/>
          </p:cNvSpPr>
          <p:nvPr/>
        </p:nvSpPr>
        <p:spPr bwMode="auto">
          <a:xfrm>
            <a:off x="475013" y="968828"/>
            <a:ext cx="8259411"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sz="2400" dirty="0">
                <a:latin typeface="+mn-lt"/>
                <a:ea typeface="宋体"/>
              </a:rPr>
              <a:t>① </a:t>
            </a:r>
            <a:r>
              <a:rPr lang="en-US" altLang="zh-CN" sz="2400" dirty="0">
                <a:latin typeface="+mn-lt"/>
              </a:rPr>
              <a:t>He imagined all sort of </a:t>
            </a:r>
            <a:r>
              <a:rPr lang="en-US" altLang="zh-CN" sz="2400" dirty="0">
                <a:solidFill>
                  <a:srgbClr val="FF0000"/>
                </a:solidFill>
                <a:latin typeface="+mn-lt"/>
              </a:rPr>
              <a:t>exciting </a:t>
            </a:r>
            <a:r>
              <a:rPr lang="en-US" altLang="zh-CN" sz="2400" dirty="0">
                <a:solidFill>
                  <a:srgbClr val="00B0F0"/>
                </a:solidFill>
                <a:latin typeface="+mn-lt"/>
              </a:rPr>
              <a:t>things</a:t>
            </a:r>
            <a:r>
              <a:rPr lang="en-US" altLang="zh-CN" sz="2400" dirty="0">
                <a:solidFill>
                  <a:srgbClr val="FF0000"/>
                </a:solidFill>
                <a:latin typeface="+mn-lt"/>
              </a:rPr>
              <a:t> </a:t>
            </a:r>
            <a:r>
              <a:rPr lang="en-US" altLang="zh-CN" sz="2400" dirty="0">
                <a:latin typeface="+mn-lt"/>
              </a:rPr>
              <a:t>about  living independently.</a:t>
            </a:r>
          </a:p>
          <a:p>
            <a:r>
              <a:rPr lang="en-US" altLang="zh-CN" sz="2400" dirty="0">
                <a:solidFill>
                  <a:schemeClr val="tx1"/>
                </a:solidFill>
                <a:latin typeface="+mn-lt"/>
                <a:ea typeface="宋体"/>
              </a:rPr>
              <a:t>②</a:t>
            </a:r>
            <a:r>
              <a:rPr lang="en-US" altLang="zh-CN" sz="2400" dirty="0">
                <a:solidFill>
                  <a:srgbClr val="00B0F0"/>
                </a:solidFill>
                <a:latin typeface="+mn-lt"/>
                <a:ea typeface="宋体"/>
              </a:rPr>
              <a:t> </a:t>
            </a:r>
            <a:r>
              <a:rPr lang="en-US" altLang="zh-CN" sz="2400" dirty="0">
                <a:solidFill>
                  <a:srgbClr val="00B0F0"/>
                </a:solidFill>
                <a:latin typeface="+mn-lt"/>
              </a:rPr>
              <a:t>Living in the village </a:t>
            </a:r>
            <a:r>
              <a:rPr lang="en-US" altLang="zh-CN" sz="2400" dirty="0">
                <a:latin typeface="+mn-lt"/>
              </a:rPr>
              <a:t>was also more </a:t>
            </a:r>
            <a:r>
              <a:rPr lang="en-US" altLang="zh-CN" sz="2400" dirty="0">
                <a:solidFill>
                  <a:srgbClr val="FF0000"/>
                </a:solidFill>
                <a:latin typeface="+mn-lt"/>
              </a:rPr>
              <a:t>challenging</a:t>
            </a:r>
            <a:r>
              <a:rPr lang="en-US" altLang="zh-CN" sz="2400" dirty="0">
                <a:latin typeface="+mn-lt"/>
              </a:rPr>
              <a:t> than he had thought.</a:t>
            </a:r>
          </a:p>
          <a:p>
            <a:r>
              <a:rPr lang="en-US" altLang="zh-CN" sz="2400" dirty="0">
                <a:latin typeface="+mn-lt"/>
                <a:ea typeface="宋体"/>
              </a:rPr>
              <a:t>③ </a:t>
            </a:r>
            <a:r>
              <a:rPr lang="en-US" altLang="zh-CN" sz="2400" dirty="0">
                <a:solidFill>
                  <a:srgbClr val="00B0F0"/>
                </a:solidFill>
                <a:latin typeface="+mn-lt"/>
              </a:rPr>
              <a:t>Their school lives</a:t>
            </a:r>
            <a:r>
              <a:rPr lang="en-US" altLang="zh-CN" sz="2400" dirty="0">
                <a:latin typeface="+mn-lt"/>
              </a:rPr>
              <a:t> are now more attractive and </a:t>
            </a:r>
            <a:r>
              <a:rPr lang="en-US" altLang="zh-CN" sz="2400" dirty="0">
                <a:solidFill>
                  <a:srgbClr val="FF0000"/>
                </a:solidFill>
                <a:latin typeface="+mn-lt"/>
              </a:rPr>
              <a:t>interesting</a:t>
            </a:r>
            <a:r>
              <a:rPr lang="en-US" altLang="zh-CN" sz="2400" dirty="0">
                <a:latin typeface="+mn-lt"/>
              </a:rPr>
              <a:t>.</a:t>
            </a:r>
            <a:endParaRPr lang="en-US" altLang="zh-CN" sz="2400" dirty="0">
              <a:latin typeface="+mn-lt"/>
              <a:ea typeface="宋体"/>
            </a:endParaRPr>
          </a:p>
          <a:p>
            <a:r>
              <a:rPr lang="en-US" altLang="zh-CN" sz="2400" dirty="0">
                <a:solidFill>
                  <a:schemeClr val="tx1"/>
                </a:solidFill>
                <a:latin typeface="+mn-lt"/>
              </a:rPr>
              <a:t>④ </a:t>
            </a:r>
            <a:r>
              <a:rPr lang="en-US" altLang="zh-CN" sz="2400" dirty="0">
                <a:solidFill>
                  <a:srgbClr val="00B0F0"/>
                </a:solidFill>
                <a:latin typeface="+mn-lt"/>
              </a:rPr>
              <a:t>Everyone</a:t>
            </a:r>
            <a:r>
              <a:rPr lang="en-US" altLang="zh-CN" sz="2400" dirty="0">
                <a:latin typeface="+mn-lt"/>
              </a:rPr>
              <a:t> is very </a:t>
            </a:r>
            <a:r>
              <a:rPr lang="en-US" altLang="zh-CN" sz="2400" dirty="0">
                <a:solidFill>
                  <a:srgbClr val="FF0000"/>
                </a:solidFill>
                <a:latin typeface="+mn-lt"/>
              </a:rPr>
              <a:t>excited</a:t>
            </a:r>
            <a:r>
              <a:rPr lang="en-US" altLang="zh-CN" sz="2400" dirty="0">
                <a:latin typeface="+mn-lt"/>
              </a:rPr>
              <a:t>.</a:t>
            </a:r>
            <a:endParaRPr lang="en-US" altLang="zh-CN" sz="2400" dirty="0">
              <a:solidFill>
                <a:schemeClr val="tx1"/>
              </a:solidFill>
              <a:latin typeface="+mn-lt"/>
            </a:endParaRPr>
          </a:p>
          <a:p>
            <a:r>
              <a:rPr lang="en-US" altLang="zh-CN" sz="2400" dirty="0">
                <a:latin typeface="+mn-lt"/>
                <a:ea typeface="宋体"/>
              </a:rPr>
              <a:t>⑤ </a:t>
            </a:r>
            <a:r>
              <a:rPr lang="en-US" altLang="zh-CN" sz="2400" dirty="0">
                <a:latin typeface="+mn-lt"/>
              </a:rPr>
              <a:t>What made </a:t>
            </a:r>
            <a:r>
              <a:rPr lang="en-US" altLang="zh-CN" sz="2400" dirty="0">
                <a:solidFill>
                  <a:srgbClr val="00B0F0"/>
                </a:solidFill>
                <a:latin typeface="+mn-lt"/>
              </a:rPr>
              <a:t>him </a:t>
            </a:r>
            <a:r>
              <a:rPr lang="en-US" altLang="zh-CN" sz="2400" dirty="0">
                <a:solidFill>
                  <a:srgbClr val="FF0000"/>
                </a:solidFill>
                <a:latin typeface="+mn-lt"/>
              </a:rPr>
              <a:t>satisfied</a:t>
            </a:r>
            <a:r>
              <a:rPr lang="en-US" altLang="zh-CN" sz="2400" dirty="0">
                <a:latin typeface="+mn-lt"/>
              </a:rPr>
              <a:t> was that his students were able to read.</a:t>
            </a:r>
            <a:endParaRPr lang="zh-CN" altLang="en-US" sz="2400" dirty="0">
              <a:latin typeface="+mn-lt"/>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442" y="41177"/>
            <a:ext cx="2465616" cy="927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70382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Text Box 6"/>
          <p:cNvSpPr txBox="1">
            <a:spLocks noChangeArrowheads="1"/>
          </p:cNvSpPr>
          <p:nvPr/>
        </p:nvSpPr>
        <p:spPr bwMode="auto">
          <a:xfrm>
            <a:off x="323648" y="2427743"/>
            <a:ext cx="850194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sz="2200" dirty="0">
                <a:latin typeface="+mn-lt"/>
              </a:rPr>
              <a:t>② </a:t>
            </a:r>
            <a:r>
              <a:rPr lang="en-US" altLang="zh-CN" sz="2200" dirty="0">
                <a:solidFill>
                  <a:srgbClr val="00B0F0"/>
                </a:solidFill>
                <a:latin typeface="+mn-lt"/>
              </a:rPr>
              <a:t>The boy </a:t>
            </a:r>
            <a:r>
              <a:rPr lang="en-US" altLang="zh-CN" sz="2200" dirty="0">
                <a:latin typeface="+mn-lt"/>
              </a:rPr>
              <a:t>is very </a:t>
            </a:r>
            <a:r>
              <a:rPr lang="en-US" altLang="zh-CN" sz="2200" dirty="0">
                <a:solidFill>
                  <a:srgbClr val="FF0000"/>
                </a:solidFill>
                <a:latin typeface="+mn-lt"/>
              </a:rPr>
              <a:t>disappointing</a:t>
            </a:r>
            <a:r>
              <a:rPr lang="en-US" altLang="zh-CN" sz="2200" dirty="0">
                <a:latin typeface="+mn-lt"/>
              </a:rPr>
              <a:t>. </a:t>
            </a:r>
            <a:r>
              <a:rPr lang="en-US" altLang="zh-CN" sz="2200" dirty="0">
                <a:solidFill>
                  <a:srgbClr val="00B0F0"/>
                </a:solidFill>
                <a:latin typeface="+mn-lt"/>
              </a:rPr>
              <a:t>His parents </a:t>
            </a:r>
            <a:r>
              <a:rPr lang="en-US" altLang="zh-CN" sz="2200" dirty="0">
                <a:latin typeface="+mn-lt"/>
              </a:rPr>
              <a:t>are </a:t>
            </a:r>
            <a:r>
              <a:rPr lang="en-US" altLang="zh-CN" sz="2200" dirty="0">
                <a:solidFill>
                  <a:srgbClr val="FF0000"/>
                </a:solidFill>
                <a:latin typeface="+mn-lt"/>
              </a:rPr>
              <a:t>disappointed</a:t>
            </a:r>
            <a:r>
              <a:rPr lang="en-US" altLang="zh-CN" sz="2200" dirty="0">
                <a:latin typeface="+mn-lt"/>
              </a:rPr>
              <a:t> at him.</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442" y="13039"/>
            <a:ext cx="2465616" cy="791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 Box 6"/>
          <p:cNvSpPr txBox="1">
            <a:spLocks noChangeArrowheads="1"/>
          </p:cNvSpPr>
          <p:nvPr/>
        </p:nvSpPr>
        <p:spPr bwMode="auto">
          <a:xfrm>
            <a:off x="461431" y="906611"/>
            <a:ext cx="908958" cy="5232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2800" b="1" dirty="0">
                <a:solidFill>
                  <a:srgbClr val="FF0000"/>
                </a:solidFill>
                <a:latin typeface="黑体" panose="02010609060101010101" pitchFamily="49" charset="-122"/>
                <a:ea typeface="黑体" panose="02010609060101010101" pitchFamily="49" charset="-122"/>
              </a:rPr>
              <a:t>意义</a:t>
            </a:r>
            <a:endParaRPr lang="en-US" altLang="zh-CN" sz="2800" b="1" dirty="0">
              <a:solidFill>
                <a:srgbClr val="FF0000"/>
              </a:solidFill>
              <a:latin typeface="黑体" panose="02010609060101010101" pitchFamily="49" charset="-122"/>
              <a:ea typeface="黑体" panose="02010609060101010101" pitchFamily="49" charset="-122"/>
            </a:endParaRPr>
          </a:p>
        </p:txBody>
      </p:sp>
      <p:sp>
        <p:nvSpPr>
          <p:cNvPr id="2" name="矩形 1"/>
          <p:cNvSpPr/>
          <p:nvPr/>
        </p:nvSpPr>
        <p:spPr>
          <a:xfrm>
            <a:off x="461431" y="3228958"/>
            <a:ext cx="8298746" cy="1200329"/>
          </a:xfrm>
          <a:prstGeom prst="rect">
            <a:avLst/>
          </a:prstGeom>
          <a:solidFill>
            <a:srgbClr val="FFFF00"/>
          </a:solidFill>
        </p:spPr>
        <p:txBody>
          <a:bodyPr wrap="square">
            <a:spAutoFit/>
          </a:bodyPr>
          <a:lstStyle/>
          <a:p>
            <a:r>
              <a:rPr lang="zh-CN" altLang="en-US" sz="2400" dirty="0"/>
              <a:t>动词</a:t>
            </a:r>
            <a:r>
              <a:rPr lang="en-US" altLang="zh-CN" sz="2400" dirty="0"/>
              <a:t>-</a:t>
            </a:r>
            <a:r>
              <a:rPr lang="en-US" altLang="zh-CN" sz="2400" dirty="0" err="1"/>
              <a:t>ed</a:t>
            </a:r>
            <a:r>
              <a:rPr lang="en-US" altLang="zh-CN" sz="2400" dirty="0"/>
              <a:t> </a:t>
            </a:r>
            <a:r>
              <a:rPr lang="zh-CN" altLang="en-US" sz="2400" dirty="0"/>
              <a:t>作形容词来描述</a:t>
            </a:r>
            <a:r>
              <a:rPr lang="zh-CN" altLang="en-US" sz="2400" dirty="0">
                <a:solidFill>
                  <a:srgbClr val="FF0000"/>
                </a:solidFill>
              </a:rPr>
              <a:t>人</a:t>
            </a:r>
            <a:r>
              <a:rPr lang="zh-CN" altLang="en-US" sz="2400" dirty="0"/>
              <a:t>的心理情感；</a:t>
            </a:r>
            <a:endParaRPr lang="en-US" altLang="zh-CN" sz="2400" dirty="0"/>
          </a:p>
          <a:p>
            <a:r>
              <a:rPr lang="zh-CN" altLang="en-US" sz="2400" dirty="0"/>
              <a:t>动词</a:t>
            </a:r>
            <a:r>
              <a:rPr lang="en-US" altLang="zh-CN" sz="2400" dirty="0"/>
              <a:t>-</a:t>
            </a:r>
            <a:r>
              <a:rPr lang="en-US" altLang="zh-CN" sz="2400" dirty="0" err="1"/>
              <a:t>ing</a:t>
            </a:r>
            <a:r>
              <a:rPr lang="zh-CN" altLang="en-US" sz="2400" dirty="0"/>
              <a:t>作形容词通常来描述或说明</a:t>
            </a:r>
            <a:r>
              <a:rPr lang="zh-CN" altLang="en-US" sz="2400" dirty="0">
                <a:solidFill>
                  <a:srgbClr val="FF0000"/>
                </a:solidFill>
              </a:rPr>
              <a:t>物、情境或人</a:t>
            </a:r>
            <a:r>
              <a:rPr lang="zh-CN" altLang="en-US" sz="2400" dirty="0"/>
              <a:t>的性质和状态。</a:t>
            </a:r>
          </a:p>
        </p:txBody>
      </p:sp>
      <p:sp>
        <p:nvSpPr>
          <p:cNvPr id="10" name="Text Box 6"/>
          <p:cNvSpPr txBox="1">
            <a:spLocks noChangeArrowheads="1"/>
          </p:cNvSpPr>
          <p:nvPr/>
        </p:nvSpPr>
        <p:spPr bwMode="auto">
          <a:xfrm>
            <a:off x="323648" y="1578386"/>
            <a:ext cx="850194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sz="2200" dirty="0">
                <a:latin typeface="+mn-lt"/>
                <a:ea typeface="宋体"/>
              </a:rPr>
              <a:t>①</a:t>
            </a:r>
            <a:r>
              <a:rPr lang="en-US" altLang="zh-CN" sz="2200" dirty="0">
                <a:latin typeface="+mn-lt"/>
              </a:rPr>
              <a:t>  </a:t>
            </a:r>
            <a:r>
              <a:rPr lang="en-US" altLang="zh-CN" sz="2200" dirty="0">
                <a:solidFill>
                  <a:srgbClr val="00B0F0"/>
                </a:solidFill>
                <a:latin typeface="+mn-lt"/>
              </a:rPr>
              <a:t>Scott </a:t>
            </a:r>
            <a:r>
              <a:rPr lang="en-US" altLang="zh-CN" sz="2200" dirty="0">
                <a:latin typeface="+mn-lt"/>
              </a:rPr>
              <a:t>feels </a:t>
            </a:r>
            <a:r>
              <a:rPr lang="en-US" altLang="zh-CN" sz="2200" dirty="0">
                <a:solidFill>
                  <a:srgbClr val="FF0000"/>
                </a:solidFill>
                <a:latin typeface="+mn-lt"/>
              </a:rPr>
              <a:t>tired </a:t>
            </a:r>
            <a:r>
              <a:rPr lang="en-US" altLang="zh-CN" sz="2200" dirty="0">
                <a:latin typeface="+mn-lt"/>
              </a:rPr>
              <a:t>after he studies hard.</a:t>
            </a:r>
          </a:p>
          <a:p>
            <a:r>
              <a:rPr lang="en-US" altLang="zh-CN" sz="2200" dirty="0">
                <a:latin typeface="+mn-lt"/>
              </a:rPr>
              <a:t>     </a:t>
            </a:r>
            <a:r>
              <a:rPr lang="en-US" altLang="zh-CN" sz="2200" dirty="0">
                <a:solidFill>
                  <a:srgbClr val="00B0F0"/>
                </a:solidFill>
                <a:latin typeface="+mn-lt"/>
              </a:rPr>
              <a:t>Studying hard </a:t>
            </a:r>
            <a:r>
              <a:rPr lang="en-US" altLang="zh-CN" sz="2200" dirty="0">
                <a:latin typeface="+mn-lt"/>
              </a:rPr>
              <a:t>is </a:t>
            </a:r>
            <a:r>
              <a:rPr lang="en-US" altLang="zh-CN" sz="2200" dirty="0">
                <a:solidFill>
                  <a:srgbClr val="FF0000"/>
                </a:solidFill>
                <a:latin typeface="+mn-lt"/>
              </a:rPr>
              <a:t>tiring</a:t>
            </a:r>
            <a:r>
              <a:rPr lang="en-US" altLang="zh-CN" sz="2200" dirty="0">
                <a:latin typeface="+mn-lt"/>
              </a:rPr>
              <a:t> for Scott.</a:t>
            </a:r>
            <a:endParaRPr lang="en-US" altLang="zh-CN" sz="2200" dirty="0">
              <a:solidFill>
                <a:schemeClr val="tx1"/>
              </a:solidFill>
              <a:latin typeface="+mn-lt"/>
            </a:endParaRPr>
          </a:p>
        </p:txBody>
      </p:sp>
    </p:spTree>
    <p:extLst>
      <p:ext uri="{BB962C8B-B14F-4D97-AF65-F5344CB8AC3E}">
        <p14:creationId xmlns:p14="http://schemas.microsoft.com/office/powerpoint/2010/main" val="355532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6"/>
                                        </p:tgtEl>
                                        <p:attrNameLst>
                                          <p:attrName>style.visibility</p:attrName>
                                        </p:attrNameLst>
                                      </p:cBhvr>
                                      <p:to>
                                        <p:strVal val="visible"/>
                                      </p:to>
                                    </p:set>
                                    <p:animEffect transition="in" filter="fade">
                                      <p:cBhvr>
                                        <p:cTn id="12" dur="500"/>
                                        <p:tgtEl>
                                          <p:spTgt spid="1536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p:bldP spid="2" grpId="0" animBg="1"/>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48176" y="1803822"/>
            <a:ext cx="7349674" cy="2294346"/>
          </a:xfrm>
          <a:prstGeom prst="rect">
            <a:avLst/>
          </a:prstGeom>
        </p:spPr>
        <p:txBody>
          <a:bodyPr wrap="square">
            <a:spAutoFit/>
          </a:bodyPr>
          <a:lstStyle/>
          <a:p>
            <a:pPr>
              <a:lnSpc>
                <a:spcPts val="3500"/>
              </a:lnSpc>
            </a:pPr>
            <a:r>
              <a:rPr lang="en-US" altLang="zh-CN" sz="2400" dirty="0">
                <a:solidFill>
                  <a:srgbClr val="FF0000"/>
                </a:solidFill>
              </a:rPr>
              <a:t>We </a:t>
            </a:r>
            <a:r>
              <a:rPr lang="en-US" altLang="zh-CN" sz="2400" dirty="0">
                <a:solidFill>
                  <a:srgbClr val="0070C0"/>
                </a:solidFill>
              </a:rPr>
              <a:t>were</a:t>
            </a:r>
            <a:r>
              <a:rPr lang="en-US" altLang="zh-CN" sz="2400" dirty="0">
                <a:solidFill>
                  <a:srgbClr val="FF0000"/>
                </a:solidFill>
              </a:rPr>
              <a:t> astonished </a:t>
            </a:r>
            <a:r>
              <a:rPr lang="en-US" altLang="zh-CN" sz="2400" dirty="0"/>
              <a:t>to hear the news.</a:t>
            </a:r>
          </a:p>
          <a:p>
            <a:pPr>
              <a:lnSpc>
                <a:spcPts val="3500"/>
              </a:lnSpc>
            </a:pPr>
            <a:r>
              <a:rPr lang="en-US" altLang="zh-CN" sz="2400" dirty="0"/>
              <a:t>When hearing the </a:t>
            </a:r>
            <a:r>
              <a:rPr lang="en-US" altLang="zh-CN" sz="2400" dirty="0">
                <a:solidFill>
                  <a:srgbClr val="FF0000"/>
                </a:solidFill>
              </a:rPr>
              <a:t>exciting news</a:t>
            </a:r>
            <a:r>
              <a:rPr lang="en-US" altLang="zh-CN" sz="2400" dirty="0"/>
              <a:t>, we jumped with great joy.</a:t>
            </a:r>
          </a:p>
          <a:p>
            <a:pPr>
              <a:lnSpc>
                <a:spcPts val="3500"/>
              </a:lnSpc>
            </a:pPr>
            <a:r>
              <a:rPr lang="en-US" altLang="zh-CN" sz="2400" dirty="0"/>
              <a:t>The </a:t>
            </a:r>
            <a:r>
              <a:rPr lang="en-US" altLang="zh-CN" sz="2400" dirty="0">
                <a:solidFill>
                  <a:srgbClr val="FF0000"/>
                </a:solidFill>
              </a:rPr>
              <a:t>touching</a:t>
            </a:r>
            <a:r>
              <a:rPr lang="en-US" altLang="zh-CN" sz="2400" dirty="0"/>
              <a:t> movie we saw yesterday </a:t>
            </a:r>
            <a:r>
              <a:rPr lang="en-US" altLang="zh-CN" sz="2400" dirty="0">
                <a:solidFill>
                  <a:srgbClr val="0070C0"/>
                </a:solidFill>
              </a:rPr>
              <a:t>made us </a:t>
            </a:r>
            <a:r>
              <a:rPr lang="en-US" altLang="zh-CN" sz="2400" dirty="0">
                <a:solidFill>
                  <a:srgbClr val="FF0000"/>
                </a:solidFill>
              </a:rPr>
              <a:t>touched </a:t>
            </a:r>
            <a:r>
              <a:rPr lang="en-US" altLang="zh-CN" sz="2400" dirty="0"/>
              <a:t>. </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826" y="41177"/>
            <a:ext cx="2465616" cy="927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Box 6"/>
          <p:cNvSpPr txBox="1">
            <a:spLocks noChangeArrowheads="1"/>
          </p:cNvSpPr>
          <p:nvPr/>
        </p:nvSpPr>
        <p:spPr bwMode="auto">
          <a:xfrm>
            <a:off x="911676" y="1108601"/>
            <a:ext cx="908958" cy="5232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2800" b="1" dirty="0">
                <a:solidFill>
                  <a:srgbClr val="FF0000"/>
                </a:solidFill>
                <a:latin typeface="黑体" panose="02010609060101010101" pitchFamily="49" charset="-122"/>
                <a:ea typeface="黑体" panose="02010609060101010101" pitchFamily="49" charset="-122"/>
              </a:rPr>
              <a:t>功能</a:t>
            </a:r>
            <a:endParaRPr lang="en-US" altLang="zh-CN" sz="2800" b="1" dirty="0">
              <a:solidFill>
                <a:srgbClr val="FF0000"/>
              </a:solidFill>
              <a:latin typeface="黑体" panose="02010609060101010101" pitchFamily="49" charset="-122"/>
              <a:ea typeface="黑体" panose="02010609060101010101" pitchFamily="49" charset="-122"/>
            </a:endParaRPr>
          </a:p>
        </p:txBody>
      </p:sp>
      <p:sp>
        <p:nvSpPr>
          <p:cNvPr id="4" name="TextBox 3"/>
          <p:cNvSpPr txBox="1"/>
          <p:nvPr/>
        </p:nvSpPr>
        <p:spPr>
          <a:xfrm>
            <a:off x="6591419" y="1803822"/>
            <a:ext cx="800219" cy="461665"/>
          </a:xfrm>
          <a:prstGeom prst="rect">
            <a:avLst/>
          </a:prstGeom>
          <a:solidFill>
            <a:srgbClr val="FFFF00"/>
          </a:solidFill>
        </p:spPr>
        <p:txBody>
          <a:bodyPr wrap="none" rtlCol="0">
            <a:spAutoFit/>
          </a:bodyPr>
          <a:lstStyle/>
          <a:p>
            <a:r>
              <a:rPr lang="zh-CN" altLang="en-US" sz="2400" dirty="0">
                <a:latin typeface="黑体" panose="02010609060101010101" pitchFamily="49" charset="-122"/>
                <a:ea typeface="黑体" panose="02010609060101010101" pitchFamily="49" charset="-122"/>
              </a:rPr>
              <a:t>表语</a:t>
            </a:r>
          </a:p>
        </p:txBody>
      </p:sp>
      <p:sp>
        <p:nvSpPr>
          <p:cNvPr id="8" name="TextBox 7"/>
          <p:cNvSpPr txBox="1"/>
          <p:nvPr/>
        </p:nvSpPr>
        <p:spPr>
          <a:xfrm>
            <a:off x="2534355" y="2747670"/>
            <a:ext cx="800219" cy="461665"/>
          </a:xfrm>
          <a:prstGeom prst="rect">
            <a:avLst/>
          </a:prstGeom>
          <a:solidFill>
            <a:srgbClr val="FFFF00"/>
          </a:solidFill>
        </p:spPr>
        <p:txBody>
          <a:bodyPr wrap="none" rtlCol="0">
            <a:spAutoFit/>
          </a:bodyPr>
          <a:lstStyle/>
          <a:p>
            <a:r>
              <a:rPr lang="zh-CN" altLang="en-US" sz="2400" dirty="0">
                <a:latin typeface="黑体" panose="02010609060101010101" pitchFamily="49" charset="-122"/>
                <a:ea typeface="黑体" panose="02010609060101010101" pitchFamily="49" charset="-122"/>
              </a:rPr>
              <a:t>定语</a:t>
            </a:r>
          </a:p>
        </p:txBody>
      </p:sp>
      <p:sp>
        <p:nvSpPr>
          <p:cNvPr id="9" name="TextBox 8"/>
          <p:cNvSpPr txBox="1"/>
          <p:nvPr/>
        </p:nvSpPr>
        <p:spPr>
          <a:xfrm>
            <a:off x="6591419" y="3691518"/>
            <a:ext cx="800219" cy="461665"/>
          </a:xfrm>
          <a:prstGeom prst="rect">
            <a:avLst/>
          </a:prstGeom>
          <a:solidFill>
            <a:srgbClr val="FFFF00"/>
          </a:solidFill>
        </p:spPr>
        <p:txBody>
          <a:bodyPr wrap="none" rtlCol="0">
            <a:spAutoFit/>
          </a:bodyPr>
          <a:lstStyle/>
          <a:p>
            <a:r>
              <a:rPr lang="zh-CN" altLang="en-US" sz="2400" dirty="0">
                <a:latin typeface="黑体" panose="02010609060101010101" pitchFamily="49" charset="-122"/>
                <a:ea typeface="黑体" panose="02010609060101010101" pitchFamily="49" charset="-122"/>
              </a:rPr>
              <a:t>宾补</a:t>
            </a:r>
          </a:p>
        </p:txBody>
      </p:sp>
    </p:spTree>
    <p:extLst>
      <p:ext uri="{BB962C8B-B14F-4D97-AF65-F5344CB8AC3E}">
        <p14:creationId xmlns:p14="http://schemas.microsoft.com/office/powerpoint/2010/main" val="424897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8"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44500" y="968828"/>
            <a:ext cx="8266792" cy="3647152"/>
          </a:xfrm>
          <a:prstGeom prst="rect">
            <a:avLst/>
          </a:prstGeom>
          <a:ln>
            <a:solidFill>
              <a:schemeClr val="bg1"/>
            </a:solidFill>
          </a:ln>
        </p:spPr>
        <p:txBody>
          <a:bodyPr wrap="square">
            <a:spAutoFit/>
          </a:bodyPr>
          <a:lstStyle/>
          <a:p>
            <a:pPr>
              <a:lnSpc>
                <a:spcPct val="150000"/>
              </a:lnSpc>
            </a:pPr>
            <a:r>
              <a:rPr lang="zh-CN" altLang="en-US" sz="2200" dirty="0"/>
              <a:t>这类词还有：</a:t>
            </a:r>
            <a:endParaRPr lang="en-US" altLang="zh-CN" sz="2200" dirty="0"/>
          </a:p>
          <a:p>
            <a:pPr>
              <a:lnSpc>
                <a:spcPct val="150000"/>
              </a:lnSpc>
            </a:pPr>
            <a:r>
              <a:rPr lang="en-US" altLang="zh-CN" sz="2200" dirty="0"/>
              <a:t>moving/moved, touching/touched , </a:t>
            </a:r>
          </a:p>
          <a:p>
            <a:pPr>
              <a:lnSpc>
                <a:spcPct val="150000"/>
              </a:lnSpc>
            </a:pPr>
            <a:r>
              <a:rPr lang="en-US" altLang="zh-CN" sz="2200" dirty="0"/>
              <a:t>confusing/ confused, puzzling/ puzzled,</a:t>
            </a:r>
          </a:p>
          <a:p>
            <a:pPr>
              <a:lnSpc>
                <a:spcPct val="150000"/>
              </a:lnSpc>
            </a:pPr>
            <a:r>
              <a:rPr lang="en-US" altLang="zh-CN" sz="2200" dirty="0"/>
              <a:t>amazing / amazed, shocking/shocked, astonishing/ astonished</a:t>
            </a:r>
          </a:p>
          <a:p>
            <a:pPr>
              <a:lnSpc>
                <a:spcPct val="150000"/>
              </a:lnSpc>
            </a:pPr>
            <a:r>
              <a:rPr lang="en-US" altLang="zh-CN" sz="2200" dirty="0"/>
              <a:t>terrifying/ terrified, frightening/frightened, encouraging/encouraged, worrying/ worried</a:t>
            </a:r>
          </a:p>
          <a:p>
            <a:pPr>
              <a:lnSpc>
                <a:spcPct val="150000"/>
              </a:lnSpc>
            </a:pPr>
            <a:r>
              <a:rPr lang="en-US" altLang="zh-CN" sz="2200" dirty="0"/>
              <a:t>delighting/ delighted, satisfying/ satisfied</a:t>
            </a:r>
            <a:endParaRPr lang="zh-CN" altLang="zh-CN" sz="2200"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826" y="41177"/>
            <a:ext cx="2465616" cy="927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524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9999" y="451298"/>
            <a:ext cx="6956955" cy="3893502"/>
          </a:xfrm>
          <a:prstGeom prst="rect">
            <a:avLst/>
          </a:prstGeom>
          <a:noFill/>
        </p:spPr>
        <p:txBody>
          <a:bodyPr wrap="square" rtlCol="0">
            <a:spAutoFit/>
          </a:bodyPr>
          <a:lstStyle/>
          <a:p>
            <a:pPr>
              <a:lnSpc>
                <a:spcPct val="150000"/>
              </a:lnSpc>
            </a:pPr>
            <a:r>
              <a:rPr lang="zh-CN" altLang="en-US" sz="2800" dirty="0"/>
              <a:t>学法指导：</a:t>
            </a:r>
            <a:endParaRPr lang="en-US" altLang="zh-CN" sz="2800" dirty="0"/>
          </a:p>
          <a:p>
            <a:pPr>
              <a:lnSpc>
                <a:spcPct val="150000"/>
              </a:lnSpc>
            </a:pPr>
            <a:r>
              <a:rPr lang="zh-CN" altLang="en-US" sz="2800" dirty="0"/>
              <a:t>在认真学习本节课的重点词汇和动词</a:t>
            </a:r>
            <a:r>
              <a:rPr lang="en-US" altLang="zh-CN" sz="2800" dirty="0"/>
              <a:t>-</a:t>
            </a:r>
            <a:r>
              <a:rPr lang="en-US" altLang="zh-CN" sz="2800" dirty="0" err="1"/>
              <a:t>ing</a:t>
            </a:r>
            <a:r>
              <a:rPr lang="zh-CN" altLang="en-US" sz="2800" dirty="0"/>
              <a:t>和</a:t>
            </a:r>
            <a:r>
              <a:rPr lang="en-US" altLang="zh-CN" sz="2800" dirty="0"/>
              <a:t>-ed</a:t>
            </a:r>
            <a:r>
              <a:rPr lang="zh-CN" altLang="en-US" sz="2800" dirty="0"/>
              <a:t>形式作形容词使用形式的基础上，务必关注上下文语境，体会句子或文段所传递的意思，即把词汇和语法作为工具，以能够理解文本内容和表达自己的思想为最终目的。</a:t>
            </a:r>
          </a:p>
        </p:txBody>
      </p:sp>
    </p:spTree>
    <p:extLst>
      <p:ext uri="{BB962C8B-B14F-4D97-AF65-F5344CB8AC3E}">
        <p14:creationId xmlns:p14="http://schemas.microsoft.com/office/powerpoint/2010/main" val="3309906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374135" y="790585"/>
            <a:ext cx="5731467" cy="575371"/>
          </a:xfrm>
        </p:spPr>
        <p:txBody>
          <a:bodyPr>
            <a:noAutofit/>
          </a:bodyPr>
          <a:lstStyle/>
          <a:p>
            <a:pPr>
              <a:buFontTx/>
              <a:buNone/>
            </a:pPr>
            <a:r>
              <a:rPr lang="zh-CN" altLang="en-US" sz="2400" dirty="0">
                <a:latin typeface="宋体"/>
                <a:ea typeface="宋体"/>
                <a:cs typeface="Arial" panose="020B0604020202020204" pitchFamily="34" charset="0"/>
              </a:rPr>
              <a:t>请用括号里的词的正确形式填空。</a:t>
            </a:r>
            <a:endParaRPr lang="en-US" altLang="zh-CN" sz="2400" dirty="0">
              <a:latin typeface="宋体"/>
              <a:ea typeface="宋体"/>
              <a:cs typeface="Arial" panose="020B0604020202020204" pitchFamily="34" charset="0"/>
            </a:endParaRPr>
          </a:p>
          <a:p>
            <a:pPr>
              <a:buFontTx/>
              <a:buNone/>
            </a:pPr>
            <a:endParaRPr lang="en-US" altLang="zh-CN" sz="2400" dirty="0">
              <a:latin typeface="宋体"/>
              <a:ea typeface="宋体"/>
              <a:cs typeface="Arial" panose="020B0604020202020204" pitchFamily="34" charset="0"/>
            </a:endParaRPr>
          </a:p>
          <a:p>
            <a:pPr>
              <a:buFontTx/>
              <a:buNone/>
            </a:pPr>
            <a:endParaRPr lang="en-US" altLang="zh-CN" sz="2400" dirty="0">
              <a:latin typeface="宋体"/>
              <a:ea typeface="宋体"/>
              <a:cs typeface="Arial" panose="020B0604020202020204" pitchFamily="34" charset="0"/>
            </a:endParaRPr>
          </a:p>
          <a:p>
            <a:pPr>
              <a:buFontTx/>
              <a:buNone/>
            </a:pPr>
            <a:endParaRPr lang="en-US" altLang="zh-CN" sz="2400" dirty="0">
              <a:latin typeface="宋体"/>
              <a:ea typeface="宋体"/>
              <a:cs typeface="Arial" panose="020B0604020202020204" pitchFamily="34" charset="0"/>
            </a:endParaRPr>
          </a:p>
        </p:txBody>
      </p:sp>
      <p:sp>
        <p:nvSpPr>
          <p:cNvPr id="4" name="矩形 3"/>
          <p:cNvSpPr/>
          <p:nvPr/>
        </p:nvSpPr>
        <p:spPr>
          <a:xfrm>
            <a:off x="335844" y="1889077"/>
            <a:ext cx="8084257" cy="830997"/>
          </a:xfrm>
          <a:prstGeom prst="rect">
            <a:avLst/>
          </a:prstGeom>
        </p:spPr>
        <p:txBody>
          <a:bodyPr wrap="square">
            <a:spAutoFit/>
          </a:bodyPr>
          <a:lstStyle/>
          <a:p>
            <a:r>
              <a:rPr lang="en-US" altLang="zh-CN" sz="2400" dirty="0">
                <a:latin typeface="宋体"/>
                <a:ea typeface="宋体"/>
              </a:rPr>
              <a:t>② </a:t>
            </a:r>
            <a:r>
              <a:rPr lang="en-US" altLang="zh-CN" sz="2400" dirty="0">
                <a:latin typeface="+mn-lt"/>
              </a:rPr>
              <a:t>This is a </a:t>
            </a:r>
            <a:r>
              <a:rPr lang="en-US" altLang="zh-CN" sz="2400" dirty="0">
                <a:solidFill>
                  <a:schemeClr val="tx1"/>
                </a:solidFill>
                <a:latin typeface="+mn-lt"/>
              </a:rPr>
              <a:t>___________</a:t>
            </a:r>
            <a:r>
              <a:rPr lang="en-US" altLang="zh-CN" sz="2400" dirty="0">
                <a:solidFill>
                  <a:srgbClr val="FF0000"/>
                </a:solidFill>
                <a:latin typeface="+mn-lt"/>
              </a:rPr>
              <a:t> </a:t>
            </a:r>
            <a:r>
              <a:rPr lang="en-US" altLang="zh-CN" sz="2400" dirty="0">
                <a:solidFill>
                  <a:schemeClr val="tx1"/>
                </a:solidFill>
                <a:latin typeface="+mn-lt"/>
              </a:rPr>
              <a:t>problem. Everyone feels __________ about it.(confuse)</a:t>
            </a:r>
          </a:p>
        </p:txBody>
      </p:sp>
      <p:sp>
        <p:nvSpPr>
          <p:cNvPr id="5" name="矩形 4"/>
          <p:cNvSpPr/>
          <p:nvPr/>
        </p:nvSpPr>
        <p:spPr>
          <a:xfrm>
            <a:off x="344926" y="2828668"/>
            <a:ext cx="8084257" cy="830997"/>
          </a:xfrm>
          <a:prstGeom prst="rect">
            <a:avLst/>
          </a:prstGeom>
        </p:spPr>
        <p:txBody>
          <a:bodyPr wrap="square">
            <a:spAutoFit/>
          </a:bodyPr>
          <a:lstStyle/>
          <a:p>
            <a:r>
              <a:rPr lang="en-US" altLang="zh-CN" sz="2400" dirty="0">
                <a:latin typeface="宋体"/>
                <a:ea typeface="宋体"/>
              </a:rPr>
              <a:t>③ </a:t>
            </a:r>
            <a:r>
              <a:rPr lang="en-US" altLang="zh-CN" sz="2400" dirty="0">
                <a:latin typeface="+mn-lt"/>
              </a:rPr>
              <a:t>The football match </a:t>
            </a:r>
            <a:r>
              <a:rPr lang="en-US" altLang="zh-CN" sz="2400" dirty="0">
                <a:solidFill>
                  <a:schemeClr val="tx1"/>
                </a:solidFill>
                <a:latin typeface="+mn-lt"/>
              </a:rPr>
              <a:t>was really________</a:t>
            </a:r>
            <a:r>
              <a:rPr lang="en-US" altLang="zh-CN" sz="2400" dirty="0">
                <a:latin typeface="+mn-lt"/>
              </a:rPr>
              <a:t>. We were so </a:t>
            </a:r>
            <a:r>
              <a:rPr lang="en-US" altLang="zh-CN" sz="2400" dirty="0">
                <a:solidFill>
                  <a:schemeClr val="tx1"/>
                </a:solidFill>
                <a:latin typeface="+mn-lt"/>
              </a:rPr>
              <a:t>_________</a:t>
            </a:r>
            <a:r>
              <a:rPr lang="en-US" altLang="zh-CN" sz="2400" dirty="0">
                <a:latin typeface="+mn-lt"/>
              </a:rPr>
              <a:t>.(excite)</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442" y="0"/>
            <a:ext cx="2465616" cy="791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矩形 6"/>
          <p:cNvSpPr/>
          <p:nvPr/>
        </p:nvSpPr>
        <p:spPr>
          <a:xfrm>
            <a:off x="398220" y="3748205"/>
            <a:ext cx="8084257" cy="830997"/>
          </a:xfrm>
          <a:prstGeom prst="rect">
            <a:avLst/>
          </a:prstGeom>
        </p:spPr>
        <p:txBody>
          <a:bodyPr wrap="square">
            <a:spAutoFit/>
          </a:bodyPr>
          <a:lstStyle/>
          <a:p>
            <a:r>
              <a:rPr lang="en-US" altLang="zh-CN" sz="2400" dirty="0">
                <a:latin typeface="宋体"/>
                <a:ea typeface="宋体"/>
              </a:rPr>
              <a:t>④ </a:t>
            </a:r>
            <a:r>
              <a:rPr lang="en-US" altLang="zh-CN" sz="2400" dirty="0">
                <a:latin typeface="+mn-lt"/>
              </a:rPr>
              <a:t>My classmates and I were all </a:t>
            </a:r>
            <a:r>
              <a:rPr lang="en-US" altLang="zh-CN" sz="2400" dirty="0">
                <a:solidFill>
                  <a:schemeClr val="tx1"/>
                </a:solidFill>
                <a:latin typeface="+mn-lt"/>
              </a:rPr>
              <a:t>_________</a:t>
            </a:r>
            <a:r>
              <a:rPr lang="en-US" altLang="zh-CN" sz="2400" dirty="0">
                <a:latin typeface="+mn-lt"/>
              </a:rPr>
              <a:t> by his </a:t>
            </a:r>
            <a:r>
              <a:rPr lang="en-US" altLang="zh-CN" sz="2400" dirty="0">
                <a:solidFill>
                  <a:schemeClr val="tx1"/>
                </a:solidFill>
                <a:latin typeface="+mn-lt"/>
              </a:rPr>
              <a:t>_________</a:t>
            </a:r>
            <a:r>
              <a:rPr lang="en-US" altLang="zh-CN" sz="2400" dirty="0">
                <a:solidFill>
                  <a:srgbClr val="FF0000"/>
                </a:solidFill>
                <a:latin typeface="+mn-lt"/>
              </a:rPr>
              <a:t> </a:t>
            </a:r>
            <a:r>
              <a:rPr lang="en-US" altLang="zh-CN" sz="2400" dirty="0">
                <a:latin typeface="+mn-lt"/>
              </a:rPr>
              <a:t>speech.(inspire)</a:t>
            </a:r>
          </a:p>
        </p:txBody>
      </p:sp>
      <p:sp>
        <p:nvSpPr>
          <p:cNvPr id="2" name="矩形 1"/>
          <p:cNvSpPr/>
          <p:nvPr/>
        </p:nvSpPr>
        <p:spPr>
          <a:xfrm>
            <a:off x="3198789" y="1377855"/>
            <a:ext cx="1433406" cy="461665"/>
          </a:xfrm>
          <a:prstGeom prst="rect">
            <a:avLst/>
          </a:prstGeom>
        </p:spPr>
        <p:txBody>
          <a:bodyPr wrap="none">
            <a:spAutoFit/>
          </a:bodyPr>
          <a:lstStyle/>
          <a:p>
            <a:r>
              <a:rPr lang="en-US" altLang="zh-CN" sz="2400" b="1" dirty="0">
                <a:solidFill>
                  <a:srgbClr val="FF0000"/>
                </a:solidFill>
              </a:rPr>
              <a:t>satisfied</a:t>
            </a:r>
            <a:endParaRPr lang="zh-CN" altLang="en-US" sz="2400" b="1" dirty="0">
              <a:solidFill>
                <a:srgbClr val="FF0000"/>
              </a:solidFill>
            </a:endParaRPr>
          </a:p>
        </p:txBody>
      </p:sp>
      <p:sp>
        <p:nvSpPr>
          <p:cNvPr id="10" name="矩形 9"/>
          <p:cNvSpPr/>
          <p:nvPr/>
        </p:nvSpPr>
        <p:spPr>
          <a:xfrm>
            <a:off x="2077647" y="1839520"/>
            <a:ext cx="1653017" cy="461665"/>
          </a:xfrm>
          <a:prstGeom prst="rect">
            <a:avLst/>
          </a:prstGeom>
        </p:spPr>
        <p:txBody>
          <a:bodyPr wrap="none">
            <a:spAutoFit/>
          </a:bodyPr>
          <a:lstStyle/>
          <a:p>
            <a:r>
              <a:rPr lang="en-US" altLang="zh-CN" sz="2400" b="1" dirty="0">
                <a:solidFill>
                  <a:srgbClr val="FF0000"/>
                </a:solidFill>
              </a:rPr>
              <a:t>confusing</a:t>
            </a:r>
            <a:endParaRPr lang="zh-CN" altLang="en-US" sz="2400" b="1" dirty="0">
              <a:solidFill>
                <a:srgbClr val="FF0000"/>
              </a:solidFill>
            </a:endParaRPr>
          </a:p>
        </p:txBody>
      </p:sp>
      <p:sp>
        <p:nvSpPr>
          <p:cNvPr id="11" name="矩形 10"/>
          <p:cNvSpPr/>
          <p:nvPr/>
        </p:nvSpPr>
        <p:spPr>
          <a:xfrm>
            <a:off x="424439" y="2317705"/>
            <a:ext cx="1552028" cy="461665"/>
          </a:xfrm>
          <a:prstGeom prst="rect">
            <a:avLst/>
          </a:prstGeom>
        </p:spPr>
        <p:txBody>
          <a:bodyPr wrap="none">
            <a:spAutoFit/>
          </a:bodyPr>
          <a:lstStyle/>
          <a:p>
            <a:r>
              <a:rPr lang="en-US" altLang="zh-CN" sz="2400" b="1" dirty="0">
                <a:solidFill>
                  <a:srgbClr val="FF0000"/>
                </a:solidFill>
              </a:rPr>
              <a:t>confused</a:t>
            </a:r>
            <a:endParaRPr lang="zh-CN" altLang="en-US" sz="2400" b="1" dirty="0">
              <a:solidFill>
                <a:srgbClr val="FF0000"/>
              </a:solidFill>
            </a:endParaRPr>
          </a:p>
        </p:txBody>
      </p:sp>
      <p:sp>
        <p:nvSpPr>
          <p:cNvPr id="13" name="矩形 12"/>
          <p:cNvSpPr/>
          <p:nvPr/>
        </p:nvSpPr>
        <p:spPr>
          <a:xfrm>
            <a:off x="4758758" y="2853063"/>
            <a:ext cx="1346844" cy="461665"/>
          </a:xfrm>
          <a:prstGeom prst="rect">
            <a:avLst/>
          </a:prstGeom>
        </p:spPr>
        <p:txBody>
          <a:bodyPr wrap="none">
            <a:spAutoFit/>
          </a:bodyPr>
          <a:lstStyle/>
          <a:p>
            <a:r>
              <a:rPr lang="en-US" altLang="zh-CN" sz="2400" b="1" dirty="0">
                <a:solidFill>
                  <a:srgbClr val="FF0000"/>
                </a:solidFill>
              </a:rPr>
              <a:t>exciting</a:t>
            </a:r>
            <a:endParaRPr lang="zh-CN" altLang="en-US" sz="2400" b="1" dirty="0">
              <a:solidFill>
                <a:srgbClr val="FF0000"/>
              </a:solidFill>
            </a:endParaRPr>
          </a:p>
        </p:txBody>
      </p:sp>
      <p:sp>
        <p:nvSpPr>
          <p:cNvPr id="14" name="矩形 13"/>
          <p:cNvSpPr/>
          <p:nvPr/>
        </p:nvSpPr>
        <p:spPr>
          <a:xfrm>
            <a:off x="424439" y="3244166"/>
            <a:ext cx="1245854" cy="461665"/>
          </a:xfrm>
          <a:prstGeom prst="rect">
            <a:avLst/>
          </a:prstGeom>
        </p:spPr>
        <p:txBody>
          <a:bodyPr wrap="none">
            <a:spAutoFit/>
          </a:bodyPr>
          <a:lstStyle/>
          <a:p>
            <a:r>
              <a:rPr lang="en-US" altLang="zh-CN" sz="2400" b="1" dirty="0">
                <a:solidFill>
                  <a:srgbClr val="FF0000"/>
                </a:solidFill>
              </a:rPr>
              <a:t>excited</a:t>
            </a:r>
            <a:endParaRPr lang="zh-CN" altLang="en-US" sz="2400" b="1" dirty="0">
              <a:solidFill>
                <a:srgbClr val="FF0000"/>
              </a:solidFill>
            </a:endParaRPr>
          </a:p>
        </p:txBody>
      </p:sp>
      <p:sp>
        <p:nvSpPr>
          <p:cNvPr id="15" name="矩形 14"/>
          <p:cNvSpPr/>
          <p:nvPr/>
        </p:nvSpPr>
        <p:spPr>
          <a:xfrm>
            <a:off x="4950670" y="3818319"/>
            <a:ext cx="1380506" cy="461665"/>
          </a:xfrm>
          <a:prstGeom prst="rect">
            <a:avLst/>
          </a:prstGeom>
        </p:spPr>
        <p:txBody>
          <a:bodyPr wrap="none">
            <a:spAutoFit/>
          </a:bodyPr>
          <a:lstStyle/>
          <a:p>
            <a:r>
              <a:rPr lang="en-US" altLang="zh-CN" sz="2400" b="1" dirty="0">
                <a:solidFill>
                  <a:srgbClr val="FF0000"/>
                </a:solidFill>
              </a:rPr>
              <a:t>inspired</a:t>
            </a:r>
            <a:endParaRPr lang="zh-CN" altLang="en-US" sz="2400" b="1" dirty="0">
              <a:solidFill>
                <a:srgbClr val="FF0000"/>
              </a:solidFill>
            </a:endParaRPr>
          </a:p>
        </p:txBody>
      </p:sp>
      <p:sp>
        <p:nvSpPr>
          <p:cNvPr id="16" name="矩形 15"/>
          <p:cNvSpPr/>
          <p:nvPr/>
        </p:nvSpPr>
        <p:spPr>
          <a:xfrm>
            <a:off x="398221" y="4117537"/>
            <a:ext cx="1481496" cy="461665"/>
          </a:xfrm>
          <a:prstGeom prst="rect">
            <a:avLst/>
          </a:prstGeom>
        </p:spPr>
        <p:txBody>
          <a:bodyPr wrap="none">
            <a:spAutoFit/>
          </a:bodyPr>
          <a:lstStyle/>
          <a:p>
            <a:r>
              <a:rPr lang="en-US" altLang="zh-CN" sz="2400" b="1" dirty="0">
                <a:solidFill>
                  <a:srgbClr val="FF0000"/>
                </a:solidFill>
              </a:rPr>
              <a:t>inspiring</a:t>
            </a:r>
            <a:endParaRPr lang="zh-CN" altLang="en-US" sz="2400" b="1" dirty="0">
              <a:solidFill>
                <a:srgbClr val="FF0000"/>
              </a:solidFill>
            </a:endParaRPr>
          </a:p>
        </p:txBody>
      </p:sp>
      <p:sp>
        <p:nvSpPr>
          <p:cNvPr id="17" name="矩形 16"/>
          <p:cNvSpPr/>
          <p:nvPr/>
        </p:nvSpPr>
        <p:spPr>
          <a:xfrm>
            <a:off x="398221" y="1381975"/>
            <a:ext cx="8084257" cy="461665"/>
          </a:xfrm>
          <a:prstGeom prst="rect">
            <a:avLst/>
          </a:prstGeom>
        </p:spPr>
        <p:txBody>
          <a:bodyPr wrap="square">
            <a:spAutoFit/>
          </a:bodyPr>
          <a:lstStyle/>
          <a:p>
            <a:r>
              <a:rPr lang="en-US" altLang="zh-CN" sz="2400" dirty="0">
                <a:latin typeface="宋体"/>
                <a:ea typeface="宋体"/>
              </a:rPr>
              <a:t>① </a:t>
            </a:r>
            <a:r>
              <a:rPr lang="en-US" altLang="zh-CN" sz="2400" dirty="0">
                <a:ea typeface="宋体"/>
              </a:rPr>
              <a:t>My mother is not _________ with my English. (satisfy) </a:t>
            </a:r>
            <a:endParaRPr lang="en-US" altLang="zh-CN" sz="2400" dirty="0">
              <a:solidFill>
                <a:schemeClr val="tx1"/>
              </a:solidFill>
            </a:endParaRPr>
          </a:p>
        </p:txBody>
      </p:sp>
    </p:spTree>
    <p:extLst>
      <p:ext uri="{BB962C8B-B14F-4D97-AF65-F5344CB8AC3E}">
        <p14:creationId xmlns:p14="http://schemas.microsoft.com/office/powerpoint/2010/main" val="2226863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13" grpId="0"/>
      <p:bldP spid="14" grpId="0"/>
      <p:bldP spid="15" grpId="0"/>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2"/>
            </p:custDataLst>
          </p:nvPr>
        </p:nvPicPr>
        <p:blipFill>
          <a:blip r:embed="rId4">
            <a:clrChange>
              <a:clrFrom>
                <a:srgbClr val="FFFFFF">
                  <a:alpha val="100000"/>
                </a:srgbClr>
              </a:clrFrom>
              <a:clrTo>
                <a:srgbClr val="FFFFFF">
                  <a:alpha val="100000"/>
                  <a:alpha val="0"/>
                </a:srgbClr>
              </a:clrTo>
            </a:clrChange>
          </a:blip>
          <a:stretch>
            <a:fillRect/>
          </a:stretch>
        </p:blipFill>
        <p:spPr>
          <a:xfrm>
            <a:off x="3954780" y="793833"/>
            <a:ext cx="1234440" cy="1223010"/>
          </a:xfrm>
          <a:prstGeom prst="rect">
            <a:avLst/>
          </a:prstGeom>
        </p:spPr>
      </p:pic>
      <p:sp>
        <p:nvSpPr>
          <p:cNvPr id="19" name="矩形 18"/>
          <p:cNvSpPr/>
          <p:nvPr/>
        </p:nvSpPr>
        <p:spPr>
          <a:xfrm>
            <a:off x="2376805" y="2360295"/>
            <a:ext cx="4658995" cy="922020"/>
          </a:xfrm>
          <a:prstGeom prst="rect">
            <a:avLst/>
          </a:prstGeom>
        </p:spPr>
        <p:txBody>
          <a:bodyPr wrap="square">
            <a:spAutoFit/>
          </a:bodyPr>
          <a:lstStyle/>
          <a:p>
            <a:pPr algn="r"/>
            <a:r>
              <a:rPr lang="zh-CN" altLang="en-US" sz="5400" b="1" spc="300" dirty="0">
                <a:solidFill>
                  <a:srgbClr val="002060"/>
                </a:solidFill>
                <a:latin typeface="微软雅黑" panose="020B0503020204020204" charset="-122"/>
                <a:ea typeface="微软雅黑" panose="020B0503020204020204" charset="-122"/>
              </a:rPr>
              <a:t>谢谢您的观看</a:t>
            </a:r>
          </a:p>
        </p:txBody>
      </p:sp>
      <p:sp>
        <p:nvSpPr>
          <p:cNvPr id="7" name="矩形 6"/>
          <p:cNvSpPr/>
          <p:nvPr/>
        </p:nvSpPr>
        <p:spPr>
          <a:xfrm>
            <a:off x="2632710" y="3507740"/>
            <a:ext cx="4205412" cy="442878"/>
          </a:xfrm>
          <a:prstGeom prst="rect">
            <a:avLst/>
          </a:prstGeom>
        </p:spPr>
        <p:txBody>
          <a:bodyPr wrap="square">
            <a:spAutoFit/>
          </a:bodyPr>
          <a:lstStyle/>
          <a:p>
            <a:pPr algn="l">
              <a:lnSpc>
                <a:spcPct val="150000"/>
              </a:lnSpc>
            </a:pPr>
            <a:r>
              <a:rPr lang="zh-CN" altLang="en-US" spc="226" dirty="0">
                <a:solidFill>
                  <a:srgbClr val="002060"/>
                </a:solidFill>
                <a:latin typeface="楷体" panose="02010609060101010101" charset="-122"/>
                <a:ea typeface="楷体" panose="02010609060101010101" charset="-122"/>
              </a:rPr>
              <a:t>北京市朝阳区教育研究中心  制作</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于\Desktop\t01da00bc2891fb91e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9313" y="1977629"/>
            <a:ext cx="5080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Box 1"/>
          <p:cNvSpPr txBox="1">
            <a:spLocks noChangeArrowheads="1"/>
          </p:cNvSpPr>
          <p:nvPr/>
        </p:nvSpPr>
        <p:spPr bwMode="auto">
          <a:xfrm>
            <a:off x="2438469" y="1044010"/>
            <a:ext cx="426751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宋体" pitchFamily="2" charset="-122"/>
              </a:defRPr>
            </a:lvl1pPr>
            <a:lvl2pPr marL="742950" indent="-285750">
              <a:spcBef>
                <a:spcPct val="20000"/>
              </a:spcBef>
              <a:buChar char="–"/>
              <a:defRPr sz="2800">
                <a:solidFill>
                  <a:schemeClr val="tx1"/>
                </a:solidFill>
                <a:latin typeface="Arial" pitchFamily="34" charset="0"/>
                <a:ea typeface="宋体" pitchFamily="2" charset="-122"/>
              </a:defRPr>
            </a:lvl2pPr>
            <a:lvl3pPr marL="1143000" indent="-228600">
              <a:spcBef>
                <a:spcPct val="20000"/>
              </a:spcBef>
              <a:buChar char="•"/>
              <a:defRPr sz="2400">
                <a:solidFill>
                  <a:schemeClr val="tx1"/>
                </a:solidFill>
                <a:latin typeface="Arial" pitchFamily="34" charset="0"/>
                <a:ea typeface="宋体" pitchFamily="2" charset="-122"/>
              </a:defRPr>
            </a:lvl3pPr>
            <a:lvl4pPr marL="1600200" indent="-228600">
              <a:spcBef>
                <a:spcPct val="20000"/>
              </a:spcBef>
              <a:buChar char="–"/>
              <a:defRPr sz="2000">
                <a:solidFill>
                  <a:schemeClr val="tx1"/>
                </a:solidFill>
                <a:latin typeface="Arial" pitchFamily="34" charset="0"/>
                <a:ea typeface="宋体" pitchFamily="2" charset="-122"/>
              </a:defRPr>
            </a:lvl4pPr>
            <a:lvl5pPr marL="2057400" indent="-22860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spcBef>
                <a:spcPct val="0"/>
              </a:spcBef>
              <a:buFontTx/>
              <a:buNone/>
            </a:pPr>
            <a:r>
              <a:rPr lang="en-US" altLang="zh-CN" sz="5400" b="1" dirty="0">
                <a:solidFill>
                  <a:srgbClr val="FF0000"/>
                </a:solidFill>
                <a:latin typeface="Comic Sans MS" pitchFamily="66" charset="0"/>
              </a:rPr>
              <a:t>Word Study</a:t>
            </a:r>
            <a:endParaRPr lang="zh-CN" altLang="en-US" sz="5400" b="1" dirty="0">
              <a:solidFill>
                <a:srgbClr val="FF0000"/>
              </a:solidFill>
              <a:latin typeface="Comic Sans MS" pitchFamily="66" charset="0"/>
            </a:endParaRPr>
          </a:p>
        </p:txBody>
      </p:sp>
    </p:spTree>
    <p:extLst>
      <p:ext uri="{BB962C8B-B14F-4D97-AF65-F5344CB8AC3E}">
        <p14:creationId xmlns:p14="http://schemas.microsoft.com/office/powerpoint/2010/main" val="4023579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5637" y="802181"/>
            <a:ext cx="8502732" cy="830997"/>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1. For that reason, he </a:t>
            </a:r>
            <a:r>
              <a:rPr lang="en-US" altLang="zh-CN" sz="2400" dirty="0">
                <a:solidFill>
                  <a:srgbClr val="FF0000"/>
                </a:solidFill>
                <a:latin typeface="Times New Roman" panose="02020603050405020304" pitchFamily="18" charset="0"/>
                <a:cs typeface="Times New Roman" panose="02020603050405020304" pitchFamily="18" charset="0"/>
              </a:rPr>
              <a:t>applied for </a:t>
            </a:r>
            <a:r>
              <a:rPr lang="en-US" altLang="zh-CN" sz="2400" dirty="0">
                <a:latin typeface="Times New Roman" panose="02020603050405020304" pitchFamily="18" charset="0"/>
                <a:cs typeface="Times New Roman" panose="02020603050405020304" pitchFamily="18" charset="0"/>
              </a:rPr>
              <a:t>and became a volunteer teacher in a village school.</a:t>
            </a:r>
            <a:r>
              <a:rPr lang="zh-CN" altLang="en-US"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P. 14</a:t>
            </a:r>
            <a:r>
              <a:rPr lang="zh-CN" altLang="en-US" sz="2400" dirty="0">
                <a:latin typeface="Times New Roman" panose="02020603050405020304" pitchFamily="18" charset="0"/>
                <a:cs typeface="Times New Roman" panose="02020603050405020304" pitchFamily="18" charset="0"/>
              </a:rPr>
              <a:t>）</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3463" y="74578"/>
            <a:ext cx="1879445" cy="673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473463" y="1633178"/>
            <a:ext cx="7914181" cy="769441"/>
          </a:xfrm>
          <a:prstGeom prst="rect">
            <a:avLst/>
          </a:prstGeom>
          <a:ln>
            <a:solidFill>
              <a:schemeClr val="bg1"/>
            </a:solidFill>
          </a:ln>
        </p:spPr>
        <p:txBody>
          <a:bodyPr wrap="square">
            <a:spAutoFit/>
          </a:bodyPr>
          <a:lstStyle/>
          <a:p>
            <a:pPr>
              <a:defRPr/>
            </a:pPr>
            <a:r>
              <a:rPr kumimoji="1" lang="en-US" altLang="zh-CN" sz="2200" dirty="0">
                <a:latin typeface="Arial" panose="020B0604020202020204" pitchFamily="34" charset="0"/>
                <a:cs typeface="Arial" panose="020B0604020202020204" pitchFamily="34" charset="0"/>
              </a:rPr>
              <a:t>Peter has been out of work for half a year, so he is </a:t>
            </a:r>
            <a:r>
              <a:rPr kumimoji="1" lang="en-US" altLang="zh-CN" sz="2200" dirty="0">
                <a:solidFill>
                  <a:srgbClr val="FF0000"/>
                </a:solidFill>
                <a:latin typeface="Arial" panose="020B0604020202020204" pitchFamily="34" charset="0"/>
                <a:cs typeface="Arial" panose="020B0604020202020204" pitchFamily="34" charset="0"/>
              </a:rPr>
              <a:t>applying for </a:t>
            </a:r>
            <a:r>
              <a:rPr kumimoji="1" lang="en-US" altLang="zh-CN" sz="2200" dirty="0">
                <a:latin typeface="Arial" panose="020B0604020202020204" pitchFamily="34" charset="0"/>
                <a:cs typeface="Arial" panose="020B0604020202020204" pitchFamily="34" charset="0"/>
              </a:rPr>
              <a:t>a job.  </a:t>
            </a:r>
          </a:p>
        </p:txBody>
      </p:sp>
      <p:sp>
        <p:nvSpPr>
          <p:cNvPr id="7" name="矩形 6"/>
          <p:cNvSpPr/>
          <p:nvPr/>
        </p:nvSpPr>
        <p:spPr>
          <a:xfrm>
            <a:off x="473463" y="3301631"/>
            <a:ext cx="6342973" cy="430887"/>
          </a:xfrm>
          <a:prstGeom prst="rect">
            <a:avLst/>
          </a:prstGeom>
          <a:ln>
            <a:solidFill>
              <a:srgbClr val="FFFFFF"/>
            </a:solidFill>
          </a:ln>
        </p:spPr>
        <p:txBody>
          <a:bodyPr wrap="square">
            <a:spAutoFit/>
          </a:bodyPr>
          <a:lstStyle/>
          <a:p>
            <a:r>
              <a:rPr lang="en-US" altLang="zh-CN" sz="2200" dirty="0"/>
              <a:t>We have </a:t>
            </a:r>
            <a:r>
              <a:rPr lang="en-US" altLang="zh-CN" sz="2200" dirty="0">
                <a:solidFill>
                  <a:srgbClr val="FF0000"/>
                </a:solidFill>
              </a:rPr>
              <a:t>applied </a:t>
            </a:r>
            <a:r>
              <a:rPr lang="en-US" altLang="zh-CN" sz="2200" dirty="0"/>
              <a:t>this technology </a:t>
            </a:r>
            <a:r>
              <a:rPr lang="en-US" altLang="zh-CN" sz="2200" dirty="0">
                <a:solidFill>
                  <a:srgbClr val="FF0000"/>
                </a:solidFill>
              </a:rPr>
              <a:t>to </a:t>
            </a:r>
            <a:r>
              <a:rPr lang="en-US" altLang="zh-CN" sz="2200" dirty="0"/>
              <a:t>our daily life.</a:t>
            </a:r>
          </a:p>
        </p:txBody>
      </p:sp>
      <p:sp>
        <p:nvSpPr>
          <p:cNvPr id="11" name="TextBox 8"/>
          <p:cNvSpPr txBox="1">
            <a:spLocks noChangeArrowheads="1"/>
          </p:cNvSpPr>
          <p:nvPr/>
        </p:nvSpPr>
        <p:spPr bwMode="auto">
          <a:xfrm>
            <a:off x="4667003" y="2051502"/>
            <a:ext cx="1201820" cy="461665"/>
          </a:xfrm>
          <a:prstGeom prst="rect">
            <a:avLst/>
          </a:prstGeom>
          <a:solidFill>
            <a:srgbClr val="FFFF00"/>
          </a:solidFill>
          <a:ln>
            <a:noFill/>
          </a:ln>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kumimoji="1" lang="zh-CN" altLang="en-US" sz="2400" dirty="0">
                <a:solidFill>
                  <a:srgbClr val="FF0000"/>
                </a:solidFill>
                <a:latin typeface="黑体" panose="02010609060101010101" pitchFamily="49" charset="-122"/>
                <a:ea typeface="黑体" panose="02010609060101010101" pitchFamily="49" charset="-122"/>
              </a:rPr>
              <a:t>申请</a:t>
            </a:r>
          </a:p>
        </p:txBody>
      </p:sp>
      <p:sp>
        <p:nvSpPr>
          <p:cNvPr id="12" name="TextBox 8"/>
          <p:cNvSpPr txBox="1">
            <a:spLocks noChangeArrowheads="1"/>
          </p:cNvSpPr>
          <p:nvPr/>
        </p:nvSpPr>
        <p:spPr bwMode="auto">
          <a:xfrm>
            <a:off x="4696355" y="3770650"/>
            <a:ext cx="1201820" cy="461665"/>
          </a:xfrm>
          <a:prstGeom prst="rect">
            <a:avLst/>
          </a:prstGeom>
          <a:solidFill>
            <a:srgbClr val="FFFF00"/>
          </a:solidFill>
          <a:ln>
            <a:noFill/>
          </a:ln>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kumimoji="1" lang="zh-CN" altLang="en-US" sz="2400" dirty="0">
                <a:solidFill>
                  <a:srgbClr val="FF0000"/>
                </a:solidFill>
                <a:latin typeface="黑体" panose="02010609060101010101" pitchFamily="49" charset="-122"/>
                <a:ea typeface="黑体" panose="02010609060101010101" pitchFamily="49" charset="-122"/>
              </a:rPr>
              <a:t>应用</a:t>
            </a:r>
          </a:p>
        </p:txBody>
      </p:sp>
      <p:sp>
        <p:nvSpPr>
          <p:cNvPr id="14" name="矩形 13"/>
          <p:cNvSpPr/>
          <p:nvPr/>
        </p:nvSpPr>
        <p:spPr>
          <a:xfrm>
            <a:off x="473463" y="2432610"/>
            <a:ext cx="7914182" cy="769441"/>
          </a:xfrm>
          <a:prstGeom prst="rect">
            <a:avLst/>
          </a:prstGeom>
          <a:ln>
            <a:solidFill>
              <a:srgbClr val="FFFFFF"/>
            </a:solidFill>
          </a:ln>
        </p:spPr>
        <p:txBody>
          <a:bodyPr wrap="square">
            <a:spAutoFit/>
          </a:bodyPr>
          <a:lstStyle/>
          <a:p>
            <a:pPr eaLnBrk="1" hangingPunct="1"/>
            <a:r>
              <a:rPr lang="en-US" altLang="zh-CN" sz="2200" dirty="0"/>
              <a:t>If you want to go abroad, you should </a:t>
            </a:r>
            <a:r>
              <a:rPr lang="en-US" altLang="zh-CN" sz="2200" dirty="0">
                <a:solidFill>
                  <a:srgbClr val="FF0000"/>
                </a:solidFill>
              </a:rPr>
              <a:t>apply to </a:t>
            </a:r>
            <a:r>
              <a:rPr lang="en-US" altLang="zh-CN" sz="2200" dirty="0"/>
              <a:t>your government </a:t>
            </a:r>
            <a:r>
              <a:rPr lang="en-US" altLang="zh-CN" sz="2200" dirty="0">
                <a:solidFill>
                  <a:srgbClr val="FF0000"/>
                </a:solidFill>
              </a:rPr>
              <a:t>for</a:t>
            </a:r>
            <a:r>
              <a:rPr lang="en-US" altLang="zh-CN" sz="2200" dirty="0"/>
              <a:t> a passport.</a:t>
            </a:r>
          </a:p>
        </p:txBody>
      </p:sp>
      <p:sp>
        <p:nvSpPr>
          <p:cNvPr id="15" name="TextBox 8"/>
          <p:cNvSpPr txBox="1">
            <a:spLocks noChangeArrowheads="1"/>
          </p:cNvSpPr>
          <p:nvPr/>
        </p:nvSpPr>
        <p:spPr bwMode="auto">
          <a:xfrm>
            <a:off x="4464786" y="2931491"/>
            <a:ext cx="1664958" cy="461665"/>
          </a:xfrm>
          <a:prstGeom prst="rect">
            <a:avLst/>
          </a:prstGeom>
          <a:solidFill>
            <a:srgbClr val="FFFF00"/>
          </a:solidFill>
          <a:ln>
            <a:noFill/>
          </a:ln>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kumimoji="1" lang="zh-CN" altLang="en-US" sz="2400" dirty="0">
                <a:solidFill>
                  <a:srgbClr val="FF0000"/>
                </a:solidFill>
                <a:latin typeface="黑体" panose="02010609060101010101" pitchFamily="49" charset="-122"/>
                <a:ea typeface="黑体" panose="02010609060101010101" pitchFamily="49" charset="-122"/>
              </a:rPr>
              <a:t>向</a:t>
            </a:r>
            <a:r>
              <a:rPr kumimoji="1" lang="en-US" altLang="zh-CN" sz="2400" dirty="0">
                <a:solidFill>
                  <a:srgbClr val="FF0000"/>
                </a:solidFill>
                <a:latin typeface="黑体" panose="02010609060101010101" pitchFamily="49" charset="-122"/>
                <a:ea typeface="黑体" panose="02010609060101010101" pitchFamily="49" charset="-122"/>
              </a:rPr>
              <a:t>…</a:t>
            </a:r>
            <a:r>
              <a:rPr kumimoji="1" lang="zh-CN" altLang="en-US" sz="2400" dirty="0">
                <a:solidFill>
                  <a:srgbClr val="FF0000"/>
                </a:solidFill>
                <a:latin typeface="黑体" panose="02010609060101010101" pitchFamily="49" charset="-122"/>
                <a:ea typeface="黑体" panose="02010609060101010101" pitchFamily="49" charset="-122"/>
              </a:rPr>
              <a:t>申请</a:t>
            </a:r>
          </a:p>
        </p:txBody>
      </p:sp>
    </p:spTree>
    <p:extLst>
      <p:ext uri="{BB962C8B-B14F-4D97-AF65-F5344CB8AC3E}">
        <p14:creationId xmlns:p14="http://schemas.microsoft.com/office/powerpoint/2010/main" val="3009550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P spid="12"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3463" y="74578"/>
            <a:ext cx="1879445" cy="673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矩形 6"/>
          <p:cNvSpPr/>
          <p:nvPr/>
        </p:nvSpPr>
        <p:spPr>
          <a:xfrm>
            <a:off x="473463" y="1759788"/>
            <a:ext cx="6807870" cy="430887"/>
          </a:xfrm>
          <a:prstGeom prst="rect">
            <a:avLst/>
          </a:prstGeom>
          <a:ln>
            <a:noFill/>
          </a:ln>
        </p:spPr>
        <p:txBody>
          <a:bodyPr wrap="square">
            <a:spAutoFit/>
          </a:bodyPr>
          <a:lstStyle/>
          <a:p>
            <a:r>
              <a:rPr lang="en-US" altLang="zh-CN" sz="2200" dirty="0"/>
              <a:t>The rule </a:t>
            </a:r>
            <a:r>
              <a:rPr lang="en-US" altLang="zh-CN" sz="2200" dirty="0">
                <a:solidFill>
                  <a:srgbClr val="FF0000"/>
                </a:solidFill>
              </a:rPr>
              <a:t>applies to </a:t>
            </a:r>
            <a:r>
              <a:rPr lang="en-US" altLang="zh-CN" sz="2200" dirty="0"/>
              <a:t>all the staff in the company. </a:t>
            </a:r>
          </a:p>
        </p:txBody>
      </p:sp>
      <p:sp>
        <p:nvSpPr>
          <p:cNvPr id="10" name="矩形 9"/>
          <p:cNvSpPr/>
          <p:nvPr/>
        </p:nvSpPr>
        <p:spPr>
          <a:xfrm>
            <a:off x="473463" y="843190"/>
            <a:ext cx="6807870" cy="769441"/>
          </a:xfrm>
          <a:prstGeom prst="rect">
            <a:avLst/>
          </a:prstGeom>
          <a:ln>
            <a:noFill/>
          </a:ln>
        </p:spPr>
        <p:txBody>
          <a:bodyPr wrap="square">
            <a:spAutoFit/>
          </a:bodyPr>
          <a:lstStyle/>
          <a:p>
            <a:r>
              <a:rPr lang="en-US" altLang="zh-CN" sz="2200" dirty="0"/>
              <a:t>The nurse </a:t>
            </a:r>
            <a:r>
              <a:rPr lang="en-US" altLang="zh-CN" sz="2200" dirty="0">
                <a:solidFill>
                  <a:srgbClr val="FF0000"/>
                </a:solidFill>
              </a:rPr>
              <a:t>is applying </a:t>
            </a:r>
            <a:r>
              <a:rPr lang="en-US" altLang="zh-CN" sz="2200" dirty="0"/>
              <a:t>some medicine </a:t>
            </a:r>
            <a:r>
              <a:rPr lang="en-US" altLang="zh-CN" sz="2200" dirty="0">
                <a:solidFill>
                  <a:srgbClr val="FF0000"/>
                </a:solidFill>
              </a:rPr>
              <a:t>to</a:t>
            </a:r>
            <a:r>
              <a:rPr lang="en-US" altLang="zh-CN" sz="2200" dirty="0"/>
              <a:t> the patient’s wound.</a:t>
            </a:r>
          </a:p>
        </p:txBody>
      </p:sp>
      <p:sp>
        <p:nvSpPr>
          <p:cNvPr id="11" name="TextBox 8"/>
          <p:cNvSpPr txBox="1">
            <a:spLocks noChangeArrowheads="1"/>
          </p:cNvSpPr>
          <p:nvPr/>
        </p:nvSpPr>
        <p:spPr bwMode="auto">
          <a:xfrm>
            <a:off x="7625623" y="843190"/>
            <a:ext cx="912735" cy="461665"/>
          </a:xfrm>
          <a:prstGeom prst="rect">
            <a:avLst/>
          </a:prstGeom>
          <a:solidFill>
            <a:srgbClr val="FFFF00"/>
          </a:solidFill>
          <a:ln>
            <a:noFill/>
          </a:ln>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kumimoji="1" lang="zh-CN" altLang="en-US" sz="2400" dirty="0">
                <a:solidFill>
                  <a:srgbClr val="FF0000"/>
                </a:solidFill>
                <a:latin typeface="黑体" panose="02010609060101010101" pitchFamily="49" charset="-122"/>
                <a:ea typeface="黑体" panose="02010609060101010101" pitchFamily="49" charset="-122"/>
              </a:rPr>
              <a:t>涂抹</a:t>
            </a:r>
          </a:p>
        </p:txBody>
      </p:sp>
      <p:sp>
        <p:nvSpPr>
          <p:cNvPr id="12" name="TextBox 8"/>
          <p:cNvSpPr txBox="1">
            <a:spLocks noChangeArrowheads="1"/>
          </p:cNvSpPr>
          <p:nvPr/>
        </p:nvSpPr>
        <p:spPr bwMode="auto">
          <a:xfrm>
            <a:off x="6882744" y="1759788"/>
            <a:ext cx="1201820" cy="461665"/>
          </a:xfrm>
          <a:prstGeom prst="rect">
            <a:avLst/>
          </a:prstGeom>
          <a:solidFill>
            <a:srgbClr val="FFFF00"/>
          </a:solidFill>
          <a:ln>
            <a:noFill/>
          </a:ln>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kumimoji="1" lang="zh-CN" altLang="en-US" sz="2400" dirty="0">
                <a:solidFill>
                  <a:srgbClr val="FF0000"/>
                </a:solidFill>
                <a:latin typeface="黑体" panose="02010609060101010101" pitchFamily="49" charset="-122"/>
                <a:ea typeface="黑体" panose="02010609060101010101" pitchFamily="49" charset="-122"/>
              </a:rPr>
              <a:t>适用于</a:t>
            </a:r>
          </a:p>
        </p:txBody>
      </p:sp>
      <p:sp>
        <p:nvSpPr>
          <p:cNvPr id="16" name="TextBox 8"/>
          <p:cNvSpPr txBox="1">
            <a:spLocks noChangeArrowheads="1"/>
          </p:cNvSpPr>
          <p:nvPr/>
        </p:nvSpPr>
        <p:spPr bwMode="auto">
          <a:xfrm>
            <a:off x="616696" y="2614267"/>
            <a:ext cx="551097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sz="2200" dirty="0">
                <a:solidFill>
                  <a:srgbClr val="FF0000"/>
                </a:solidFill>
                <a:latin typeface="+mj-lt"/>
                <a:ea typeface="+mj-ea"/>
              </a:rPr>
              <a:t>application  n</a:t>
            </a:r>
            <a:r>
              <a:rPr lang="en-US" altLang="zh-CN" sz="2200" dirty="0">
                <a:solidFill>
                  <a:srgbClr val="000000"/>
                </a:solidFill>
                <a:latin typeface="+mj-lt"/>
                <a:ea typeface="+mj-ea"/>
              </a:rPr>
              <a:t>. </a:t>
            </a:r>
            <a:r>
              <a:rPr lang="zh-CN" altLang="en-US" sz="2200" dirty="0">
                <a:solidFill>
                  <a:srgbClr val="000000"/>
                </a:solidFill>
                <a:latin typeface="+mj-lt"/>
                <a:ea typeface="+mj-ea"/>
              </a:rPr>
              <a:t>申请表，应用，适用</a:t>
            </a:r>
          </a:p>
        </p:txBody>
      </p:sp>
      <p:sp>
        <p:nvSpPr>
          <p:cNvPr id="17" name="TextBox 8"/>
          <p:cNvSpPr txBox="1">
            <a:spLocks noChangeArrowheads="1"/>
          </p:cNvSpPr>
          <p:nvPr/>
        </p:nvSpPr>
        <p:spPr bwMode="auto">
          <a:xfrm>
            <a:off x="616695" y="3281957"/>
            <a:ext cx="551097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sz="2200" dirty="0">
                <a:solidFill>
                  <a:srgbClr val="FF0000"/>
                </a:solidFill>
                <a:latin typeface="+mj-lt"/>
                <a:ea typeface="+mj-ea"/>
              </a:rPr>
              <a:t>applicant  n. </a:t>
            </a:r>
            <a:r>
              <a:rPr lang="zh-CN" altLang="en-US" sz="2200" dirty="0">
                <a:solidFill>
                  <a:srgbClr val="000000"/>
                </a:solidFill>
                <a:latin typeface="+mj-lt"/>
                <a:ea typeface="+mj-ea"/>
              </a:rPr>
              <a:t>申请人</a:t>
            </a:r>
          </a:p>
        </p:txBody>
      </p:sp>
    </p:spTree>
    <p:extLst>
      <p:ext uri="{BB962C8B-B14F-4D97-AF65-F5344CB8AC3E}">
        <p14:creationId xmlns:p14="http://schemas.microsoft.com/office/powerpoint/2010/main" val="373884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animBg="1"/>
      <p:bldP spid="12" grpId="0" animBg="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463" y="74578"/>
            <a:ext cx="1879445" cy="673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矩形 9"/>
          <p:cNvSpPr/>
          <p:nvPr/>
        </p:nvSpPr>
        <p:spPr>
          <a:xfrm>
            <a:off x="473462" y="843190"/>
            <a:ext cx="8468657" cy="3442096"/>
          </a:xfrm>
          <a:prstGeom prst="rect">
            <a:avLst/>
          </a:prstGeom>
          <a:ln>
            <a:noFill/>
          </a:ln>
        </p:spPr>
        <p:txBody>
          <a:bodyPr wrap="square">
            <a:spAutoFit/>
          </a:bodyPr>
          <a:lstStyle/>
          <a:p>
            <a:pPr>
              <a:lnSpc>
                <a:spcPts val="3300"/>
              </a:lnSpc>
            </a:pPr>
            <a:r>
              <a:rPr lang="zh-CN" altLang="en-US" sz="2400" dirty="0"/>
              <a:t>请根据句意在横线上填入</a:t>
            </a:r>
            <a:r>
              <a:rPr lang="en-US" altLang="zh-CN" sz="2400" dirty="0"/>
              <a:t>apply for, apply, apply to</a:t>
            </a:r>
          </a:p>
          <a:p>
            <a:pPr>
              <a:lnSpc>
                <a:spcPts val="3300"/>
              </a:lnSpc>
            </a:pPr>
            <a:r>
              <a:rPr lang="en-US" altLang="zh-CN" sz="2400" dirty="0">
                <a:latin typeface="宋体"/>
                <a:ea typeface="宋体"/>
              </a:rPr>
              <a:t>① </a:t>
            </a:r>
            <a:r>
              <a:rPr lang="en-US" altLang="zh-CN" sz="2400" dirty="0"/>
              <a:t>She _________________ a job with the local newspaper.</a:t>
            </a:r>
          </a:p>
          <a:p>
            <a:pPr>
              <a:lnSpc>
                <a:spcPts val="3300"/>
              </a:lnSpc>
            </a:pPr>
            <a:r>
              <a:rPr lang="en-US" altLang="zh-CN" sz="2400" dirty="0">
                <a:solidFill>
                  <a:schemeClr val="tx1"/>
                </a:solidFill>
                <a:latin typeface="宋体"/>
                <a:ea typeface="宋体"/>
              </a:rPr>
              <a:t>② _________ </a:t>
            </a:r>
            <a:r>
              <a:rPr lang="en-US" altLang="zh-CN" sz="2400" dirty="0"/>
              <a:t>the cream in the morning and the evening.</a:t>
            </a:r>
          </a:p>
          <a:p>
            <a:pPr>
              <a:lnSpc>
                <a:spcPts val="3300"/>
              </a:lnSpc>
            </a:pPr>
            <a:r>
              <a:rPr lang="en-US" altLang="zh-CN" sz="2400" dirty="0">
                <a:latin typeface="宋体"/>
                <a:ea typeface="宋体"/>
              </a:rPr>
              <a:t>③ </a:t>
            </a:r>
            <a:r>
              <a:rPr lang="en-US" altLang="zh-CN" sz="2400" dirty="0"/>
              <a:t>We should learn some useful skills and </a:t>
            </a:r>
            <a:r>
              <a:rPr lang="en-US" altLang="zh-CN" sz="2400" dirty="0">
                <a:solidFill>
                  <a:schemeClr val="tx1"/>
                </a:solidFill>
              </a:rPr>
              <a:t>_____</a:t>
            </a:r>
            <a:r>
              <a:rPr lang="en-US" altLang="zh-CN" sz="2400" dirty="0"/>
              <a:t> them </a:t>
            </a:r>
            <a:r>
              <a:rPr lang="en-US" altLang="zh-CN" sz="2400" dirty="0">
                <a:solidFill>
                  <a:schemeClr val="tx1"/>
                </a:solidFill>
              </a:rPr>
              <a:t>___ </a:t>
            </a:r>
            <a:r>
              <a:rPr lang="en-US" altLang="zh-CN" sz="2400" dirty="0"/>
              <a:t>our life.</a:t>
            </a:r>
          </a:p>
          <a:p>
            <a:pPr>
              <a:lnSpc>
                <a:spcPts val="3300"/>
              </a:lnSpc>
            </a:pPr>
            <a:r>
              <a:rPr lang="en-US" altLang="zh-CN" sz="2400" dirty="0">
                <a:latin typeface="宋体"/>
                <a:ea typeface="宋体"/>
              </a:rPr>
              <a:t>④ </a:t>
            </a:r>
            <a:r>
              <a:rPr lang="en-US" altLang="zh-CN" sz="2400" dirty="0"/>
              <a:t>Does the same rule </a:t>
            </a:r>
            <a:r>
              <a:rPr lang="en-US" altLang="zh-CN" sz="2400" dirty="0">
                <a:solidFill>
                  <a:schemeClr val="tx1"/>
                </a:solidFill>
              </a:rPr>
              <a:t>________ part-time </a:t>
            </a:r>
            <a:r>
              <a:rPr lang="en-US" altLang="zh-CN" sz="2400" dirty="0"/>
              <a:t>workers?</a:t>
            </a:r>
          </a:p>
          <a:p>
            <a:pPr>
              <a:lnSpc>
                <a:spcPts val="3300"/>
              </a:lnSpc>
            </a:pPr>
            <a:r>
              <a:rPr lang="en-US" altLang="zh-CN" sz="2400" dirty="0">
                <a:latin typeface="宋体"/>
                <a:ea typeface="宋体"/>
              </a:rPr>
              <a:t>⑤ </a:t>
            </a:r>
            <a:r>
              <a:rPr lang="en-US" altLang="zh-CN" sz="2400" dirty="0"/>
              <a:t>Some of the children seem unable to </a:t>
            </a:r>
            <a:r>
              <a:rPr lang="en-US" altLang="zh-CN" sz="2400" dirty="0">
                <a:solidFill>
                  <a:schemeClr val="tx1"/>
                </a:solidFill>
              </a:rPr>
              <a:t>_______ what </a:t>
            </a:r>
            <a:r>
              <a:rPr lang="en-US" altLang="zh-CN" sz="2400" dirty="0"/>
              <a:t>they have learned.</a:t>
            </a:r>
          </a:p>
        </p:txBody>
      </p:sp>
      <p:sp>
        <p:nvSpPr>
          <p:cNvPr id="2" name="矩形 1"/>
          <p:cNvSpPr/>
          <p:nvPr/>
        </p:nvSpPr>
        <p:spPr>
          <a:xfrm>
            <a:off x="1963902" y="1226425"/>
            <a:ext cx="2369559" cy="461665"/>
          </a:xfrm>
          <a:prstGeom prst="rect">
            <a:avLst/>
          </a:prstGeom>
        </p:spPr>
        <p:txBody>
          <a:bodyPr wrap="none">
            <a:spAutoFit/>
          </a:bodyPr>
          <a:lstStyle/>
          <a:p>
            <a:r>
              <a:rPr lang="en-US" altLang="zh-CN" sz="2400" b="1" dirty="0">
                <a:solidFill>
                  <a:srgbClr val="FF0000"/>
                </a:solidFill>
              </a:rPr>
              <a:t>is applying for </a:t>
            </a:r>
            <a:endParaRPr lang="zh-CN" altLang="en-US" sz="2400" b="1" dirty="0">
              <a:solidFill>
                <a:srgbClr val="FF0000"/>
              </a:solidFill>
            </a:endParaRPr>
          </a:p>
        </p:txBody>
      </p:sp>
      <p:sp>
        <p:nvSpPr>
          <p:cNvPr id="13" name="矩形 12"/>
          <p:cNvSpPr/>
          <p:nvPr/>
        </p:nvSpPr>
        <p:spPr>
          <a:xfrm>
            <a:off x="1313841" y="1688090"/>
            <a:ext cx="1039067" cy="461665"/>
          </a:xfrm>
          <a:prstGeom prst="rect">
            <a:avLst/>
          </a:prstGeom>
        </p:spPr>
        <p:txBody>
          <a:bodyPr wrap="none">
            <a:spAutoFit/>
          </a:bodyPr>
          <a:lstStyle/>
          <a:p>
            <a:r>
              <a:rPr lang="en-US" altLang="zh-CN" sz="2400" b="1" dirty="0">
                <a:solidFill>
                  <a:srgbClr val="FF0000"/>
                </a:solidFill>
              </a:rPr>
              <a:t>Apply</a:t>
            </a:r>
            <a:endParaRPr lang="zh-CN" altLang="en-US" sz="2400" b="1" dirty="0">
              <a:solidFill>
                <a:srgbClr val="FF0000"/>
              </a:solidFill>
            </a:endParaRPr>
          </a:p>
        </p:txBody>
      </p:sp>
      <p:sp>
        <p:nvSpPr>
          <p:cNvPr id="14" name="矩形 13"/>
          <p:cNvSpPr/>
          <p:nvPr/>
        </p:nvSpPr>
        <p:spPr>
          <a:xfrm>
            <a:off x="6314016" y="2149755"/>
            <a:ext cx="987771" cy="461665"/>
          </a:xfrm>
          <a:prstGeom prst="rect">
            <a:avLst/>
          </a:prstGeom>
        </p:spPr>
        <p:txBody>
          <a:bodyPr wrap="none">
            <a:spAutoFit/>
          </a:bodyPr>
          <a:lstStyle/>
          <a:p>
            <a:r>
              <a:rPr lang="en-US" altLang="zh-CN" sz="2400" b="1" dirty="0">
                <a:solidFill>
                  <a:srgbClr val="FF0000"/>
                </a:solidFill>
              </a:rPr>
              <a:t>apply</a:t>
            </a:r>
            <a:endParaRPr lang="zh-CN" altLang="en-US" sz="2400" b="1" dirty="0">
              <a:solidFill>
                <a:srgbClr val="FF0000"/>
              </a:solidFill>
            </a:endParaRPr>
          </a:p>
        </p:txBody>
      </p:sp>
      <p:sp>
        <p:nvSpPr>
          <p:cNvPr id="15" name="矩形 14"/>
          <p:cNvSpPr/>
          <p:nvPr/>
        </p:nvSpPr>
        <p:spPr>
          <a:xfrm>
            <a:off x="8012176" y="2117060"/>
            <a:ext cx="474810" cy="461665"/>
          </a:xfrm>
          <a:prstGeom prst="rect">
            <a:avLst/>
          </a:prstGeom>
        </p:spPr>
        <p:txBody>
          <a:bodyPr wrap="none">
            <a:spAutoFit/>
          </a:bodyPr>
          <a:lstStyle/>
          <a:p>
            <a:r>
              <a:rPr lang="en-US" altLang="zh-CN" sz="2400" b="1" dirty="0">
                <a:solidFill>
                  <a:srgbClr val="FF0000"/>
                </a:solidFill>
              </a:rPr>
              <a:t>to</a:t>
            </a:r>
            <a:endParaRPr lang="zh-CN" altLang="en-US" sz="2400" b="1" dirty="0">
              <a:solidFill>
                <a:srgbClr val="FF0000"/>
              </a:solidFill>
            </a:endParaRPr>
          </a:p>
        </p:txBody>
      </p:sp>
      <p:sp>
        <p:nvSpPr>
          <p:cNvPr id="18" name="矩形 17"/>
          <p:cNvSpPr/>
          <p:nvPr/>
        </p:nvSpPr>
        <p:spPr>
          <a:xfrm>
            <a:off x="3768914" y="2993746"/>
            <a:ext cx="1414170" cy="461665"/>
          </a:xfrm>
          <a:prstGeom prst="rect">
            <a:avLst/>
          </a:prstGeom>
        </p:spPr>
        <p:txBody>
          <a:bodyPr wrap="none">
            <a:spAutoFit/>
          </a:bodyPr>
          <a:lstStyle/>
          <a:p>
            <a:r>
              <a:rPr lang="en-US" altLang="zh-CN" sz="2400" b="1" dirty="0">
                <a:solidFill>
                  <a:srgbClr val="FF0000"/>
                </a:solidFill>
              </a:rPr>
              <a:t>apply to</a:t>
            </a:r>
            <a:endParaRPr lang="zh-CN" altLang="en-US" sz="2400" b="1" dirty="0">
              <a:solidFill>
                <a:srgbClr val="FF0000"/>
              </a:solidFill>
            </a:endParaRPr>
          </a:p>
        </p:txBody>
      </p:sp>
      <p:sp>
        <p:nvSpPr>
          <p:cNvPr id="19" name="矩形 18"/>
          <p:cNvSpPr/>
          <p:nvPr/>
        </p:nvSpPr>
        <p:spPr>
          <a:xfrm>
            <a:off x="6070820" y="3328525"/>
            <a:ext cx="987771" cy="461665"/>
          </a:xfrm>
          <a:prstGeom prst="rect">
            <a:avLst/>
          </a:prstGeom>
        </p:spPr>
        <p:txBody>
          <a:bodyPr wrap="none">
            <a:spAutoFit/>
          </a:bodyPr>
          <a:lstStyle/>
          <a:p>
            <a:r>
              <a:rPr lang="en-US" altLang="zh-CN" sz="2400" b="1" dirty="0">
                <a:solidFill>
                  <a:srgbClr val="FF0000"/>
                </a:solidFill>
              </a:rPr>
              <a:t>apply</a:t>
            </a:r>
            <a:endParaRPr lang="zh-CN" altLang="en-US" sz="2400" b="1" dirty="0">
              <a:solidFill>
                <a:srgbClr val="FF0000"/>
              </a:solidFill>
            </a:endParaRPr>
          </a:p>
        </p:txBody>
      </p:sp>
    </p:spTree>
    <p:extLst>
      <p:ext uri="{BB962C8B-B14F-4D97-AF65-F5344CB8AC3E}">
        <p14:creationId xmlns:p14="http://schemas.microsoft.com/office/powerpoint/2010/main" val="2779526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4" grpId="0"/>
      <p:bldP spid="15" grpId="0"/>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2300" y="883028"/>
            <a:ext cx="7962900" cy="954107"/>
          </a:xfrm>
          <a:prstGeom prst="rect">
            <a:avLst/>
          </a:prstGeom>
          <a:noFill/>
        </p:spPr>
        <p:txBody>
          <a:bodyPr wrap="square">
            <a:spAutoFit/>
          </a:bodyPr>
          <a:lstStyle/>
          <a:p>
            <a:pPr>
              <a:defRPr/>
            </a:pPr>
            <a:r>
              <a:rPr lang="en-US" altLang="zh-CN" sz="2800" dirty="0">
                <a:latin typeface="Times New Roman" panose="02020603050405020304" pitchFamily="18" charset="0"/>
                <a:cs typeface="Times New Roman" panose="02020603050405020304" pitchFamily="18" charset="0"/>
              </a:rPr>
              <a:t>2. It has been a </a:t>
            </a:r>
            <a:r>
              <a:rPr lang="en-US" altLang="zh-CN" sz="2800" dirty="0">
                <a:solidFill>
                  <a:srgbClr val="FF0000"/>
                </a:solidFill>
                <a:latin typeface="Times New Roman" panose="02020603050405020304" pitchFamily="18" charset="0"/>
                <a:cs typeface="Times New Roman" panose="02020603050405020304" pitchFamily="18" charset="0"/>
              </a:rPr>
              <a:t>tough </a:t>
            </a:r>
            <a:r>
              <a:rPr lang="en-US" altLang="zh-CN" sz="2800" dirty="0">
                <a:latin typeface="Times New Roman" panose="02020603050405020304" pitchFamily="18" charset="0"/>
                <a:cs typeface="Times New Roman" panose="02020603050405020304" pitchFamily="18" charset="0"/>
              </a:rPr>
              <a:t>year, but he has enjoyed working with the children. (P.15)</a:t>
            </a:r>
            <a:endParaRPr lang="zh-CN" altLang="en-US" sz="2800" dirty="0">
              <a:latin typeface="Times New Roman" panose="02020603050405020304" pitchFamily="18" charset="0"/>
              <a:cs typeface="Times New Roman" panose="02020603050405020304" pitchFamily="18" charset="0"/>
            </a:endParaRPr>
          </a:p>
        </p:txBody>
      </p:sp>
      <p:sp>
        <p:nvSpPr>
          <p:cNvPr id="18439" name="TextBox 6"/>
          <p:cNvSpPr txBox="1">
            <a:spLocks noChangeArrowheads="1"/>
          </p:cNvSpPr>
          <p:nvPr/>
        </p:nvSpPr>
        <p:spPr bwMode="auto">
          <a:xfrm>
            <a:off x="2941638" y="2324101"/>
            <a:ext cx="26452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宋体" pitchFamily="2" charset="-122"/>
              </a:defRPr>
            </a:lvl1pPr>
            <a:lvl2pPr marL="742950" indent="-285750">
              <a:spcBef>
                <a:spcPct val="20000"/>
              </a:spcBef>
              <a:buChar char="–"/>
              <a:defRPr sz="2800">
                <a:solidFill>
                  <a:schemeClr val="tx1"/>
                </a:solidFill>
                <a:latin typeface="Arial" pitchFamily="34" charset="0"/>
                <a:ea typeface="宋体" pitchFamily="2" charset="-122"/>
              </a:defRPr>
            </a:lvl2pPr>
            <a:lvl3pPr marL="1143000" indent="-228600">
              <a:spcBef>
                <a:spcPct val="20000"/>
              </a:spcBef>
              <a:buChar char="•"/>
              <a:defRPr sz="2400">
                <a:solidFill>
                  <a:schemeClr val="tx1"/>
                </a:solidFill>
                <a:latin typeface="Arial" pitchFamily="34" charset="0"/>
                <a:ea typeface="宋体" pitchFamily="2" charset="-122"/>
              </a:defRPr>
            </a:lvl3pPr>
            <a:lvl4pPr marL="1600200" indent="-228600">
              <a:spcBef>
                <a:spcPct val="20000"/>
              </a:spcBef>
              <a:buChar char="–"/>
              <a:defRPr sz="2000">
                <a:solidFill>
                  <a:schemeClr val="tx1"/>
                </a:solidFill>
                <a:latin typeface="Arial" pitchFamily="34" charset="0"/>
                <a:ea typeface="宋体" pitchFamily="2" charset="-122"/>
              </a:defRPr>
            </a:lvl4pPr>
            <a:lvl5pPr marL="2057400" indent="-22860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spcBef>
                <a:spcPct val="0"/>
              </a:spcBef>
              <a:buFontTx/>
              <a:buNone/>
            </a:pPr>
            <a:r>
              <a:rPr lang="en-US" altLang="zh-CN" sz="2400" dirty="0">
                <a:solidFill>
                  <a:srgbClr val="0432FF"/>
                </a:solidFill>
                <a:latin typeface="宋体" pitchFamily="2" charset="-122"/>
                <a:cs typeface="Times New Roman" pitchFamily="18" charset="0"/>
              </a:rPr>
              <a:t>①</a:t>
            </a:r>
            <a:r>
              <a:rPr lang="en-US" altLang="zh-CN" sz="2800" dirty="0">
                <a:solidFill>
                  <a:srgbClr val="0432FF"/>
                </a:solidFill>
                <a:latin typeface="宋体" pitchFamily="2" charset="-122"/>
                <a:cs typeface="Times New Roman" pitchFamily="18" charset="0"/>
              </a:rPr>
              <a:t> </a:t>
            </a:r>
            <a:r>
              <a:rPr lang="en-US" altLang="zh-CN" sz="2800" dirty="0">
                <a:solidFill>
                  <a:srgbClr val="0432FF"/>
                </a:solidFill>
                <a:latin typeface="Times New Roman" pitchFamily="18" charset="0"/>
                <a:cs typeface="Times New Roman" pitchFamily="18" charset="0"/>
              </a:rPr>
              <a:t>difficult, hard</a:t>
            </a:r>
            <a:endParaRPr lang="zh-CN" altLang="en-US" sz="2800" dirty="0">
              <a:solidFill>
                <a:srgbClr val="0432FF"/>
              </a:solidFill>
              <a:latin typeface="Times New Roman" pitchFamily="18" charset="0"/>
              <a:cs typeface="Times New Roman" pitchFamily="18" charset="0"/>
            </a:endParaRPr>
          </a:p>
        </p:txBody>
      </p:sp>
      <p:sp>
        <p:nvSpPr>
          <p:cNvPr id="3" name="TextBox 2"/>
          <p:cNvSpPr txBox="1">
            <a:spLocks noChangeArrowheads="1"/>
          </p:cNvSpPr>
          <p:nvPr/>
        </p:nvSpPr>
        <p:spPr bwMode="auto">
          <a:xfrm>
            <a:off x="947738" y="2204711"/>
            <a:ext cx="18240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宋体" pitchFamily="2" charset="-122"/>
              </a:defRPr>
            </a:lvl1pPr>
            <a:lvl2pPr marL="742950" indent="-285750">
              <a:spcBef>
                <a:spcPct val="20000"/>
              </a:spcBef>
              <a:buChar char="–"/>
              <a:defRPr sz="2800">
                <a:solidFill>
                  <a:schemeClr val="tx1"/>
                </a:solidFill>
                <a:latin typeface="Arial" pitchFamily="34" charset="0"/>
                <a:ea typeface="宋体" pitchFamily="2" charset="-122"/>
              </a:defRPr>
            </a:lvl2pPr>
            <a:lvl3pPr marL="1143000" indent="-228600">
              <a:spcBef>
                <a:spcPct val="20000"/>
              </a:spcBef>
              <a:buChar char="•"/>
              <a:defRPr sz="2400">
                <a:solidFill>
                  <a:schemeClr val="tx1"/>
                </a:solidFill>
                <a:latin typeface="Arial" pitchFamily="34" charset="0"/>
                <a:ea typeface="宋体" pitchFamily="2" charset="-122"/>
              </a:defRPr>
            </a:lvl3pPr>
            <a:lvl4pPr marL="1600200" indent="-228600">
              <a:spcBef>
                <a:spcPct val="20000"/>
              </a:spcBef>
              <a:buChar char="–"/>
              <a:defRPr sz="2000">
                <a:solidFill>
                  <a:schemeClr val="tx1"/>
                </a:solidFill>
                <a:latin typeface="Arial" pitchFamily="34" charset="0"/>
                <a:ea typeface="宋体" pitchFamily="2" charset="-122"/>
              </a:defRPr>
            </a:lvl4pPr>
            <a:lvl5pPr marL="2057400" indent="-22860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spcBef>
                <a:spcPct val="0"/>
              </a:spcBef>
              <a:buFontTx/>
              <a:buNone/>
            </a:pPr>
            <a:r>
              <a:rPr lang="en-US" altLang="zh-CN" sz="2800" dirty="0">
                <a:solidFill>
                  <a:srgbClr val="FF0000"/>
                </a:solidFill>
                <a:latin typeface="Times New Roman" pitchFamily="18" charset="0"/>
                <a:cs typeface="Times New Roman" pitchFamily="18" charset="0"/>
              </a:rPr>
              <a:t>tough  </a:t>
            </a:r>
            <a:r>
              <a:rPr lang="en-US" altLang="zh-CN" sz="2800" i="1" dirty="0">
                <a:latin typeface="Times New Roman" pitchFamily="18" charset="0"/>
                <a:cs typeface="Times New Roman" pitchFamily="18" charset="0"/>
              </a:rPr>
              <a:t>adj.</a:t>
            </a:r>
            <a:endParaRPr lang="zh-CN" altLang="en-US" sz="2800" i="1" dirty="0">
              <a:latin typeface="Times New Roman" pitchFamily="18" charset="0"/>
              <a:cs typeface="Times New Roman" pitchFamily="18" charset="0"/>
            </a:endParaRPr>
          </a:p>
        </p:txBody>
      </p:sp>
      <p:pic>
        <p:nvPicPr>
          <p:cNvPr id="14" name="Picture 4" descr="C:\Users\于\Desktop\t0119ecfae05dd812a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625" y="1837135"/>
            <a:ext cx="3263900" cy="250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1"/>
          <p:cNvSpPr txBox="1">
            <a:spLocks noChangeArrowheads="1"/>
          </p:cNvSpPr>
          <p:nvPr/>
        </p:nvSpPr>
        <p:spPr bwMode="auto">
          <a:xfrm>
            <a:off x="749301" y="3028950"/>
            <a:ext cx="252665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宋体" pitchFamily="2" charset="-122"/>
              </a:defRPr>
            </a:lvl1pPr>
            <a:lvl2pPr marL="742950" indent="-285750">
              <a:spcBef>
                <a:spcPct val="20000"/>
              </a:spcBef>
              <a:buChar char="–"/>
              <a:defRPr sz="2800">
                <a:solidFill>
                  <a:schemeClr val="tx1"/>
                </a:solidFill>
                <a:latin typeface="Arial" pitchFamily="34" charset="0"/>
                <a:ea typeface="宋体" pitchFamily="2" charset="-122"/>
              </a:defRPr>
            </a:lvl2pPr>
            <a:lvl3pPr marL="1143000" indent="-228600">
              <a:spcBef>
                <a:spcPct val="20000"/>
              </a:spcBef>
              <a:buChar char="•"/>
              <a:defRPr sz="2400">
                <a:solidFill>
                  <a:schemeClr val="tx1"/>
                </a:solidFill>
                <a:latin typeface="Arial" pitchFamily="34" charset="0"/>
                <a:ea typeface="宋体" pitchFamily="2" charset="-122"/>
              </a:defRPr>
            </a:lvl3pPr>
            <a:lvl4pPr marL="1600200" indent="-228600">
              <a:spcBef>
                <a:spcPct val="20000"/>
              </a:spcBef>
              <a:buChar char="–"/>
              <a:defRPr sz="2000">
                <a:solidFill>
                  <a:schemeClr val="tx1"/>
                </a:solidFill>
                <a:latin typeface="Arial" pitchFamily="34" charset="0"/>
                <a:ea typeface="宋体" pitchFamily="2" charset="-122"/>
              </a:defRPr>
            </a:lvl4pPr>
            <a:lvl5pPr marL="2057400" indent="-22860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spcBef>
                <a:spcPct val="0"/>
              </a:spcBef>
              <a:buFontTx/>
              <a:buNone/>
            </a:pPr>
            <a:r>
              <a:rPr lang="en-US" altLang="zh-CN" sz="2800" dirty="0">
                <a:latin typeface="Times New Roman" pitchFamily="18" charset="0"/>
                <a:cs typeface="Times New Roman" pitchFamily="18" charset="0"/>
              </a:rPr>
              <a:t>a very </a:t>
            </a:r>
            <a:r>
              <a:rPr lang="en-US" altLang="zh-CN" sz="2800" dirty="0">
                <a:solidFill>
                  <a:srgbClr val="FF0000"/>
                </a:solidFill>
                <a:latin typeface="Times New Roman" pitchFamily="18" charset="0"/>
                <a:cs typeface="Times New Roman" pitchFamily="18" charset="0"/>
              </a:rPr>
              <a:t>tough</a:t>
            </a:r>
            <a:r>
              <a:rPr lang="en-US" altLang="zh-CN" sz="2800" dirty="0">
                <a:latin typeface="Times New Roman" pitchFamily="18" charset="0"/>
                <a:cs typeface="Times New Roman" pitchFamily="18" charset="0"/>
              </a:rPr>
              <a:t> job</a:t>
            </a:r>
            <a:endParaRPr lang="zh-CN" altLang="en-US" sz="2800" dirty="0">
              <a:latin typeface="Times New Roman" pitchFamily="18" charset="0"/>
              <a:cs typeface="Times New Roman" pitchFamily="18" charset="0"/>
            </a:endParaRPr>
          </a:p>
        </p:txBody>
      </p:sp>
      <p:sp>
        <p:nvSpPr>
          <p:cNvPr id="16" name="下箭头 15"/>
          <p:cNvSpPr/>
          <p:nvPr/>
        </p:nvSpPr>
        <p:spPr>
          <a:xfrm rot="16200000">
            <a:off x="4236244" y="2295132"/>
            <a:ext cx="266700" cy="192246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463" y="74578"/>
            <a:ext cx="1879445" cy="673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027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8439"/>
                                        </p:tgtEl>
                                        <p:attrNameLst>
                                          <p:attrName>style.visibility</p:attrName>
                                        </p:attrNameLst>
                                      </p:cBhvr>
                                      <p:to>
                                        <p:strVal val="visible"/>
                                      </p:to>
                                    </p:set>
                                    <p:animEffect transition="in" filter="fade">
                                      <p:cBhvr>
                                        <p:cTn id="25" dur="500"/>
                                        <p:tgtEl>
                                          <p:spTgt spid="18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9" grpId="0"/>
      <p:bldP spid="3" grpId="0"/>
      <p:bldP spid="15" grpId="0"/>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9" name="TextBox 6"/>
          <p:cNvSpPr txBox="1">
            <a:spLocks noChangeArrowheads="1"/>
          </p:cNvSpPr>
          <p:nvPr/>
        </p:nvSpPr>
        <p:spPr bwMode="auto">
          <a:xfrm>
            <a:off x="2816046" y="3309759"/>
            <a:ext cx="25555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宋体" pitchFamily="2" charset="-122"/>
              </a:defRPr>
            </a:lvl1pPr>
            <a:lvl2pPr marL="742950" indent="-285750">
              <a:spcBef>
                <a:spcPct val="20000"/>
              </a:spcBef>
              <a:buChar char="–"/>
              <a:defRPr sz="2800">
                <a:solidFill>
                  <a:schemeClr val="tx1"/>
                </a:solidFill>
                <a:latin typeface="Arial" pitchFamily="34" charset="0"/>
                <a:ea typeface="宋体" pitchFamily="2" charset="-122"/>
              </a:defRPr>
            </a:lvl2pPr>
            <a:lvl3pPr marL="1143000" indent="-228600">
              <a:spcBef>
                <a:spcPct val="20000"/>
              </a:spcBef>
              <a:buChar char="•"/>
              <a:defRPr sz="2400">
                <a:solidFill>
                  <a:schemeClr val="tx1"/>
                </a:solidFill>
                <a:latin typeface="Arial" pitchFamily="34" charset="0"/>
                <a:ea typeface="宋体" pitchFamily="2" charset="-122"/>
              </a:defRPr>
            </a:lvl3pPr>
            <a:lvl4pPr marL="1600200" indent="-228600">
              <a:spcBef>
                <a:spcPct val="20000"/>
              </a:spcBef>
              <a:buChar char="–"/>
              <a:defRPr sz="2000">
                <a:solidFill>
                  <a:schemeClr val="tx1"/>
                </a:solidFill>
                <a:latin typeface="Arial" pitchFamily="34" charset="0"/>
                <a:ea typeface="宋体" pitchFamily="2" charset="-122"/>
              </a:defRPr>
            </a:lvl4pPr>
            <a:lvl5pPr marL="2057400" indent="-22860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spcBef>
                <a:spcPct val="0"/>
              </a:spcBef>
              <a:buFontTx/>
              <a:buNone/>
            </a:pPr>
            <a:r>
              <a:rPr lang="en-US" altLang="zh-CN" sz="2800" dirty="0">
                <a:latin typeface="Times New Roman" pitchFamily="18" charset="0"/>
                <a:cs typeface="Times New Roman" pitchFamily="18" charset="0"/>
              </a:rPr>
              <a:t>very </a:t>
            </a:r>
            <a:r>
              <a:rPr lang="en-US" altLang="zh-CN" sz="2800" dirty="0">
                <a:solidFill>
                  <a:srgbClr val="FF0000"/>
                </a:solidFill>
                <a:latin typeface="Times New Roman" pitchFamily="18" charset="0"/>
                <a:cs typeface="Times New Roman" pitchFamily="18" charset="0"/>
              </a:rPr>
              <a:t>tough </a:t>
            </a:r>
            <a:r>
              <a:rPr lang="en-US" altLang="zh-CN" sz="2800" dirty="0">
                <a:latin typeface="Times New Roman" pitchFamily="18" charset="0"/>
                <a:cs typeface="Times New Roman" pitchFamily="18" charset="0"/>
              </a:rPr>
              <a:t>steak</a:t>
            </a:r>
            <a:endParaRPr lang="zh-CN" altLang="en-US" sz="2800" dirty="0">
              <a:latin typeface="Times New Roman" pitchFamily="18" charset="0"/>
              <a:cs typeface="Times New Roman" pitchFamily="18" charset="0"/>
            </a:endParaRPr>
          </a:p>
        </p:txBody>
      </p:sp>
      <p:sp>
        <p:nvSpPr>
          <p:cNvPr id="19461" name="TextBox 2"/>
          <p:cNvSpPr txBox="1">
            <a:spLocks noChangeArrowheads="1"/>
          </p:cNvSpPr>
          <p:nvPr/>
        </p:nvSpPr>
        <p:spPr bwMode="auto">
          <a:xfrm>
            <a:off x="2974975" y="352425"/>
            <a:ext cx="55002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宋体" pitchFamily="2" charset="-122"/>
              </a:defRPr>
            </a:lvl1pPr>
            <a:lvl2pPr marL="742950" indent="-285750">
              <a:spcBef>
                <a:spcPct val="20000"/>
              </a:spcBef>
              <a:buChar char="–"/>
              <a:defRPr sz="2800">
                <a:solidFill>
                  <a:schemeClr val="tx1"/>
                </a:solidFill>
                <a:latin typeface="Arial" pitchFamily="34" charset="0"/>
                <a:ea typeface="宋体" pitchFamily="2" charset="-122"/>
              </a:defRPr>
            </a:lvl2pPr>
            <a:lvl3pPr marL="1143000" indent="-228600">
              <a:spcBef>
                <a:spcPct val="20000"/>
              </a:spcBef>
              <a:buChar char="•"/>
              <a:defRPr sz="2400">
                <a:solidFill>
                  <a:schemeClr val="tx1"/>
                </a:solidFill>
                <a:latin typeface="Arial" pitchFamily="34" charset="0"/>
                <a:ea typeface="宋体" pitchFamily="2" charset="-122"/>
              </a:defRPr>
            </a:lvl3pPr>
            <a:lvl4pPr marL="1600200" indent="-228600">
              <a:spcBef>
                <a:spcPct val="20000"/>
              </a:spcBef>
              <a:buChar char="–"/>
              <a:defRPr sz="2000">
                <a:solidFill>
                  <a:schemeClr val="tx1"/>
                </a:solidFill>
                <a:latin typeface="Arial" pitchFamily="34" charset="0"/>
                <a:ea typeface="宋体" pitchFamily="2" charset="-122"/>
              </a:defRPr>
            </a:lvl4pPr>
            <a:lvl5pPr marL="2057400" indent="-22860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spcBef>
                <a:spcPct val="0"/>
              </a:spcBef>
              <a:buFontTx/>
              <a:buNone/>
            </a:pPr>
            <a:r>
              <a:rPr lang="en-US" altLang="zh-CN" sz="2400" dirty="0">
                <a:solidFill>
                  <a:srgbClr val="0432FF"/>
                </a:solidFill>
                <a:latin typeface="宋体" pitchFamily="2" charset="-122"/>
                <a:cs typeface="Times New Roman" pitchFamily="18" charset="0"/>
              </a:rPr>
              <a:t>② </a:t>
            </a:r>
            <a:r>
              <a:rPr lang="en-US" altLang="zh-CN" sz="2800" dirty="0">
                <a:solidFill>
                  <a:srgbClr val="0432FF"/>
                </a:solidFill>
                <a:latin typeface="Times New Roman" pitchFamily="18" charset="0"/>
                <a:cs typeface="Times New Roman" pitchFamily="18" charset="0"/>
              </a:rPr>
              <a:t>not easily cut, broken or worn out</a:t>
            </a:r>
            <a:endParaRPr lang="zh-CN" altLang="en-US" sz="2800" dirty="0">
              <a:solidFill>
                <a:srgbClr val="0432FF"/>
              </a:solidFill>
              <a:latin typeface="Times New Roman" pitchFamily="18" charset="0"/>
              <a:cs typeface="Times New Roman" pitchFamily="18" charset="0"/>
            </a:endParaRPr>
          </a:p>
        </p:txBody>
      </p:sp>
      <p:sp>
        <p:nvSpPr>
          <p:cNvPr id="19462" name="TextBox 13"/>
          <p:cNvSpPr txBox="1">
            <a:spLocks noChangeArrowheads="1"/>
          </p:cNvSpPr>
          <p:nvPr/>
        </p:nvSpPr>
        <p:spPr bwMode="auto">
          <a:xfrm>
            <a:off x="3017838" y="1384698"/>
            <a:ext cx="33329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宋体" pitchFamily="2" charset="-122"/>
              </a:defRPr>
            </a:lvl1pPr>
            <a:lvl2pPr marL="742950" indent="-285750">
              <a:spcBef>
                <a:spcPct val="20000"/>
              </a:spcBef>
              <a:buChar char="–"/>
              <a:defRPr sz="2800">
                <a:solidFill>
                  <a:schemeClr val="tx1"/>
                </a:solidFill>
                <a:latin typeface="Arial" pitchFamily="34" charset="0"/>
                <a:ea typeface="宋体" pitchFamily="2" charset="-122"/>
              </a:defRPr>
            </a:lvl2pPr>
            <a:lvl3pPr marL="1143000" indent="-228600">
              <a:spcBef>
                <a:spcPct val="20000"/>
              </a:spcBef>
              <a:buChar char="•"/>
              <a:defRPr sz="2400">
                <a:solidFill>
                  <a:schemeClr val="tx1"/>
                </a:solidFill>
                <a:latin typeface="Arial" pitchFamily="34" charset="0"/>
                <a:ea typeface="宋体" pitchFamily="2" charset="-122"/>
              </a:defRPr>
            </a:lvl3pPr>
            <a:lvl4pPr marL="1600200" indent="-228600">
              <a:spcBef>
                <a:spcPct val="20000"/>
              </a:spcBef>
              <a:buChar char="–"/>
              <a:defRPr sz="2000">
                <a:solidFill>
                  <a:schemeClr val="tx1"/>
                </a:solidFill>
                <a:latin typeface="Arial" pitchFamily="34" charset="0"/>
                <a:ea typeface="宋体" pitchFamily="2" charset="-122"/>
              </a:defRPr>
            </a:lvl4pPr>
            <a:lvl5pPr marL="2057400" indent="-22860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spcBef>
                <a:spcPct val="0"/>
              </a:spcBef>
              <a:buFontTx/>
              <a:buNone/>
            </a:pPr>
            <a:r>
              <a:rPr lang="en-US" altLang="zh-CN" sz="2400" dirty="0">
                <a:solidFill>
                  <a:srgbClr val="0432FF"/>
                </a:solidFill>
                <a:latin typeface="宋体" pitchFamily="2" charset="-122"/>
                <a:cs typeface="Times New Roman" pitchFamily="18" charset="0"/>
              </a:rPr>
              <a:t>③ </a:t>
            </a:r>
            <a:r>
              <a:rPr lang="en-US" altLang="zh-CN" sz="2800" dirty="0">
                <a:solidFill>
                  <a:srgbClr val="0432FF"/>
                </a:solidFill>
                <a:latin typeface="Times New Roman" pitchFamily="18" charset="0"/>
                <a:cs typeface="Times New Roman" pitchFamily="18" charset="0"/>
              </a:rPr>
              <a:t>not easily defeated</a:t>
            </a:r>
            <a:endParaRPr lang="zh-CN" altLang="en-US" sz="2800" dirty="0">
              <a:solidFill>
                <a:srgbClr val="0432FF"/>
              </a:solidFill>
              <a:latin typeface="Times New Roman" pitchFamily="18" charset="0"/>
              <a:cs typeface="Times New Roman" pitchFamily="18" charset="0"/>
            </a:endParaRPr>
          </a:p>
        </p:txBody>
      </p:sp>
      <p:sp>
        <p:nvSpPr>
          <p:cNvPr id="18" name="TextBox 11"/>
          <p:cNvSpPr txBox="1">
            <a:spLocks noChangeArrowheads="1"/>
          </p:cNvSpPr>
          <p:nvPr/>
        </p:nvSpPr>
        <p:spPr bwMode="auto">
          <a:xfrm>
            <a:off x="103189" y="845344"/>
            <a:ext cx="88969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宋体" pitchFamily="2" charset="-122"/>
              </a:defRPr>
            </a:lvl1pPr>
            <a:lvl2pPr marL="742950" indent="-285750">
              <a:spcBef>
                <a:spcPct val="20000"/>
              </a:spcBef>
              <a:buChar char="–"/>
              <a:defRPr sz="2800">
                <a:solidFill>
                  <a:schemeClr val="tx1"/>
                </a:solidFill>
                <a:latin typeface="Arial" pitchFamily="34" charset="0"/>
                <a:ea typeface="宋体" pitchFamily="2" charset="-122"/>
              </a:defRPr>
            </a:lvl2pPr>
            <a:lvl3pPr marL="1143000" indent="-228600">
              <a:spcBef>
                <a:spcPct val="20000"/>
              </a:spcBef>
              <a:buChar char="•"/>
              <a:defRPr sz="2400">
                <a:solidFill>
                  <a:schemeClr val="tx1"/>
                </a:solidFill>
                <a:latin typeface="Arial" pitchFamily="34" charset="0"/>
                <a:ea typeface="宋体" pitchFamily="2" charset="-122"/>
              </a:defRPr>
            </a:lvl3pPr>
            <a:lvl4pPr marL="1600200" indent="-228600">
              <a:spcBef>
                <a:spcPct val="20000"/>
              </a:spcBef>
              <a:buChar char="–"/>
              <a:defRPr sz="2000">
                <a:solidFill>
                  <a:schemeClr val="tx1"/>
                </a:solidFill>
                <a:latin typeface="Arial" pitchFamily="34" charset="0"/>
                <a:ea typeface="宋体" pitchFamily="2" charset="-122"/>
              </a:defRPr>
            </a:lvl4pPr>
            <a:lvl5pPr marL="2057400" indent="-22860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spcBef>
                <a:spcPct val="0"/>
              </a:spcBef>
              <a:buFontTx/>
              <a:buNone/>
            </a:pPr>
            <a:r>
              <a:rPr lang="en-US" altLang="zh-CN" sz="2800" dirty="0">
                <a:latin typeface="Times New Roman" pitchFamily="18" charset="0"/>
                <a:cs typeface="Times New Roman" pitchFamily="18" charset="0"/>
              </a:rPr>
              <a:t>You’d better wear a pair of </a:t>
            </a:r>
            <a:r>
              <a:rPr lang="en-US" altLang="zh-CN" sz="2800" dirty="0">
                <a:solidFill>
                  <a:srgbClr val="FF0000"/>
                </a:solidFill>
                <a:latin typeface="Times New Roman" pitchFamily="18" charset="0"/>
                <a:cs typeface="Times New Roman" pitchFamily="18" charset="0"/>
              </a:rPr>
              <a:t>tough</a:t>
            </a:r>
            <a:r>
              <a:rPr lang="en-US" altLang="zh-CN" sz="2800" dirty="0">
                <a:latin typeface="Times New Roman" pitchFamily="18" charset="0"/>
                <a:cs typeface="Times New Roman" pitchFamily="18" charset="0"/>
              </a:rPr>
              <a:t> boots when you go hiking.</a:t>
            </a:r>
            <a:endParaRPr lang="zh-CN" altLang="en-US" sz="2800" dirty="0">
              <a:latin typeface="Times New Roman" pitchFamily="18" charset="0"/>
              <a:cs typeface="Times New Roman" pitchFamily="18" charset="0"/>
            </a:endParaRPr>
          </a:p>
        </p:txBody>
      </p:sp>
      <p:sp>
        <p:nvSpPr>
          <p:cNvPr id="19" name="TextBox 11"/>
          <p:cNvSpPr txBox="1">
            <a:spLocks noChangeArrowheads="1"/>
          </p:cNvSpPr>
          <p:nvPr/>
        </p:nvSpPr>
        <p:spPr bwMode="auto">
          <a:xfrm>
            <a:off x="244475" y="1924050"/>
            <a:ext cx="87312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宋体" pitchFamily="2" charset="-122"/>
              </a:defRPr>
            </a:lvl1pPr>
            <a:lvl2pPr marL="742950" indent="-285750">
              <a:spcBef>
                <a:spcPct val="20000"/>
              </a:spcBef>
              <a:buChar char="–"/>
              <a:defRPr sz="2800">
                <a:solidFill>
                  <a:schemeClr val="tx1"/>
                </a:solidFill>
                <a:latin typeface="Arial" pitchFamily="34" charset="0"/>
                <a:ea typeface="宋体" pitchFamily="2" charset="-122"/>
              </a:defRPr>
            </a:lvl2pPr>
            <a:lvl3pPr marL="1143000" indent="-228600">
              <a:spcBef>
                <a:spcPct val="20000"/>
              </a:spcBef>
              <a:buChar char="•"/>
              <a:defRPr sz="2400">
                <a:solidFill>
                  <a:schemeClr val="tx1"/>
                </a:solidFill>
                <a:latin typeface="Arial" pitchFamily="34" charset="0"/>
                <a:ea typeface="宋体" pitchFamily="2" charset="-122"/>
              </a:defRPr>
            </a:lvl3pPr>
            <a:lvl4pPr marL="1600200" indent="-228600">
              <a:spcBef>
                <a:spcPct val="20000"/>
              </a:spcBef>
              <a:buChar char="–"/>
              <a:defRPr sz="2000">
                <a:solidFill>
                  <a:schemeClr val="tx1"/>
                </a:solidFill>
                <a:latin typeface="Arial" pitchFamily="34" charset="0"/>
                <a:ea typeface="宋体" pitchFamily="2" charset="-122"/>
              </a:defRPr>
            </a:lvl4pPr>
            <a:lvl5pPr marL="2057400" indent="-22860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spcBef>
                <a:spcPct val="0"/>
              </a:spcBef>
              <a:buFontTx/>
              <a:buNone/>
            </a:pPr>
            <a:r>
              <a:rPr lang="en-US" altLang="zh-CN" sz="2800" dirty="0">
                <a:latin typeface="Times New Roman" pitchFamily="18" charset="0"/>
                <a:cs typeface="Times New Roman" pitchFamily="18" charset="0"/>
              </a:rPr>
              <a:t>John is a </a:t>
            </a:r>
            <a:r>
              <a:rPr lang="en-US" altLang="zh-CN" sz="2800" dirty="0">
                <a:solidFill>
                  <a:srgbClr val="FF0000"/>
                </a:solidFill>
                <a:latin typeface="Times New Roman" pitchFamily="18" charset="0"/>
                <a:cs typeface="Times New Roman" pitchFamily="18" charset="0"/>
              </a:rPr>
              <a:t>tough</a:t>
            </a:r>
            <a:r>
              <a:rPr lang="en-US" altLang="zh-CN" sz="2800" dirty="0">
                <a:latin typeface="Times New Roman" pitchFamily="18" charset="0"/>
                <a:cs typeface="Times New Roman" pitchFamily="18" charset="0"/>
              </a:rPr>
              <a:t> young man</a:t>
            </a:r>
            <a:r>
              <a:rPr lang="en-US" altLang="zh-CN" sz="2800" dirty="0">
                <a:solidFill>
                  <a:srgbClr val="FF0000"/>
                </a:solidFill>
                <a:latin typeface="Times New Roman" pitchFamily="18" charset="0"/>
                <a:cs typeface="Times New Roman" pitchFamily="18" charset="0"/>
              </a:rPr>
              <a:t> </a:t>
            </a:r>
            <a:r>
              <a:rPr lang="en-US" altLang="zh-CN" sz="2800" dirty="0">
                <a:latin typeface="Times New Roman" pitchFamily="18" charset="0"/>
                <a:cs typeface="Times New Roman" pitchFamily="18" charset="0"/>
              </a:rPr>
              <a:t>and nothing can make him give up.</a:t>
            </a:r>
            <a:endParaRPr lang="zh-CN" altLang="en-US" sz="2800" dirty="0">
              <a:latin typeface="Times New Roman" pitchFamily="18" charset="0"/>
              <a:cs typeface="Times New Roman" pitchFamily="18" charset="0"/>
            </a:endParaRPr>
          </a:p>
        </p:txBody>
      </p:sp>
      <p:sp>
        <p:nvSpPr>
          <p:cNvPr id="19466" name="TextBox 19"/>
          <p:cNvSpPr txBox="1">
            <a:spLocks noChangeArrowheads="1"/>
          </p:cNvSpPr>
          <p:nvPr/>
        </p:nvSpPr>
        <p:spPr bwMode="auto">
          <a:xfrm>
            <a:off x="3017838" y="2527698"/>
            <a:ext cx="359425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宋体" pitchFamily="2" charset="-122"/>
              </a:defRPr>
            </a:lvl1pPr>
            <a:lvl2pPr marL="742950" indent="-285750">
              <a:spcBef>
                <a:spcPct val="20000"/>
              </a:spcBef>
              <a:buChar char="–"/>
              <a:defRPr sz="2800">
                <a:solidFill>
                  <a:schemeClr val="tx1"/>
                </a:solidFill>
                <a:latin typeface="Arial" pitchFamily="34" charset="0"/>
                <a:ea typeface="宋体" pitchFamily="2" charset="-122"/>
              </a:defRPr>
            </a:lvl2pPr>
            <a:lvl3pPr marL="1143000" indent="-228600">
              <a:spcBef>
                <a:spcPct val="20000"/>
              </a:spcBef>
              <a:buChar char="•"/>
              <a:defRPr sz="2400">
                <a:solidFill>
                  <a:schemeClr val="tx1"/>
                </a:solidFill>
                <a:latin typeface="Arial" pitchFamily="34" charset="0"/>
                <a:ea typeface="宋体" pitchFamily="2" charset="-122"/>
              </a:defRPr>
            </a:lvl3pPr>
            <a:lvl4pPr marL="1600200" indent="-228600">
              <a:spcBef>
                <a:spcPct val="20000"/>
              </a:spcBef>
              <a:buChar char="–"/>
              <a:defRPr sz="2000">
                <a:solidFill>
                  <a:schemeClr val="tx1"/>
                </a:solidFill>
                <a:latin typeface="Arial" pitchFamily="34" charset="0"/>
                <a:ea typeface="宋体" pitchFamily="2" charset="-122"/>
              </a:defRPr>
            </a:lvl4pPr>
            <a:lvl5pPr marL="2057400" indent="-22860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spcBef>
                <a:spcPct val="0"/>
              </a:spcBef>
              <a:buNone/>
            </a:pPr>
            <a:r>
              <a:rPr lang="en-US" altLang="zh-CN" sz="2400" dirty="0">
                <a:solidFill>
                  <a:srgbClr val="0432FF"/>
                </a:solidFill>
                <a:latin typeface="宋体" pitchFamily="2" charset="-122"/>
                <a:cs typeface="Times New Roman" pitchFamily="18" charset="0"/>
              </a:rPr>
              <a:t>④ </a:t>
            </a:r>
            <a:r>
              <a:rPr lang="en-US" altLang="zh-CN" sz="2800" dirty="0">
                <a:solidFill>
                  <a:srgbClr val="0432FF"/>
                </a:solidFill>
                <a:latin typeface="Times New Roman" pitchFamily="18" charset="0"/>
                <a:cs typeface="Times New Roman" pitchFamily="18" charset="0"/>
              </a:rPr>
              <a:t>difficult to cut or eat</a:t>
            </a:r>
            <a:endParaRPr lang="zh-CN" altLang="en-US" sz="2800" dirty="0">
              <a:solidFill>
                <a:srgbClr val="0432FF"/>
              </a:solidFill>
              <a:latin typeface="Times New Roman" pitchFamily="18" charset="0"/>
              <a:cs typeface="Times New Roman" pitchFamily="18" charset="0"/>
            </a:endParaRPr>
          </a:p>
        </p:txBody>
      </p:sp>
      <p:pic>
        <p:nvPicPr>
          <p:cNvPr id="1027" name="Picture 3" descr="C:\Users\于\Desktop\t016d9446301e2be460.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569229" y="3059906"/>
            <a:ext cx="2430947" cy="191006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463" y="74578"/>
            <a:ext cx="1879445" cy="673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5869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61"/>
                                        </p:tgtEl>
                                        <p:attrNameLst>
                                          <p:attrName>style.visibility</p:attrName>
                                        </p:attrNameLst>
                                      </p:cBhvr>
                                      <p:to>
                                        <p:strVal val="visible"/>
                                      </p:to>
                                    </p:set>
                                    <p:animEffect transition="in" filter="fade">
                                      <p:cBhvr>
                                        <p:cTn id="12" dur="500"/>
                                        <p:tgtEl>
                                          <p:spTgt spid="1946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462"/>
                                        </p:tgtEl>
                                        <p:attrNameLst>
                                          <p:attrName>style.visibility</p:attrName>
                                        </p:attrNameLst>
                                      </p:cBhvr>
                                      <p:to>
                                        <p:strVal val="visible"/>
                                      </p:to>
                                    </p:set>
                                    <p:animEffect transition="in" filter="fade">
                                      <p:cBhvr>
                                        <p:cTn id="22" dur="500"/>
                                        <p:tgtEl>
                                          <p:spTgt spid="1946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439"/>
                                        </p:tgtEl>
                                        <p:attrNameLst>
                                          <p:attrName>style.visibility</p:attrName>
                                        </p:attrNameLst>
                                      </p:cBhvr>
                                      <p:to>
                                        <p:strVal val="visible"/>
                                      </p:to>
                                    </p:set>
                                    <p:animEffect transition="in" filter="fade">
                                      <p:cBhvr>
                                        <p:cTn id="27" dur="500"/>
                                        <p:tgtEl>
                                          <p:spTgt spid="1843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27"/>
                                        </p:tgtEl>
                                        <p:attrNameLst>
                                          <p:attrName>style.visibility</p:attrName>
                                        </p:attrNameLst>
                                      </p:cBhvr>
                                      <p:to>
                                        <p:strVal val="visible"/>
                                      </p:to>
                                    </p:set>
                                    <p:animEffect transition="in" filter="fade">
                                      <p:cBhvr>
                                        <p:cTn id="32" dur="500"/>
                                        <p:tgtEl>
                                          <p:spTgt spid="102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466"/>
                                        </p:tgtEl>
                                        <p:attrNameLst>
                                          <p:attrName>style.visibility</p:attrName>
                                        </p:attrNameLst>
                                      </p:cBhvr>
                                      <p:to>
                                        <p:strVal val="visible"/>
                                      </p:to>
                                    </p:set>
                                    <p:animEffect transition="in" filter="fade">
                                      <p:cBhvr>
                                        <p:cTn id="37" dur="500"/>
                                        <p:tgtEl>
                                          <p:spTgt spid="194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9" grpId="0"/>
      <p:bldP spid="19461" grpId="0"/>
      <p:bldP spid="19462" grpId="0"/>
      <p:bldP spid="18" grpId="0"/>
      <p:bldP spid="19" grpId="0"/>
      <p:bldP spid="19466"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0.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9.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15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4、7、9、11、16、19、20、21、22、23、26、29、34、38"/>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53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WPS主题色">
      <a:dk1>
        <a:srgbClr val="000000"/>
      </a:dk1>
      <a:lt1>
        <a:srgbClr val="FFFFFF"/>
      </a:lt1>
      <a:dk2>
        <a:srgbClr val="ECEEEF"/>
      </a:dk2>
      <a:lt2>
        <a:srgbClr val="FCFDFD"/>
      </a:lt2>
      <a:accent1>
        <a:srgbClr val="547D9D"/>
      </a:accent1>
      <a:accent2>
        <a:srgbClr val="437F81"/>
      </a:accent2>
      <a:accent3>
        <a:srgbClr val="4F7A5C"/>
      </a:accent3>
      <a:accent4>
        <a:srgbClr val="6E6D45"/>
      </a:accent4>
      <a:accent5>
        <a:srgbClr val="905E43"/>
      </a:accent5>
      <a:accent6>
        <a:srgbClr val="9D5458"/>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主题">
      <a:majorFont>
        <a:latin typeface="Calibri"/>
        <a:ea typeface="Calibri"/>
        <a:cs typeface="Calibri"/>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1695</Words>
  <Application>Microsoft Office PowerPoint</Application>
  <PresentationFormat>全屏显示(16:9)</PresentationFormat>
  <Paragraphs>216</Paragraphs>
  <Slides>31</Slides>
  <Notes>3</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31</vt:i4>
      </vt:variant>
    </vt:vector>
  </HeadingPairs>
  <TitlesOfParts>
    <vt:vector size="40" baseType="lpstr">
      <vt:lpstr>黑体</vt:lpstr>
      <vt:lpstr>楷体</vt:lpstr>
      <vt:lpstr>宋体</vt:lpstr>
      <vt:lpstr>微软雅黑</vt:lpstr>
      <vt:lpstr>Arial</vt:lpstr>
      <vt:lpstr>Calibri</vt:lpstr>
      <vt:lpstr>Comic Sans MS</vt:lpstr>
      <vt:lpstr>Times New Roman</vt:lpstr>
      <vt:lpstr>1_Office 主题​​</vt:lpstr>
      <vt:lpstr>必修（一）Unit 1 词汇&amp;语法 复习（2）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微课名称：XXX微课</dc:title>
  <dc:creator>User</dc:creator>
  <cp:lastModifiedBy>azurezhong955@163.com</cp:lastModifiedBy>
  <cp:revision>199</cp:revision>
  <dcterms:created xsi:type="dcterms:W3CDTF">2020-02-01T11:21:51Z</dcterms:created>
  <dcterms:modified xsi:type="dcterms:W3CDTF">2020-02-06T02:43:22Z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