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65" r:id="rId2"/>
    <p:sldId id="397" r:id="rId3"/>
    <p:sldId id="398" r:id="rId4"/>
    <p:sldId id="302" r:id="rId5"/>
    <p:sldId id="301" r:id="rId6"/>
    <p:sldId id="320" r:id="rId7"/>
    <p:sldId id="313" r:id="rId8"/>
    <p:sldId id="399" r:id="rId9"/>
    <p:sldId id="275" r:id="rId10"/>
    <p:sldId id="322" r:id="rId11"/>
    <p:sldId id="323" r:id="rId12"/>
    <p:sldId id="400" r:id="rId13"/>
    <p:sldId id="321" r:id="rId14"/>
    <p:sldId id="314" r:id="rId15"/>
    <p:sldId id="401" r:id="rId16"/>
    <p:sldId id="378" r:id="rId17"/>
    <p:sldId id="382" r:id="rId18"/>
    <p:sldId id="402" r:id="rId19"/>
    <p:sldId id="307" r:id="rId20"/>
    <p:sldId id="310" r:id="rId21"/>
    <p:sldId id="325" r:id="rId22"/>
    <p:sldId id="326" r:id="rId23"/>
    <p:sldId id="300" r:id="rId24"/>
    <p:sldId id="308" r:id="rId25"/>
    <p:sldId id="309" r:id="rId26"/>
    <p:sldId id="282" r:id="rId27"/>
    <p:sldId id="311" r:id="rId28"/>
    <p:sldId id="283" r:id="rId29"/>
    <p:sldId id="284" r:id="rId30"/>
    <p:sldId id="286" r:id="rId31"/>
    <p:sldId id="287" r:id="rId32"/>
    <p:sldId id="288" r:id="rId33"/>
    <p:sldId id="289" r:id="rId34"/>
    <p:sldId id="403" r:id="rId35"/>
    <p:sldId id="271" r:id="rId3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86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50529767"/>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9084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393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042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11045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2020/2/6</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2020/2/6</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324224" y="2207577"/>
            <a:ext cx="5524823" cy="728345"/>
          </a:xfrm>
        </p:spPr>
        <p:txBody>
          <a:bodyPr>
            <a:normAutofit fontScale="90000"/>
          </a:bodyPr>
          <a:lstStyle/>
          <a:p>
            <a:pPr algn="ctr"/>
            <a:r>
              <a:rPr lang="zh-CN" altLang="en-US" sz="2800" b="1" spc="300" dirty="0">
                <a:solidFill>
                  <a:srgbClr val="FF0000"/>
                </a:solidFill>
                <a:latin typeface="微软雅黑" panose="020B0503020204020204" charset="-122"/>
                <a:ea typeface="微软雅黑" panose="020B0503020204020204" charset="-122"/>
                <a:sym typeface="+mn-ea"/>
              </a:rPr>
              <a:t>必修（一）</a:t>
            </a:r>
            <a:r>
              <a:rPr lang="en-US" altLang="zh-CN" sz="2800" b="1" spc="300" dirty="0">
                <a:solidFill>
                  <a:srgbClr val="FF0000"/>
                </a:solidFill>
                <a:latin typeface="微软雅黑" panose="020B0503020204020204" charset="-122"/>
                <a:ea typeface="微软雅黑" panose="020B0503020204020204" charset="-122"/>
                <a:sym typeface="+mn-ea"/>
              </a:rPr>
              <a:t>Unit 1 </a:t>
            </a:r>
            <a:r>
              <a:rPr lang="zh-CN" altLang="en-US" sz="2800" b="1" spc="300" dirty="0">
                <a:solidFill>
                  <a:srgbClr val="FF0000"/>
                </a:solidFill>
                <a:latin typeface="微软雅黑" panose="020B0503020204020204" charset="-122"/>
                <a:ea typeface="微软雅黑" panose="020B0503020204020204" charset="-122"/>
                <a:sym typeface="+mn-ea"/>
              </a:rPr>
              <a:t>词汇</a:t>
            </a:r>
            <a:r>
              <a:rPr lang="en-US" altLang="zh-CN" sz="2800" b="1" spc="300" dirty="0">
                <a:solidFill>
                  <a:srgbClr val="FF0000"/>
                </a:solidFill>
                <a:latin typeface="微软雅黑" panose="020B0503020204020204" charset="-122"/>
                <a:ea typeface="微软雅黑" panose="020B0503020204020204" charset="-122"/>
                <a:sym typeface="+mn-ea"/>
              </a:rPr>
              <a:t>&amp;</a:t>
            </a:r>
            <a:r>
              <a:rPr lang="zh-CN" altLang="en-US" sz="2800" b="1" spc="300" dirty="0">
                <a:solidFill>
                  <a:srgbClr val="FF0000"/>
                </a:solidFill>
                <a:latin typeface="微软雅黑" panose="020B0503020204020204" charset="-122"/>
                <a:ea typeface="微软雅黑" panose="020B0503020204020204" charset="-122"/>
                <a:sym typeface="+mn-ea"/>
              </a:rPr>
              <a:t>语法</a:t>
            </a:r>
            <a:br>
              <a:rPr lang="en-US" altLang="zh-CN" sz="2800" b="1" spc="300" dirty="0">
                <a:solidFill>
                  <a:srgbClr val="FF0000"/>
                </a:solidFill>
                <a:latin typeface="微软雅黑" panose="020B0503020204020204" charset="-122"/>
                <a:ea typeface="微软雅黑" panose="020B0503020204020204" charset="-122"/>
                <a:sym typeface="+mn-ea"/>
              </a:rPr>
            </a:br>
            <a:br>
              <a:rPr lang="en-US" altLang="zh-CN" sz="2800" b="1" spc="300" dirty="0">
                <a:solidFill>
                  <a:srgbClr val="FF0000"/>
                </a:solidFill>
                <a:latin typeface="微软雅黑" panose="020B0503020204020204" charset="-122"/>
                <a:ea typeface="微软雅黑" panose="020B0503020204020204" charset="-122"/>
                <a:sym typeface="+mn-ea"/>
              </a:rPr>
            </a:br>
            <a:r>
              <a:rPr lang="zh-CN" altLang="en-US" sz="2800" b="1" spc="300" dirty="0">
                <a:solidFill>
                  <a:srgbClr val="FF0000"/>
                </a:solidFill>
                <a:latin typeface="微软雅黑" panose="020B0503020204020204" charset="-122"/>
                <a:ea typeface="微软雅黑" panose="020B0503020204020204" charset="-122"/>
                <a:sym typeface="+mn-ea"/>
              </a:rPr>
              <a:t>复习（</a:t>
            </a:r>
            <a:r>
              <a:rPr lang="en-US" altLang="zh-CN" sz="2800" b="1" spc="300" dirty="0">
                <a:solidFill>
                  <a:srgbClr val="FF0000"/>
                </a:solidFill>
                <a:latin typeface="微软雅黑" panose="020B0503020204020204" charset="-122"/>
                <a:ea typeface="微软雅黑" panose="020B0503020204020204" charset="-122"/>
                <a:sym typeface="+mn-ea"/>
              </a:rPr>
              <a:t>1</a:t>
            </a:r>
            <a:r>
              <a:rPr lang="zh-CN" altLang="en-US" sz="2800" b="1" spc="300" dirty="0">
                <a:solidFill>
                  <a:srgbClr val="FF0000"/>
                </a:solidFill>
                <a:latin typeface="微软雅黑" panose="020B0503020204020204" charset="-122"/>
                <a:ea typeface="微软雅黑" panose="020B0503020204020204" charset="-122"/>
                <a:sym typeface="+mn-ea"/>
              </a:rPr>
              <a:t>）</a:t>
            </a:r>
            <a:endParaRPr lang="zh-CN" altLang="en-US" sz="28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高一年级英语</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北京市日坛中学   王于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53596" y="74578"/>
            <a:ext cx="5337879" cy="461665"/>
          </a:xfrm>
          <a:prstGeom prst="rect">
            <a:avLst/>
          </a:prstGeom>
        </p:spPr>
        <p:txBody>
          <a:bodyPr wrap="square">
            <a:spAutoFit/>
          </a:bodyPr>
          <a:lstStyle/>
          <a:p>
            <a:r>
              <a:rPr lang="en-US" altLang="zh-CN" sz="2400" b="1" dirty="0"/>
              <a:t>convenient  adj. </a:t>
            </a:r>
            <a:r>
              <a:rPr lang="zh-CN" altLang="zh-CN" sz="2000" b="1" dirty="0"/>
              <a:t>方便的，便</a:t>
            </a:r>
            <a:r>
              <a:rPr lang="zh-CN" altLang="en-US" sz="2000" b="1" dirty="0"/>
              <a:t>利的</a:t>
            </a:r>
            <a:r>
              <a:rPr lang="en-US" altLang="zh-CN" sz="2000" b="1" dirty="0"/>
              <a:t>, </a:t>
            </a:r>
            <a:r>
              <a:rPr lang="zh-CN" altLang="en-US" sz="2000" b="1" dirty="0"/>
              <a:t>合适的</a:t>
            </a:r>
            <a:endParaRPr lang="en-US" altLang="zh-CN" sz="2000" b="1" dirty="0"/>
          </a:p>
        </p:txBody>
      </p:sp>
      <p:sp>
        <p:nvSpPr>
          <p:cNvPr id="6" name="矩形 5"/>
          <p:cNvSpPr/>
          <p:nvPr/>
        </p:nvSpPr>
        <p:spPr>
          <a:xfrm>
            <a:off x="473463" y="799771"/>
            <a:ext cx="8422180" cy="1107996"/>
          </a:xfrm>
          <a:prstGeom prst="rect">
            <a:avLst/>
          </a:prstGeom>
        </p:spPr>
        <p:txBody>
          <a:bodyPr wrap="square">
            <a:spAutoFit/>
          </a:bodyPr>
          <a:lstStyle/>
          <a:p>
            <a:r>
              <a:rPr lang="en-US" altLang="zh-CN" sz="2200" dirty="0">
                <a:latin typeface="宋体"/>
                <a:ea typeface="宋体"/>
              </a:rPr>
              <a:t>① </a:t>
            </a:r>
            <a:r>
              <a:rPr lang="en-US" altLang="zh-CN" sz="2200" dirty="0"/>
              <a:t>I'd like to talk to the manager - can you suggest </a:t>
            </a:r>
            <a:r>
              <a:rPr lang="en-US" altLang="zh-CN" sz="2200" dirty="0">
                <a:solidFill>
                  <a:srgbClr val="FF0000"/>
                </a:solidFill>
              </a:rPr>
              <a:t>a convenient time</a:t>
            </a:r>
            <a:r>
              <a:rPr lang="en-US" altLang="zh-CN" sz="2200" dirty="0"/>
              <a:t>?</a:t>
            </a:r>
          </a:p>
          <a:p>
            <a:r>
              <a:rPr lang="en-US" altLang="zh-CN" sz="2200" dirty="0">
                <a:latin typeface="宋体"/>
                <a:ea typeface="宋体"/>
              </a:rPr>
              <a:t>② </a:t>
            </a:r>
            <a:r>
              <a:rPr lang="en-US" altLang="zh-CN" sz="2200" dirty="0">
                <a:latin typeface="+mn-lt"/>
                <a:ea typeface="宋体"/>
              </a:rPr>
              <a:t>It is </a:t>
            </a:r>
            <a:r>
              <a:rPr lang="en-US" altLang="zh-CN" sz="2200" dirty="0">
                <a:solidFill>
                  <a:srgbClr val="FF0000"/>
                </a:solidFill>
                <a:latin typeface="+mn-lt"/>
                <a:ea typeface="宋体"/>
              </a:rPr>
              <a:t>convenient</a:t>
            </a:r>
            <a:r>
              <a:rPr lang="en-US" altLang="zh-CN" sz="2200" dirty="0">
                <a:latin typeface="+mn-lt"/>
                <a:ea typeface="宋体"/>
              </a:rPr>
              <a:t> to get to our </a:t>
            </a:r>
            <a:r>
              <a:rPr lang="en-US" altLang="zh-CN" sz="2200" dirty="0"/>
              <a:t>hotel from the station. </a:t>
            </a:r>
            <a:endParaRPr lang="zh-CN" altLang="en-US" sz="2200" dirty="0"/>
          </a:p>
        </p:txBody>
      </p:sp>
      <p:sp>
        <p:nvSpPr>
          <p:cNvPr id="2" name="矩形 1"/>
          <p:cNvSpPr/>
          <p:nvPr/>
        </p:nvSpPr>
        <p:spPr>
          <a:xfrm>
            <a:off x="421752" y="2171296"/>
            <a:ext cx="8052024" cy="830997"/>
          </a:xfrm>
          <a:prstGeom prst="rect">
            <a:avLst/>
          </a:prstGeom>
        </p:spPr>
        <p:txBody>
          <a:bodyPr wrap="square">
            <a:spAutoFit/>
          </a:bodyPr>
          <a:lstStyle/>
          <a:p>
            <a:r>
              <a:rPr lang="en-US" altLang="zh-CN" sz="2400" dirty="0">
                <a:latin typeface="宋体"/>
                <a:ea typeface="宋体"/>
              </a:rPr>
              <a:t>③</a:t>
            </a:r>
            <a:r>
              <a:rPr lang="en-US" altLang="zh-CN" sz="2400" dirty="0"/>
              <a:t> </a:t>
            </a:r>
            <a:r>
              <a:rPr lang="en-US" altLang="zh-CN" sz="2400" dirty="0">
                <a:solidFill>
                  <a:srgbClr val="FF0000"/>
                </a:solidFill>
              </a:rPr>
              <a:t>If it is convenient for you</a:t>
            </a:r>
            <a:r>
              <a:rPr lang="en-US" altLang="zh-CN" sz="2400" dirty="0"/>
              <a:t>, we’ll come tomorrow.</a:t>
            </a:r>
          </a:p>
          <a:p>
            <a:r>
              <a:rPr lang="en-US" altLang="zh-CN" sz="2400" dirty="0">
                <a:solidFill>
                  <a:schemeClr val="tx1"/>
                </a:solidFill>
                <a:latin typeface="宋体"/>
                <a:ea typeface="宋体"/>
              </a:rPr>
              <a:t>④ </a:t>
            </a:r>
            <a:r>
              <a:rPr lang="en-US" altLang="zh-CN" sz="2400" dirty="0">
                <a:solidFill>
                  <a:srgbClr val="FF0000"/>
                </a:solidFill>
              </a:rPr>
              <a:t>Will it be convenient for you to </a:t>
            </a:r>
            <a:r>
              <a:rPr lang="en-US" altLang="zh-CN" sz="2400" dirty="0"/>
              <a:t>start work tomorrow?</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0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爆炸形 1 8"/>
          <p:cNvSpPr/>
          <p:nvPr/>
        </p:nvSpPr>
        <p:spPr>
          <a:xfrm>
            <a:off x="395900" y="3585096"/>
            <a:ext cx="1545838" cy="914400"/>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solidFill>
                  <a:schemeClr val="tx1"/>
                </a:solidFill>
              </a:rPr>
              <a:t>注意</a:t>
            </a:r>
          </a:p>
        </p:txBody>
      </p:sp>
      <p:sp>
        <p:nvSpPr>
          <p:cNvPr id="10" name="TextBox 9"/>
          <p:cNvSpPr txBox="1"/>
          <p:nvPr/>
        </p:nvSpPr>
        <p:spPr>
          <a:xfrm>
            <a:off x="2105022" y="3387305"/>
            <a:ext cx="6315075" cy="769441"/>
          </a:xfrm>
          <a:prstGeom prst="rect">
            <a:avLst/>
          </a:prstGeom>
          <a:noFill/>
          <a:ln>
            <a:solidFill>
              <a:srgbClr val="00B0F0"/>
            </a:solidFill>
          </a:ln>
        </p:spPr>
        <p:txBody>
          <a:bodyPr wrap="square" rtlCol="0">
            <a:spAutoFit/>
          </a:bodyPr>
          <a:lstStyle/>
          <a:p>
            <a:r>
              <a:rPr lang="en-US" altLang="zh-CN" sz="2200" dirty="0"/>
              <a:t>convenient</a:t>
            </a:r>
            <a:r>
              <a:rPr lang="zh-CN" altLang="en-US" sz="2200" dirty="0"/>
              <a:t> 意为</a:t>
            </a:r>
            <a:r>
              <a:rPr lang="en-US" altLang="zh-CN" sz="2200" dirty="0"/>
              <a:t> “</a:t>
            </a:r>
            <a:r>
              <a:rPr lang="zh-CN" altLang="en-US" sz="2200" dirty="0"/>
              <a:t>使人感到方便的</a:t>
            </a:r>
            <a:r>
              <a:rPr lang="en-US" altLang="zh-CN" sz="2200" dirty="0"/>
              <a:t>”, </a:t>
            </a:r>
            <a:r>
              <a:rPr lang="zh-CN" altLang="en-US" sz="2200" dirty="0"/>
              <a:t>而不是“自己感到方便的”，所以它的主语通常不能是“人”</a:t>
            </a:r>
          </a:p>
        </p:txBody>
      </p:sp>
    </p:spTree>
    <p:extLst>
      <p:ext uri="{BB962C8B-B14F-4D97-AF65-F5344CB8AC3E}">
        <p14:creationId xmlns:p14="http://schemas.microsoft.com/office/powerpoint/2010/main" val="280829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3260" y="3207484"/>
            <a:ext cx="7924800" cy="830997"/>
          </a:xfrm>
          <a:prstGeom prst="rect">
            <a:avLst/>
          </a:prstGeom>
        </p:spPr>
        <p:txBody>
          <a:bodyPr wrap="square">
            <a:spAutoFit/>
          </a:bodyPr>
          <a:lstStyle/>
          <a:p>
            <a:r>
              <a:rPr lang="en-US" altLang="zh-CN" sz="2400" dirty="0"/>
              <a:t>We should be grateful if you would reply </a:t>
            </a:r>
            <a:r>
              <a:rPr lang="en-US" altLang="zh-CN" sz="2400" dirty="0">
                <a:solidFill>
                  <a:srgbClr val="FF0000"/>
                </a:solidFill>
              </a:rPr>
              <a:t>at your earliest convenience</a:t>
            </a:r>
            <a:r>
              <a:rPr lang="en-US" altLang="zh-CN" sz="2400" dirty="0"/>
              <a:t>.</a:t>
            </a:r>
          </a:p>
        </p:txBody>
      </p:sp>
      <p:sp>
        <p:nvSpPr>
          <p:cNvPr id="5" name="矩形 4"/>
          <p:cNvSpPr/>
          <p:nvPr/>
        </p:nvSpPr>
        <p:spPr>
          <a:xfrm>
            <a:off x="607318" y="1441452"/>
            <a:ext cx="8048625" cy="461665"/>
          </a:xfrm>
          <a:prstGeom prst="rect">
            <a:avLst/>
          </a:prstGeom>
        </p:spPr>
        <p:txBody>
          <a:bodyPr wrap="square">
            <a:spAutoFit/>
          </a:bodyPr>
          <a:lstStyle/>
          <a:p>
            <a:r>
              <a:rPr lang="en-US" altLang="zh-CN" sz="2400" dirty="0">
                <a:solidFill>
                  <a:schemeClr val="tx1"/>
                </a:solidFill>
              </a:rPr>
              <a:t>With a bicycle, you can stop</a:t>
            </a:r>
            <a:r>
              <a:rPr lang="en-US" altLang="zh-CN" sz="2400" dirty="0">
                <a:solidFill>
                  <a:srgbClr val="FF0000"/>
                </a:solidFill>
              </a:rPr>
              <a:t> at your own convenience.</a:t>
            </a:r>
          </a:p>
        </p:txBody>
      </p:sp>
      <p:sp>
        <p:nvSpPr>
          <p:cNvPr id="6" name="矩形 5"/>
          <p:cNvSpPr/>
          <p:nvPr/>
        </p:nvSpPr>
        <p:spPr>
          <a:xfrm>
            <a:off x="731143" y="2323226"/>
            <a:ext cx="7884389" cy="830997"/>
          </a:xfrm>
          <a:prstGeom prst="rect">
            <a:avLst/>
          </a:prstGeom>
        </p:spPr>
        <p:txBody>
          <a:bodyPr wrap="square">
            <a:spAutoFit/>
          </a:bodyPr>
          <a:lstStyle/>
          <a:p>
            <a:r>
              <a:rPr lang="en-US" altLang="zh-CN" sz="2400" dirty="0">
                <a:solidFill>
                  <a:srgbClr val="FF0000"/>
                </a:solidFill>
              </a:rPr>
              <a:t>For convenience</a:t>
            </a:r>
            <a:r>
              <a:rPr lang="en-US" altLang="zh-CN" sz="2400" dirty="0"/>
              <a:t>, the German translation is printed below.</a:t>
            </a:r>
            <a:endParaRPr lang="zh-CN" altLang="en-US" sz="2400" dirty="0"/>
          </a:p>
        </p:txBody>
      </p:sp>
      <p:sp>
        <p:nvSpPr>
          <p:cNvPr id="8" name="矩形 7"/>
          <p:cNvSpPr/>
          <p:nvPr/>
        </p:nvSpPr>
        <p:spPr>
          <a:xfrm>
            <a:off x="651776" y="699053"/>
            <a:ext cx="8247769" cy="830997"/>
          </a:xfrm>
          <a:prstGeom prst="rect">
            <a:avLst/>
          </a:prstGeom>
        </p:spPr>
        <p:txBody>
          <a:bodyPr wrap="square">
            <a:spAutoFit/>
          </a:bodyPr>
          <a:lstStyle/>
          <a:p>
            <a:r>
              <a:rPr lang="en-US" altLang="zh-CN" sz="2400" dirty="0"/>
              <a:t>It is </a:t>
            </a:r>
            <a:r>
              <a:rPr lang="en-US" altLang="zh-CN" sz="2400" dirty="0">
                <a:solidFill>
                  <a:srgbClr val="FF0000"/>
                </a:solidFill>
              </a:rPr>
              <a:t>a great convenience</a:t>
            </a:r>
            <a:r>
              <a:rPr lang="en-US" altLang="zh-CN" sz="2400" dirty="0"/>
              <a:t> to be able to pay bills over the Internet.</a:t>
            </a:r>
          </a:p>
        </p:txBody>
      </p:sp>
      <p:sp>
        <p:nvSpPr>
          <p:cNvPr id="2" name="矩形 1"/>
          <p:cNvSpPr/>
          <p:nvPr/>
        </p:nvSpPr>
        <p:spPr>
          <a:xfrm>
            <a:off x="5479354" y="3638371"/>
            <a:ext cx="3191899" cy="461665"/>
          </a:xfrm>
          <a:prstGeom prst="rect">
            <a:avLst/>
          </a:prstGeom>
          <a:solidFill>
            <a:srgbClr val="FFFF00"/>
          </a:solidFill>
        </p:spPr>
        <p:txBody>
          <a:bodyPr wrap="none">
            <a:spAutoFit/>
          </a:bodyPr>
          <a:lstStyle/>
          <a:p>
            <a:r>
              <a:rPr lang="en-US" altLang="zh-CN" sz="2400" b="1" dirty="0"/>
              <a:t>as soon as possible </a:t>
            </a:r>
            <a:endParaRPr lang="zh-CN" altLang="en-US" sz="2400" b="1" dirty="0"/>
          </a:p>
        </p:txBody>
      </p:sp>
      <p:sp>
        <p:nvSpPr>
          <p:cNvPr id="9" name="矩形 8"/>
          <p:cNvSpPr/>
          <p:nvPr/>
        </p:nvSpPr>
        <p:spPr>
          <a:xfrm>
            <a:off x="4886244" y="1875296"/>
            <a:ext cx="3877985" cy="461665"/>
          </a:xfrm>
          <a:prstGeom prst="rect">
            <a:avLst/>
          </a:prstGeom>
          <a:solidFill>
            <a:srgbClr val="FFFF00"/>
          </a:solidFill>
        </p:spPr>
        <p:txBody>
          <a:bodyPr wrap="none">
            <a:spAutoFit/>
          </a:bodyPr>
          <a:lstStyle/>
          <a:p>
            <a:r>
              <a:rPr lang="zh-CN" altLang="en-US" sz="2400" dirty="0"/>
              <a:t>在方便的时候或适合的地方</a:t>
            </a:r>
          </a:p>
        </p:txBody>
      </p:sp>
      <p:pic>
        <p:nvPicPr>
          <p:cNvPr id="1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2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矩形 11"/>
          <p:cNvSpPr/>
          <p:nvPr/>
        </p:nvSpPr>
        <p:spPr>
          <a:xfrm>
            <a:off x="2660479" y="83366"/>
            <a:ext cx="4543231" cy="461665"/>
          </a:xfrm>
          <a:prstGeom prst="rect">
            <a:avLst/>
          </a:prstGeom>
        </p:spPr>
        <p:txBody>
          <a:bodyPr wrap="none">
            <a:spAutoFit/>
          </a:bodyPr>
          <a:lstStyle/>
          <a:p>
            <a:r>
              <a:rPr lang="en-US" altLang="zh-CN" sz="2400" b="1" dirty="0">
                <a:solidFill>
                  <a:schemeClr val="tx1"/>
                </a:solidFill>
              </a:rPr>
              <a:t>convenience n. </a:t>
            </a:r>
            <a:r>
              <a:rPr lang="zh-CN" altLang="en-US" sz="2000" b="1" dirty="0">
                <a:solidFill>
                  <a:schemeClr val="tx1"/>
                </a:solidFill>
              </a:rPr>
              <a:t>方便，便利，适宜</a:t>
            </a:r>
          </a:p>
        </p:txBody>
      </p:sp>
    </p:spTree>
    <p:extLst>
      <p:ext uri="{BB962C8B-B14F-4D97-AF65-F5344CB8AC3E}">
        <p14:creationId xmlns:p14="http://schemas.microsoft.com/office/powerpoint/2010/main" val="286342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2"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78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64486" y="783884"/>
            <a:ext cx="8109857" cy="3046988"/>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用</a:t>
            </a:r>
            <a:r>
              <a:rPr lang="en-US" altLang="zh-CN" sz="2400" dirty="0">
                <a:latin typeface="+mn-lt"/>
                <a:ea typeface="黑体" panose="02010609060101010101" pitchFamily="49" charset="-122"/>
              </a:rPr>
              <a:t>convenient</a:t>
            </a:r>
            <a:r>
              <a:rPr lang="zh-CN" altLang="en-US" sz="2400" dirty="0">
                <a:latin typeface="黑体" panose="02010609060101010101" pitchFamily="49" charset="-122"/>
                <a:ea typeface="黑体" panose="02010609060101010101" pitchFamily="49" charset="-122"/>
              </a:rPr>
              <a:t>或</a:t>
            </a:r>
            <a:r>
              <a:rPr lang="en-US" altLang="zh-CN" sz="2400" dirty="0">
                <a:latin typeface="+mn-lt"/>
                <a:ea typeface="黑体" panose="02010609060101010101" pitchFamily="49" charset="-122"/>
              </a:rPr>
              <a:t>convenience</a:t>
            </a:r>
            <a:r>
              <a:rPr lang="zh-CN" altLang="en-US" sz="2400" dirty="0">
                <a:latin typeface="黑体" panose="02010609060101010101" pitchFamily="49" charset="-122"/>
                <a:ea typeface="黑体" panose="02010609060101010101" pitchFamily="49" charset="-122"/>
              </a:rPr>
              <a:t>翻译下面句子。</a:t>
            </a:r>
            <a:endParaRPr lang="en-US" altLang="zh-CN" sz="2400" dirty="0">
              <a:latin typeface="黑体" panose="02010609060101010101" pitchFamily="49" charset="-122"/>
              <a:ea typeface="黑体" panose="02010609060101010101" pitchFamily="49" charset="-122"/>
            </a:endParaRPr>
          </a:p>
          <a:p>
            <a:r>
              <a:rPr lang="zh-CN" altLang="en-US" sz="2400" dirty="0"/>
              <a:t>① 你方便明天上午八点到这儿吗？</a:t>
            </a:r>
            <a:endParaRPr lang="en-US" altLang="zh-CN" sz="2400" dirty="0"/>
          </a:p>
          <a:p>
            <a:endParaRPr lang="en-US" altLang="zh-CN" sz="2400" dirty="0"/>
          </a:p>
          <a:p>
            <a:endParaRPr lang="zh-CN" altLang="en-US" sz="2400" dirty="0"/>
          </a:p>
          <a:p>
            <a:r>
              <a:rPr lang="en-US" altLang="zh-CN" sz="2400" dirty="0"/>
              <a:t>② </a:t>
            </a:r>
            <a:r>
              <a:rPr lang="zh-CN" altLang="en-US" sz="2400" dirty="0"/>
              <a:t>附近有家超市真是太方便了。</a:t>
            </a:r>
            <a:endParaRPr lang="en-US" altLang="zh-CN" sz="2400" dirty="0"/>
          </a:p>
          <a:p>
            <a:endParaRPr lang="en-US" altLang="zh-CN" sz="2400" dirty="0"/>
          </a:p>
          <a:p>
            <a:endParaRPr lang="en-US" altLang="zh-CN" sz="2400" dirty="0"/>
          </a:p>
          <a:p>
            <a:r>
              <a:rPr lang="en-US" altLang="zh-CN" sz="2400" dirty="0">
                <a:latin typeface="宋体"/>
                <a:ea typeface="宋体"/>
              </a:rPr>
              <a:t>③ </a:t>
            </a:r>
            <a:r>
              <a:rPr lang="zh-CN" altLang="en-US" sz="2400" dirty="0"/>
              <a:t>为了方便，我总在书桌上放一本字典。</a:t>
            </a:r>
          </a:p>
        </p:txBody>
      </p:sp>
      <p:sp>
        <p:nvSpPr>
          <p:cNvPr id="8" name="TextBox 7"/>
          <p:cNvSpPr txBox="1"/>
          <p:nvPr/>
        </p:nvSpPr>
        <p:spPr>
          <a:xfrm>
            <a:off x="473463" y="1753380"/>
            <a:ext cx="7891904" cy="461665"/>
          </a:xfrm>
          <a:prstGeom prst="rect">
            <a:avLst/>
          </a:prstGeom>
          <a:noFill/>
        </p:spPr>
        <p:txBody>
          <a:bodyPr wrap="none" rtlCol="0">
            <a:spAutoFit/>
          </a:bodyPr>
          <a:lstStyle/>
          <a:p>
            <a:r>
              <a:rPr lang="en-US" altLang="zh-CN" sz="2400" b="1" dirty="0">
                <a:solidFill>
                  <a:srgbClr val="FF0000"/>
                </a:solidFill>
              </a:rPr>
              <a:t>Is it convenient for you to </a:t>
            </a:r>
            <a:r>
              <a:rPr lang="en-US" altLang="zh-CN" sz="2400" b="1" dirty="0">
                <a:solidFill>
                  <a:srgbClr val="0070C0"/>
                </a:solidFill>
              </a:rPr>
              <a:t>arrive here at 8 tomorrow?</a:t>
            </a:r>
            <a:endParaRPr lang="zh-CN" altLang="en-US" sz="2400" b="1" dirty="0">
              <a:solidFill>
                <a:srgbClr val="0070C0"/>
              </a:solidFill>
            </a:endParaRPr>
          </a:p>
        </p:txBody>
      </p:sp>
      <p:sp>
        <p:nvSpPr>
          <p:cNvPr id="9" name="TextBox 8"/>
          <p:cNvSpPr txBox="1"/>
          <p:nvPr/>
        </p:nvSpPr>
        <p:spPr>
          <a:xfrm>
            <a:off x="473463" y="2799111"/>
            <a:ext cx="8291052" cy="461665"/>
          </a:xfrm>
          <a:prstGeom prst="rect">
            <a:avLst/>
          </a:prstGeom>
          <a:noFill/>
        </p:spPr>
        <p:txBody>
          <a:bodyPr wrap="none" rtlCol="0">
            <a:spAutoFit/>
          </a:bodyPr>
          <a:lstStyle/>
          <a:p>
            <a:r>
              <a:rPr lang="en-US" altLang="zh-CN" sz="2400" b="1" dirty="0">
                <a:solidFill>
                  <a:srgbClr val="FF0000"/>
                </a:solidFill>
              </a:rPr>
              <a:t>It is a great convenience to </a:t>
            </a:r>
            <a:r>
              <a:rPr lang="en-US" altLang="zh-CN" sz="2400" b="1" dirty="0">
                <a:solidFill>
                  <a:srgbClr val="0070C0"/>
                </a:solidFill>
              </a:rPr>
              <a:t>have a supermarket nearby.</a:t>
            </a:r>
            <a:endParaRPr lang="zh-CN" altLang="en-US" sz="2400" b="1" dirty="0">
              <a:solidFill>
                <a:srgbClr val="0070C0"/>
              </a:solidFill>
            </a:endParaRPr>
          </a:p>
        </p:txBody>
      </p:sp>
      <p:sp>
        <p:nvSpPr>
          <p:cNvPr id="10" name="TextBox 9"/>
          <p:cNvSpPr txBox="1"/>
          <p:nvPr/>
        </p:nvSpPr>
        <p:spPr>
          <a:xfrm>
            <a:off x="398923" y="3880995"/>
            <a:ext cx="8440131" cy="461665"/>
          </a:xfrm>
          <a:prstGeom prst="rect">
            <a:avLst/>
          </a:prstGeom>
          <a:noFill/>
        </p:spPr>
        <p:txBody>
          <a:bodyPr wrap="none" rtlCol="0">
            <a:spAutoFit/>
          </a:bodyPr>
          <a:lstStyle/>
          <a:p>
            <a:r>
              <a:rPr lang="en-US" altLang="zh-CN" sz="2400" b="1" dirty="0">
                <a:solidFill>
                  <a:srgbClr val="FF0000"/>
                </a:solidFill>
              </a:rPr>
              <a:t>For convenience, </a:t>
            </a:r>
            <a:r>
              <a:rPr lang="en-US" altLang="zh-CN" sz="2400" b="1" dirty="0">
                <a:solidFill>
                  <a:srgbClr val="0070C0"/>
                </a:solidFill>
              </a:rPr>
              <a:t>I always keep a dictionary on my desk.</a:t>
            </a:r>
            <a:endParaRPr lang="zh-CN" altLang="en-US" sz="2400" b="1" dirty="0">
              <a:solidFill>
                <a:srgbClr val="0070C0"/>
              </a:solidFill>
            </a:endParaRPr>
          </a:p>
        </p:txBody>
      </p:sp>
    </p:spTree>
    <p:extLst>
      <p:ext uri="{BB962C8B-B14F-4D97-AF65-F5344CB8AC3E}">
        <p14:creationId xmlns:p14="http://schemas.microsoft.com/office/powerpoint/2010/main" val="71619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425" y="889543"/>
            <a:ext cx="8174134"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3. Meanwhile I am an active member of my school’s long-distance running team and </a:t>
            </a:r>
            <a:r>
              <a:rPr lang="en-US" altLang="zh-CN" sz="2400" dirty="0">
                <a:solidFill>
                  <a:srgbClr val="FF0000"/>
                </a:solidFill>
                <a:latin typeface="Times New Roman" panose="02020603050405020304" pitchFamily="18" charset="0"/>
                <a:cs typeface="Times New Roman" panose="02020603050405020304" pitchFamily="18" charset="0"/>
              </a:rPr>
              <a:t>volunteering</a:t>
            </a:r>
            <a:r>
              <a:rPr lang="en-US" altLang="zh-CN" sz="2400" dirty="0">
                <a:latin typeface="Times New Roman" panose="02020603050405020304" pitchFamily="18" charset="0"/>
                <a:cs typeface="Times New Roman" panose="02020603050405020304" pitchFamily="18" charset="0"/>
              </a:rPr>
              <a:t> club.(P.9)</a:t>
            </a:r>
            <a:endParaRPr lang="zh-CN" alt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78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73464" y="2076270"/>
            <a:ext cx="5289162" cy="1569660"/>
          </a:xfrm>
          <a:prstGeom prst="rect">
            <a:avLst/>
          </a:prstGeom>
          <a:noFill/>
        </p:spPr>
        <p:txBody>
          <a:bodyPr wrap="square" rtlCol="0">
            <a:spAutoFit/>
          </a:bodyPr>
          <a:lstStyle/>
          <a:p>
            <a:r>
              <a:rPr lang="en-US" altLang="zh-CN" sz="2400" dirty="0"/>
              <a:t>Last year, I joined the </a:t>
            </a:r>
            <a:r>
              <a:rPr lang="en-US" altLang="zh-CN" sz="2400" dirty="0">
                <a:solidFill>
                  <a:srgbClr val="FF0000"/>
                </a:solidFill>
              </a:rPr>
              <a:t>volunteering </a:t>
            </a:r>
            <a:r>
              <a:rPr lang="en-US" altLang="zh-CN" sz="2400" dirty="0"/>
              <a:t>team of our school.</a:t>
            </a:r>
            <a:r>
              <a:rPr lang="zh-CN" altLang="en-US" sz="2400" dirty="0"/>
              <a:t> </a:t>
            </a:r>
            <a:r>
              <a:rPr lang="en-US" altLang="zh-CN" sz="2400" dirty="0"/>
              <a:t>As an active </a:t>
            </a:r>
            <a:r>
              <a:rPr lang="en-US" altLang="zh-CN" sz="2400" dirty="0">
                <a:solidFill>
                  <a:srgbClr val="FF0000"/>
                </a:solidFill>
              </a:rPr>
              <a:t>volunteer</a:t>
            </a:r>
            <a:r>
              <a:rPr lang="en-US" altLang="zh-CN" sz="2400" dirty="0"/>
              <a:t>, I have done a lot of </a:t>
            </a:r>
            <a:r>
              <a:rPr lang="en-US" altLang="zh-CN" sz="2400" dirty="0">
                <a:solidFill>
                  <a:srgbClr val="FF0000"/>
                </a:solidFill>
              </a:rPr>
              <a:t>voluntary work</a:t>
            </a:r>
            <a:r>
              <a:rPr lang="en-US" altLang="zh-CN" sz="2400" dirty="0"/>
              <a:t>. </a:t>
            </a:r>
          </a:p>
        </p:txBody>
      </p:sp>
      <p:pic>
        <p:nvPicPr>
          <p:cNvPr id="3074" name="Picture 2" descr="C:\Users\于\Desktop\tru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071" y="1959858"/>
            <a:ext cx="2630487" cy="237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29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6749" y="1425068"/>
            <a:ext cx="8020051" cy="830997"/>
          </a:xfrm>
          <a:prstGeom prst="rect">
            <a:avLst/>
          </a:prstGeom>
        </p:spPr>
        <p:txBody>
          <a:bodyPr wrap="square">
            <a:spAutoFit/>
          </a:bodyPr>
          <a:lstStyle/>
          <a:p>
            <a:r>
              <a:rPr lang="en-US" altLang="zh-CN" sz="2400" dirty="0">
                <a:latin typeface="宋体"/>
                <a:ea typeface="宋体"/>
              </a:rPr>
              <a:t>① </a:t>
            </a:r>
            <a:r>
              <a:rPr lang="en-US" altLang="zh-CN" sz="2400" dirty="0"/>
              <a:t>A </a:t>
            </a:r>
            <a:r>
              <a:rPr lang="en-US" altLang="zh-CN" sz="2400" dirty="0">
                <a:solidFill>
                  <a:srgbClr val="FF0000"/>
                </a:solidFill>
              </a:rPr>
              <a:t>voluntary organization </a:t>
            </a:r>
            <a:r>
              <a:rPr lang="en-US" altLang="zh-CN" sz="2400" dirty="0"/>
              <a:t>provides help for the elderly from time to time.</a:t>
            </a:r>
            <a:endParaRPr lang="zh-CN" altLang="en-US" sz="2400" dirty="0"/>
          </a:p>
        </p:txBody>
      </p:sp>
      <p:sp>
        <p:nvSpPr>
          <p:cNvPr id="3" name="矩形 2"/>
          <p:cNvSpPr/>
          <p:nvPr/>
        </p:nvSpPr>
        <p:spPr>
          <a:xfrm>
            <a:off x="666749" y="2271487"/>
            <a:ext cx="8239126" cy="830997"/>
          </a:xfrm>
          <a:prstGeom prst="rect">
            <a:avLst/>
          </a:prstGeom>
        </p:spPr>
        <p:txBody>
          <a:bodyPr wrap="square">
            <a:spAutoFit/>
          </a:bodyPr>
          <a:lstStyle/>
          <a:p>
            <a:r>
              <a:rPr lang="en-US" altLang="zh-CN" sz="2400" dirty="0">
                <a:latin typeface="宋体"/>
                <a:ea typeface="宋体"/>
              </a:rPr>
              <a:t>② </a:t>
            </a:r>
            <a:r>
              <a:rPr lang="en-US" altLang="zh-CN" sz="2400" dirty="0"/>
              <a:t>Thousands of </a:t>
            </a:r>
            <a:r>
              <a:rPr lang="en-US" altLang="zh-CN" sz="2400" dirty="0">
                <a:solidFill>
                  <a:srgbClr val="FF0000"/>
                </a:solidFill>
              </a:rPr>
              <a:t>volunteers </a:t>
            </a:r>
            <a:r>
              <a:rPr lang="en-US" altLang="zh-CN" sz="2400" dirty="0"/>
              <a:t>have been working in Wuhan since the infectious disease broke out. </a:t>
            </a:r>
          </a:p>
        </p:txBody>
      </p:sp>
      <p:sp>
        <p:nvSpPr>
          <p:cNvPr id="4" name="矩形 3"/>
          <p:cNvSpPr/>
          <p:nvPr/>
        </p:nvSpPr>
        <p:spPr>
          <a:xfrm>
            <a:off x="666748" y="3102484"/>
            <a:ext cx="8020051" cy="830997"/>
          </a:xfrm>
          <a:prstGeom prst="rect">
            <a:avLst/>
          </a:prstGeom>
        </p:spPr>
        <p:txBody>
          <a:bodyPr wrap="square">
            <a:spAutoFit/>
          </a:bodyPr>
          <a:lstStyle/>
          <a:p>
            <a:r>
              <a:rPr lang="en-US" altLang="zh-CN" sz="2400" dirty="0">
                <a:latin typeface="宋体"/>
                <a:ea typeface="宋体"/>
              </a:rPr>
              <a:t>③ </a:t>
            </a:r>
            <a:r>
              <a:rPr lang="en-US" altLang="zh-CN" sz="2400" dirty="0"/>
              <a:t>Many doctors and nurses have </a:t>
            </a:r>
            <a:r>
              <a:rPr lang="en-US" altLang="zh-CN" sz="2400" dirty="0">
                <a:solidFill>
                  <a:srgbClr val="FF0000"/>
                </a:solidFill>
              </a:rPr>
              <a:t>volunteered to go</a:t>
            </a:r>
            <a:r>
              <a:rPr lang="en-US" altLang="zh-CN" sz="2400" dirty="0"/>
              <a:t> to Wuhan.</a:t>
            </a:r>
            <a:endParaRPr lang="zh-CN" altLang="en-US" sz="2400" dirty="0"/>
          </a:p>
        </p:txBody>
      </p:sp>
      <p:sp>
        <p:nvSpPr>
          <p:cNvPr id="5" name="TextBox 4"/>
          <p:cNvSpPr txBox="1"/>
          <p:nvPr/>
        </p:nvSpPr>
        <p:spPr>
          <a:xfrm>
            <a:off x="666749" y="782236"/>
            <a:ext cx="7518405" cy="523220"/>
          </a:xfrm>
          <a:prstGeom prst="rect">
            <a:avLst/>
          </a:prstGeom>
          <a:noFill/>
          <a:ln>
            <a:solidFill>
              <a:srgbClr val="0070C0"/>
            </a:solidFill>
          </a:ln>
        </p:spPr>
        <p:txBody>
          <a:bodyPr wrap="none" rtlCol="0">
            <a:spAutoFit/>
          </a:bodyPr>
          <a:lstStyle/>
          <a:p>
            <a:r>
              <a:rPr lang="en-US" altLang="zh-CN" sz="2800" b="1" dirty="0"/>
              <a:t>More sentences with </a:t>
            </a:r>
            <a:r>
              <a:rPr lang="en-US" altLang="zh-CN" sz="2800" b="1" i="1" dirty="0">
                <a:solidFill>
                  <a:srgbClr val="FF0000"/>
                </a:solidFill>
              </a:rPr>
              <a:t>volunteer &amp; voluntary</a:t>
            </a:r>
            <a:endParaRPr lang="zh-CN" altLang="en-US" sz="2800" b="1" i="1" dirty="0">
              <a:solidFill>
                <a:srgbClr val="FF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2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a:extLst>
              <a:ext uri="{FF2B5EF4-FFF2-40B4-BE49-F238E27FC236}">
                <a16:creationId xmlns:a16="http://schemas.microsoft.com/office/drawing/2014/main" id="{CA4EFCD3-F6A2-42EC-B1B4-5AC3B6975F54}"/>
              </a:ext>
            </a:extLst>
          </p:cNvPr>
          <p:cNvSpPr/>
          <p:nvPr/>
        </p:nvSpPr>
        <p:spPr>
          <a:xfrm>
            <a:off x="6361771" y="3591428"/>
            <a:ext cx="2646878" cy="461665"/>
          </a:xfrm>
          <a:prstGeom prst="rect">
            <a:avLst/>
          </a:prstGeom>
          <a:solidFill>
            <a:srgbClr val="FFFF00"/>
          </a:solidFill>
        </p:spPr>
        <p:txBody>
          <a:bodyPr wrap="none">
            <a:spAutoFit/>
          </a:bodyPr>
          <a:lstStyle/>
          <a:p>
            <a:r>
              <a:rPr lang="en-US" altLang="zh-CN" sz="2400" dirty="0">
                <a:latin typeface="黑体" panose="02010609060101010101" pitchFamily="49" charset="-122"/>
                <a:ea typeface="黑体" panose="02010609060101010101" pitchFamily="49" charset="-122"/>
              </a:rPr>
              <a:t>v.</a:t>
            </a:r>
            <a:r>
              <a:rPr lang="zh-CN" altLang="en-US" sz="2400" dirty="0">
                <a:latin typeface="黑体" panose="02010609060101010101" pitchFamily="49" charset="-122"/>
                <a:ea typeface="黑体" panose="02010609060101010101" pitchFamily="49" charset="-122"/>
              </a:rPr>
              <a:t>主动要求做某事</a:t>
            </a:r>
          </a:p>
        </p:txBody>
      </p:sp>
    </p:spTree>
    <p:extLst>
      <p:ext uri="{BB962C8B-B14F-4D97-AF65-F5344CB8AC3E}">
        <p14:creationId xmlns:p14="http://schemas.microsoft.com/office/powerpoint/2010/main" val="4921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2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73463" y="708176"/>
            <a:ext cx="8387508" cy="3416320"/>
          </a:xfrm>
          <a:prstGeom prst="rect">
            <a:avLst/>
          </a:prstGeom>
        </p:spPr>
        <p:txBody>
          <a:bodyPr wrap="square">
            <a:spAutoFit/>
          </a:bodyPr>
          <a:lstStyle/>
          <a:p>
            <a:pPr lvl="0"/>
            <a:r>
              <a:rPr lang="zh-CN" altLang="en-US" sz="2400" dirty="0">
                <a:latin typeface="黑体" panose="02010609060101010101" pitchFamily="49" charset="-122"/>
                <a:ea typeface="黑体" panose="02010609060101010101" pitchFamily="49" charset="-122"/>
              </a:rPr>
              <a:t>完成下面的句子。</a:t>
            </a:r>
            <a:endParaRPr lang="en-US" altLang="zh-CN" sz="2400" dirty="0">
              <a:latin typeface="黑体" panose="02010609060101010101" pitchFamily="49" charset="-122"/>
              <a:ea typeface="黑体" panose="02010609060101010101" pitchFamily="49" charset="-122"/>
            </a:endParaRPr>
          </a:p>
          <a:p>
            <a:pPr lvl="0"/>
            <a:r>
              <a:rPr lang="en-US" altLang="zh-CN" sz="2400" dirty="0"/>
              <a:t>1. Since retiring Martha </a:t>
            </a:r>
            <a:r>
              <a:rPr lang="en-US" altLang="zh-CN" sz="2400" b="1" dirty="0"/>
              <a:t>____________________________ _______________________</a:t>
            </a:r>
            <a:r>
              <a:rPr lang="en-US" altLang="zh-CN" sz="2400" dirty="0"/>
              <a:t>(</a:t>
            </a:r>
            <a:r>
              <a:rPr lang="zh-CN" altLang="zh-CN" sz="2400" dirty="0"/>
              <a:t>为红十字会做了很多志愿工作</a:t>
            </a:r>
            <a:r>
              <a:rPr lang="en-US" altLang="zh-CN" sz="2400" dirty="0"/>
              <a:t>).</a:t>
            </a:r>
            <a:endParaRPr lang="zh-CN" altLang="zh-CN" sz="2400" dirty="0"/>
          </a:p>
          <a:p>
            <a:pPr lvl="0"/>
            <a:endParaRPr lang="en-US" altLang="zh-CN" sz="2400" dirty="0"/>
          </a:p>
          <a:p>
            <a:pPr lvl="0"/>
            <a:r>
              <a:rPr lang="en-US" altLang="zh-CN" sz="2400" dirty="0"/>
              <a:t>2. __________________________________________ (</a:t>
            </a:r>
            <a:r>
              <a:rPr lang="zh-CN" altLang="zh-CN" sz="2400" dirty="0"/>
              <a:t>我哥哥主动为我们做饭</a:t>
            </a:r>
            <a:r>
              <a:rPr lang="en-US" altLang="zh-CN" sz="2400" dirty="0"/>
              <a:t>) while my parents were out.</a:t>
            </a:r>
            <a:endParaRPr lang="zh-CN" altLang="zh-CN" sz="2400" dirty="0"/>
          </a:p>
          <a:p>
            <a:pPr lvl="0"/>
            <a:endParaRPr lang="en-US" altLang="zh-CN" sz="2400" dirty="0"/>
          </a:p>
          <a:p>
            <a:pPr lvl="0"/>
            <a:r>
              <a:rPr lang="en-US" altLang="zh-CN" sz="2400" dirty="0"/>
              <a:t>3.We____________________________________________ (</a:t>
            </a:r>
            <a:r>
              <a:rPr lang="zh-CN" altLang="zh-CN" sz="2400" dirty="0"/>
              <a:t>需要更多志愿者来照顾老人</a:t>
            </a:r>
            <a:r>
              <a:rPr lang="en-US" altLang="zh-CN" sz="2400" dirty="0"/>
              <a:t>) in the nursing home.</a:t>
            </a:r>
            <a:endParaRPr lang="zh-CN" altLang="zh-CN" sz="2400" dirty="0"/>
          </a:p>
        </p:txBody>
      </p:sp>
      <p:sp>
        <p:nvSpPr>
          <p:cNvPr id="5" name="TextBox 4"/>
          <p:cNvSpPr txBox="1"/>
          <p:nvPr/>
        </p:nvSpPr>
        <p:spPr>
          <a:xfrm>
            <a:off x="840168" y="1020013"/>
            <a:ext cx="7685117" cy="830997"/>
          </a:xfrm>
          <a:prstGeom prst="rect">
            <a:avLst/>
          </a:prstGeom>
          <a:noFill/>
        </p:spPr>
        <p:txBody>
          <a:bodyPr wrap="none" rtlCol="0">
            <a:spAutoFit/>
          </a:bodyPr>
          <a:lstStyle/>
          <a:p>
            <a:r>
              <a:rPr lang="en-US" altLang="zh-CN" sz="2400" b="1" dirty="0">
                <a:solidFill>
                  <a:srgbClr val="FF0000"/>
                </a:solidFill>
              </a:rPr>
              <a:t>                                   </a:t>
            </a:r>
            <a:r>
              <a:rPr lang="en-US" altLang="zh-CN" sz="2400" b="1" dirty="0">
                <a:solidFill>
                  <a:srgbClr val="0070C0"/>
                </a:solidFill>
              </a:rPr>
              <a:t>has been doing </a:t>
            </a:r>
            <a:r>
              <a:rPr lang="en-US" altLang="zh-CN" sz="2400" b="1" dirty="0">
                <a:solidFill>
                  <a:srgbClr val="FF0000"/>
                </a:solidFill>
              </a:rPr>
              <a:t>voluntary work</a:t>
            </a:r>
          </a:p>
          <a:p>
            <a:r>
              <a:rPr lang="en-US" altLang="zh-CN" sz="2400" b="1" dirty="0">
                <a:solidFill>
                  <a:srgbClr val="0070C0"/>
                </a:solidFill>
              </a:rPr>
              <a:t> for the Red Cross</a:t>
            </a:r>
          </a:p>
        </p:txBody>
      </p:sp>
      <p:sp>
        <p:nvSpPr>
          <p:cNvPr id="7" name="TextBox 6"/>
          <p:cNvSpPr txBox="1"/>
          <p:nvPr/>
        </p:nvSpPr>
        <p:spPr>
          <a:xfrm>
            <a:off x="1108385" y="2054875"/>
            <a:ext cx="6680034" cy="461665"/>
          </a:xfrm>
          <a:prstGeom prst="rect">
            <a:avLst/>
          </a:prstGeom>
          <a:noFill/>
        </p:spPr>
        <p:txBody>
          <a:bodyPr wrap="none" rtlCol="0">
            <a:spAutoFit/>
          </a:bodyPr>
          <a:lstStyle/>
          <a:p>
            <a:r>
              <a:rPr lang="en-US" altLang="zh-CN" sz="2400" b="1" dirty="0">
                <a:solidFill>
                  <a:srgbClr val="0070C0"/>
                </a:solidFill>
              </a:rPr>
              <a:t>My brother </a:t>
            </a:r>
            <a:r>
              <a:rPr lang="en-US" altLang="zh-CN" sz="2400" b="1" dirty="0">
                <a:solidFill>
                  <a:srgbClr val="FF0000"/>
                </a:solidFill>
              </a:rPr>
              <a:t>volunteered to </a:t>
            </a:r>
            <a:r>
              <a:rPr lang="en-US" altLang="zh-CN" sz="2400" b="1" dirty="0">
                <a:solidFill>
                  <a:srgbClr val="0070C0"/>
                </a:solidFill>
              </a:rPr>
              <a:t>cook meals for us</a:t>
            </a:r>
          </a:p>
        </p:txBody>
      </p:sp>
      <p:sp>
        <p:nvSpPr>
          <p:cNvPr id="8" name="TextBox 7"/>
          <p:cNvSpPr txBox="1"/>
          <p:nvPr/>
        </p:nvSpPr>
        <p:spPr>
          <a:xfrm>
            <a:off x="1413185" y="3214298"/>
            <a:ext cx="7479933" cy="461665"/>
          </a:xfrm>
          <a:prstGeom prst="rect">
            <a:avLst/>
          </a:prstGeom>
          <a:noFill/>
        </p:spPr>
        <p:txBody>
          <a:bodyPr wrap="none" rtlCol="0">
            <a:spAutoFit/>
          </a:bodyPr>
          <a:lstStyle/>
          <a:p>
            <a:r>
              <a:rPr lang="en-US" altLang="zh-CN" sz="2400" b="1" dirty="0">
                <a:solidFill>
                  <a:srgbClr val="0070C0"/>
                </a:solidFill>
              </a:rPr>
              <a:t>need</a:t>
            </a:r>
            <a:r>
              <a:rPr lang="en-US" altLang="zh-CN" sz="2400" b="1" dirty="0">
                <a:solidFill>
                  <a:srgbClr val="FF0000"/>
                </a:solidFill>
              </a:rPr>
              <a:t> more volunteers </a:t>
            </a:r>
            <a:r>
              <a:rPr lang="en-US" altLang="zh-CN" sz="2400" b="1" dirty="0">
                <a:solidFill>
                  <a:srgbClr val="0070C0"/>
                </a:solidFill>
              </a:rPr>
              <a:t>to look after the old people </a:t>
            </a:r>
            <a:endParaRPr lang="zh-CN" altLang="en-US" sz="2400" b="1" dirty="0">
              <a:solidFill>
                <a:srgbClr val="0070C0"/>
              </a:solidFill>
            </a:endParaRPr>
          </a:p>
        </p:txBody>
      </p:sp>
    </p:spTree>
    <p:extLst>
      <p:ext uri="{BB962C8B-B14F-4D97-AF65-F5344CB8AC3E}">
        <p14:creationId xmlns:p14="http://schemas.microsoft.com/office/powerpoint/2010/main" val="382043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3463" y="2404782"/>
            <a:ext cx="7473916" cy="1569660"/>
          </a:xfrm>
          <a:prstGeom prst="rect">
            <a:avLst/>
          </a:prstGeom>
        </p:spPr>
        <p:txBody>
          <a:bodyPr wrap="square">
            <a:spAutoFit/>
          </a:bodyPr>
          <a:lstStyle/>
          <a:p>
            <a:r>
              <a:rPr lang="en-US" altLang="zh-CN" sz="2400" dirty="0">
                <a:solidFill>
                  <a:schemeClr val="tx1"/>
                </a:solidFill>
                <a:latin typeface="宋体"/>
                <a:ea typeface="宋体"/>
              </a:rPr>
              <a:t>① </a:t>
            </a:r>
            <a:r>
              <a:rPr lang="en-US" altLang="zh-CN" sz="2400" dirty="0">
                <a:solidFill>
                  <a:srgbClr val="FF0000"/>
                </a:solidFill>
              </a:rPr>
              <a:t>Various </a:t>
            </a:r>
            <a:r>
              <a:rPr lang="en-US" altLang="zh-CN" sz="2400" dirty="0"/>
              <a:t>people said they had seen the accident.</a:t>
            </a:r>
          </a:p>
          <a:p>
            <a:endParaRPr lang="en-US" altLang="zh-CN" sz="2400" dirty="0">
              <a:latin typeface="宋体"/>
              <a:ea typeface="宋体"/>
            </a:endParaRPr>
          </a:p>
          <a:p>
            <a:r>
              <a:rPr lang="en-US" altLang="zh-CN" sz="2400" dirty="0">
                <a:latin typeface="宋体"/>
                <a:ea typeface="宋体"/>
              </a:rPr>
              <a:t>② </a:t>
            </a:r>
            <a:r>
              <a:rPr lang="en-US" altLang="zh-CN" sz="2400" dirty="0"/>
              <a:t>There are </a:t>
            </a:r>
            <a:r>
              <a:rPr lang="en-US" altLang="zh-CN" sz="2400" dirty="0">
                <a:solidFill>
                  <a:srgbClr val="FF0000"/>
                </a:solidFill>
              </a:rPr>
              <a:t>various </a:t>
            </a:r>
            <a:r>
              <a:rPr lang="en-US" altLang="zh-CN" sz="2400" dirty="0"/>
              <a:t>colors to choose from.</a:t>
            </a:r>
          </a:p>
          <a:p>
            <a:endParaRPr lang="en-US" altLang="zh-CN" sz="2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78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473463" y="933928"/>
            <a:ext cx="8088646" cy="830997"/>
          </a:xfrm>
          <a:prstGeom prst="rect">
            <a:avLst/>
          </a:prstGeom>
        </p:spPr>
        <p:txBody>
          <a:bodyPr wrap="square">
            <a:spAutoFit/>
          </a:bodyPr>
          <a:lstStyle/>
          <a:p>
            <a:r>
              <a:rPr lang="en-US" altLang="zh-CN" sz="2400" dirty="0">
                <a:latin typeface="Times New Roman" panose="02020603050405020304" pitchFamily="18" charset="0"/>
                <a:cs typeface="Times New Roman" panose="02020603050405020304" pitchFamily="18" charset="0"/>
              </a:rPr>
              <a:t>4. I also shop for  </a:t>
            </a:r>
            <a:r>
              <a:rPr lang="en-US" altLang="zh-CN" sz="2400" dirty="0">
                <a:solidFill>
                  <a:srgbClr val="FF0000"/>
                </a:solidFill>
                <a:latin typeface="Times New Roman" panose="02020603050405020304" pitchFamily="18" charset="0"/>
                <a:cs typeface="Times New Roman" panose="02020603050405020304" pitchFamily="18" charset="0"/>
              </a:rPr>
              <a:t>various</a:t>
            </a:r>
            <a:r>
              <a:rPr lang="en-US" altLang="zh-CN" sz="2400" dirty="0">
                <a:latin typeface="Times New Roman" panose="02020603050405020304" pitchFamily="18" charset="0"/>
                <a:cs typeface="Times New Roman" panose="02020603050405020304" pitchFamily="18" charset="0"/>
              </a:rPr>
              <a:t> things online, such as books, computer, hardware and other necessities.  (P.8)</a:t>
            </a:r>
          </a:p>
        </p:txBody>
      </p:sp>
      <p:sp>
        <p:nvSpPr>
          <p:cNvPr id="5" name="矩形 4"/>
          <p:cNvSpPr/>
          <p:nvPr/>
        </p:nvSpPr>
        <p:spPr>
          <a:xfrm>
            <a:off x="677529" y="1794523"/>
            <a:ext cx="3916457" cy="400110"/>
          </a:xfrm>
          <a:prstGeom prst="rect">
            <a:avLst/>
          </a:prstGeom>
        </p:spPr>
        <p:txBody>
          <a:bodyPr wrap="none">
            <a:spAutoFit/>
          </a:bodyPr>
          <a:lstStyle/>
          <a:p>
            <a:r>
              <a:rPr lang="en-US" altLang="zh-CN" sz="2000" dirty="0">
                <a:solidFill>
                  <a:srgbClr val="FF0000"/>
                </a:solidFill>
              </a:rPr>
              <a:t>(adj.) </a:t>
            </a:r>
            <a:r>
              <a:rPr lang="zh-CN" altLang="en-US" sz="2000" dirty="0">
                <a:solidFill>
                  <a:srgbClr val="FF0000"/>
                </a:solidFill>
              </a:rPr>
              <a:t>各种各样的；不同的；很多</a:t>
            </a:r>
          </a:p>
        </p:txBody>
      </p:sp>
    </p:spTree>
    <p:extLst>
      <p:ext uri="{BB962C8B-B14F-4D97-AF65-F5344CB8AC3E}">
        <p14:creationId xmlns:p14="http://schemas.microsoft.com/office/powerpoint/2010/main" val="188116809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2514" y="1800958"/>
            <a:ext cx="6092042" cy="461665"/>
          </a:xfrm>
          <a:prstGeom prst="rect">
            <a:avLst/>
          </a:prstGeom>
        </p:spPr>
        <p:txBody>
          <a:bodyPr wrap="square">
            <a:spAutoFit/>
          </a:bodyPr>
          <a:lstStyle/>
          <a:p>
            <a:r>
              <a:rPr lang="en-US" altLang="zh-CN" sz="2400" dirty="0"/>
              <a:t>You need a lot of </a:t>
            </a:r>
            <a:r>
              <a:rPr lang="en-US" altLang="zh-CN" sz="2400" dirty="0">
                <a:solidFill>
                  <a:srgbClr val="FF0000"/>
                </a:solidFill>
              </a:rPr>
              <a:t>variety</a:t>
            </a:r>
            <a:r>
              <a:rPr lang="en-US" altLang="zh-CN" sz="2400" dirty="0"/>
              <a:t> in your diet.</a:t>
            </a:r>
          </a:p>
        </p:txBody>
      </p:sp>
      <p:sp>
        <p:nvSpPr>
          <p:cNvPr id="4" name="矩形 3"/>
          <p:cNvSpPr/>
          <p:nvPr/>
        </p:nvSpPr>
        <p:spPr>
          <a:xfrm>
            <a:off x="650562" y="905836"/>
            <a:ext cx="3265715" cy="461665"/>
          </a:xfrm>
          <a:prstGeom prst="rect">
            <a:avLst/>
          </a:prstGeom>
        </p:spPr>
        <p:txBody>
          <a:bodyPr wrap="square">
            <a:spAutoFit/>
          </a:bodyPr>
          <a:lstStyle/>
          <a:p>
            <a:r>
              <a:rPr lang="en-US" altLang="zh-CN" sz="2400" dirty="0">
                <a:solidFill>
                  <a:srgbClr val="FF0000"/>
                </a:solidFill>
              </a:rPr>
              <a:t>variety      n. </a:t>
            </a:r>
            <a:r>
              <a:rPr lang="en-US" altLang="zh-CN" sz="2400" dirty="0"/>
              <a:t> </a:t>
            </a:r>
          </a:p>
        </p:txBody>
      </p:sp>
      <p:sp>
        <p:nvSpPr>
          <p:cNvPr id="5" name="矩形 4"/>
          <p:cNvSpPr/>
          <p:nvPr/>
        </p:nvSpPr>
        <p:spPr>
          <a:xfrm>
            <a:off x="650562" y="1367501"/>
            <a:ext cx="3175869" cy="400110"/>
          </a:xfrm>
          <a:prstGeom prst="rect">
            <a:avLst/>
          </a:prstGeom>
        </p:spPr>
        <p:txBody>
          <a:bodyPr wrap="none">
            <a:spAutoFit/>
          </a:bodyPr>
          <a:lstStyle/>
          <a:p>
            <a:r>
              <a:rPr lang="en-US" altLang="zh-CN" sz="2000" dirty="0">
                <a:solidFill>
                  <a:srgbClr val="FF0000"/>
                </a:solidFill>
              </a:rPr>
              <a:t>(</a:t>
            </a:r>
            <a:r>
              <a:rPr lang="zh-CN" altLang="en-US" sz="2000" dirty="0">
                <a:solidFill>
                  <a:srgbClr val="FF0000"/>
                </a:solidFill>
              </a:rPr>
              <a:t>质量，种类或特征的</a:t>
            </a:r>
            <a:r>
              <a:rPr lang="en-US" altLang="zh-CN" sz="2000" dirty="0">
                <a:solidFill>
                  <a:srgbClr val="FF0000"/>
                </a:solidFill>
              </a:rPr>
              <a:t>)</a:t>
            </a:r>
            <a:r>
              <a:rPr lang="zh-CN" altLang="en-US" sz="2000" dirty="0">
                <a:solidFill>
                  <a:srgbClr val="FF0000"/>
                </a:solidFill>
              </a:rPr>
              <a:t>变化</a:t>
            </a:r>
          </a:p>
        </p:txBody>
      </p:sp>
      <p:sp>
        <p:nvSpPr>
          <p:cNvPr id="6" name="矩形 5"/>
          <p:cNvSpPr/>
          <p:nvPr/>
        </p:nvSpPr>
        <p:spPr>
          <a:xfrm>
            <a:off x="421574" y="2670900"/>
            <a:ext cx="4572000" cy="461665"/>
          </a:xfrm>
          <a:prstGeom prst="rect">
            <a:avLst/>
          </a:prstGeom>
        </p:spPr>
        <p:txBody>
          <a:bodyPr>
            <a:spAutoFit/>
          </a:bodyPr>
          <a:lstStyle/>
          <a:p>
            <a:r>
              <a:rPr lang="en-US" altLang="zh-CN" sz="2400" dirty="0"/>
              <a:t>different </a:t>
            </a:r>
            <a:r>
              <a:rPr lang="en-US" altLang="zh-CN" sz="2400" dirty="0">
                <a:solidFill>
                  <a:srgbClr val="FF0000"/>
                </a:solidFill>
              </a:rPr>
              <a:t>varieties</a:t>
            </a:r>
            <a:r>
              <a:rPr lang="en-US" altLang="zh-CN" sz="2400" dirty="0"/>
              <a:t> of apples</a:t>
            </a:r>
          </a:p>
        </p:txBody>
      </p:sp>
      <p:sp>
        <p:nvSpPr>
          <p:cNvPr id="7" name="矩形 6"/>
          <p:cNvSpPr/>
          <p:nvPr/>
        </p:nvSpPr>
        <p:spPr>
          <a:xfrm>
            <a:off x="605640" y="2262623"/>
            <a:ext cx="1467068" cy="400110"/>
          </a:xfrm>
          <a:prstGeom prst="rect">
            <a:avLst/>
          </a:prstGeom>
        </p:spPr>
        <p:txBody>
          <a:bodyPr wrap="none">
            <a:spAutoFit/>
          </a:bodyPr>
          <a:lstStyle/>
          <a:p>
            <a:r>
              <a:rPr lang="zh-CN" altLang="en-US" sz="2000" dirty="0">
                <a:solidFill>
                  <a:srgbClr val="FF0000"/>
                </a:solidFill>
              </a:rPr>
              <a:t>种类，品种</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574" y="112276"/>
            <a:ext cx="1879445" cy="78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605640" y="3247734"/>
            <a:ext cx="7861466" cy="830997"/>
          </a:xfrm>
          <a:prstGeom prst="rect">
            <a:avLst/>
          </a:prstGeom>
        </p:spPr>
        <p:txBody>
          <a:bodyPr wrap="square">
            <a:spAutoFit/>
          </a:bodyPr>
          <a:lstStyle/>
          <a:p>
            <a:r>
              <a:rPr lang="en-GB" altLang="zh-CN" sz="2400" dirty="0">
                <a:solidFill>
                  <a:srgbClr val="FF0000"/>
                </a:solidFill>
              </a:rPr>
              <a:t>a variety of</a:t>
            </a:r>
            <a:endParaRPr lang="en-US" altLang="zh-CN" sz="2400" dirty="0">
              <a:solidFill>
                <a:srgbClr val="FF0000"/>
              </a:solidFill>
            </a:endParaRPr>
          </a:p>
          <a:p>
            <a:r>
              <a:rPr lang="en-US" altLang="zh-CN" sz="2400" dirty="0">
                <a:solidFill>
                  <a:schemeClr val="tx1"/>
                </a:solidFill>
              </a:rPr>
              <a:t>At school we learn </a:t>
            </a:r>
            <a:r>
              <a:rPr lang="en-US" altLang="zh-CN" sz="2400" dirty="0">
                <a:solidFill>
                  <a:srgbClr val="FF0000"/>
                </a:solidFill>
              </a:rPr>
              <a:t>a variety of </a:t>
            </a:r>
            <a:r>
              <a:rPr lang="en-US" altLang="zh-CN" sz="2400" dirty="0">
                <a:solidFill>
                  <a:schemeClr val="tx1"/>
                </a:solidFill>
              </a:rPr>
              <a:t>things.</a:t>
            </a:r>
          </a:p>
        </p:txBody>
      </p:sp>
    </p:spTree>
    <p:extLst>
      <p:ext uri="{BB962C8B-B14F-4D97-AF65-F5344CB8AC3E}">
        <p14:creationId xmlns:p14="http://schemas.microsoft.com/office/powerpoint/2010/main" val="343721982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21574" y="1602254"/>
            <a:ext cx="8047512" cy="2677656"/>
          </a:xfrm>
          <a:prstGeom prst="rect">
            <a:avLst/>
          </a:prstGeom>
        </p:spPr>
        <p:txBody>
          <a:bodyPr wrap="square">
            <a:spAutoFit/>
          </a:bodyPr>
          <a:lstStyle/>
          <a:p>
            <a:r>
              <a:rPr lang="en-US" altLang="zh-CN" sz="2400" dirty="0"/>
              <a:t>① There are </a:t>
            </a:r>
            <a:r>
              <a:rPr lang="en-US" altLang="zh-CN" sz="2400" u="sng" dirty="0"/>
              <a:t>various</a:t>
            </a:r>
            <a:r>
              <a:rPr lang="en-US" altLang="zh-CN" sz="2400" dirty="0"/>
              <a:t> ways of getting to the stations from here.</a:t>
            </a:r>
          </a:p>
          <a:p>
            <a:r>
              <a:rPr lang="en-US" altLang="zh-CN" sz="2400" dirty="0"/>
              <a:t>② This is a new </a:t>
            </a:r>
            <a:r>
              <a:rPr lang="en-US" altLang="zh-CN" sz="2400" u="sng" dirty="0"/>
              <a:t>variety </a:t>
            </a:r>
            <a:r>
              <a:rPr lang="en-US" altLang="zh-CN" sz="2400" dirty="0"/>
              <a:t>of apple; we're selling it for the first time.</a:t>
            </a:r>
          </a:p>
          <a:p>
            <a:r>
              <a:rPr lang="en-US" altLang="zh-CN" sz="2400" dirty="0">
                <a:latin typeface="宋体"/>
                <a:ea typeface="宋体"/>
              </a:rPr>
              <a:t>③ </a:t>
            </a:r>
            <a:r>
              <a:rPr lang="en-US" altLang="zh-CN" sz="2400" dirty="0"/>
              <a:t>The doctor encouraged him to increase the </a:t>
            </a:r>
            <a:r>
              <a:rPr lang="en-US" altLang="zh-CN" sz="2400" u="sng" dirty="0"/>
              <a:t>variety</a:t>
            </a:r>
            <a:r>
              <a:rPr lang="en-US" altLang="zh-CN" sz="2400" dirty="0"/>
              <a:t> of food that he eats.</a:t>
            </a:r>
          </a:p>
          <a:p>
            <a:r>
              <a:rPr lang="en-US" altLang="zh-CN" sz="2400" dirty="0"/>
              <a:t>④  The shopping center sells </a:t>
            </a:r>
            <a:r>
              <a:rPr lang="en-US" altLang="zh-CN" sz="2400" u="sng" dirty="0"/>
              <a:t>a variety of </a:t>
            </a:r>
            <a:r>
              <a:rPr lang="en-US" altLang="zh-CN" sz="2400" dirty="0"/>
              <a:t>goods.</a:t>
            </a:r>
          </a:p>
        </p:txBody>
      </p:sp>
      <p:sp>
        <p:nvSpPr>
          <p:cNvPr id="4" name="矩形 3"/>
          <p:cNvSpPr/>
          <p:nvPr/>
        </p:nvSpPr>
        <p:spPr>
          <a:xfrm>
            <a:off x="293915" y="771257"/>
            <a:ext cx="6945085" cy="830997"/>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请说出下面句子中划线单词或词组意思；请说出划线单词的词性。</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574" y="112276"/>
            <a:ext cx="1879445" cy="627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85456" y="1944353"/>
            <a:ext cx="1806905" cy="461665"/>
          </a:xfrm>
          <a:prstGeom prst="rect">
            <a:avLst/>
          </a:prstGeom>
          <a:noFill/>
        </p:spPr>
        <p:txBody>
          <a:bodyPr wrap="none" rtlCol="0">
            <a:spAutoFit/>
          </a:bodyPr>
          <a:lstStyle/>
          <a:p>
            <a:r>
              <a:rPr lang="en-US" altLang="zh-CN" sz="2400" dirty="0">
                <a:solidFill>
                  <a:srgbClr val="FF0000"/>
                </a:solidFill>
              </a:rPr>
              <a:t>adj. </a:t>
            </a:r>
            <a:r>
              <a:rPr lang="zh-CN" altLang="en-US" sz="2400" dirty="0">
                <a:solidFill>
                  <a:srgbClr val="FF0000"/>
                </a:solidFill>
              </a:rPr>
              <a:t>很多的 </a:t>
            </a:r>
          </a:p>
        </p:txBody>
      </p:sp>
      <p:sp>
        <p:nvSpPr>
          <p:cNvPr id="8" name="TextBox 7"/>
          <p:cNvSpPr txBox="1"/>
          <p:nvPr/>
        </p:nvSpPr>
        <p:spPr>
          <a:xfrm>
            <a:off x="3951513" y="2710249"/>
            <a:ext cx="1141659" cy="461665"/>
          </a:xfrm>
          <a:prstGeom prst="rect">
            <a:avLst/>
          </a:prstGeom>
          <a:noFill/>
        </p:spPr>
        <p:txBody>
          <a:bodyPr wrap="none" rtlCol="0">
            <a:spAutoFit/>
          </a:bodyPr>
          <a:lstStyle/>
          <a:p>
            <a:r>
              <a:rPr lang="en-US" altLang="zh-CN" sz="2400" dirty="0">
                <a:solidFill>
                  <a:srgbClr val="FF0000"/>
                </a:solidFill>
              </a:rPr>
              <a:t>n. </a:t>
            </a:r>
            <a:r>
              <a:rPr lang="zh-CN" altLang="en-US" sz="2400" dirty="0">
                <a:solidFill>
                  <a:srgbClr val="FF0000"/>
                </a:solidFill>
              </a:rPr>
              <a:t>品种</a:t>
            </a:r>
          </a:p>
        </p:txBody>
      </p:sp>
      <p:sp>
        <p:nvSpPr>
          <p:cNvPr id="9" name="TextBox 8"/>
          <p:cNvSpPr txBox="1"/>
          <p:nvPr/>
        </p:nvSpPr>
        <p:spPr>
          <a:xfrm>
            <a:off x="4854964" y="3490123"/>
            <a:ext cx="1226618" cy="461665"/>
          </a:xfrm>
          <a:prstGeom prst="rect">
            <a:avLst/>
          </a:prstGeom>
          <a:noFill/>
        </p:spPr>
        <p:txBody>
          <a:bodyPr wrap="none" rtlCol="0">
            <a:spAutoFit/>
          </a:bodyPr>
          <a:lstStyle/>
          <a:p>
            <a:r>
              <a:rPr lang="en-US" altLang="zh-CN" sz="2400" dirty="0">
                <a:solidFill>
                  <a:srgbClr val="FF0000"/>
                </a:solidFill>
              </a:rPr>
              <a:t>n. </a:t>
            </a:r>
            <a:r>
              <a:rPr lang="zh-CN" altLang="en-US" sz="2400" dirty="0">
                <a:solidFill>
                  <a:srgbClr val="FF0000"/>
                </a:solidFill>
              </a:rPr>
              <a:t>变化 </a:t>
            </a:r>
          </a:p>
        </p:txBody>
      </p:sp>
      <p:sp>
        <p:nvSpPr>
          <p:cNvPr id="10" name="TextBox 9"/>
          <p:cNvSpPr txBox="1"/>
          <p:nvPr/>
        </p:nvSpPr>
        <p:spPr>
          <a:xfrm>
            <a:off x="6520356" y="4171052"/>
            <a:ext cx="1806905" cy="461665"/>
          </a:xfrm>
          <a:prstGeom prst="rect">
            <a:avLst/>
          </a:prstGeom>
          <a:noFill/>
        </p:spPr>
        <p:txBody>
          <a:bodyPr wrap="none" rtlCol="0">
            <a:spAutoFit/>
          </a:bodyPr>
          <a:lstStyle/>
          <a:p>
            <a:r>
              <a:rPr lang="zh-CN" altLang="en-US" sz="2400" dirty="0">
                <a:solidFill>
                  <a:srgbClr val="FF0000"/>
                </a:solidFill>
              </a:rPr>
              <a:t>多种多样的 </a:t>
            </a:r>
          </a:p>
        </p:txBody>
      </p:sp>
    </p:spTree>
    <p:extLst>
      <p:ext uri="{BB962C8B-B14F-4D97-AF65-F5344CB8AC3E}">
        <p14:creationId xmlns:p14="http://schemas.microsoft.com/office/powerpoint/2010/main" val="13834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于\Desktop\t0116084c48933affd0.jpg"/>
          <p:cNvPicPr>
            <a:picLocks noChangeAspect="1" noChangeArrowheads="1"/>
          </p:cNvPicPr>
          <p:nvPr/>
        </p:nvPicPr>
        <p:blipFill rotWithShape="1">
          <a:blip r:embed="rId2">
            <a:extLst>
              <a:ext uri="{28A0092B-C50C-407E-A947-70E740481C1C}">
                <a14:useLocalDpi xmlns:a14="http://schemas.microsoft.com/office/drawing/2010/main" val="0"/>
              </a:ext>
            </a:extLst>
          </a:blip>
          <a:srcRect l="4766" r="9499"/>
          <a:stretch/>
        </p:blipFill>
        <p:spPr bwMode="auto">
          <a:xfrm>
            <a:off x="1338942" y="794657"/>
            <a:ext cx="3766457" cy="328385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0000" t="27351" r="19143" b="48551"/>
          <a:stretch/>
        </p:blipFill>
        <p:spPr bwMode="auto">
          <a:xfrm>
            <a:off x="5105399" y="1371600"/>
            <a:ext cx="3091543"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文本框 1">
            <a:extLst>
              <a:ext uri="{FF2B5EF4-FFF2-40B4-BE49-F238E27FC236}">
                <a16:creationId xmlns:a16="http://schemas.microsoft.com/office/drawing/2014/main" id="{B7E940A1-958A-4E65-8523-520B452CC390}"/>
              </a:ext>
            </a:extLst>
          </p:cNvPr>
          <p:cNvSpPr txBox="1"/>
          <p:nvPr/>
        </p:nvSpPr>
        <p:spPr>
          <a:xfrm>
            <a:off x="5747657" y="2773345"/>
            <a:ext cx="2236510" cy="584775"/>
          </a:xfrm>
          <a:prstGeom prst="rect">
            <a:avLst/>
          </a:prstGeom>
          <a:noFill/>
        </p:spPr>
        <p:txBody>
          <a:bodyPr wrap="none" rtlCol="0">
            <a:spAutoFit/>
          </a:bodyPr>
          <a:lstStyle/>
          <a:p>
            <a:r>
              <a:rPr lang="zh-CN" altLang="en-US" sz="3200" b="1" dirty="0"/>
              <a:t>动词不定式</a:t>
            </a:r>
          </a:p>
        </p:txBody>
      </p:sp>
    </p:spTree>
    <p:extLst>
      <p:ext uri="{BB962C8B-B14F-4D97-AF65-F5344CB8AC3E}">
        <p14:creationId xmlns:p14="http://schemas.microsoft.com/office/powerpoint/2010/main" val="2755623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95313" y="430159"/>
            <a:ext cx="8006820" cy="2600840"/>
          </a:xfrm>
          <a:prstGeom prst="rect">
            <a:avLst/>
          </a:prstGeom>
        </p:spPr>
        <p:txBody>
          <a:bodyPr wrap="square">
            <a:spAutoFit/>
          </a:bodyPr>
          <a:lstStyle/>
          <a:p>
            <a:pPr>
              <a:lnSpc>
                <a:spcPct val="150000"/>
              </a:lnSpc>
            </a:pPr>
            <a:r>
              <a:rPr lang="zh-CN" altLang="en-US" sz="2800" dirty="0"/>
              <a:t>教学目标：</a:t>
            </a:r>
            <a:endParaRPr lang="en-US" altLang="zh-CN" sz="2800" dirty="0"/>
          </a:p>
          <a:p>
            <a:pPr>
              <a:lnSpc>
                <a:spcPct val="150000"/>
              </a:lnSpc>
            </a:pPr>
            <a:r>
              <a:rPr lang="en-US" altLang="zh-CN" sz="2800" dirty="0"/>
              <a:t>1. </a:t>
            </a:r>
            <a:r>
              <a:rPr lang="zh-CN" altLang="en-US" sz="2800" dirty="0"/>
              <a:t>能够在上下文语境中理解并运用本节课复习的重点词汇及其习惯用法；</a:t>
            </a:r>
            <a:endParaRPr lang="en-US" altLang="zh-CN" sz="2800" dirty="0"/>
          </a:p>
          <a:p>
            <a:pPr>
              <a:lnSpc>
                <a:spcPct val="150000"/>
              </a:lnSpc>
            </a:pPr>
            <a:r>
              <a:rPr lang="en-US" altLang="zh-CN" sz="2800" dirty="0"/>
              <a:t>2. </a:t>
            </a:r>
            <a:r>
              <a:rPr lang="zh-CN" altLang="en-US" sz="2800" dirty="0"/>
              <a:t>能够在上下文语境中理解并运用动词不定式。</a:t>
            </a:r>
            <a:endParaRPr lang="zh-CN" altLang="zh-CN" sz="2800" dirty="0"/>
          </a:p>
        </p:txBody>
      </p:sp>
    </p:spTree>
    <p:extLst>
      <p:ext uri="{BB962C8B-B14F-4D97-AF65-F5344CB8AC3E}">
        <p14:creationId xmlns:p14="http://schemas.microsoft.com/office/powerpoint/2010/main" val="190889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4506" y="847757"/>
            <a:ext cx="8371114" cy="4032579"/>
          </a:xfrm>
          <a:prstGeom prst="rect">
            <a:avLst/>
          </a:prstGeom>
        </p:spPr>
        <p:txBody>
          <a:bodyPr wrap="square">
            <a:spAutoFit/>
          </a:bodyPr>
          <a:lstStyle/>
          <a:p>
            <a:pPr>
              <a:lnSpc>
                <a:spcPts val="3100"/>
              </a:lnSpc>
            </a:pPr>
            <a:r>
              <a:rPr lang="en-US" altLang="zh-CN" sz="2200" dirty="0">
                <a:solidFill>
                  <a:schemeClr val="tx1"/>
                </a:solidFill>
                <a:latin typeface="+mn-lt"/>
                <a:ea typeface="黑体" pitchFamily="49" charset="-122"/>
                <a:cs typeface="Times New Roman" panose="02020603050405020304" pitchFamily="18" charset="0"/>
              </a:rPr>
              <a:t>1. It’s important to meet friends in person from time to time,  </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    not just  on social media.</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2. My target is to prepare myself for my degree in biology at </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    university.</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3. I try to keep the reading list updated.</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4. My mum keeps telling me to go out with my school friends </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    instead.</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5. Li Ying is the first person to join the volunteering club in </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    her class.</a:t>
            </a:r>
          </a:p>
          <a:p>
            <a:pPr>
              <a:lnSpc>
                <a:spcPts val="3100"/>
              </a:lnSpc>
            </a:pPr>
            <a:r>
              <a:rPr lang="en-US" altLang="zh-CN" sz="2200" dirty="0">
                <a:solidFill>
                  <a:schemeClr val="tx1"/>
                </a:solidFill>
                <a:latin typeface="+mn-lt"/>
                <a:ea typeface="黑体" pitchFamily="49" charset="-122"/>
                <a:cs typeface="Times New Roman" panose="02020603050405020304" pitchFamily="18" charset="0"/>
              </a:rPr>
              <a:t>6. To achieve all I want, I must use my time well.</a:t>
            </a:r>
          </a:p>
        </p:txBody>
      </p:sp>
      <p:cxnSp>
        <p:nvCxnSpPr>
          <p:cNvPr id="14" name="直接连接符 13"/>
          <p:cNvCxnSpPr/>
          <p:nvPr/>
        </p:nvCxnSpPr>
        <p:spPr>
          <a:xfrm>
            <a:off x="2290728" y="1260328"/>
            <a:ext cx="563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cxnSpLocks/>
          </p:cNvCxnSpPr>
          <p:nvPr/>
        </p:nvCxnSpPr>
        <p:spPr>
          <a:xfrm flipV="1">
            <a:off x="1316334" y="2836861"/>
            <a:ext cx="3974123" cy="25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cxnSpLocks/>
          </p:cNvCxnSpPr>
          <p:nvPr/>
        </p:nvCxnSpPr>
        <p:spPr>
          <a:xfrm>
            <a:off x="2149138" y="2039320"/>
            <a:ext cx="55342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cxnSpLocks/>
          </p:cNvCxnSpPr>
          <p:nvPr/>
        </p:nvCxnSpPr>
        <p:spPr>
          <a:xfrm>
            <a:off x="4029978" y="3238703"/>
            <a:ext cx="120018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90457" y="3281941"/>
            <a:ext cx="3339376" cy="369332"/>
          </a:xfrm>
          <a:prstGeom prst="rect">
            <a:avLst/>
          </a:prstGeom>
          <a:noFill/>
          <a:ln>
            <a:solidFill>
              <a:srgbClr val="0070C0"/>
            </a:solidFill>
          </a:ln>
        </p:spPr>
        <p:txBody>
          <a:bodyPr wrap="none" rtlCol="0">
            <a:spAutoFit/>
          </a:bodyPr>
          <a:lstStyle/>
          <a:p>
            <a:r>
              <a:rPr lang="en-US" altLang="zh-CN" dirty="0">
                <a:solidFill>
                  <a:srgbClr val="FF0000"/>
                </a:solidFill>
              </a:rPr>
              <a:t>object complement </a:t>
            </a:r>
            <a:r>
              <a:rPr lang="zh-CN" altLang="en-US" dirty="0">
                <a:solidFill>
                  <a:srgbClr val="FF0000"/>
                </a:solidFill>
              </a:rPr>
              <a:t>宾语补足语</a:t>
            </a:r>
          </a:p>
        </p:txBody>
      </p:sp>
      <p:sp>
        <p:nvSpPr>
          <p:cNvPr id="24" name="TextBox 23"/>
          <p:cNvSpPr txBox="1"/>
          <p:nvPr/>
        </p:nvSpPr>
        <p:spPr>
          <a:xfrm>
            <a:off x="5641200" y="1331254"/>
            <a:ext cx="1441420" cy="369332"/>
          </a:xfrm>
          <a:prstGeom prst="rect">
            <a:avLst/>
          </a:prstGeom>
          <a:noFill/>
          <a:ln>
            <a:solidFill>
              <a:srgbClr val="0070C0"/>
            </a:solidFill>
          </a:ln>
        </p:spPr>
        <p:txBody>
          <a:bodyPr wrap="none" rtlCol="0">
            <a:spAutoFit/>
          </a:bodyPr>
          <a:lstStyle/>
          <a:p>
            <a:r>
              <a:rPr lang="en-US" altLang="zh-CN" dirty="0">
                <a:solidFill>
                  <a:srgbClr val="FF0000"/>
                </a:solidFill>
              </a:rPr>
              <a:t>subject </a:t>
            </a:r>
            <a:r>
              <a:rPr lang="zh-CN" altLang="en-US" dirty="0">
                <a:solidFill>
                  <a:srgbClr val="FF0000"/>
                </a:solidFill>
              </a:rPr>
              <a:t>主语</a:t>
            </a:r>
          </a:p>
        </p:txBody>
      </p:sp>
      <p:sp>
        <p:nvSpPr>
          <p:cNvPr id="25" name="TextBox 24"/>
          <p:cNvSpPr txBox="1"/>
          <p:nvPr/>
        </p:nvSpPr>
        <p:spPr>
          <a:xfrm>
            <a:off x="2149138" y="2082560"/>
            <a:ext cx="1762021" cy="369332"/>
          </a:xfrm>
          <a:prstGeom prst="rect">
            <a:avLst/>
          </a:prstGeom>
          <a:noFill/>
          <a:ln>
            <a:solidFill>
              <a:srgbClr val="0070C0"/>
            </a:solidFill>
          </a:ln>
        </p:spPr>
        <p:txBody>
          <a:bodyPr wrap="none" rtlCol="0">
            <a:spAutoFit/>
          </a:bodyPr>
          <a:lstStyle/>
          <a:p>
            <a:r>
              <a:rPr lang="en-US" altLang="zh-CN" dirty="0">
                <a:solidFill>
                  <a:srgbClr val="FF0000"/>
                </a:solidFill>
              </a:rPr>
              <a:t>predicative</a:t>
            </a:r>
            <a:r>
              <a:rPr lang="zh-CN" altLang="en-US" dirty="0">
                <a:solidFill>
                  <a:srgbClr val="FF0000"/>
                </a:solidFill>
              </a:rPr>
              <a:t>表语</a:t>
            </a:r>
          </a:p>
        </p:txBody>
      </p:sp>
      <p:sp>
        <p:nvSpPr>
          <p:cNvPr id="26" name="TextBox 25"/>
          <p:cNvSpPr txBox="1"/>
          <p:nvPr/>
        </p:nvSpPr>
        <p:spPr>
          <a:xfrm>
            <a:off x="3810565" y="4057703"/>
            <a:ext cx="1479892" cy="369332"/>
          </a:xfrm>
          <a:prstGeom prst="rect">
            <a:avLst/>
          </a:prstGeom>
          <a:noFill/>
          <a:ln>
            <a:solidFill>
              <a:srgbClr val="0070C0"/>
            </a:solidFill>
          </a:ln>
        </p:spPr>
        <p:txBody>
          <a:bodyPr wrap="none" rtlCol="0">
            <a:spAutoFit/>
          </a:bodyPr>
          <a:lstStyle/>
          <a:p>
            <a:r>
              <a:rPr lang="en-US" altLang="zh-CN" dirty="0">
                <a:solidFill>
                  <a:srgbClr val="FF0000"/>
                </a:solidFill>
              </a:rPr>
              <a:t>attribute</a:t>
            </a:r>
            <a:r>
              <a:rPr lang="zh-CN" altLang="en-US" dirty="0">
                <a:solidFill>
                  <a:srgbClr val="FF0000"/>
                </a:solidFill>
              </a:rPr>
              <a:t>定语</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42" y="41178"/>
            <a:ext cx="2465616" cy="677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721398" y="4269467"/>
            <a:ext cx="1699121" cy="369332"/>
          </a:xfrm>
          <a:prstGeom prst="rect">
            <a:avLst/>
          </a:prstGeom>
          <a:noFill/>
          <a:ln>
            <a:solidFill>
              <a:srgbClr val="0070C0"/>
            </a:solidFill>
          </a:ln>
        </p:spPr>
        <p:txBody>
          <a:bodyPr wrap="square" rtlCol="0">
            <a:spAutoFit/>
          </a:bodyPr>
          <a:lstStyle/>
          <a:p>
            <a:r>
              <a:rPr lang="en-US" altLang="zh-CN" dirty="0">
                <a:solidFill>
                  <a:srgbClr val="FF0000"/>
                </a:solidFill>
              </a:rPr>
              <a:t>adverbial </a:t>
            </a:r>
            <a:r>
              <a:rPr lang="zh-CN" altLang="en-US" dirty="0">
                <a:solidFill>
                  <a:srgbClr val="FF0000"/>
                </a:solidFill>
              </a:rPr>
              <a:t>状语</a:t>
            </a:r>
          </a:p>
        </p:txBody>
      </p:sp>
      <p:sp>
        <p:nvSpPr>
          <p:cNvPr id="27" name="TextBox 24">
            <a:extLst>
              <a:ext uri="{FF2B5EF4-FFF2-40B4-BE49-F238E27FC236}">
                <a16:creationId xmlns:a16="http://schemas.microsoft.com/office/drawing/2014/main" id="{DEC0E08D-ACD0-41EA-A26F-CD337A34F8BA}"/>
              </a:ext>
            </a:extLst>
          </p:cNvPr>
          <p:cNvSpPr txBox="1"/>
          <p:nvPr/>
        </p:nvSpPr>
        <p:spPr>
          <a:xfrm>
            <a:off x="5395394" y="2467529"/>
            <a:ext cx="1326004" cy="369332"/>
          </a:xfrm>
          <a:prstGeom prst="rect">
            <a:avLst/>
          </a:prstGeom>
          <a:noFill/>
          <a:ln>
            <a:solidFill>
              <a:srgbClr val="0070C0"/>
            </a:solidFill>
          </a:ln>
        </p:spPr>
        <p:txBody>
          <a:bodyPr wrap="none" rtlCol="0">
            <a:spAutoFit/>
          </a:bodyPr>
          <a:lstStyle/>
          <a:p>
            <a:r>
              <a:rPr lang="en-US" altLang="zh-CN" dirty="0">
                <a:solidFill>
                  <a:srgbClr val="FF0000"/>
                </a:solidFill>
              </a:rPr>
              <a:t>object </a:t>
            </a:r>
            <a:r>
              <a:rPr lang="zh-CN" altLang="en-US" dirty="0">
                <a:solidFill>
                  <a:srgbClr val="FF0000"/>
                </a:solidFill>
              </a:rPr>
              <a:t>宾语</a:t>
            </a:r>
          </a:p>
        </p:txBody>
      </p:sp>
      <p:cxnSp>
        <p:nvCxnSpPr>
          <p:cNvPr id="28" name="直接连接符 27">
            <a:extLst>
              <a:ext uri="{FF2B5EF4-FFF2-40B4-BE49-F238E27FC236}">
                <a16:creationId xmlns:a16="http://schemas.microsoft.com/office/drawing/2014/main" id="{3B9BD492-533B-4784-881C-954DE1B82FB1}"/>
              </a:ext>
            </a:extLst>
          </p:cNvPr>
          <p:cNvCxnSpPr>
            <a:cxnSpLocks/>
          </p:cNvCxnSpPr>
          <p:nvPr/>
        </p:nvCxnSpPr>
        <p:spPr>
          <a:xfrm>
            <a:off x="3909939" y="3983955"/>
            <a:ext cx="340526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A89167D2-CC4B-4F44-B571-B9A34B6E6DD5}"/>
              </a:ext>
            </a:extLst>
          </p:cNvPr>
          <p:cNvCxnSpPr>
            <a:cxnSpLocks/>
          </p:cNvCxnSpPr>
          <p:nvPr/>
        </p:nvCxnSpPr>
        <p:spPr>
          <a:xfrm>
            <a:off x="786576" y="4829691"/>
            <a:ext cx="269517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12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1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p:cNvSpPr txBox="1">
            <a:spLocks noChangeArrowheads="1"/>
          </p:cNvSpPr>
          <p:nvPr/>
        </p:nvSpPr>
        <p:spPr bwMode="auto">
          <a:xfrm>
            <a:off x="609599" y="1204642"/>
            <a:ext cx="721722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dirty="0"/>
              <a:t>1. </a:t>
            </a:r>
            <a:r>
              <a:rPr lang="zh-CN" altLang="en-US" sz="2800" dirty="0"/>
              <a:t>动词不定式的形式</a:t>
            </a:r>
            <a:endParaRPr lang="en-US" altLang="zh-CN" sz="2800" dirty="0"/>
          </a:p>
          <a:p>
            <a:r>
              <a:rPr lang="en-US" altLang="zh-CN" sz="2800" dirty="0">
                <a:solidFill>
                  <a:srgbClr val="FF0000"/>
                </a:solidFill>
              </a:rPr>
              <a:t>to +do </a:t>
            </a:r>
            <a:r>
              <a:rPr lang="zh-CN" altLang="en-US" sz="2800" dirty="0"/>
              <a:t>具有名词、形容词、副词的特征。</a:t>
            </a:r>
            <a:r>
              <a:rPr lang="zh-CN" altLang="en-US" dirty="0"/>
              <a:t> </a:t>
            </a:r>
          </a:p>
        </p:txBody>
      </p:sp>
      <p:sp>
        <p:nvSpPr>
          <p:cNvPr id="4" name="Text Box 8"/>
          <p:cNvSpPr txBox="1">
            <a:spLocks noChangeArrowheads="1"/>
          </p:cNvSpPr>
          <p:nvPr/>
        </p:nvSpPr>
        <p:spPr bwMode="auto">
          <a:xfrm>
            <a:off x="609599" y="2528013"/>
            <a:ext cx="75002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dirty="0"/>
              <a:t>否定式：</a:t>
            </a:r>
            <a:r>
              <a:rPr lang="en-US" altLang="zh-CN" sz="2800" dirty="0">
                <a:solidFill>
                  <a:srgbClr val="FF0000"/>
                </a:solidFill>
                <a:latin typeface="Times New Roman" pitchFamily="18" charset="0"/>
              </a:rPr>
              <a:t>not + (to) do</a:t>
            </a:r>
            <a:r>
              <a:rPr lang="en-US" altLang="zh-CN" sz="2800" dirty="0">
                <a:solidFill>
                  <a:srgbClr val="FF0000"/>
                </a:solidFill>
              </a:rPr>
              <a:t> </a:t>
            </a:r>
          </a:p>
          <a:p>
            <a:r>
              <a:rPr lang="en-US" altLang="zh-CN" sz="2800" dirty="0">
                <a:latin typeface="Times New Roman" pitchFamily="18" charset="0"/>
              </a:rPr>
              <a:t>He got up early this morning</a:t>
            </a:r>
            <a:r>
              <a:rPr lang="en-US" altLang="zh-CN" sz="2800" dirty="0">
                <a:solidFill>
                  <a:srgbClr val="FFFF00"/>
                </a:solidFill>
                <a:latin typeface="Times New Roman" pitchFamily="18" charset="0"/>
              </a:rPr>
              <a:t> </a:t>
            </a:r>
            <a:r>
              <a:rPr lang="en-US" altLang="zh-CN" sz="2800" dirty="0">
                <a:solidFill>
                  <a:srgbClr val="FF0000"/>
                </a:solidFill>
                <a:latin typeface="Times New Roman" pitchFamily="18" charset="0"/>
              </a:rPr>
              <a:t>in order not to be </a:t>
            </a:r>
            <a:r>
              <a:rPr lang="en-US" altLang="zh-CN" sz="2800" dirty="0">
                <a:latin typeface="Times New Roman" pitchFamily="18" charset="0"/>
              </a:rPr>
              <a:t>late for the meeting.</a:t>
            </a:r>
            <a:r>
              <a:rPr lang="en-US" altLang="zh-CN" sz="2800" dirty="0">
                <a:solidFill>
                  <a:srgbClr val="FFFF00"/>
                </a:solidFill>
                <a:latin typeface="Times New Roman" pitchFamily="18" charset="0"/>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8"/>
            <a:ext cx="2465616" cy="7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511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833659" y="1181024"/>
            <a:ext cx="7108371" cy="2000548"/>
          </a:xfrm>
          <a:prstGeom prst="rect">
            <a:avLst/>
          </a:prstGeom>
        </p:spPr>
        <p:txBody>
          <a:bodyPr wrap="square">
            <a:spAutoFit/>
          </a:bodyPr>
          <a:lstStyle/>
          <a:p>
            <a:r>
              <a:rPr lang="en-US" altLang="zh-CN" sz="2800" dirty="0">
                <a:solidFill>
                  <a:schemeClr val="tx1"/>
                </a:solidFill>
                <a:ea typeface="黑体" pitchFamily="49" charset="-122"/>
              </a:rPr>
              <a:t>2. </a:t>
            </a:r>
            <a:r>
              <a:rPr lang="zh-CN" altLang="en-US" sz="2800" dirty="0">
                <a:solidFill>
                  <a:schemeClr val="tx1"/>
                </a:solidFill>
                <a:ea typeface="黑体" pitchFamily="49" charset="-122"/>
              </a:rPr>
              <a:t>动词不定式的句法功能：</a:t>
            </a:r>
            <a:endParaRPr lang="en-US" altLang="zh-CN" sz="2800" dirty="0">
              <a:solidFill>
                <a:schemeClr val="tx1"/>
              </a:solidFill>
              <a:latin typeface="黑体" pitchFamily="49" charset="-122"/>
              <a:ea typeface="黑体" pitchFamily="49" charset="-122"/>
            </a:endParaRPr>
          </a:p>
          <a:p>
            <a:r>
              <a:rPr lang="en-US" altLang="zh-CN" sz="2400" b="1" dirty="0">
                <a:latin typeface="宋体"/>
                <a:ea typeface="宋体"/>
              </a:rPr>
              <a:t>(1)</a:t>
            </a:r>
            <a:r>
              <a:rPr lang="zh-CN" altLang="en-US" sz="2400" b="1" dirty="0">
                <a:latin typeface="宋体"/>
                <a:ea typeface="宋体"/>
              </a:rPr>
              <a:t> </a:t>
            </a:r>
            <a:r>
              <a:rPr lang="zh-CN" altLang="en-US" sz="2400" b="1" dirty="0">
                <a:latin typeface="黑体" pitchFamily="49" charset="-122"/>
                <a:ea typeface="黑体" pitchFamily="49" charset="-122"/>
              </a:rPr>
              <a:t>作主语：</a:t>
            </a:r>
            <a:r>
              <a:rPr lang="zh-CN" altLang="en-US" sz="2400" b="1" dirty="0"/>
              <a:t> </a:t>
            </a:r>
          </a:p>
          <a:p>
            <a:r>
              <a:rPr lang="en-US" altLang="zh-CN" sz="2400" dirty="0">
                <a:solidFill>
                  <a:srgbClr val="FF0000"/>
                </a:solidFill>
              </a:rPr>
              <a:t>To play basketball </a:t>
            </a:r>
            <a:r>
              <a:rPr lang="en-US" altLang="zh-CN" sz="2400" dirty="0">
                <a:solidFill>
                  <a:schemeClr val="tx1"/>
                </a:solidFill>
              </a:rPr>
              <a:t>is my interest.</a:t>
            </a:r>
          </a:p>
          <a:p>
            <a:endParaRPr lang="en-US" altLang="zh-CN" sz="2400" dirty="0">
              <a:solidFill>
                <a:srgbClr val="FF0000"/>
              </a:solidFill>
            </a:endParaRPr>
          </a:p>
          <a:p>
            <a:r>
              <a:rPr lang="en-US" altLang="zh-CN" sz="2400" dirty="0">
                <a:solidFill>
                  <a:srgbClr val="FF0000"/>
                </a:solidFill>
              </a:rPr>
              <a:t>To finish the work in ten minutes </a:t>
            </a:r>
            <a:r>
              <a:rPr lang="en-US" altLang="zh-CN" sz="2400" dirty="0"/>
              <a:t>is  very hard. </a:t>
            </a:r>
            <a:r>
              <a:rPr lang="en-US" altLang="zh-CN" dirty="0">
                <a:solidFill>
                  <a:srgbClr val="FFFF00"/>
                </a:solidFill>
              </a:rPr>
              <a:t>     </a:t>
            </a:r>
            <a:endParaRPr lang="zh-CN" altLang="en-US" sz="2800" dirty="0"/>
          </a:p>
        </p:txBody>
      </p:sp>
      <p:sp>
        <p:nvSpPr>
          <p:cNvPr id="6" name="Text Box 12"/>
          <p:cNvSpPr txBox="1">
            <a:spLocks noChangeArrowheads="1"/>
          </p:cNvSpPr>
          <p:nvPr/>
        </p:nvSpPr>
        <p:spPr bwMode="auto">
          <a:xfrm>
            <a:off x="953402" y="3326736"/>
            <a:ext cx="6708096" cy="461665"/>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0000"/>
                </a:solidFill>
                <a:latin typeface="+mn-lt"/>
              </a:rPr>
              <a:t>It</a:t>
            </a:r>
            <a:r>
              <a:rPr lang="en-US" altLang="zh-CN" sz="2400" dirty="0">
                <a:latin typeface="+mn-lt"/>
              </a:rPr>
              <a:t> is very hard </a:t>
            </a:r>
            <a:r>
              <a:rPr lang="en-US" altLang="zh-CN" sz="2400" dirty="0">
                <a:solidFill>
                  <a:srgbClr val="FF0000"/>
                </a:solidFill>
                <a:latin typeface="+mn-lt"/>
              </a:rPr>
              <a:t>to finish the work in ten minutes. </a:t>
            </a:r>
            <a:r>
              <a:rPr lang="zh-CN" altLang="en-US" sz="2400" dirty="0">
                <a:solidFill>
                  <a:srgbClr val="FF0000"/>
                </a:solidFill>
                <a:latin typeface="Times New Roman" pitchFamily="18" charset="0"/>
              </a:rPr>
              <a:t>　</a:t>
            </a:r>
            <a:r>
              <a:rPr lang="zh-CN" altLang="en-US" sz="2400" dirty="0"/>
              <a:t>　</a:t>
            </a:r>
          </a:p>
        </p:txBody>
      </p:sp>
      <p:sp>
        <p:nvSpPr>
          <p:cNvPr id="8" name="AutoShape 14"/>
          <p:cNvSpPr>
            <a:spLocks noChangeArrowheads="1"/>
          </p:cNvSpPr>
          <p:nvPr/>
        </p:nvSpPr>
        <p:spPr bwMode="auto">
          <a:xfrm rot="10800000">
            <a:off x="953402" y="4267200"/>
            <a:ext cx="1905000" cy="457200"/>
          </a:xfrm>
          <a:prstGeom prst="wedgeRoundRectCallout">
            <a:avLst>
              <a:gd name="adj1" fmla="val 42412"/>
              <a:gd name="adj2" fmla="val 138575"/>
              <a:gd name="adj3" fmla="val 16667"/>
            </a:avLst>
          </a:prstGeom>
          <a:noFill/>
          <a:ln w="381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zh-CN" altLang="en-US" sz="2400" b="1">
                <a:ea typeface="黑体" pitchFamily="49" charset="-122"/>
              </a:rPr>
              <a:t>形式主语</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389415" cy="1139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27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569" y="905290"/>
            <a:ext cx="7663543" cy="892552"/>
          </a:xfrm>
          <a:prstGeom prst="rect">
            <a:avLst/>
          </a:prstGeom>
        </p:spPr>
        <p:txBody>
          <a:bodyPr wrap="square">
            <a:spAutoFit/>
          </a:bodyPr>
          <a:lstStyle/>
          <a:p>
            <a:r>
              <a:rPr lang="en-US" altLang="zh-CN" sz="2800" dirty="0">
                <a:solidFill>
                  <a:schemeClr val="tx1"/>
                </a:solidFill>
                <a:latin typeface="Times New Roman" pitchFamily="18" charset="0"/>
                <a:ea typeface="黑体" pitchFamily="49" charset="-122"/>
              </a:rPr>
              <a:t>It </a:t>
            </a:r>
            <a:r>
              <a:rPr lang="zh-CN" altLang="en-US" sz="2800" dirty="0">
                <a:solidFill>
                  <a:schemeClr val="tx1"/>
                </a:solidFill>
                <a:latin typeface="Times New Roman" pitchFamily="18" charset="0"/>
                <a:ea typeface="黑体" pitchFamily="49" charset="-122"/>
              </a:rPr>
              <a:t>做形式主语的不定式常用句式有：</a:t>
            </a:r>
          </a:p>
          <a:p>
            <a:r>
              <a:rPr lang="en-US" altLang="en-US" sz="2400" dirty="0">
                <a:latin typeface="+mn-lt"/>
              </a:rPr>
              <a:t>①</a:t>
            </a:r>
            <a:r>
              <a:rPr lang="en-US" altLang="en-US" sz="2400" dirty="0">
                <a:solidFill>
                  <a:srgbClr val="FF0000"/>
                </a:solidFill>
                <a:latin typeface="+mn-lt"/>
              </a:rPr>
              <a:t> </a:t>
            </a:r>
            <a:r>
              <a:rPr lang="en-US" altLang="zh-CN" sz="2400" dirty="0">
                <a:solidFill>
                  <a:schemeClr val="tx1"/>
                </a:solidFill>
                <a:latin typeface="+mn-lt"/>
              </a:rPr>
              <a:t>It takes sb. + some time + to do </a:t>
            </a:r>
            <a:r>
              <a:rPr lang="en-US" altLang="zh-CN" sz="2400" dirty="0" err="1">
                <a:solidFill>
                  <a:schemeClr val="tx1"/>
                </a:solidFill>
                <a:latin typeface="+mn-lt"/>
              </a:rPr>
              <a:t>sth</a:t>
            </a:r>
            <a:r>
              <a:rPr lang="en-US" altLang="zh-CN" sz="2400" dirty="0">
                <a:solidFill>
                  <a:schemeClr val="tx1"/>
                </a:solidFill>
                <a:latin typeface="+mn-lt"/>
              </a:rPr>
              <a:t>……</a:t>
            </a:r>
          </a:p>
        </p:txBody>
      </p:sp>
      <p:sp>
        <p:nvSpPr>
          <p:cNvPr id="5" name="Text Box 9"/>
          <p:cNvSpPr txBox="1">
            <a:spLocks noChangeArrowheads="1"/>
          </p:cNvSpPr>
          <p:nvPr/>
        </p:nvSpPr>
        <p:spPr bwMode="auto">
          <a:xfrm>
            <a:off x="772883" y="1741713"/>
            <a:ext cx="75329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0000"/>
                </a:solidFill>
                <a:latin typeface="+mn-lt"/>
              </a:rPr>
              <a:t>It takes me </a:t>
            </a:r>
            <a:r>
              <a:rPr lang="en-US" altLang="zh-CN" sz="2400" dirty="0">
                <a:solidFill>
                  <a:schemeClr val="tx1"/>
                </a:solidFill>
                <a:latin typeface="+mn-lt"/>
              </a:rPr>
              <a:t>thirty minutes </a:t>
            </a:r>
            <a:r>
              <a:rPr lang="en-US" altLang="zh-CN" sz="2400" dirty="0">
                <a:solidFill>
                  <a:srgbClr val="FF0000"/>
                </a:solidFill>
                <a:latin typeface="+mn-lt"/>
              </a:rPr>
              <a:t>to get </a:t>
            </a:r>
            <a:r>
              <a:rPr lang="en-US" altLang="zh-CN" sz="2400" dirty="0">
                <a:solidFill>
                  <a:schemeClr val="tx1"/>
                </a:solidFill>
                <a:latin typeface="+mn-lt"/>
              </a:rPr>
              <a:t>to school every day.</a:t>
            </a:r>
          </a:p>
        </p:txBody>
      </p:sp>
      <p:sp>
        <p:nvSpPr>
          <p:cNvPr id="7" name="Text Box 9"/>
          <p:cNvSpPr txBox="1">
            <a:spLocks noChangeArrowheads="1"/>
          </p:cNvSpPr>
          <p:nvPr/>
        </p:nvSpPr>
        <p:spPr bwMode="auto">
          <a:xfrm>
            <a:off x="772883" y="2816175"/>
            <a:ext cx="75329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0000"/>
                </a:solidFill>
                <a:latin typeface="+mn-lt"/>
                <a:ea typeface="宋体" panose="02010600030101010101" pitchFamily="2" charset="-122"/>
                <a:cs typeface="Times New Roman" panose="02020603050405020304" pitchFamily="18" charset="0"/>
              </a:rPr>
              <a:t>It takes you a whole day to walk around the Forbidden City.</a:t>
            </a:r>
            <a:endParaRPr lang="en-US" altLang="zh-CN" sz="2400" dirty="0">
              <a:solidFill>
                <a:schemeClr val="tx1"/>
              </a:solidFill>
              <a:latin typeface="+mn-lt"/>
              <a:ea typeface="宋体" panose="02010600030101010101" pitchFamily="2"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8"/>
            <a:ext cx="2465616" cy="864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72883" y="2307772"/>
            <a:ext cx="4493538" cy="461665"/>
          </a:xfrm>
          <a:prstGeom prst="rect">
            <a:avLst/>
          </a:prstGeom>
          <a:noFill/>
        </p:spPr>
        <p:txBody>
          <a:bodyPr wrap="none" rtlCol="0">
            <a:spAutoFit/>
          </a:bodyPr>
          <a:lstStyle/>
          <a:p>
            <a:r>
              <a:rPr lang="zh-CN" altLang="en-US" sz="2400" dirty="0">
                <a:latin typeface="黑体" panose="02010609060101010101" pitchFamily="49" charset="-122"/>
                <a:ea typeface="黑体" panose="02010609060101010101" pitchFamily="49" charset="-122"/>
              </a:rPr>
              <a:t>逛故宫需要你花一整天的时间。</a:t>
            </a:r>
          </a:p>
        </p:txBody>
      </p:sp>
    </p:spTree>
    <p:extLst>
      <p:ext uri="{BB962C8B-B14F-4D97-AF65-F5344CB8AC3E}">
        <p14:creationId xmlns:p14="http://schemas.microsoft.com/office/powerpoint/2010/main" val="22193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6057" y="901902"/>
            <a:ext cx="7663543" cy="461665"/>
          </a:xfrm>
          <a:prstGeom prst="rect">
            <a:avLst/>
          </a:prstGeom>
        </p:spPr>
        <p:txBody>
          <a:bodyPr wrap="square">
            <a:spAutoFit/>
          </a:bodyPr>
          <a:lstStyle/>
          <a:p>
            <a:r>
              <a:rPr lang="en-US" altLang="en-US" sz="2400" dirty="0">
                <a:solidFill>
                  <a:schemeClr val="tx1"/>
                </a:solidFill>
                <a:latin typeface="Times New Roman" pitchFamily="18" charset="0"/>
              </a:rPr>
              <a:t>②</a:t>
            </a:r>
            <a:r>
              <a:rPr lang="en-US" altLang="en-US" sz="2400" dirty="0">
                <a:solidFill>
                  <a:srgbClr val="FF0000"/>
                </a:solidFill>
                <a:latin typeface="Times New Roman" pitchFamily="18" charset="0"/>
              </a:rPr>
              <a:t> </a:t>
            </a:r>
            <a:r>
              <a:rPr lang="en-US" altLang="zh-CN" sz="2400" dirty="0">
                <a:latin typeface="Times New Roman" pitchFamily="18" charset="0"/>
              </a:rPr>
              <a:t>It be adj. </a:t>
            </a:r>
            <a:r>
              <a:rPr lang="en-US" altLang="zh-CN" sz="2400" dirty="0">
                <a:solidFill>
                  <a:srgbClr val="0070C0"/>
                </a:solidFill>
                <a:latin typeface="Times New Roman" pitchFamily="18" charset="0"/>
              </a:rPr>
              <a:t>for</a:t>
            </a:r>
            <a:r>
              <a:rPr lang="en-US" altLang="zh-CN" sz="2400" dirty="0">
                <a:latin typeface="Times New Roman" pitchFamily="18" charset="0"/>
              </a:rPr>
              <a:t> sb to do……</a:t>
            </a:r>
          </a:p>
        </p:txBody>
      </p:sp>
      <p:sp>
        <p:nvSpPr>
          <p:cNvPr id="5" name="Text Box 9"/>
          <p:cNvSpPr txBox="1">
            <a:spLocks noChangeArrowheads="1"/>
          </p:cNvSpPr>
          <p:nvPr/>
        </p:nvSpPr>
        <p:spPr bwMode="auto">
          <a:xfrm>
            <a:off x="566057" y="1511305"/>
            <a:ext cx="803366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solidFill>
                  <a:srgbClr val="FF0000"/>
                </a:solidFill>
              </a:rPr>
              <a:t>It is important for you </a:t>
            </a:r>
            <a:r>
              <a:rPr lang="en-US" altLang="zh-CN" sz="2400" dirty="0">
                <a:solidFill>
                  <a:schemeClr val="tx1"/>
                </a:solidFill>
              </a:rPr>
              <a:t>to learn English well.</a:t>
            </a:r>
            <a:endParaRPr lang="en-US" altLang="zh-CN" sz="2400" dirty="0">
              <a:solidFill>
                <a:srgbClr val="FF0000"/>
              </a:solidFill>
            </a:endParaRPr>
          </a:p>
          <a:p>
            <a:r>
              <a:rPr lang="en-US" altLang="zh-CN" sz="2400" dirty="0">
                <a:solidFill>
                  <a:srgbClr val="FF0000"/>
                </a:solidFill>
              </a:rPr>
              <a:t>It is necessary for you to</a:t>
            </a:r>
            <a:r>
              <a:rPr lang="en-US" altLang="zh-CN" sz="2400" dirty="0">
                <a:solidFill>
                  <a:schemeClr val="tx1"/>
                </a:solidFill>
              </a:rPr>
              <a:t> wash hands before meals.</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42" y="41177"/>
            <a:ext cx="2465616" cy="85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566057" y="2474170"/>
            <a:ext cx="4801314" cy="461665"/>
          </a:xfrm>
          <a:prstGeom prst="rect">
            <a:avLst/>
          </a:prstGeom>
        </p:spPr>
        <p:txBody>
          <a:bodyPr wrap="none">
            <a:spAutoFit/>
          </a:bodyPr>
          <a:lstStyle/>
          <a:p>
            <a:r>
              <a:rPr lang="zh-CN" altLang="en-US" sz="2400" dirty="0">
                <a:latin typeface="黑体" panose="02010609060101010101" pitchFamily="49" charset="-122"/>
                <a:ea typeface="黑体" panose="02010609060101010101" pitchFamily="49" charset="-122"/>
              </a:rPr>
              <a:t>孩子们在马路上踢球是很危险的。</a:t>
            </a:r>
          </a:p>
        </p:txBody>
      </p:sp>
      <p:sp>
        <p:nvSpPr>
          <p:cNvPr id="6" name="矩形 5"/>
          <p:cNvSpPr/>
          <p:nvPr/>
        </p:nvSpPr>
        <p:spPr>
          <a:xfrm>
            <a:off x="566057" y="3033806"/>
            <a:ext cx="7612982" cy="461665"/>
          </a:xfrm>
          <a:prstGeom prst="rect">
            <a:avLst/>
          </a:prstGeom>
        </p:spPr>
        <p:txBody>
          <a:bodyPr wrap="none">
            <a:spAutoFit/>
          </a:bodyPr>
          <a:lstStyle/>
          <a:p>
            <a:r>
              <a:rPr lang="en-US" altLang="zh-CN" sz="2400" dirty="0">
                <a:solidFill>
                  <a:srgbClr val="FF0000"/>
                </a:solidFill>
                <a:latin typeface="+mn-lt"/>
                <a:ea typeface="黑体" panose="02010609060101010101" pitchFamily="49" charset="-122"/>
              </a:rPr>
              <a:t>It is dangerous for children to play football on the road.</a:t>
            </a:r>
            <a:endParaRPr lang="zh-CN" altLang="en-US" sz="2400" dirty="0">
              <a:solidFill>
                <a:srgbClr val="FF0000"/>
              </a:solidFill>
              <a:latin typeface="+mn-lt"/>
              <a:ea typeface="黑体" panose="02010609060101010101" pitchFamily="49" charset="-122"/>
            </a:endParaRPr>
          </a:p>
        </p:txBody>
      </p:sp>
    </p:spTree>
    <p:extLst>
      <p:ext uri="{BB962C8B-B14F-4D97-AF65-F5344CB8AC3E}">
        <p14:creationId xmlns:p14="http://schemas.microsoft.com/office/powerpoint/2010/main" val="176841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07569" y="996632"/>
            <a:ext cx="7663543" cy="1200329"/>
          </a:xfrm>
          <a:prstGeom prst="rect">
            <a:avLst/>
          </a:prstGeom>
        </p:spPr>
        <p:txBody>
          <a:bodyPr wrap="square">
            <a:spAutoFit/>
          </a:bodyPr>
          <a:lstStyle/>
          <a:p>
            <a:r>
              <a:rPr lang="en-US" altLang="en-US" sz="2400" dirty="0">
                <a:latin typeface="Times New Roman" pitchFamily="18" charset="0"/>
              </a:rPr>
              <a:t>③</a:t>
            </a:r>
            <a:r>
              <a:rPr lang="en-US" altLang="zh-CN" sz="2400" dirty="0">
                <a:latin typeface="Times New Roman" pitchFamily="18" charset="0"/>
              </a:rPr>
              <a:t>It  be adj.</a:t>
            </a:r>
            <a:r>
              <a:rPr lang="zh-CN" altLang="en-US" sz="2400" dirty="0">
                <a:latin typeface="Times New Roman" pitchFamily="18" charset="0"/>
              </a:rPr>
              <a:t> </a:t>
            </a:r>
            <a:r>
              <a:rPr lang="en-US" altLang="zh-CN" sz="2400" dirty="0">
                <a:solidFill>
                  <a:srgbClr val="0070C0"/>
                </a:solidFill>
                <a:latin typeface="Times New Roman" pitchFamily="18" charset="0"/>
              </a:rPr>
              <a:t>of</a:t>
            </a:r>
            <a:r>
              <a:rPr lang="en-US" altLang="zh-CN" sz="2400" dirty="0">
                <a:latin typeface="Times New Roman" pitchFamily="18" charset="0"/>
              </a:rPr>
              <a:t> sb. to do……</a:t>
            </a:r>
          </a:p>
          <a:p>
            <a:r>
              <a:rPr lang="zh-CN" altLang="en-US" sz="2400" dirty="0">
                <a:latin typeface="Times New Roman" pitchFamily="18" charset="0"/>
              </a:rPr>
              <a:t>常用的形容词有 </a:t>
            </a:r>
            <a:r>
              <a:rPr lang="en-US" altLang="zh-CN" sz="2400" dirty="0">
                <a:solidFill>
                  <a:srgbClr val="FF0000"/>
                </a:solidFill>
              </a:rPr>
              <a:t>careless, clever, good, foolish, honest, kind, lazy, nice, right, silly, stupid,  wise </a:t>
            </a:r>
            <a:r>
              <a:rPr lang="zh-CN" altLang="en-US" sz="2400" dirty="0">
                <a:latin typeface="Times New Roman" pitchFamily="18" charset="0"/>
              </a:rPr>
              <a:t>等</a:t>
            </a:r>
          </a:p>
        </p:txBody>
      </p:sp>
      <p:sp>
        <p:nvSpPr>
          <p:cNvPr id="6" name="Text Box 10"/>
          <p:cNvSpPr txBox="1">
            <a:spLocks noChangeArrowheads="1"/>
          </p:cNvSpPr>
          <p:nvPr/>
        </p:nvSpPr>
        <p:spPr bwMode="auto">
          <a:xfrm>
            <a:off x="760099" y="2206870"/>
            <a:ext cx="46297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0000"/>
                </a:solidFill>
                <a:latin typeface="+mn-lt"/>
              </a:rPr>
              <a:t>It is kind of you to do </a:t>
            </a:r>
            <a:r>
              <a:rPr lang="en-US" altLang="zh-CN" sz="2400" dirty="0">
                <a:solidFill>
                  <a:schemeClr val="tx1"/>
                </a:solidFill>
                <a:latin typeface="+mn-lt"/>
              </a:rPr>
              <a:t>me a favor.</a:t>
            </a:r>
            <a:endParaRPr lang="en-US" altLang="zh-CN" sz="2400" dirty="0">
              <a:solidFill>
                <a:srgbClr val="FF0000"/>
              </a:solidFill>
              <a:latin typeface="+mn-l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760099" y="2668535"/>
            <a:ext cx="7553219" cy="461665"/>
          </a:xfrm>
          <a:prstGeom prst="rect">
            <a:avLst/>
          </a:prstGeom>
        </p:spPr>
        <p:txBody>
          <a:bodyPr wrap="square">
            <a:spAutoFit/>
          </a:bodyPr>
          <a:lstStyle/>
          <a:p>
            <a:r>
              <a:rPr lang="zh-CN" altLang="en-US" sz="2400" dirty="0">
                <a:solidFill>
                  <a:srgbClr val="FF0000"/>
                </a:solidFill>
              </a:rPr>
              <a:t>对比一下：</a:t>
            </a:r>
            <a:r>
              <a:rPr lang="en-US" altLang="zh-CN" sz="2400" dirty="0">
                <a:solidFill>
                  <a:srgbClr val="FF0000"/>
                </a:solidFill>
              </a:rPr>
              <a:t>It is very easy for me to finish the work.</a:t>
            </a:r>
          </a:p>
        </p:txBody>
      </p:sp>
      <p:sp>
        <p:nvSpPr>
          <p:cNvPr id="3" name="矩形 2"/>
          <p:cNvSpPr/>
          <p:nvPr/>
        </p:nvSpPr>
        <p:spPr>
          <a:xfrm>
            <a:off x="876813" y="3182034"/>
            <a:ext cx="6024729" cy="461665"/>
          </a:xfrm>
          <a:prstGeom prst="rect">
            <a:avLst/>
          </a:prstGeom>
        </p:spPr>
        <p:txBody>
          <a:bodyPr wrap="square">
            <a:spAutoFit/>
          </a:bodyPr>
          <a:lstStyle/>
          <a:p>
            <a:r>
              <a:rPr lang="zh-CN" altLang="en-US" sz="2400" dirty="0">
                <a:latin typeface="黑体" panose="02010609060101010101" pitchFamily="49" charset="-122"/>
                <a:ea typeface="黑体" panose="02010609060101010101" pitchFamily="49" charset="-122"/>
              </a:rPr>
              <a:t>你真聪明能正确地回答出所有的问题。</a:t>
            </a:r>
          </a:p>
        </p:txBody>
      </p:sp>
      <p:sp>
        <p:nvSpPr>
          <p:cNvPr id="8" name="Text Box 10"/>
          <p:cNvSpPr txBox="1">
            <a:spLocks noChangeArrowheads="1"/>
          </p:cNvSpPr>
          <p:nvPr/>
        </p:nvSpPr>
        <p:spPr bwMode="auto">
          <a:xfrm>
            <a:off x="707569" y="3670410"/>
            <a:ext cx="75584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solidFill>
                  <a:srgbClr val="FF0000"/>
                </a:solidFill>
                <a:latin typeface="+mn-lt"/>
              </a:rPr>
              <a:t>It is clever of you to answer all the questions correctly.</a:t>
            </a:r>
          </a:p>
        </p:txBody>
      </p:sp>
    </p:spTree>
    <p:extLst>
      <p:ext uri="{BB962C8B-B14F-4D97-AF65-F5344CB8AC3E}">
        <p14:creationId xmlns:p14="http://schemas.microsoft.com/office/powerpoint/2010/main" val="288605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6" name="Text Box 8"/>
          <p:cNvSpPr txBox="1">
            <a:spLocks noChangeArrowheads="1"/>
          </p:cNvSpPr>
          <p:nvPr/>
        </p:nvSpPr>
        <p:spPr bwMode="auto">
          <a:xfrm>
            <a:off x="819398" y="1270660"/>
            <a:ext cx="714894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Times New Roman" pitchFamily="18" charset="0"/>
              </a:rPr>
              <a:t>（</a:t>
            </a:r>
            <a:r>
              <a:rPr lang="en-US" altLang="zh-CN" sz="2400" dirty="0">
                <a:latin typeface="Times New Roman" pitchFamily="18" charset="0"/>
              </a:rPr>
              <a:t>2</a:t>
            </a:r>
            <a:r>
              <a:rPr lang="zh-CN" altLang="en-US" sz="2400" dirty="0">
                <a:latin typeface="Times New Roman" pitchFamily="18" charset="0"/>
              </a:rPr>
              <a:t>）作表语：</a:t>
            </a:r>
            <a:endParaRPr lang="en-US" altLang="zh-CN" sz="2400" dirty="0">
              <a:latin typeface="Times New Roman" pitchFamily="18" charset="0"/>
            </a:endParaRPr>
          </a:p>
          <a:p>
            <a:r>
              <a:rPr lang="zh-CN" altLang="en-US" sz="2400" dirty="0">
                <a:latin typeface="Times New Roman" pitchFamily="18" charset="0"/>
              </a:rPr>
              <a:t> </a:t>
            </a:r>
            <a:endParaRPr lang="en-US" altLang="zh-CN" sz="2400" dirty="0">
              <a:latin typeface="Times New Roman" pitchFamily="18" charset="0"/>
            </a:endParaRPr>
          </a:p>
          <a:p>
            <a:r>
              <a:rPr lang="en-US" altLang="zh-CN" sz="2400" dirty="0"/>
              <a:t>Zhang Tian’s dream </a:t>
            </a:r>
            <a:r>
              <a:rPr lang="en-US" altLang="zh-CN" sz="2400" dirty="0">
                <a:solidFill>
                  <a:srgbClr val="FF0000"/>
                </a:solidFill>
              </a:rPr>
              <a:t>is to become </a:t>
            </a:r>
            <a:r>
              <a:rPr lang="en-US" altLang="zh-CN" sz="2400" dirty="0"/>
              <a:t>a volunteer teacher in a village school after graduation.</a:t>
            </a:r>
          </a:p>
          <a:p>
            <a:endParaRPr lang="zh-CN" altLang="en-US" sz="2400" dirty="0">
              <a:latin typeface="Times New Roman" pitchFamily="18"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355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Text Box 9"/>
          <p:cNvSpPr txBox="1">
            <a:spLocks noChangeArrowheads="1"/>
          </p:cNvSpPr>
          <p:nvPr/>
        </p:nvSpPr>
        <p:spPr bwMode="auto">
          <a:xfrm>
            <a:off x="489858" y="968828"/>
            <a:ext cx="6324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dirty="0">
                <a:latin typeface="Times New Roman" pitchFamily="18" charset="0"/>
              </a:rPr>
              <a:t>（</a:t>
            </a:r>
            <a:r>
              <a:rPr lang="en-US" altLang="zh-CN" sz="2400" dirty="0">
                <a:latin typeface="Times New Roman" pitchFamily="18" charset="0"/>
              </a:rPr>
              <a:t>3</a:t>
            </a:r>
            <a:r>
              <a:rPr lang="zh-CN" altLang="en-US" sz="2400" dirty="0">
                <a:latin typeface="Times New Roman" pitchFamily="18" charset="0"/>
              </a:rPr>
              <a:t>）作宾语：</a:t>
            </a:r>
          </a:p>
          <a:p>
            <a:r>
              <a:rPr lang="en-US" altLang="zh-CN" sz="2400" dirty="0"/>
              <a:t>He decided </a:t>
            </a:r>
            <a:r>
              <a:rPr lang="en-US" altLang="zh-CN" sz="2400" dirty="0">
                <a:solidFill>
                  <a:srgbClr val="FF0000"/>
                </a:solidFill>
              </a:rPr>
              <a:t>to study hard</a:t>
            </a:r>
            <a:r>
              <a:rPr lang="en-US" altLang="zh-CN" sz="2400" dirty="0"/>
              <a:t> at his lessons.</a:t>
            </a:r>
          </a:p>
          <a:p>
            <a:r>
              <a:rPr lang="en-US" altLang="zh-CN" sz="2400" dirty="0"/>
              <a:t>They plan </a:t>
            </a:r>
            <a:r>
              <a:rPr lang="en-US" altLang="zh-CN" sz="2400" dirty="0">
                <a:solidFill>
                  <a:srgbClr val="FF0000"/>
                </a:solidFill>
              </a:rPr>
              <a:t>to go for an outing </a:t>
            </a:r>
            <a:r>
              <a:rPr lang="en-US" altLang="zh-CN" sz="2400" dirty="0"/>
              <a:t>tomorrow.</a:t>
            </a:r>
          </a:p>
          <a:p>
            <a:r>
              <a:rPr lang="en-US" altLang="zh-CN" sz="2400" dirty="0"/>
              <a:t>He promised </a:t>
            </a:r>
            <a:r>
              <a:rPr lang="en-US" altLang="zh-CN" sz="2400" dirty="0">
                <a:solidFill>
                  <a:srgbClr val="FF0000"/>
                </a:solidFill>
              </a:rPr>
              <a:t>to help me</a:t>
            </a:r>
            <a:r>
              <a:rPr lang="en-US" altLang="zh-CN" sz="2400" dirty="0"/>
              <a:t>, but he didn’t.</a:t>
            </a:r>
          </a:p>
          <a:p>
            <a:endParaRPr lang="zh-CN" altLang="en-US" sz="2400" dirty="0"/>
          </a:p>
        </p:txBody>
      </p:sp>
      <p:sp>
        <p:nvSpPr>
          <p:cNvPr id="53259" name="Text Box 11"/>
          <p:cNvSpPr txBox="1">
            <a:spLocks noChangeArrowheads="1"/>
          </p:cNvSpPr>
          <p:nvPr/>
        </p:nvSpPr>
        <p:spPr bwMode="auto">
          <a:xfrm>
            <a:off x="489858" y="2649788"/>
            <a:ext cx="8224156" cy="15696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Times New Roman" pitchFamily="18" charset="0"/>
              </a:rPr>
              <a:t>宾语可以为疑问词</a:t>
            </a:r>
            <a:r>
              <a:rPr lang="en-US" altLang="zh-CN" sz="2400" dirty="0">
                <a:latin typeface="Times New Roman" pitchFamily="18" charset="0"/>
              </a:rPr>
              <a:t>+</a:t>
            </a:r>
            <a:r>
              <a:rPr lang="zh-CN" altLang="en-US" sz="2400" dirty="0">
                <a:latin typeface="Times New Roman" pitchFamily="18" charset="0"/>
              </a:rPr>
              <a:t>不定式：</a:t>
            </a:r>
            <a:endParaRPr lang="zh-CN" altLang="en-US" sz="2400" dirty="0">
              <a:solidFill>
                <a:srgbClr val="FF0000"/>
              </a:solidFill>
              <a:latin typeface="Times New Roman" pitchFamily="18" charset="0"/>
            </a:endParaRPr>
          </a:p>
          <a:p>
            <a:r>
              <a:rPr lang="en-US" altLang="zh-CN" sz="2400" dirty="0">
                <a:solidFill>
                  <a:schemeClr val="tx1"/>
                </a:solidFill>
              </a:rPr>
              <a:t>He </a:t>
            </a:r>
            <a:r>
              <a:rPr lang="en-US" altLang="zh-CN" sz="2400">
                <a:solidFill>
                  <a:schemeClr val="tx1"/>
                </a:solidFill>
              </a:rPr>
              <a:t>didn’t know </a:t>
            </a:r>
            <a:r>
              <a:rPr lang="en-US" altLang="zh-CN" sz="2400">
                <a:solidFill>
                  <a:srgbClr val="FF0000"/>
                </a:solidFill>
              </a:rPr>
              <a:t>how </a:t>
            </a:r>
            <a:r>
              <a:rPr lang="en-US" altLang="zh-CN" sz="2400" dirty="0">
                <a:solidFill>
                  <a:srgbClr val="FF0000"/>
                </a:solidFill>
              </a:rPr>
              <a:t>to operate the machine.</a:t>
            </a:r>
          </a:p>
          <a:p>
            <a:endParaRPr lang="en-US" altLang="zh-CN" sz="2400" dirty="0"/>
          </a:p>
          <a:p>
            <a:r>
              <a:rPr lang="en-US" altLang="zh-CN" sz="2400" dirty="0"/>
              <a:t>We discussed</a:t>
            </a:r>
            <a:r>
              <a:rPr lang="en-US" altLang="zh-CN" sz="2400" dirty="0">
                <a:solidFill>
                  <a:srgbClr val="FFFF00"/>
                </a:solidFill>
              </a:rPr>
              <a:t> </a:t>
            </a:r>
            <a:r>
              <a:rPr lang="en-US" altLang="zh-CN" sz="2400" dirty="0">
                <a:solidFill>
                  <a:srgbClr val="FF0000"/>
                </a:solidFill>
              </a:rPr>
              <a:t>where to hold the meeting.</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526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5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Text Box 7"/>
          <p:cNvSpPr txBox="1">
            <a:spLocks noChangeArrowheads="1"/>
          </p:cNvSpPr>
          <p:nvPr/>
        </p:nvSpPr>
        <p:spPr bwMode="auto">
          <a:xfrm>
            <a:off x="653143" y="1364040"/>
            <a:ext cx="7815943"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Times New Roman" pitchFamily="18" charset="0"/>
              </a:rPr>
              <a:t>带不定式作宾语的词语：</a:t>
            </a:r>
            <a:r>
              <a:rPr lang="en-US" altLang="zh-CN" sz="2200" dirty="0">
                <a:solidFill>
                  <a:srgbClr val="FF0000"/>
                </a:solidFill>
                <a:latin typeface="+mn-lt"/>
              </a:rPr>
              <a:t>promise</a:t>
            </a:r>
            <a:r>
              <a:rPr lang="zh-CN" altLang="en-US" sz="2200" dirty="0">
                <a:solidFill>
                  <a:srgbClr val="FF0000"/>
                </a:solidFill>
                <a:latin typeface="+mn-lt"/>
              </a:rPr>
              <a:t>、</a:t>
            </a:r>
            <a:r>
              <a:rPr lang="en-US" altLang="zh-CN" sz="2200" dirty="0">
                <a:solidFill>
                  <a:srgbClr val="FF0000"/>
                </a:solidFill>
                <a:latin typeface="+mn-lt"/>
              </a:rPr>
              <a:t>refuse</a:t>
            </a:r>
            <a:r>
              <a:rPr lang="zh-CN" altLang="en-US" sz="2200" dirty="0">
                <a:solidFill>
                  <a:srgbClr val="FF0000"/>
                </a:solidFill>
                <a:latin typeface="+mn-lt"/>
              </a:rPr>
              <a:t>、</a:t>
            </a:r>
            <a:r>
              <a:rPr lang="en-US" altLang="zh-CN" sz="2200" dirty="0">
                <a:solidFill>
                  <a:srgbClr val="FF0000"/>
                </a:solidFill>
                <a:latin typeface="+mn-lt"/>
              </a:rPr>
              <a:t>expect</a:t>
            </a:r>
            <a:r>
              <a:rPr lang="zh-CN" altLang="en-US" sz="2200" dirty="0">
                <a:solidFill>
                  <a:srgbClr val="FF0000"/>
                </a:solidFill>
                <a:latin typeface="+mn-lt"/>
              </a:rPr>
              <a:t>、</a:t>
            </a:r>
            <a:r>
              <a:rPr lang="en-US" altLang="zh-CN" sz="2200" dirty="0">
                <a:solidFill>
                  <a:srgbClr val="FF0000"/>
                </a:solidFill>
                <a:latin typeface="+mn-lt"/>
              </a:rPr>
              <a:t>hope</a:t>
            </a:r>
            <a:r>
              <a:rPr lang="zh-CN" altLang="en-US" sz="2200" dirty="0">
                <a:solidFill>
                  <a:srgbClr val="FF0000"/>
                </a:solidFill>
                <a:latin typeface="+mn-lt"/>
              </a:rPr>
              <a:t>、</a:t>
            </a:r>
            <a:r>
              <a:rPr lang="en-US" altLang="zh-CN" sz="2200" dirty="0">
                <a:solidFill>
                  <a:srgbClr val="FF0000"/>
                </a:solidFill>
                <a:latin typeface="+mn-lt"/>
              </a:rPr>
              <a:t>learn</a:t>
            </a:r>
            <a:r>
              <a:rPr lang="zh-CN" altLang="en-US" sz="2200" dirty="0">
                <a:solidFill>
                  <a:srgbClr val="FF0000"/>
                </a:solidFill>
                <a:latin typeface="+mn-lt"/>
              </a:rPr>
              <a:t>、</a:t>
            </a:r>
            <a:r>
              <a:rPr lang="en-US" altLang="zh-CN" sz="2200" dirty="0">
                <a:solidFill>
                  <a:srgbClr val="FF0000"/>
                </a:solidFill>
                <a:latin typeface="+mn-lt"/>
              </a:rPr>
              <a:t>offer</a:t>
            </a:r>
            <a:r>
              <a:rPr lang="zh-CN" altLang="en-US" sz="2200" dirty="0">
                <a:solidFill>
                  <a:srgbClr val="FF0000"/>
                </a:solidFill>
                <a:latin typeface="+mn-lt"/>
              </a:rPr>
              <a:t>、</a:t>
            </a:r>
            <a:r>
              <a:rPr lang="en-US" altLang="zh-CN" sz="2200" dirty="0">
                <a:solidFill>
                  <a:srgbClr val="FF0000"/>
                </a:solidFill>
                <a:latin typeface="+mn-lt"/>
              </a:rPr>
              <a:t>wish</a:t>
            </a:r>
            <a:r>
              <a:rPr lang="zh-CN" altLang="en-US" sz="2200" dirty="0">
                <a:solidFill>
                  <a:srgbClr val="FF0000"/>
                </a:solidFill>
                <a:latin typeface="+mn-lt"/>
              </a:rPr>
              <a:t>、</a:t>
            </a:r>
            <a:r>
              <a:rPr lang="en-US" altLang="zh-CN" sz="2200" dirty="0">
                <a:solidFill>
                  <a:srgbClr val="FF0000"/>
                </a:solidFill>
                <a:latin typeface="+mn-lt"/>
              </a:rPr>
              <a:t>want</a:t>
            </a:r>
            <a:r>
              <a:rPr lang="zh-CN" altLang="en-US" sz="2200" dirty="0">
                <a:solidFill>
                  <a:srgbClr val="FF0000"/>
                </a:solidFill>
                <a:latin typeface="+mn-lt"/>
              </a:rPr>
              <a:t>、</a:t>
            </a:r>
            <a:r>
              <a:rPr lang="en-US" altLang="zh-CN" sz="2200" dirty="0">
                <a:solidFill>
                  <a:srgbClr val="FF0000"/>
                </a:solidFill>
                <a:latin typeface="+mn-lt"/>
              </a:rPr>
              <a:t>fail</a:t>
            </a:r>
            <a:r>
              <a:rPr lang="zh-CN" altLang="en-US" sz="2200" dirty="0">
                <a:solidFill>
                  <a:srgbClr val="FF0000"/>
                </a:solidFill>
                <a:latin typeface="+mn-lt"/>
              </a:rPr>
              <a:t>、</a:t>
            </a:r>
            <a:r>
              <a:rPr lang="en-US" altLang="zh-CN" sz="2200" dirty="0">
                <a:solidFill>
                  <a:srgbClr val="FF0000"/>
                </a:solidFill>
                <a:latin typeface="+mn-lt"/>
              </a:rPr>
              <a:t>plan</a:t>
            </a:r>
            <a:r>
              <a:rPr lang="zh-CN" altLang="en-US" sz="2200" dirty="0">
                <a:solidFill>
                  <a:srgbClr val="FF0000"/>
                </a:solidFill>
                <a:latin typeface="+mn-lt"/>
              </a:rPr>
              <a:t>、</a:t>
            </a:r>
            <a:r>
              <a:rPr lang="en-US" altLang="zh-CN" sz="2200" dirty="0">
                <a:solidFill>
                  <a:srgbClr val="FF0000"/>
                </a:solidFill>
                <a:latin typeface="+mn-lt"/>
              </a:rPr>
              <a:t>agree</a:t>
            </a:r>
            <a:r>
              <a:rPr lang="zh-CN" altLang="en-US" sz="2200" dirty="0">
                <a:solidFill>
                  <a:srgbClr val="FF0000"/>
                </a:solidFill>
                <a:latin typeface="+mn-lt"/>
              </a:rPr>
              <a:t>、</a:t>
            </a:r>
            <a:r>
              <a:rPr lang="en-US" altLang="zh-CN" sz="2200" dirty="0">
                <a:solidFill>
                  <a:srgbClr val="FF0000"/>
                </a:solidFill>
                <a:latin typeface="+mn-lt"/>
              </a:rPr>
              <a:t>prefer</a:t>
            </a:r>
            <a:r>
              <a:rPr lang="zh-CN" altLang="en-US" sz="2200" dirty="0">
                <a:solidFill>
                  <a:srgbClr val="FF0000"/>
                </a:solidFill>
                <a:latin typeface="+mn-lt"/>
              </a:rPr>
              <a:t>、</a:t>
            </a:r>
            <a:r>
              <a:rPr lang="en-US" altLang="zh-CN" sz="2200" dirty="0">
                <a:solidFill>
                  <a:srgbClr val="FF0000"/>
                </a:solidFill>
                <a:latin typeface="+mn-lt"/>
              </a:rPr>
              <a:t>decide</a:t>
            </a:r>
            <a:r>
              <a:rPr lang="zh-CN" altLang="en-US" sz="2200" dirty="0">
                <a:solidFill>
                  <a:srgbClr val="FF0000"/>
                </a:solidFill>
                <a:latin typeface="+mn-lt"/>
              </a:rPr>
              <a:t>、 </a:t>
            </a:r>
            <a:r>
              <a:rPr lang="en-US" altLang="zh-CN" sz="2200" dirty="0">
                <a:solidFill>
                  <a:srgbClr val="FF0000"/>
                </a:solidFill>
                <a:latin typeface="+mn-lt"/>
              </a:rPr>
              <a:t>try</a:t>
            </a:r>
            <a:r>
              <a:rPr lang="zh-CN" altLang="en-US" sz="2200" dirty="0">
                <a:solidFill>
                  <a:srgbClr val="FF0000"/>
                </a:solidFill>
                <a:latin typeface="+mn-lt"/>
              </a:rPr>
              <a:t>、 </a:t>
            </a:r>
            <a:r>
              <a:rPr lang="en-US" altLang="zh-CN" sz="2200" dirty="0">
                <a:solidFill>
                  <a:srgbClr val="FF0000"/>
                </a:solidFill>
                <a:latin typeface="+mn-lt"/>
              </a:rPr>
              <a:t>manage</a:t>
            </a:r>
            <a:r>
              <a:rPr lang="zh-CN" altLang="en-US" sz="2200" dirty="0">
                <a:solidFill>
                  <a:srgbClr val="FF0000"/>
                </a:solidFill>
                <a:latin typeface="+mn-lt"/>
              </a:rPr>
              <a:t>、</a:t>
            </a:r>
            <a:r>
              <a:rPr lang="en-US" altLang="zh-CN" sz="2200" dirty="0">
                <a:solidFill>
                  <a:srgbClr val="FF0000"/>
                </a:solidFill>
                <a:latin typeface="+mn-lt"/>
              </a:rPr>
              <a:t>determine</a:t>
            </a:r>
            <a:r>
              <a:rPr lang="zh-CN" altLang="en-US" sz="2200" dirty="0">
                <a:solidFill>
                  <a:srgbClr val="FF0000"/>
                </a:solidFill>
                <a:latin typeface="+mn-lt"/>
              </a:rPr>
              <a:t>、</a:t>
            </a:r>
            <a:r>
              <a:rPr lang="en-US" altLang="zh-CN" sz="2200" dirty="0">
                <a:solidFill>
                  <a:srgbClr val="FF0000"/>
                </a:solidFill>
                <a:latin typeface="+mn-lt"/>
              </a:rPr>
              <a:t>desire</a:t>
            </a:r>
            <a:r>
              <a:rPr lang="zh-CN" altLang="en-US" sz="2400" dirty="0">
                <a:latin typeface="Times New Roman" pitchFamily="18" charset="0"/>
              </a:rPr>
              <a:t>等</a:t>
            </a:r>
            <a:r>
              <a:rPr lang="zh-CN" altLang="en-US" sz="2400" b="1" dirty="0">
                <a:latin typeface="Times New Roman" pitchFamily="18" charset="0"/>
              </a:rPr>
              <a:t>。</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4493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Text Box 7"/>
          <p:cNvSpPr txBox="1">
            <a:spLocks noChangeArrowheads="1"/>
          </p:cNvSpPr>
          <p:nvPr/>
        </p:nvSpPr>
        <p:spPr bwMode="auto">
          <a:xfrm>
            <a:off x="386442" y="968828"/>
            <a:ext cx="8376558"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b="1" dirty="0">
                <a:latin typeface="黑体" pitchFamily="49" charset="-122"/>
                <a:ea typeface="黑体" pitchFamily="49" charset="-122"/>
              </a:rPr>
              <a:t>(4) </a:t>
            </a:r>
            <a:r>
              <a:rPr lang="zh-CN" altLang="en-US" sz="2400" dirty="0">
                <a:latin typeface="黑体" pitchFamily="49" charset="-122"/>
                <a:ea typeface="黑体" pitchFamily="49" charset="-122"/>
              </a:rPr>
              <a:t>不定式作宾补：</a:t>
            </a:r>
            <a:endParaRPr lang="en-US" altLang="zh-CN" sz="2400" dirty="0">
              <a:latin typeface="黑体" pitchFamily="49" charset="-122"/>
              <a:ea typeface="黑体" pitchFamily="49" charset="-122"/>
            </a:endParaRPr>
          </a:p>
          <a:p>
            <a:r>
              <a:rPr lang="zh-CN" altLang="en-US" sz="2400" dirty="0">
                <a:solidFill>
                  <a:schemeClr val="tx1"/>
                </a:solidFill>
                <a:ea typeface="黑体" pitchFamily="49" charset="-122"/>
              </a:rPr>
              <a:t>主语</a:t>
            </a:r>
            <a:r>
              <a:rPr lang="zh-CN" altLang="en-US" sz="2800" dirty="0">
                <a:solidFill>
                  <a:schemeClr val="tx1"/>
                </a:solidFill>
              </a:rPr>
              <a:t> </a:t>
            </a:r>
            <a:r>
              <a:rPr lang="en-US" altLang="zh-CN" sz="2400" dirty="0">
                <a:solidFill>
                  <a:schemeClr val="tx1"/>
                </a:solidFill>
                <a:latin typeface="+mn-lt"/>
              </a:rPr>
              <a:t>+ ask </a:t>
            </a:r>
            <a:r>
              <a:rPr lang="en-US" altLang="zh-CN" sz="2400" dirty="0">
                <a:latin typeface="+mn-lt"/>
              </a:rPr>
              <a:t>/ require / tell / order / force / get / want /encourage/ remind/ warn/ like + </a:t>
            </a:r>
            <a:r>
              <a:rPr lang="en-US" altLang="zh-CN" sz="2400" dirty="0">
                <a:solidFill>
                  <a:srgbClr val="FF0000"/>
                </a:solidFill>
                <a:latin typeface="+mn-lt"/>
              </a:rPr>
              <a:t>sb.to do </a:t>
            </a:r>
            <a:r>
              <a:rPr lang="en-US" altLang="zh-CN" sz="2400" dirty="0" err="1">
                <a:solidFill>
                  <a:srgbClr val="FF0000"/>
                </a:solidFill>
                <a:latin typeface="+mn-lt"/>
              </a:rPr>
              <a:t>sth</a:t>
            </a:r>
            <a:r>
              <a:rPr lang="en-US" altLang="zh-CN" sz="2400" dirty="0">
                <a:solidFill>
                  <a:srgbClr val="FF0000"/>
                </a:solidFill>
                <a:latin typeface="+mn-lt"/>
              </a:rPr>
              <a:t>.</a:t>
            </a:r>
            <a:endParaRPr lang="zh-CN" altLang="en-US" sz="2400" dirty="0">
              <a:solidFill>
                <a:srgbClr val="FF0000"/>
              </a:solidFill>
              <a:latin typeface="+mn-lt"/>
            </a:endParaRPr>
          </a:p>
        </p:txBody>
      </p:sp>
      <p:sp>
        <p:nvSpPr>
          <p:cNvPr id="27657" name="Text Box 9"/>
          <p:cNvSpPr txBox="1">
            <a:spLocks noChangeArrowheads="1"/>
          </p:cNvSpPr>
          <p:nvPr/>
        </p:nvSpPr>
        <p:spPr bwMode="auto">
          <a:xfrm>
            <a:off x="798845" y="2312624"/>
            <a:ext cx="617188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2400" dirty="0">
                <a:latin typeface="+mn-lt"/>
              </a:rPr>
              <a:t>He </a:t>
            </a:r>
            <a:r>
              <a:rPr lang="en-US" altLang="zh-CN" sz="2400" dirty="0">
                <a:solidFill>
                  <a:srgbClr val="FF0000"/>
                </a:solidFill>
                <a:latin typeface="+mn-lt"/>
              </a:rPr>
              <a:t>wants me to help </a:t>
            </a:r>
            <a:r>
              <a:rPr lang="en-US" altLang="zh-CN" sz="2400" dirty="0">
                <a:solidFill>
                  <a:schemeClr val="tx1"/>
                </a:solidFill>
                <a:latin typeface="+mn-lt"/>
              </a:rPr>
              <a:t>him with his study. </a:t>
            </a:r>
          </a:p>
          <a:p>
            <a:endParaRPr lang="en-US" altLang="zh-CN" sz="2400" dirty="0">
              <a:solidFill>
                <a:schemeClr val="tx1"/>
              </a:solidFill>
              <a:latin typeface="+mn-lt"/>
            </a:endParaRPr>
          </a:p>
          <a:p>
            <a:r>
              <a:rPr lang="en-US" altLang="zh-CN" sz="2400" dirty="0">
                <a:solidFill>
                  <a:schemeClr val="tx1"/>
                </a:solidFill>
                <a:latin typeface="+mn-lt"/>
              </a:rPr>
              <a:t>My mother </a:t>
            </a:r>
            <a:r>
              <a:rPr lang="en-US" altLang="zh-CN" sz="2400" dirty="0">
                <a:solidFill>
                  <a:srgbClr val="FF0000"/>
                </a:solidFill>
                <a:latin typeface="+mn-lt"/>
              </a:rPr>
              <a:t>told me not to make </a:t>
            </a:r>
            <a:r>
              <a:rPr lang="en-US" altLang="zh-CN" sz="2400" dirty="0">
                <a:solidFill>
                  <a:schemeClr val="tx1"/>
                </a:solidFill>
                <a:latin typeface="+mn-lt"/>
              </a:rPr>
              <a:t>some noise.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28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999" y="451298"/>
            <a:ext cx="6956955" cy="3893502"/>
          </a:xfrm>
          <a:prstGeom prst="rect">
            <a:avLst/>
          </a:prstGeom>
          <a:noFill/>
        </p:spPr>
        <p:txBody>
          <a:bodyPr wrap="square" rtlCol="0">
            <a:spAutoFit/>
          </a:bodyPr>
          <a:lstStyle/>
          <a:p>
            <a:pPr>
              <a:lnSpc>
                <a:spcPct val="150000"/>
              </a:lnSpc>
            </a:pPr>
            <a:r>
              <a:rPr lang="zh-CN" altLang="en-US" sz="2800" dirty="0"/>
              <a:t>学法指导：</a:t>
            </a:r>
            <a:endParaRPr lang="en-US" altLang="zh-CN" sz="2800" dirty="0"/>
          </a:p>
          <a:p>
            <a:pPr>
              <a:lnSpc>
                <a:spcPct val="150000"/>
              </a:lnSpc>
            </a:pPr>
            <a:r>
              <a:rPr lang="zh-CN" altLang="en-US" sz="2800" dirty="0"/>
              <a:t>在</a:t>
            </a:r>
            <a:r>
              <a:rPr lang="zh-CN" altLang="en-US" sz="2800"/>
              <a:t>认真学习本节课的重点词汇</a:t>
            </a:r>
            <a:r>
              <a:rPr lang="zh-CN" altLang="en-US" sz="2800" dirty="0"/>
              <a:t>和动词不定式使用形式的基础上，务必关注上下文语境，体会句子或文段所传递的意思，即把词汇和语法作为工具，以能够理解文本内容和表达自己的思想为最终目的。</a:t>
            </a:r>
          </a:p>
        </p:txBody>
      </p:sp>
    </p:spTree>
    <p:extLst>
      <p:ext uri="{BB962C8B-B14F-4D97-AF65-F5344CB8AC3E}">
        <p14:creationId xmlns:p14="http://schemas.microsoft.com/office/powerpoint/2010/main" val="2379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7"/>
          <p:cNvSpPr txBox="1">
            <a:spLocks noChangeArrowheads="1"/>
          </p:cNvSpPr>
          <p:nvPr/>
        </p:nvSpPr>
        <p:spPr bwMode="auto">
          <a:xfrm>
            <a:off x="609599" y="660400"/>
            <a:ext cx="22424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黑体" pitchFamily="49" charset="-122"/>
                <a:ea typeface="黑体" pitchFamily="49" charset="-122"/>
              </a:rPr>
              <a:t>（</a:t>
            </a:r>
            <a:r>
              <a:rPr lang="en-US" altLang="zh-CN" sz="2400" dirty="0">
                <a:latin typeface="黑体" pitchFamily="49" charset="-122"/>
                <a:ea typeface="黑体" pitchFamily="49" charset="-122"/>
              </a:rPr>
              <a:t>5</a:t>
            </a:r>
            <a:r>
              <a:rPr lang="zh-CN" altLang="en-US" sz="2400" dirty="0">
                <a:latin typeface="黑体" pitchFamily="49" charset="-122"/>
                <a:ea typeface="黑体" pitchFamily="49" charset="-122"/>
              </a:rPr>
              <a:t>）作定语： </a:t>
            </a:r>
          </a:p>
        </p:txBody>
      </p:sp>
      <p:sp>
        <p:nvSpPr>
          <p:cNvPr id="30728" name="Text Box 8"/>
          <p:cNvSpPr txBox="1">
            <a:spLocks noChangeArrowheads="1"/>
          </p:cNvSpPr>
          <p:nvPr/>
        </p:nvSpPr>
        <p:spPr bwMode="auto">
          <a:xfrm>
            <a:off x="479651" y="2776484"/>
            <a:ext cx="6944405" cy="168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altLang="zh-CN" sz="2400" dirty="0">
                <a:latin typeface="+mn-lt"/>
              </a:rPr>
              <a:t>I</a:t>
            </a:r>
            <a:r>
              <a:rPr lang="en-US" altLang="zh-CN" sz="2400" dirty="0">
                <a:solidFill>
                  <a:srgbClr val="FF0000"/>
                </a:solidFill>
                <a:latin typeface="+mn-lt"/>
              </a:rPr>
              <a:t> have </a:t>
            </a:r>
            <a:r>
              <a:rPr lang="en-US" altLang="zh-CN" sz="2400" dirty="0">
                <a:solidFill>
                  <a:schemeClr val="tx1"/>
                </a:solidFill>
                <a:latin typeface="+mn-lt"/>
              </a:rPr>
              <a:t>a meeting </a:t>
            </a:r>
            <a:r>
              <a:rPr lang="en-US" altLang="zh-CN" sz="2400" dirty="0">
                <a:solidFill>
                  <a:srgbClr val="FF0000"/>
                </a:solidFill>
                <a:latin typeface="+mn-lt"/>
              </a:rPr>
              <a:t>to attend</a:t>
            </a:r>
            <a:r>
              <a:rPr lang="en-US" altLang="zh-CN" sz="2400" dirty="0">
                <a:latin typeface="+mn-lt"/>
              </a:rPr>
              <a:t>.</a:t>
            </a:r>
          </a:p>
          <a:p>
            <a:pPr>
              <a:lnSpc>
                <a:spcPct val="150000"/>
              </a:lnSpc>
            </a:pPr>
            <a:r>
              <a:rPr lang="en-US" altLang="zh-CN" sz="2400" dirty="0">
                <a:latin typeface="+mn-lt"/>
              </a:rPr>
              <a:t>I </a:t>
            </a:r>
            <a:r>
              <a:rPr lang="en-US" altLang="zh-CN" sz="2400" dirty="0">
                <a:solidFill>
                  <a:srgbClr val="FF0000"/>
                </a:solidFill>
                <a:latin typeface="+mn-lt"/>
              </a:rPr>
              <a:t>want</a:t>
            </a:r>
            <a:r>
              <a:rPr lang="en-US" altLang="zh-CN" sz="2400" dirty="0">
                <a:latin typeface="+mn-lt"/>
              </a:rPr>
              <a:t> to find </a:t>
            </a:r>
            <a:r>
              <a:rPr lang="en-US" altLang="zh-CN" sz="2400" dirty="0">
                <a:solidFill>
                  <a:schemeClr val="tx1"/>
                </a:solidFill>
                <a:latin typeface="+mn-lt"/>
              </a:rPr>
              <a:t>something</a:t>
            </a:r>
            <a:r>
              <a:rPr lang="en-US" altLang="zh-CN" sz="2400" dirty="0">
                <a:latin typeface="+mn-lt"/>
              </a:rPr>
              <a:t> </a:t>
            </a:r>
            <a:r>
              <a:rPr lang="en-US" altLang="zh-CN" sz="2400" dirty="0">
                <a:solidFill>
                  <a:srgbClr val="FF0000"/>
                </a:solidFill>
                <a:latin typeface="+mn-lt"/>
              </a:rPr>
              <a:t>to eat</a:t>
            </a:r>
            <a:r>
              <a:rPr lang="en-US" altLang="zh-CN" sz="2400" dirty="0">
                <a:latin typeface="+mn-lt"/>
              </a:rPr>
              <a:t>.</a:t>
            </a:r>
          </a:p>
          <a:p>
            <a:pPr>
              <a:lnSpc>
                <a:spcPct val="150000"/>
              </a:lnSpc>
            </a:pPr>
            <a:r>
              <a:rPr lang="en-US" altLang="zh-CN" sz="2400" dirty="0">
                <a:latin typeface="+mn-lt"/>
              </a:rPr>
              <a:t>I’ll </a:t>
            </a:r>
            <a:r>
              <a:rPr lang="en-US" altLang="zh-CN" sz="2400" dirty="0">
                <a:solidFill>
                  <a:srgbClr val="FF0000"/>
                </a:solidFill>
                <a:latin typeface="+mn-lt"/>
              </a:rPr>
              <a:t>give</a:t>
            </a:r>
            <a:r>
              <a:rPr lang="en-US" altLang="zh-CN" sz="2400" dirty="0">
                <a:latin typeface="+mn-lt"/>
              </a:rPr>
              <a:t> you a week to think the problem over.</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644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479651" y="1039742"/>
            <a:ext cx="8054750" cy="1682577"/>
          </a:xfrm>
          <a:prstGeom prst="rect">
            <a:avLst/>
          </a:prstGeom>
        </p:spPr>
        <p:txBody>
          <a:bodyPr wrap="square">
            <a:spAutoFit/>
          </a:bodyPr>
          <a:lstStyle/>
          <a:p>
            <a:pPr>
              <a:lnSpc>
                <a:spcPct val="150000"/>
              </a:lnSpc>
            </a:pPr>
            <a:r>
              <a:rPr lang="zh-CN" altLang="en-US" sz="2400" dirty="0">
                <a:latin typeface="黑体" panose="02010609060101010101" pitchFamily="49" charset="-122"/>
                <a:ea typeface="黑体" panose="02010609060101010101" pitchFamily="49" charset="-122"/>
              </a:rPr>
              <a:t>动词不定式作定语，放在所修饰的名词或代词后</a:t>
            </a:r>
            <a:r>
              <a:rPr lang="en-US" altLang="zh-CN" sz="2400" dirty="0">
                <a:latin typeface="黑体" panose="02010609060101010101" pitchFamily="49" charset="-122"/>
                <a:ea typeface="黑体" panose="02010609060101010101" pitchFamily="49" charset="-122"/>
              </a:rPr>
              <a:t>,</a:t>
            </a:r>
            <a:r>
              <a:rPr lang="zh-CN" altLang="en-US" sz="2400" dirty="0">
                <a:latin typeface="黑体" panose="02010609060101010101" pitchFamily="49" charset="-122"/>
                <a:ea typeface="黑体" panose="02010609060101010101" pitchFamily="49" charset="-122"/>
              </a:rPr>
              <a:t>当谓语是特定的动词时，如</a:t>
            </a:r>
            <a:r>
              <a:rPr lang="en-US" altLang="zh-CN" sz="2400" dirty="0">
                <a:solidFill>
                  <a:srgbClr val="FF0000"/>
                </a:solidFill>
                <a:latin typeface="+mn-lt"/>
                <a:ea typeface="黑体" panose="02010609060101010101" pitchFamily="49" charset="-122"/>
              </a:rPr>
              <a:t>find, have, want, give, get, need,</a:t>
            </a:r>
            <a:r>
              <a:rPr lang="zh-CN" altLang="en-US" sz="2400" dirty="0">
                <a:latin typeface="黑体" panose="02010609060101010101" pitchFamily="49" charset="-122"/>
                <a:ea typeface="黑体" panose="02010609060101010101" pitchFamily="49" charset="-122"/>
              </a:rPr>
              <a:t>等，它们后面的名词可以用不定式修饰。</a:t>
            </a:r>
          </a:p>
        </p:txBody>
      </p:sp>
    </p:spTree>
    <p:extLst>
      <p:ext uri="{BB962C8B-B14F-4D97-AF65-F5344CB8AC3E}">
        <p14:creationId xmlns:p14="http://schemas.microsoft.com/office/powerpoint/2010/main" val="39980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Text Box 8"/>
          <p:cNvSpPr txBox="1">
            <a:spLocks noChangeArrowheads="1"/>
          </p:cNvSpPr>
          <p:nvPr/>
        </p:nvSpPr>
        <p:spPr bwMode="auto">
          <a:xfrm>
            <a:off x="560614" y="968828"/>
            <a:ext cx="8041318" cy="113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zh-CN" altLang="en-US" sz="2400" dirty="0">
                <a:latin typeface="+mn-lt"/>
              </a:rPr>
              <a:t>当名词前有特定的定语，如</a:t>
            </a:r>
            <a:r>
              <a:rPr lang="en-US" altLang="zh-CN" sz="2400" dirty="0">
                <a:solidFill>
                  <a:srgbClr val="FF0000"/>
                </a:solidFill>
                <a:latin typeface="+mn-lt"/>
              </a:rPr>
              <a:t>first, second, last, only</a:t>
            </a:r>
            <a:r>
              <a:rPr lang="zh-CN" altLang="en-US" sz="2400" dirty="0">
                <a:solidFill>
                  <a:srgbClr val="FF0000"/>
                </a:solidFill>
                <a:latin typeface="+mn-lt"/>
              </a:rPr>
              <a:t>以及形容词最高级</a:t>
            </a:r>
            <a:r>
              <a:rPr lang="zh-CN" altLang="en-US" sz="2400" dirty="0">
                <a:latin typeface="+mn-lt"/>
              </a:rPr>
              <a:t>时，该名词后可用不定式修饰</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7"/>
            <a:ext cx="2465616" cy="927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8"/>
          <p:cNvSpPr txBox="1">
            <a:spLocks noChangeArrowheads="1"/>
          </p:cNvSpPr>
          <p:nvPr/>
        </p:nvSpPr>
        <p:spPr bwMode="auto">
          <a:xfrm>
            <a:off x="560614" y="2546276"/>
            <a:ext cx="7200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latin typeface="+mn-lt"/>
              </a:rPr>
              <a:t>He was </a:t>
            </a:r>
            <a:r>
              <a:rPr lang="en-US" altLang="zh-CN" sz="2400" dirty="0">
                <a:solidFill>
                  <a:srgbClr val="FF0000"/>
                </a:solidFill>
                <a:latin typeface="+mn-lt"/>
              </a:rPr>
              <a:t>the first to get </a:t>
            </a:r>
            <a:r>
              <a:rPr lang="en-US" altLang="zh-CN" sz="2400" dirty="0">
                <a:latin typeface="+mn-lt"/>
              </a:rPr>
              <a:t>here. </a:t>
            </a:r>
          </a:p>
          <a:p>
            <a:endParaRPr lang="en-US" altLang="zh-CN" sz="2400" dirty="0">
              <a:latin typeface="+mn-lt"/>
            </a:endParaRPr>
          </a:p>
          <a:p>
            <a:r>
              <a:rPr lang="en-US" altLang="zh-CN" sz="2400" dirty="0">
                <a:latin typeface="+mn-lt"/>
              </a:rPr>
              <a:t>He is </a:t>
            </a:r>
            <a:r>
              <a:rPr lang="en-US" altLang="zh-CN" sz="2400" dirty="0">
                <a:solidFill>
                  <a:srgbClr val="FF0000"/>
                </a:solidFill>
                <a:latin typeface="+mn-lt"/>
              </a:rPr>
              <a:t>the only person to know </a:t>
            </a:r>
            <a:r>
              <a:rPr lang="en-US" altLang="zh-CN" sz="2400" dirty="0">
                <a:latin typeface="+mn-lt"/>
              </a:rPr>
              <a:t>the truth.</a:t>
            </a:r>
          </a:p>
        </p:txBody>
      </p:sp>
    </p:spTree>
    <p:extLst>
      <p:ext uri="{BB962C8B-B14F-4D97-AF65-F5344CB8AC3E}">
        <p14:creationId xmlns:p14="http://schemas.microsoft.com/office/powerpoint/2010/main" val="357978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386442" y="735807"/>
            <a:ext cx="830035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黑体" panose="02010609060101010101" pitchFamily="49" charset="-122"/>
                <a:ea typeface="黑体" panose="02010609060101010101" pitchFamily="49" charset="-122"/>
              </a:rPr>
              <a:t>（</a:t>
            </a:r>
            <a:r>
              <a:rPr lang="en-US" altLang="zh-CN" sz="2400" dirty="0">
                <a:latin typeface="黑体" panose="02010609060101010101" pitchFamily="49" charset="-122"/>
                <a:ea typeface="黑体" panose="02010609060101010101" pitchFamily="49" charset="-122"/>
              </a:rPr>
              <a:t>6</a:t>
            </a:r>
            <a:r>
              <a:rPr lang="zh-CN" altLang="en-US" sz="2400" dirty="0">
                <a:latin typeface="黑体" panose="02010609060101010101" pitchFamily="49" charset="-122"/>
                <a:ea typeface="黑体" panose="02010609060101010101" pitchFamily="49" charset="-122"/>
              </a:rPr>
              <a:t>）作状语： </a:t>
            </a:r>
          </a:p>
          <a:p>
            <a:endParaRPr lang="en-US" altLang="zh-CN" sz="2400" dirty="0">
              <a:latin typeface="+mn-lt"/>
            </a:endParaRPr>
          </a:p>
          <a:p>
            <a:r>
              <a:rPr lang="en-US" altLang="zh-CN" sz="2400" dirty="0">
                <a:latin typeface="+mn-lt"/>
              </a:rPr>
              <a:t>Mr. Smith came to our school </a:t>
            </a:r>
            <a:r>
              <a:rPr lang="en-US" altLang="zh-CN" sz="2400" dirty="0">
                <a:solidFill>
                  <a:srgbClr val="FF0000"/>
                </a:solidFill>
                <a:latin typeface="+mn-lt"/>
              </a:rPr>
              <a:t>to teach us English </a:t>
            </a:r>
            <a:r>
              <a:rPr lang="en-US" altLang="zh-CN" sz="2400" dirty="0">
                <a:latin typeface="+mn-lt"/>
              </a:rPr>
              <a:t>last year. </a:t>
            </a:r>
          </a:p>
        </p:txBody>
      </p:sp>
      <p:sp>
        <p:nvSpPr>
          <p:cNvPr id="33801" name="Text Box 9"/>
          <p:cNvSpPr txBox="1">
            <a:spLocks noChangeArrowheads="1"/>
          </p:cNvSpPr>
          <p:nvPr/>
        </p:nvSpPr>
        <p:spPr bwMode="auto">
          <a:xfrm>
            <a:off x="426760" y="2080204"/>
            <a:ext cx="85779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solidFill>
                  <a:srgbClr val="FF0000"/>
                </a:solidFill>
                <a:latin typeface="黑体" pitchFamily="49" charset="-122"/>
                <a:ea typeface="黑体" pitchFamily="49" charset="-122"/>
              </a:rPr>
              <a:t>注意</a:t>
            </a:r>
            <a:r>
              <a:rPr lang="en-US" altLang="zh-CN" sz="2400" dirty="0">
                <a:solidFill>
                  <a:srgbClr val="FF0000"/>
                </a:solidFill>
                <a:latin typeface="黑体" pitchFamily="49" charset="-122"/>
                <a:ea typeface="黑体" pitchFamily="49" charset="-122"/>
              </a:rPr>
              <a:t>:</a:t>
            </a:r>
            <a:r>
              <a:rPr lang="zh-CN" altLang="en-US" sz="2400" dirty="0">
                <a:latin typeface="黑体" pitchFamily="49" charset="-122"/>
                <a:ea typeface="黑体" pitchFamily="49" charset="-122"/>
              </a:rPr>
              <a:t>不定式放句首时，逻辑主语与句子主语要一致：</a:t>
            </a:r>
          </a:p>
          <a:p>
            <a:endParaRPr lang="en-US" altLang="zh-CN" sz="2400" dirty="0">
              <a:solidFill>
                <a:srgbClr val="FF0000"/>
              </a:solidFill>
              <a:latin typeface="+mn-lt"/>
            </a:endParaRPr>
          </a:p>
          <a:p>
            <a:r>
              <a:rPr lang="en-US" altLang="zh-CN" sz="2400" dirty="0">
                <a:solidFill>
                  <a:srgbClr val="FF0000"/>
                </a:solidFill>
                <a:latin typeface="+mn-lt"/>
              </a:rPr>
              <a:t>To learn </a:t>
            </a:r>
            <a:r>
              <a:rPr lang="en-US" altLang="zh-CN" sz="2400" dirty="0">
                <a:latin typeface="+mn-lt"/>
              </a:rPr>
              <a:t>English well, </a:t>
            </a:r>
            <a:r>
              <a:rPr lang="en-US" altLang="zh-CN" sz="2400" dirty="0">
                <a:solidFill>
                  <a:srgbClr val="FF0000"/>
                </a:solidFill>
                <a:latin typeface="+mn-lt"/>
              </a:rPr>
              <a:t>a dictionary </a:t>
            </a:r>
            <a:r>
              <a:rPr lang="en-US" altLang="zh-CN" sz="2400" dirty="0">
                <a:latin typeface="+mn-lt"/>
              </a:rPr>
              <a:t>is needed. </a:t>
            </a:r>
            <a:endParaRPr lang="zh-CN" altLang="en-US" sz="2400" dirty="0">
              <a:latin typeface="+mn-lt"/>
            </a:endParaRPr>
          </a:p>
        </p:txBody>
      </p:sp>
      <p:sp>
        <p:nvSpPr>
          <p:cNvPr id="33802" name="Text Box 10"/>
          <p:cNvSpPr txBox="1">
            <a:spLocks noChangeArrowheads="1"/>
          </p:cNvSpPr>
          <p:nvPr/>
        </p:nvSpPr>
        <p:spPr bwMode="auto">
          <a:xfrm>
            <a:off x="574221" y="3308352"/>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solidFill>
                  <a:srgbClr val="FF0000"/>
                </a:solidFill>
                <a:latin typeface="黑体" panose="02010609060101010101" pitchFamily="49" charset="-122"/>
                <a:ea typeface="黑体" panose="02010609060101010101" pitchFamily="49" charset="-122"/>
              </a:rPr>
              <a:t>正</a:t>
            </a:r>
            <a:r>
              <a:rPr lang="zh-CN" altLang="en-US" sz="2800" b="1" dirty="0">
                <a:solidFill>
                  <a:srgbClr val="FF0000"/>
                </a:solidFill>
                <a:latin typeface="Times New Roman" pitchFamily="18" charset="0"/>
              </a:rPr>
              <a:t>：</a:t>
            </a:r>
            <a:r>
              <a:rPr lang="en-US" altLang="zh-CN" sz="2400" dirty="0">
                <a:solidFill>
                  <a:srgbClr val="FF0000"/>
                </a:solidFill>
                <a:latin typeface="+mn-lt"/>
              </a:rPr>
              <a:t>To learn </a:t>
            </a:r>
            <a:r>
              <a:rPr lang="en-US" altLang="zh-CN" sz="2400" dirty="0">
                <a:solidFill>
                  <a:schemeClr val="tx1"/>
                </a:solidFill>
                <a:latin typeface="+mn-lt"/>
              </a:rPr>
              <a:t>English well, </a:t>
            </a:r>
            <a:r>
              <a:rPr lang="en-US" altLang="zh-CN" sz="2400" dirty="0">
                <a:solidFill>
                  <a:srgbClr val="FF0000"/>
                </a:solidFill>
                <a:latin typeface="+mn-lt"/>
              </a:rPr>
              <a:t>he </a:t>
            </a:r>
            <a:r>
              <a:rPr lang="en-US" altLang="zh-CN" sz="2400" dirty="0">
                <a:solidFill>
                  <a:schemeClr val="tx1"/>
                </a:solidFill>
                <a:latin typeface="+mn-lt"/>
              </a:rPr>
              <a:t>needs a dictionary. </a:t>
            </a:r>
            <a:endParaRPr lang="zh-CN" altLang="en-US" sz="2400" dirty="0">
              <a:solidFill>
                <a:schemeClr val="tx1"/>
              </a:solidFill>
              <a:latin typeface="+mn-lt"/>
            </a:endParaRPr>
          </a:p>
        </p:txBody>
      </p:sp>
      <p:grpSp>
        <p:nvGrpSpPr>
          <p:cNvPr id="3" name="Group 8"/>
          <p:cNvGrpSpPr>
            <a:grpSpLocks/>
          </p:cNvGrpSpPr>
          <p:nvPr/>
        </p:nvGrpSpPr>
        <p:grpSpPr bwMode="auto">
          <a:xfrm>
            <a:off x="1889673" y="2748605"/>
            <a:ext cx="381000" cy="400050"/>
            <a:chOff x="0" y="-1"/>
            <a:chExt cx="609600" cy="727999"/>
          </a:xfrm>
        </p:grpSpPr>
        <p:cxnSp>
          <p:nvCxnSpPr>
            <p:cNvPr id="33804" name="直接连接符 13"/>
            <p:cNvCxnSpPr>
              <a:cxnSpLocks noChangeShapeType="1"/>
            </p:cNvCxnSpPr>
            <p:nvPr/>
          </p:nvCxnSpPr>
          <p:spPr bwMode="auto">
            <a:xfrm rot="16200000" flipV="1">
              <a:off x="-59200" y="59199"/>
              <a:ext cx="727999" cy="609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33805" name="直接连接符 15"/>
            <p:cNvCxnSpPr>
              <a:cxnSpLocks noChangeShapeType="1"/>
            </p:cNvCxnSpPr>
            <p:nvPr/>
          </p:nvCxnSpPr>
          <p:spPr bwMode="auto">
            <a:xfrm rot="20460000" flipV="1">
              <a:off x="0" y="119167"/>
              <a:ext cx="609600" cy="5330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gr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8"/>
            <a:ext cx="2465616" cy="694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739242" y="1058972"/>
            <a:ext cx="1261884" cy="461665"/>
          </a:xfrm>
          <a:prstGeom prst="rect">
            <a:avLst/>
          </a:prstGeom>
          <a:solidFill>
            <a:srgbClr val="FFFF00"/>
          </a:solidFill>
        </p:spPr>
        <p:txBody>
          <a:bodyPr wrap="none">
            <a:spAutoFit/>
          </a:bodyPr>
          <a:lstStyle/>
          <a:p>
            <a:r>
              <a:rPr lang="zh-CN" altLang="en-US" sz="2400" dirty="0">
                <a:latin typeface="黑体" panose="02010609060101010101" pitchFamily="49" charset="-122"/>
                <a:ea typeface="黑体" panose="02010609060101010101" pitchFamily="49" charset="-122"/>
              </a:rPr>
              <a:t>表目的 </a:t>
            </a:r>
          </a:p>
        </p:txBody>
      </p:sp>
    </p:spTree>
    <p:extLst>
      <p:ext uri="{BB962C8B-B14F-4D97-AF65-F5344CB8AC3E}">
        <p14:creationId xmlns:p14="http://schemas.microsoft.com/office/powerpoint/2010/main" val="574025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80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1" grpId="0"/>
      <p:bldP spid="33802" grpId="0"/>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3" name="Text Box 7"/>
          <p:cNvSpPr txBox="1">
            <a:spLocks noChangeArrowheads="1"/>
          </p:cNvSpPr>
          <p:nvPr/>
        </p:nvSpPr>
        <p:spPr bwMode="auto">
          <a:xfrm>
            <a:off x="561067" y="1380433"/>
            <a:ext cx="61445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t>The food is </a:t>
            </a:r>
            <a:r>
              <a:rPr lang="en-US" altLang="zh-CN" sz="2400" dirty="0">
                <a:solidFill>
                  <a:srgbClr val="FF0000"/>
                </a:solidFill>
              </a:rPr>
              <a:t>too hot to eat.</a:t>
            </a:r>
          </a:p>
        </p:txBody>
      </p:sp>
      <p:sp>
        <p:nvSpPr>
          <p:cNvPr id="34824" name="Text Box 8"/>
          <p:cNvSpPr txBox="1">
            <a:spLocks noChangeArrowheads="1"/>
          </p:cNvSpPr>
          <p:nvPr/>
        </p:nvSpPr>
        <p:spPr bwMode="auto">
          <a:xfrm>
            <a:off x="561067" y="2547893"/>
            <a:ext cx="755564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400" dirty="0">
                <a:latin typeface="+mn-lt"/>
              </a:rPr>
              <a:t>We were shocked </a:t>
            </a:r>
            <a:r>
              <a:rPr lang="en-US" altLang="zh-CN" sz="2400" dirty="0">
                <a:solidFill>
                  <a:srgbClr val="FF0000"/>
                </a:solidFill>
                <a:latin typeface="+mn-lt"/>
              </a:rPr>
              <a:t>to hear </a:t>
            </a:r>
            <a:r>
              <a:rPr lang="en-US" altLang="zh-CN" sz="2400" dirty="0">
                <a:latin typeface="+mn-lt"/>
              </a:rPr>
              <a:t>that he didn’t pass the exam.</a:t>
            </a:r>
          </a:p>
        </p:txBody>
      </p:sp>
      <p:sp>
        <p:nvSpPr>
          <p:cNvPr id="34825" name="Oval 9"/>
          <p:cNvSpPr>
            <a:spLocks noChangeArrowheads="1"/>
          </p:cNvSpPr>
          <p:nvPr/>
        </p:nvSpPr>
        <p:spPr bwMode="auto">
          <a:xfrm>
            <a:off x="1795888" y="2541469"/>
            <a:ext cx="1262997" cy="5429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8"/>
            <a:ext cx="2465616" cy="7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1211955" y="918768"/>
            <a:ext cx="1107996" cy="461665"/>
          </a:xfrm>
          <a:prstGeom prst="rect">
            <a:avLst/>
          </a:prstGeom>
          <a:solidFill>
            <a:srgbClr val="FFFF00"/>
          </a:solidFill>
        </p:spPr>
        <p:txBody>
          <a:bodyPr wrap="none">
            <a:spAutoFit/>
          </a:bodyPr>
          <a:lstStyle/>
          <a:p>
            <a:r>
              <a:rPr lang="zh-CN" altLang="en-US" sz="2400" dirty="0">
                <a:latin typeface="黑体" panose="02010609060101010101" pitchFamily="49" charset="-122"/>
                <a:ea typeface="黑体" panose="02010609060101010101" pitchFamily="49" charset="-122"/>
              </a:rPr>
              <a:t>表结果</a:t>
            </a:r>
          </a:p>
        </p:txBody>
      </p:sp>
      <p:sp>
        <p:nvSpPr>
          <p:cNvPr id="3" name="矩形 2"/>
          <p:cNvSpPr/>
          <p:nvPr/>
        </p:nvSpPr>
        <p:spPr>
          <a:xfrm>
            <a:off x="1241891" y="2086228"/>
            <a:ext cx="1107996" cy="461665"/>
          </a:xfrm>
          <a:prstGeom prst="rect">
            <a:avLst/>
          </a:prstGeom>
          <a:solidFill>
            <a:srgbClr val="FFFF00"/>
          </a:solidFill>
        </p:spPr>
        <p:txBody>
          <a:bodyPr wrap="none">
            <a:spAutoFit/>
          </a:bodyPr>
          <a:lstStyle/>
          <a:p>
            <a:r>
              <a:rPr lang="zh-CN" altLang="en-US" sz="2400" dirty="0">
                <a:latin typeface="黑体" panose="02010609060101010101" pitchFamily="49" charset="-122"/>
                <a:ea typeface="黑体" panose="02010609060101010101" pitchFamily="49" charset="-122"/>
              </a:rPr>
              <a:t>表原因</a:t>
            </a:r>
          </a:p>
        </p:txBody>
      </p:sp>
    </p:spTree>
    <p:extLst>
      <p:ext uri="{BB962C8B-B14F-4D97-AF65-F5344CB8AC3E}">
        <p14:creationId xmlns:p14="http://schemas.microsoft.com/office/powerpoint/2010/main" val="946275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fade">
                                      <p:cBhvr>
                                        <p:cTn id="7" dur="500"/>
                                        <p:tgtEl>
                                          <p:spTgt spid="348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8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3" grpId="0"/>
      <p:bldP spid="34824" grpId="0"/>
      <p:bldP spid="34825" grpId="0" animBg="1"/>
      <p:bldP spid="2" grpId="0" animBg="1"/>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4" name="Text Box 8"/>
          <p:cNvSpPr txBox="1">
            <a:spLocks noChangeArrowheads="1"/>
          </p:cNvSpPr>
          <p:nvPr/>
        </p:nvSpPr>
        <p:spPr bwMode="auto">
          <a:xfrm>
            <a:off x="386442" y="835378"/>
            <a:ext cx="8343901"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a:latin typeface="Times New Roman" pitchFamily="18" charset="0"/>
              </a:rPr>
              <a:t>请用括号内动词的正确形式填空。</a:t>
            </a:r>
            <a:endParaRPr lang="en-US" altLang="zh-CN" sz="2400" dirty="0">
              <a:latin typeface="Times New Roman" pitchFamily="18" charset="0"/>
            </a:endParaRPr>
          </a:p>
          <a:p>
            <a:r>
              <a:rPr lang="en-US" altLang="zh-CN" sz="2800" b="1" dirty="0">
                <a:latin typeface="Times New Roman" pitchFamily="18" charset="0"/>
              </a:rPr>
              <a:t>① Tom is the first student __________ (arrive) at school every day.</a:t>
            </a:r>
          </a:p>
          <a:p>
            <a:r>
              <a:rPr lang="en-US" altLang="zh-CN" sz="2800" b="1" dirty="0">
                <a:latin typeface="Times New Roman" pitchFamily="18" charset="0"/>
              </a:rPr>
              <a:t>② My mother often asks me ___________ (not surf) the Internet all the time. </a:t>
            </a:r>
          </a:p>
          <a:p>
            <a:r>
              <a:rPr lang="en-US" altLang="zh-CN" sz="2800" b="1" dirty="0">
                <a:latin typeface="Times New Roman" pitchFamily="18" charset="0"/>
                <a:ea typeface="宋体"/>
              </a:rPr>
              <a:t>③ </a:t>
            </a:r>
            <a:r>
              <a:rPr lang="en-US" altLang="zh-CN" sz="2800" b="1" dirty="0">
                <a:latin typeface="Times New Roman" pitchFamily="18" charset="0"/>
              </a:rPr>
              <a:t>He decided  ___________ (accept) my suggestion and took that job. </a:t>
            </a:r>
          </a:p>
          <a:p>
            <a:r>
              <a:rPr lang="en-US" altLang="zh-CN" sz="2800" b="1" dirty="0">
                <a:latin typeface="Times New Roman" pitchFamily="18" charset="0"/>
              </a:rPr>
              <a:t>④ ________(keep) fit, I do exercise every day.</a:t>
            </a:r>
          </a:p>
          <a:p>
            <a:endParaRPr lang="en-US" altLang="zh-CN" sz="2800" b="1" dirty="0">
              <a:latin typeface="Times New Roman" pitchFamily="18"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42" y="41178"/>
            <a:ext cx="2465616" cy="79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4909455" y="1258277"/>
            <a:ext cx="1399742" cy="461665"/>
          </a:xfrm>
          <a:prstGeom prst="rect">
            <a:avLst/>
          </a:prstGeom>
          <a:noFill/>
        </p:spPr>
        <p:txBody>
          <a:bodyPr wrap="none" rtlCol="0">
            <a:spAutoFit/>
          </a:bodyPr>
          <a:lstStyle/>
          <a:p>
            <a:r>
              <a:rPr lang="en-US" altLang="zh-CN" sz="2400" b="1" dirty="0">
                <a:solidFill>
                  <a:srgbClr val="FF0000"/>
                </a:solidFill>
              </a:rPr>
              <a:t>to arrive</a:t>
            </a:r>
            <a:endParaRPr lang="zh-CN" altLang="en-US" sz="2400" b="1" dirty="0">
              <a:solidFill>
                <a:srgbClr val="FF0000"/>
              </a:solidFill>
            </a:endParaRPr>
          </a:p>
        </p:txBody>
      </p:sp>
      <p:sp>
        <p:nvSpPr>
          <p:cNvPr id="9" name="TextBox 8"/>
          <p:cNvSpPr txBox="1"/>
          <p:nvPr/>
        </p:nvSpPr>
        <p:spPr>
          <a:xfrm>
            <a:off x="5058407" y="2083911"/>
            <a:ext cx="1739579" cy="461665"/>
          </a:xfrm>
          <a:prstGeom prst="rect">
            <a:avLst/>
          </a:prstGeom>
          <a:noFill/>
        </p:spPr>
        <p:txBody>
          <a:bodyPr wrap="none" rtlCol="0">
            <a:spAutoFit/>
          </a:bodyPr>
          <a:lstStyle/>
          <a:p>
            <a:r>
              <a:rPr lang="en-US" altLang="zh-CN" sz="2400" b="1" dirty="0">
                <a:solidFill>
                  <a:srgbClr val="FF0000"/>
                </a:solidFill>
              </a:rPr>
              <a:t>not to surf</a:t>
            </a:r>
            <a:endParaRPr lang="zh-CN" altLang="en-US" sz="2400" b="1" dirty="0">
              <a:solidFill>
                <a:srgbClr val="FF0000"/>
              </a:solidFill>
            </a:endParaRPr>
          </a:p>
        </p:txBody>
      </p:sp>
      <p:sp>
        <p:nvSpPr>
          <p:cNvPr id="10" name="TextBox 9"/>
          <p:cNvSpPr txBox="1"/>
          <p:nvPr/>
        </p:nvSpPr>
        <p:spPr>
          <a:xfrm>
            <a:off x="3022394" y="2954239"/>
            <a:ext cx="1535998" cy="461665"/>
          </a:xfrm>
          <a:prstGeom prst="rect">
            <a:avLst/>
          </a:prstGeom>
          <a:noFill/>
        </p:spPr>
        <p:txBody>
          <a:bodyPr wrap="none" rtlCol="0">
            <a:spAutoFit/>
          </a:bodyPr>
          <a:lstStyle/>
          <a:p>
            <a:r>
              <a:rPr lang="en-US" altLang="zh-CN" sz="2400" b="1" dirty="0">
                <a:solidFill>
                  <a:srgbClr val="FF0000"/>
                </a:solidFill>
              </a:rPr>
              <a:t>to accept</a:t>
            </a:r>
            <a:endParaRPr lang="zh-CN" altLang="en-US" sz="2400" b="1" dirty="0">
              <a:solidFill>
                <a:srgbClr val="FF0000"/>
              </a:solidFill>
            </a:endParaRPr>
          </a:p>
        </p:txBody>
      </p:sp>
      <p:sp>
        <p:nvSpPr>
          <p:cNvPr id="11" name="TextBox 10"/>
          <p:cNvSpPr txBox="1"/>
          <p:nvPr/>
        </p:nvSpPr>
        <p:spPr>
          <a:xfrm>
            <a:off x="928997" y="3851588"/>
            <a:ext cx="1346844" cy="461665"/>
          </a:xfrm>
          <a:prstGeom prst="rect">
            <a:avLst/>
          </a:prstGeom>
          <a:noFill/>
        </p:spPr>
        <p:txBody>
          <a:bodyPr wrap="none" rtlCol="0">
            <a:spAutoFit/>
          </a:bodyPr>
          <a:lstStyle/>
          <a:p>
            <a:r>
              <a:rPr lang="en-US" altLang="zh-CN" sz="2400" b="1" dirty="0">
                <a:solidFill>
                  <a:srgbClr val="FF0000"/>
                </a:solidFill>
              </a:rPr>
              <a:t>To keep</a:t>
            </a:r>
            <a:endParaRPr lang="zh-CN" altLang="en-US" sz="2400" b="1" dirty="0">
              <a:solidFill>
                <a:srgbClr val="FF0000"/>
              </a:solidFill>
            </a:endParaRPr>
          </a:p>
        </p:txBody>
      </p:sp>
    </p:spTree>
    <p:extLst>
      <p:ext uri="{BB962C8B-B14F-4D97-AF65-F5344CB8AC3E}">
        <p14:creationId xmlns:p14="http://schemas.microsoft.com/office/powerpoint/2010/main" val="4054969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于\Desktop\t01da00bc2891fb91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313" y="1977629"/>
            <a:ext cx="508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
          <p:cNvSpPr txBox="1">
            <a:spLocks noChangeArrowheads="1"/>
          </p:cNvSpPr>
          <p:nvPr/>
        </p:nvSpPr>
        <p:spPr bwMode="auto">
          <a:xfrm>
            <a:off x="2438469" y="1044010"/>
            <a:ext cx="426751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ea typeface="宋体" pitchFamily="2" charset="-122"/>
              </a:defRPr>
            </a:lvl1pPr>
            <a:lvl2pPr marL="742950" indent="-285750">
              <a:spcBef>
                <a:spcPct val="20000"/>
              </a:spcBef>
              <a:buChar char="–"/>
              <a:defRPr sz="2800">
                <a:solidFill>
                  <a:schemeClr val="tx1"/>
                </a:solidFill>
                <a:latin typeface="Arial" pitchFamily="34" charset="0"/>
                <a:ea typeface="宋体" pitchFamily="2" charset="-122"/>
              </a:defRPr>
            </a:lvl2pPr>
            <a:lvl3pPr marL="1143000" indent="-228600">
              <a:spcBef>
                <a:spcPct val="20000"/>
              </a:spcBef>
              <a:buChar char="•"/>
              <a:defRPr sz="2400">
                <a:solidFill>
                  <a:schemeClr val="tx1"/>
                </a:solidFill>
                <a:latin typeface="Arial" pitchFamily="34" charset="0"/>
                <a:ea typeface="宋体" pitchFamily="2" charset="-122"/>
              </a:defRPr>
            </a:lvl3pPr>
            <a:lvl4pPr marL="1600200" indent="-228600">
              <a:spcBef>
                <a:spcPct val="20000"/>
              </a:spcBef>
              <a:buChar char="–"/>
              <a:defRPr sz="2000">
                <a:solidFill>
                  <a:schemeClr val="tx1"/>
                </a:solidFill>
                <a:latin typeface="Arial" pitchFamily="34" charset="0"/>
                <a:ea typeface="宋体" pitchFamily="2" charset="-122"/>
              </a:defRPr>
            </a:lvl4pPr>
            <a:lvl5pPr marL="2057400" indent="-22860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spcBef>
                <a:spcPct val="0"/>
              </a:spcBef>
              <a:buFontTx/>
              <a:buNone/>
            </a:pPr>
            <a:r>
              <a:rPr lang="en-US" altLang="zh-CN" sz="5400" b="1" dirty="0">
                <a:solidFill>
                  <a:srgbClr val="FF0000"/>
                </a:solidFill>
                <a:latin typeface="Comic Sans MS" pitchFamily="66" charset="0"/>
              </a:rPr>
              <a:t>Word Study</a:t>
            </a:r>
            <a:endParaRPr lang="zh-CN" altLang="en-US" sz="5400" b="1" dirty="0">
              <a:solidFill>
                <a:srgbClr val="FF0000"/>
              </a:solidFill>
              <a:latin typeface="Comic Sans MS" pitchFamily="66" charset="0"/>
            </a:endParaRPr>
          </a:p>
        </p:txBody>
      </p:sp>
    </p:spTree>
    <p:extLst>
      <p:ext uri="{BB962C8B-B14F-4D97-AF65-F5344CB8AC3E}">
        <p14:creationId xmlns:p14="http://schemas.microsoft.com/office/powerpoint/2010/main" val="4023579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8425" y="1011974"/>
            <a:ext cx="8174134"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1. I’m a new senior secondary school student, and my school life is </a:t>
            </a:r>
            <a:r>
              <a:rPr lang="en-US" altLang="zh-CN" sz="2400" dirty="0">
                <a:solidFill>
                  <a:srgbClr val="FF0000"/>
                </a:solidFill>
                <a:latin typeface="Times New Roman" panose="02020603050405020304" pitchFamily="18" charset="0"/>
                <a:cs typeface="Times New Roman" panose="02020603050405020304" pitchFamily="18" charset="0"/>
              </a:rPr>
              <a:t>stressful</a:t>
            </a:r>
            <a:r>
              <a:rPr lang="en-US" altLang="zh-CN" sz="2400" dirty="0">
                <a:latin typeface="Times New Roman" panose="02020603050405020304" pitchFamily="18" charset="0"/>
                <a:cs typeface="Times New Roman" panose="02020603050405020304" pitchFamily="18" charset="0"/>
              </a:rPr>
              <a:t>.(P.6)</a:t>
            </a:r>
            <a:endParaRPr lang="zh-CN" alt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于\Desktop\t0101af8f613d51fe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6" b="8614"/>
          <a:stretch/>
        </p:blipFill>
        <p:spPr bwMode="auto">
          <a:xfrm>
            <a:off x="4933950" y="1484913"/>
            <a:ext cx="3937682" cy="27156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3456" y="2242553"/>
            <a:ext cx="3776996" cy="1569660"/>
          </a:xfrm>
          <a:prstGeom prst="rect">
            <a:avLst/>
          </a:prstGeom>
          <a:noFill/>
        </p:spPr>
        <p:txBody>
          <a:bodyPr wrap="none" rtlCol="0">
            <a:spAutoFit/>
          </a:bodyPr>
          <a:lstStyle/>
          <a:p>
            <a:r>
              <a:rPr lang="en-US" altLang="zh-CN" sz="2400" dirty="0"/>
              <a:t>Her job </a:t>
            </a:r>
            <a:r>
              <a:rPr lang="en-US" altLang="zh-CN" sz="2400" dirty="0">
                <a:solidFill>
                  <a:srgbClr val="FF0000"/>
                </a:solidFill>
              </a:rPr>
              <a:t>is very stressful</a:t>
            </a:r>
            <a:r>
              <a:rPr lang="en-US" altLang="zh-CN" sz="2400" dirty="0"/>
              <a:t>.</a:t>
            </a:r>
            <a:endParaRPr lang="zh-CN" altLang="en-US" sz="2400" dirty="0"/>
          </a:p>
          <a:p>
            <a:r>
              <a:rPr lang="en-US" altLang="zh-CN" sz="2400" dirty="0"/>
              <a:t>She </a:t>
            </a:r>
            <a:r>
              <a:rPr lang="en-US" altLang="zh-CN" sz="2400" dirty="0">
                <a:solidFill>
                  <a:srgbClr val="FF0000"/>
                </a:solidFill>
              </a:rPr>
              <a:t>feels very stressed</a:t>
            </a:r>
            <a:r>
              <a:rPr lang="en-US" altLang="zh-CN" sz="2400" dirty="0"/>
              <a:t>.</a:t>
            </a:r>
          </a:p>
          <a:p>
            <a:r>
              <a:rPr lang="en-US" altLang="zh-CN" sz="2400" dirty="0"/>
              <a:t>She is </a:t>
            </a:r>
            <a:r>
              <a:rPr lang="en-US" altLang="zh-CN" sz="2400" dirty="0">
                <a:solidFill>
                  <a:srgbClr val="FF0000"/>
                </a:solidFill>
              </a:rPr>
              <a:t>under great stress</a:t>
            </a:r>
            <a:r>
              <a:rPr lang="en-US" altLang="zh-CN" sz="2400" dirty="0"/>
              <a:t>.</a:t>
            </a:r>
          </a:p>
          <a:p>
            <a:endParaRPr lang="en-US" altLang="zh-CN" sz="2400" dirty="0"/>
          </a:p>
        </p:txBody>
      </p:sp>
    </p:spTree>
    <p:extLst>
      <p:ext uri="{BB962C8B-B14F-4D97-AF65-F5344CB8AC3E}">
        <p14:creationId xmlns:p14="http://schemas.microsoft.com/office/powerpoint/2010/main" val="243747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0578" y="1592144"/>
            <a:ext cx="8394550" cy="2308324"/>
          </a:xfrm>
          <a:prstGeom prst="rect">
            <a:avLst/>
          </a:prstGeom>
          <a:noFill/>
        </p:spPr>
        <p:txBody>
          <a:bodyPr wrap="square" rtlCol="0">
            <a:spAutoFit/>
          </a:bodyPr>
          <a:lstStyle/>
          <a:p>
            <a:pPr>
              <a:lnSpc>
                <a:spcPct val="150000"/>
              </a:lnSpc>
            </a:pPr>
            <a:r>
              <a:rPr lang="en-US" altLang="zh-CN" sz="2400" dirty="0"/>
              <a:t>① Life </a:t>
            </a:r>
            <a:r>
              <a:rPr lang="en-US" altLang="zh-CN" sz="2400" dirty="0">
                <a:solidFill>
                  <a:srgbClr val="FF0000"/>
                </a:solidFill>
              </a:rPr>
              <a:t>is very stressful </a:t>
            </a:r>
            <a:r>
              <a:rPr lang="en-US" altLang="zh-CN" sz="2400" dirty="0"/>
              <a:t>nowadays, so it is useful for us to talk about how to </a:t>
            </a:r>
            <a:r>
              <a:rPr lang="en-US" altLang="zh-CN" sz="2400" dirty="0">
                <a:solidFill>
                  <a:srgbClr val="FF0000"/>
                </a:solidFill>
              </a:rPr>
              <a:t>deal with stress</a:t>
            </a:r>
            <a:r>
              <a:rPr lang="en-US" altLang="zh-CN" sz="2400" dirty="0"/>
              <a:t>.</a:t>
            </a:r>
          </a:p>
          <a:p>
            <a:pPr>
              <a:lnSpc>
                <a:spcPct val="150000"/>
              </a:lnSpc>
            </a:pPr>
            <a:r>
              <a:rPr lang="en-US" altLang="zh-CN" sz="2400" dirty="0">
                <a:latin typeface="宋体"/>
                <a:ea typeface="宋体"/>
              </a:rPr>
              <a:t>② </a:t>
            </a:r>
            <a:r>
              <a:rPr lang="en-US" altLang="zh-CN" sz="2400" dirty="0"/>
              <a:t>When I feel </a:t>
            </a:r>
            <a:r>
              <a:rPr lang="en-US" altLang="zh-CN" sz="2400" dirty="0">
                <a:solidFill>
                  <a:srgbClr val="FF0000"/>
                </a:solidFill>
              </a:rPr>
              <a:t>stressed</a:t>
            </a:r>
            <a:r>
              <a:rPr lang="en-US" altLang="zh-CN" sz="2400" dirty="0"/>
              <a:t>, I tend to listen to some relaxing music, which can help me </a:t>
            </a:r>
            <a:r>
              <a:rPr lang="en-US" altLang="zh-CN" sz="2400" dirty="0">
                <a:solidFill>
                  <a:srgbClr val="FF0000"/>
                </a:solidFill>
              </a:rPr>
              <a:t>relieve stress</a:t>
            </a:r>
            <a:r>
              <a:rPr lang="en-US" altLang="zh-CN" sz="2400" dirty="0"/>
              <a:t>.</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0578" y="845428"/>
            <a:ext cx="8521885" cy="523220"/>
          </a:xfrm>
          <a:prstGeom prst="rect">
            <a:avLst/>
          </a:prstGeom>
          <a:noFill/>
          <a:ln>
            <a:solidFill>
              <a:srgbClr val="0070C0"/>
            </a:solidFill>
          </a:ln>
        </p:spPr>
        <p:txBody>
          <a:bodyPr wrap="none" rtlCol="0">
            <a:spAutoFit/>
          </a:bodyPr>
          <a:lstStyle/>
          <a:p>
            <a:r>
              <a:rPr lang="en-US" altLang="zh-CN" sz="2800" b="1" dirty="0"/>
              <a:t>More sentences with </a:t>
            </a:r>
            <a:r>
              <a:rPr lang="en-US" altLang="zh-CN" sz="2800" b="1" i="1" dirty="0">
                <a:solidFill>
                  <a:srgbClr val="FF0000"/>
                </a:solidFill>
              </a:rPr>
              <a:t>stressful, stress &amp; stressed</a:t>
            </a:r>
            <a:endParaRPr lang="zh-CN" altLang="en-US" sz="2800" b="1" i="1" dirty="0">
              <a:solidFill>
                <a:srgbClr val="FF0000"/>
              </a:solidFill>
            </a:endParaRPr>
          </a:p>
        </p:txBody>
      </p:sp>
    </p:spTree>
    <p:extLst>
      <p:ext uri="{BB962C8B-B14F-4D97-AF65-F5344CB8AC3E}">
        <p14:creationId xmlns:p14="http://schemas.microsoft.com/office/powerpoint/2010/main" val="20784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26620" y="2777251"/>
            <a:ext cx="5811206" cy="461665"/>
          </a:xfrm>
          <a:prstGeom prst="rect">
            <a:avLst/>
          </a:prstGeom>
          <a:ln>
            <a:solidFill>
              <a:srgbClr val="0070C0"/>
            </a:solidFill>
          </a:ln>
        </p:spPr>
        <p:txBody>
          <a:bodyPr wrap="none">
            <a:spAutoFit/>
          </a:bodyPr>
          <a:lstStyle/>
          <a:p>
            <a:r>
              <a:rPr lang="en-US" altLang="zh-CN" sz="2400" dirty="0">
                <a:solidFill>
                  <a:srgbClr val="FF0000"/>
                </a:solidFill>
              </a:rPr>
              <a:t>v. to emphasize a statement, fact, or idea</a:t>
            </a:r>
            <a:endParaRPr lang="zh-CN" altLang="en-US" sz="2400" dirty="0">
              <a:solidFill>
                <a:srgbClr val="FF0000"/>
              </a:solidFill>
            </a:endParaRPr>
          </a:p>
        </p:txBody>
      </p:sp>
      <p:pic>
        <p:nvPicPr>
          <p:cNvPr id="2050" name="Picture 2" descr="C:\Users\于\Desktop\078f4dfe58f3591118605edcbd84db3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19" r="20476"/>
          <a:stretch/>
        </p:blipFill>
        <p:spPr bwMode="auto">
          <a:xfrm>
            <a:off x="7998582" y="1741319"/>
            <a:ext cx="692374" cy="126676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3044" y="1047008"/>
            <a:ext cx="7953375" cy="830997"/>
          </a:xfrm>
          <a:prstGeom prst="rect">
            <a:avLst/>
          </a:prstGeom>
          <a:noFill/>
        </p:spPr>
        <p:txBody>
          <a:bodyPr wrap="square" rtlCol="0">
            <a:spAutoFit/>
          </a:bodyPr>
          <a:lstStyle/>
          <a:p>
            <a:r>
              <a:rPr lang="en-US" altLang="zh-CN" sz="2400" dirty="0"/>
              <a:t>Our teacher always </a:t>
            </a:r>
            <a:r>
              <a:rPr lang="en-US" altLang="zh-CN" sz="2400" dirty="0">
                <a:solidFill>
                  <a:srgbClr val="FF0000"/>
                </a:solidFill>
              </a:rPr>
              <a:t>stresses</a:t>
            </a:r>
            <a:r>
              <a:rPr lang="en-US" altLang="zh-CN" sz="2400" dirty="0"/>
              <a:t> the importance of revising the things we have learnt during the day.</a:t>
            </a:r>
            <a:endParaRPr lang="zh-CN" altLang="en-US" sz="2400" dirty="0"/>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463" y="74578"/>
            <a:ext cx="1879445" cy="687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10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4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73463" y="899263"/>
            <a:ext cx="8327571" cy="3200876"/>
          </a:xfrm>
          <a:prstGeom prst="rect">
            <a:avLst/>
          </a:prstGeom>
        </p:spPr>
        <p:txBody>
          <a:bodyPr wrap="square">
            <a:spAutoFit/>
          </a:bodyPr>
          <a:lstStyle/>
          <a:p>
            <a:r>
              <a:rPr lang="zh-CN" altLang="zh-CN" sz="2400" dirty="0"/>
              <a:t>根据句意用</a:t>
            </a:r>
            <a:r>
              <a:rPr lang="en-US" altLang="zh-CN" sz="2400" dirty="0"/>
              <a:t>stress, stressful, stressed</a:t>
            </a:r>
            <a:r>
              <a:rPr lang="zh-CN" altLang="zh-CN" sz="2400" dirty="0"/>
              <a:t>填空</a:t>
            </a:r>
            <a:r>
              <a:rPr lang="zh-CN" altLang="en-US" sz="2400" dirty="0"/>
              <a:t>。</a:t>
            </a:r>
            <a:endParaRPr lang="en-US" altLang="zh-CN" sz="2400" dirty="0"/>
          </a:p>
          <a:p>
            <a:endParaRPr lang="en-US" altLang="zh-CN" sz="2400" dirty="0"/>
          </a:p>
          <a:p>
            <a:r>
              <a:rPr lang="en-US" altLang="zh-CN" sz="2400" dirty="0"/>
              <a:t>① Jogging is excellent for relieving ___________. </a:t>
            </a:r>
            <a:endParaRPr lang="zh-CN" altLang="zh-CN" sz="2400" dirty="0"/>
          </a:p>
          <a:p>
            <a:pPr lvl="0">
              <a:lnSpc>
                <a:spcPts val="3900"/>
              </a:lnSpc>
            </a:pPr>
            <a:r>
              <a:rPr lang="en-US" altLang="zh-CN" sz="2400" dirty="0"/>
              <a:t>② Doctors often ____________ the importance of a balanced diet. </a:t>
            </a:r>
            <a:endParaRPr lang="zh-CN" altLang="zh-CN" sz="2400" dirty="0"/>
          </a:p>
          <a:p>
            <a:pPr lvl="0">
              <a:lnSpc>
                <a:spcPts val="3900"/>
              </a:lnSpc>
            </a:pPr>
            <a:r>
              <a:rPr lang="en-US" altLang="zh-CN" sz="2400" dirty="0">
                <a:latin typeface="宋体"/>
                <a:ea typeface="宋体"/>
              </a:rPr>
              <a:t>③ </a:t>
            </a:r>
            <a:r>
              <a:rPr lang="en-US" altLang="zh-CN" sz="2400" dirty="0"/>
              <a:t>I’d like to eat some chocolate when I feel ___________.  </a:t>
            </a:r>
            <a:endParaRPr lang="zh-CN" altLang="zh-CN" sz="2400" dirty="0"/>
          </a:p>
          <a:p>
            <a:pPr lvl="0">
              <a:lnSpc>
                <a:spcPts val="3900"/>
              </a:lnSpc>
            </a:pPr>
            <a:r>
              <a:rPr lang="en-US" altLang="zh-CN" sz="2400" dirty="0"/>
              <a:t>④ Moving to a new city is a very ___________ experience. </a:t>
            </a:r>
            <a:endParaRPr lang="zh-CN" altLang="zh-CN" sz="2400" dirty="0"/>
          </a:p>
        </p:txBody>
      </p:sp>
      <p:sp>
        <p:nvSpPr>
          <p:cNvPr id="6" name="TextBox 5"/>
          <p:cNvSpPr txBox="1"/>
          <p:nvPr/>
        </p:nvSpPr>
        <p:spPr>
          <a:xfrm>
            <a:off x="5910941" y="1602432"/>
            <a:ext cx="1093569" cy="461665"/>
          </a:xfrm>
          <a:prstGeom prst="rect">
            <a:avLst/>
          </a:prstGeom>
          <a:noFill/>
        </p:spPr>
        <p:txBody>
          <a:bodyPr wrap="none" rtlCol="0">
            <a:spAutoFit/>
          </a:bodyPr>
          <a:lstStyle/>
          <a:p>
            <a:r>
              <a:rPr lang="en-US" altLang="zh-CN" sz="2400" b="1" dirty="0">
                <a:solidFill>
                  <a:srgbClr val="FF0000"/>
                </a:solidFill>
              </a:rPr>
              <a:t>stress</a:t>
            </a:r>
            <a:endParaRPr lang="zh-CN" altLang="en-US" sz="2400" b="1" dirty="0">
              <a:solidFill>
                <a:srgbClr val="FF0000"/>
              </a:solidFill>
            </a:endParaRPr>
          </a:p>
        </p:txBody>
      </p:sp>
      <p:sp>
        <p:nvSpPr>
          <p:cNvPr id="7" name="TextBox 6"/>
          <p:cNvSpPr txBox="1"/>
          <p:nvPr/>
        </p:nvSpPr>
        <p:spPr>
          <a:xfrm>
            <a:off x="3254828" y="2079448"/>
            <a:ext cx="1093569" cy="461665"/>
          </a:xfrm>
          <a:prstGeom prst="rect">
            <a:avLst/>
          </a:prstGeom>
          <a:noFill/>
        </p:spPr>
        <p:txBody>
          <a:bodyPr wrap="none" rtlCol="0">
            <a:spAutoFit/>
          </a:bodyPr>
          <a:lstStyle/>
          <a:p>
            <a:r>
              <a:rPr lang="en-US" altLang="zh-CN" sz="2400" b="1" dirty="0">
                <a:solidFill>
                  <a:srgbClr val="FF0000"/>
                </a:solidFill>
              </a:rPr>
              <a:t>stress</a:t>
            </a:r>
            <a:endParaRPr lang="zh-CN" altLang="en-US" sz="2400" b="1" dirty="0">
              <a:solidFill>
                <a:srgbClr val="FF0000"/>
              </a:solidFill>
            </a:endParaRPr>
          </a:p>
        </p:txBody>
      </p:sp>
      <p:sp>
        <p:nvSpPr>
          <p:cNvPr id="8" name="TextBox 7"/>
          <p:cNvSpPr txBox="1"/>
          <p:nvPr/>
        </p:nvSpPr>
        <p:spPr>
          <a:xfrm>
            <a:off x="6879770" y="3028461"/>
            <a:ext cx="1452642" cy="461665"/>
          </a:xfrm>
          <a:prstGeom prst="rect">
            <a:avLst/>
          </a:prstGeom>
          <a:noFill/>
        </p:spPr>
        <p:txBody>
          <a:bodyPr wrap="none" rtlCol="0">
            <a:spAutoFit/>
          </a:bodyPr>
          <a:lstStyle/>
          <a:p>
            <a:r>
              <a:rPr lang="en-US" altLang="zh-CN" sz="2400" b="1" dirty="0">
                <a:solidFill>
                  <a:srgbClr val="FF0000"/>
                </a:solidFill>
              </a:rPr>
              <a:t>stressed</a:t>
            </a:r>
            <a:endParaRPr lang="zh-CN" altLang="en-US" sz="2400" b="1" dirty="0">
              <a:solidFill>
                <a:srgbClr val="FF0000"/>
              </a:solidFill>
            </a:endParaRPr>
          </a:p>
        </p:txBody>
      </p:sp>
      <p:sp>
        <p:nvSpPr>
          <p:cNvPr id="9" name="TextBox 8"/>
          <p:cNvSpPr txBox="1"/>
          <p:nvPr/>
        </p:nvSpPr>
        <p:spPr>
          <a:xfrm>
            <a:off x="5277071" y="3529616"/>
            <a:ext cx="1468672" cy="461665"/>
          </a:xfrm>
          <a:prstGeom prst="rect">
            <a:avLst/>
          </a:prstGeom>
          <a:noFill/>
        </p:spPr>
        <p:txBody>
          <a:bodyPr wrap="none" rtlCol="0">
            <a:spAutoFit/>
          </a:bodyPr>
          <a:lstStyle/>
          <a:p>
            <a:r>
              <a:rPr lang="en-US" altLang="zh-CN" sz="2400" b="1" dirty="0">
                <a:solidFill>
                  <a:srgbClr val="FF0000"/>
                </a:solidFill>
              </a:rPr>
              <a:t>stressful</a:t>
            </a:r>
            <a:endParaRPr lang="zh-CN" altLang="en-US" sz="2400" b="1" dirty="0">
              <a:solidFill>
                <a:srgbClr val="FF0000"/>
              </a:solidFill>
            </a:endParaRPr>
          </a:p>
        </p:txBody>
      </p:sp>
    </p:spTree>
    <p:extLst>
      <p:ext uri="{BB962C8B-B14F-4D97-AF65-F5344CB8AC3E}">
        <p14:creationId xmlns:p14="http://schemas.microsoft.com/office/powerpoint/2010/main" val="41318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3463" y="1845574"/>
            <a:ext cx="5098662" cy="1938992"/>
          </a:xfrm>
          <a:prstGeom prst="rect">
            <a:avLst/>
          </a:prstGeom>
        </p:spPr>
        <p:txBody>
          <a:bodyPr wrap="square">
            <a:spAutoFit/>
          </a:bodyPr>
          <a:lstStyle/>
          <a:p>
            <a:r>
              <a:rPr lang="en-US" altLang="zh-CN" sz="2400" dirty="0"/>
              <a:t>New technology definitely makes our lives </a:t>
            </a:r>
            <a:r>
              <a:rPr lang="en-US" altLang="zh-CN" sz="2400" dirty="0">
                <a:solidFill>
                  <a:srgbClr val="FF0000"/>
                </a:solidFill>
              </a:rPr>
              <a:t>convenient. </a:t>
            </a:r>
            <a:r>
              <a:rPr lang="en-US" altLang="zh-CN" sz="2400" dirty="0"/>
              <a:t>Now more and more people </a:t>
            </a:r>
            <a:r>
              <a:rPr lang="en-US" altLang="zh-CN" sz="2400" dirty="0">
                <a:solidFill>
                  <a:srgbClr val="FF0000"/>
                </a:solidFill>
              </a:rPr>
              <a:t>like the convenience </a:t>
            </a:r>
            <a:r>
              <a:rPr lang="en-US" altLang="zh-CN" sz="2400" dirty="0"/>
              <a:t>of using the Internet to buy a lot of things.</a:t>
            </a:r>
            <a:r>
              <a:rPr lang="zh-CN" altLang="en-US" sz="2400" dirty="0"/>
              <a:t> </a:t>
            </a:r>
            <a:endParaRPr lang="en-US" altLang="zh-CN" sz="24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63" y="74578"/>
            <a:ext cx="1879445" cy="601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3463" y="768803"/>
            <a:ext cx="7820026"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2. It is so </a:t>
            </a:r>
            <a:r>
              <a:rPr lang="en-US" altLang="zh-CN" sz="2400" dirty="0">
                <a:solidFill>
                  <a:srgbClr val="FF0000"/>
                </a:solidFill>
                <a:latin typeface="Times New Roman" panose="02020603050405020304" pitchFamily="18" charset="0"/>
                <a:cs typeface="Times New Roman" panose="02020603050405020304" pitchFamily="18" charset="0"/>
              </a:rPr>
              <a:t>convenient</a:t>
            </a:r>
            <a:r>
              <a:rPr lang="en-US" altLang="zh-CN" sz="2400" dirty="0">
                <a:latin typeface="Times New Roman" panose="02020603050405020304" pitchFamily="18" charset="0"/>
                <a:cs typeface="Times New Roman" panose="02020603050405020304" pitchFamily="18" charset="0"/>
              </a:rPr>
              <a:t> to be able to compare the quality and prices from different online shops before I buy. (P.8)</a:t>
            </a:r>
            <a:endParaRPr lang="zh-CN" altLang="en-US" sz="2400" dirty="0">
              <a:latin typeface="Times New Roman" panose="02020603050405020304" pitchFamily="18" charset="0"/>
              <a:cs typeface="Times New Roman" panose="02020603050405020304" pitchFamily="18" charset="0"/>
            </a:endParaRPr>
          </a:p>
        </p:txBody>
      </p:sp>
      <p:pic>
        <p:nvPicPr>
          <p:cNvPr id="4098" name="Picture 2" descr="C:\Users\于\Desktop\Img375415448.jpg"/>
          <p:cNvPicPr>
            <a:picLocks noChangeAspect="1" noChangeArrowheads="1"/>
          </p:cNvPicPr>
          <p:nvPr/>
        </p:nvPicPr>
        <p:blipFill rotWithShape="1">
          <a:blip r:embed="rId3">
            <a:extLst>
              <a:ext uri="{28A0092B-C50C-407E-A947-70E740481C1C}">
                <a14:useLocalDpi xmlns:a14="http://schemas.microsoft.com/office/drawing/2010/main" val="0"/>
              </a:ext>
            </a:extLst>
          </a:blip>
          <a:srcRect b="7187"/>
          <a:stretch/>
        </p:blipFill>
        <p:spPr bwMode="auto">
          <a:xfrm>
            <a:off x="5805218" y="1767073"/>
            <a:ext cx="2760912" cy="2300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1841</Words>
  <Application>Microsoft Office PowerPoint</Application>
  <PresentationFormat>全屏显示(16:9)</PresentationFormat>
  <Paragraphs>188</Paragraphs>
  <Slides>35</Slides>
  <Notes>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35</vt:i4>
      </vt:variant>
    </vt:vector>
  </HeadingPairs>
  <TitlesOfParts>
    <vt:vector size="44" baseType="lpstr">
      <vt:lpstr>黑体</vt:lpstr>
      <vt:lpstr>楷体</vt:lpstr>
      <vt:lpstr>宋体</vt:lpstr>
      <vt:lpstr>微软雅黑</vt:lpstr>
      <vt:lpstr>Arial</vt:lpstr>
      <vt:lpstr>Calibri</vt:lpstr>
      <vt:lpstr>Comic Sans MS</vt:lpstr>
      <vt:lpstr>Times New Roman</vt:lpstr>
      <vt:lpstr>1_Office 主题​​</vt:lpstr>
      <vt:lpstr>必修（一）Unit 1 词汇&amp;语法  复习（1）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azurezhong955@163.com</cp:lastModifiedBy>
  <cp:revision>214</cp:revision>
  <dcterms:created xsi:type="dcterms:W3CDTF">2020-02-01T11:21:51Z</dcterms:created>
  <dcterms:modified xsi:type="dcterms:W3CDTF">2020-02-06T11:33:10Z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