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5" r:id="rId2"/>
    <p:sldId id="272" r:id="rId3"/>
    <p:sldId id="274" r:id="rId4"/>
    <p:sldId id="275" r:id="rId5"/>
    <p:sldId id="291" r:id="rId6"/>
    <p:sldId id="292" r:id="rId7"/>
    <p:sldId id="293" r:id="rId8"/>
    <p:sldId id="294" r:id="rId9"/>
    <p:sldId id="276" r:id="rId10"/>
    <p:sldId id="296" r:id="rId11"/>
    <p:sldId id="295" r:id="rId12"/>
    <p:sldId id="297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Tan Xue" initials="TX" lastIdx="1" clrIdx="2">
    <p:extLst>
      <p:ext uri="{19B8F6BF-5375-455C-9EA6-DF929625EA0E}">
        <p15:presenceInfo xmlns:p15="http://schemas.microsoft.com/office/powerpoint/2012/main" userId="64daddb7f672ae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0046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10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函数不等式性质综合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99923" y="3145976"/>
            <a:ext cx="4806139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  谭雪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D14277CE-96AA-4C0C-BA49-AA349B34A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839"/>
            <a:ext cx="9144000" cy="1664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743F148-3A27-46C9-BB91-57652819A208}"/>
                  </a:ext>
                </a:extLst>
              </p:cNvPr>
              <p:cNvSpPr txBox="1"/>
              <p:nvPr/>
            </p:nvSpPr>
            <p:spPr>
              <a:xfrm>
                <a:off x="290623" y="2212034"/>
                <a:ext cx="3057632" cy="719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8−</m:t>
                                  </m:r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ra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743F148-3A27-46C9-BB91-57652819A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23" y="2212034"/>
                <a:ext cx="3057632" cy="7194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88B9E52-C860-4D91-943D-7D0A5C470941}"/>
                  </a:ext>
                </a:extLst>
              </p:cNvPr>
              <p:cNvSpPr txBox="1"/>
              <p:nvPr/>
            </p:nvSpPr>
            <p:spPr>
              <a:xfrm>
                <a:off x="4754024" y="1980721"/>
                <a:ext cx="4506089" cy="1286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方程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有两个解</a:t>
                </a:r>
                <a:endParaRPr lang="en-US" altLang="zh-CN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函数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有两个零点</a:t>
                </a:r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函数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的图像与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轴只有两个交点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88B9E52-C860-4D91-943D-7D0A5C470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024" y="1980721"/>
                <a:ext cx="4506089" cy="1286250"/>
              </a:xfrm>
              <a:prstGeom prst="rect">
                <a:avLst/>
              </a:prstGeom>
              <a:blipFill>
                <a:blip r:embed="rId4"/>
                <a:stretch>
                  <a:fillRect r="-541" b="-5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8FEAE12-2C19-4A17-8A29-315FBD62B571}"/>
                  </a:ext>
                </a:extLst>
              </p:cNvPr>
              <p:cNvSpPr txBox="1"/>
              <p:nvPr/>
            </p:nvSpPr>
            <p:spPr>
              <a:xfrm>
                <a:off x="0" y="3266971"/>
                <a:ext cx="4085771" cy="500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1600" i="1" dirty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6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altLang="zh-CN" sz="1600" i="1" dirty="0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zh-CN" altLang="en-US" sz="1600" i="0" dirty="0">
                              <a:latin typeface="Cambria Math" panose="02040503050406030204" pitchFamily="18" charset="0"/>
                            </a:rPr>
                            <m:t>向</m:t>
                          </m:r>
                          <m:r>
                            <a:rPr lang="zh-CN" altLang="en-US" sz="1600" i="0" dirty="0" smtClean="0">
                              <a:latin typeface="Cambria Math" panose="02040503050406030204" pitchFamily="18" charset="0"/>
                            </a:rPr>
                            <m:t>右</m:t>
                          </m:r>
                          <m:r>
                            <a:rPr lang="zh-CN" altLang="en-US" sz="1600" i="0" dirty="0">
                              <a:latin typeface="Cambria Math" panose="02040503050406030204" pitchFamily="18" charset="0"/>
                            </a:rPr>
                            <m:t>平移</m:t>
                          </m:r>
                          <m:r>
                            <m:rPr>
                              <m:brk m:alnAt="2"/>
                            </m:rPr>
                            <a:rPr lang="en-US" altLang="zh-CN" sz="16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brk m:alnAt="2"/>
                            </m:rPr>
                            <a:rPr lang="zh-CN" altLang="en-US" sz="1600" i="0" dirty="0">
                              <a:latin typeface="Cambria Math" panose="02040503050406030204" pitchFamily="18" charset="0"/>
                            </a:rPr>
                            <m:t>个</m:t>
                          </m:r>
                          <m:r>
                            <a:rPr lang="zh-CN" altLang="en-US" sz="1600" i="0" dirty="0" smtClean="0">
                              <a:latin typeface="Cambria Math" panose="02040503050406030204" pitchFamily="18" charset="0"/>
                            </a:rPr>
                            <m:t>单位</m:t>
                          </m:r>
                        </m:e>
                      </m:groupCh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sz="16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1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1600" i="1" dirty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ra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8FEAE12-2C19-4A17-8A29-315FBD62B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66971"/>
                <a:ext cx="4085771" cy="500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A9C787C5-F0FA-46FF-94A4-4D8FD0D20187}"/>
              </a:ext>
            </a:extLst>
          </p:cNvPr>
          <p:cNvSpPr txBox="1"/>
          <p:nvPr/>
        </p:nvSpPr>
        <p:spPr>
          <a:xfrm>
            <a:off x="4703224" y="3644784"/>
            <a:ext cx="3707805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定义域、单调性、奇偶性、周期性</a:t>
            </a:r>
          </a:p>
        </p:txBody>
      </p:sp>
    </p:spTree>
    <p:extLst>
      <p:ext uri="{BB962C8B-B14F-4D97-AF65-F5344CB8AC3E}">
        <p14:creationId xmlns:p14="http://schemas.microsoft.com/office/powerpoint/2010/main" val="26861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D14277CE-96AA-4C0C-BA49-AA349B34A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839"/>
            <a:ext cx="9144000" cy="16640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C91317-9C2C-4FAD-AC34-78E363550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9902"/>
            <a:ext cx="6436242" cy="267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6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30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D14277CE-96AA-4C0C-BA49-AA349B34A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839"/>
            <a:ext cx="9144000" cy="1664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E5D839F-660A-4EFB-86A7-9062EE1B004B}"/>
                  </a:ext>
                </a:extLst>
              </p:cNvPr>
              <p:cNvSpPr txBox="1"/>
              <p:nvPr/>
            </p:nvSpPr>
            <p:spPr>
              <a:xfrm>
                <a:off x="432390" y="2387084"/>
                <a:ext cx="40616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的定义域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8−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zh-CN" altLang="en-US" dirty="0"/>
                  <a:t>，即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E5D839F-660A-4EFB-86A7-9062EE1B0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90" y="2387084"/>
                <a:ext cx="4061637" cy="369332"/>
              </a:xfrm>
              <a:prstGeom prst="rect">
                <a:avLst/>
              </a:prstGeom>
              <a:blipFill>
                <a:blip r:embed="rId3"/>
                <a:stretch>
                  <a:fillRect l="-450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631011B-8B0A-4D47-A8BD-5EED5F65F58D}"/>
                  </a:ext>
                </a:extLst>
              </p:cNvPr>
              <p:cNvSpPr txBox="1"/>
              <p:nvPr/>
            </p:nvSpPr>
            <p:spPr>
              <a:xfrm>
                <a:off x="432390" y="2908932"/>
                <a:ext cx="40616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的定义域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−3≥0</m:t>
                    </m:r>
                  </m:oMath>
                </a14:m>
                <a:r>
                  <a:rPr lang="zh-CN" altLang="en-US" dirty="0"/>
                  <a:t>，即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631011B-8B0A-4D47-A8BD-5EED5F65F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90" y="2908932"/>
                <a:ext cx="4061637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21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D14277CE-96AA-4C0C-BA49-AA349B34A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839"/>
            <a:ext cx="9144000" cy="16640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49107B-B8FD-4C4A-BCD7-F9F6A6625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01" t="4089" r="3090" b="57247"/>
          <a:stretch/>
        </p:blipFill>
        <p:spPr>
          <a:xfrm>
            <a:off x="1183759" y="2585926"/>
            <a:ext cx="3480390" cy="3557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0C37EA4-EDBE-4CD7-9EEB-A254C972B0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504" b="50000"/>
          <a:stretch/>
        </p:blipFill>
        <p:spPr>
          <a:xfrm>
            <a:off x="258308" y="2111687"/>
            <a:ext cx="3810418" cy="4600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000AEDB-A00B-4CD3-8151-699B6DD58D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91" t="54893" r="54791" b="6444"/>
          <a:stretch/>
        </p:blipFill>
        <p:spPr>
          <a:xfrm>
            <a:off x="1155403" y="3031813"/>
            <a:ext cx="2572661" cy="3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8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1D270B5-582C-4ABF-AF1F-76BC73C25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75" y="2196638"/>
            <a:ext cx="6230809" cy="256102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14277CE-96AA-4C0C-BA49-AA349B34A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839"/>
            <a:ext cx="9144000" cy="1664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E0A9014-42FD-48AE-9F6D-459C49D2645D}"/>
                  </a:ext>
                </a:extLst>
              </p:cNvPr>
              <p:cNvSpPr txBox="1"/>
              <p:nvPr/>
            </p:nvSpPr>
            <p:spPr>
              <a:xfrm>
                <a:off x="5798288" y="2072530"/>
                <a:ext cx="29062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曲线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在直线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的下方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E0A9014-42FD-48AE-9F6D-459C49D26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288" y="2072530"/>
                <a:ext cx="2906233" cy="369332"/>
              </a:xfrm>
              <a:prstGeom prst="rect">
                <a:avLst/>
              </a:prstGeom>
              <a:blipFill>
                <a:blip r:embed="rId4"/>
                <a:stretch>
                  <a:fillRect l="-1677" t="-13115" b="-2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68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8DC6C11-1592-467D-A7CA-E4A094D31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29" y="2049901"/>
            <a:ext cx="6986982" cy="247247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14277CE-96AA-4C0C-BA49-AA349B34A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839"/>
            <a:ext cx="9144000" cy="1664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E0A9014-42FD-48AE-9F6D-459C49D2645D}"/>
                  </a:ext>
                </a:extLst>
              </p:cNvPr>
              <p:cNvSpPr txBox="1"/>
              <p:nvPr/>
            </p:nvSpPr>
            <p:spPr>
              <a:xfrm>
                <a:off x="5287925" y="2049902"/>
                <a:ext cx="29062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曲线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在直线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的下方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E0A9014-42FD-48AE-9F6D-459C49D26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925" y="2049902"/>
                <a:ext cx="2906233" cy="369332"/>
              </a:xfrm>
              <a:prstGeom prst="rect">
                <a:avLst/>
              </a:prstGeom>
              <a:blipFill>
                <a:blip r:embed="rId4"/>
                <a:stretch>
                  <a:fillRect l="-1677" t="-11475" b="-2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椭圆 1">
            <a:extLst>
              <a:ext uri="{FF2B5EF4-FFF2-40B4-BE49-F238E27FC236}">
                <a16:creationId xmlns:a16="http://schemas.microsoft.com/office/drawing/2014/main" id="{9E0C46AB-E5A3-486C-BC38-90FA255C7376}"/>
              </a:ext>
            </a:extLst>
          </p:cNvPr>
          <p:cNvSpPr/>
          <p:nvPr/>
        </p:nvSpPr>
        <p:spPr>
          <a:xfrm>
            <a:off x="4267200" y="2686493"/>
            <a:ext cx="198475" cy="1842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22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C32E1CF-24CD-4A3D-9EFE-05F7CE0E7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06" y="2049902"/>
            <a:ext cx="6326373" cy="301279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14277CE-96AA-4C0C-BA49-AA349B34A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839"/>
            <a:ext cx="9144000" cy="1664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E0A9014-42FD-48AE-9F6D-459C49D2645D}"/>
                  </a:ext>
                </a:extLst>
              </p:cNvPr>
              <p:cNvSpPr txBox="1"/>
              <p:nvPr/>
            </p:nvSpPr>
            <p:spPr>
              <a:xfrm>
                <a:off x="5287925" y="2049902"/>
                <a:ext cx="29062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曲线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在直线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的下方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E0A9014-42FD-48AE-9F6D-459C49D26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925" y="2049902"/>
                <a:ext cx="2906233" cy="369332"/>
              </a:xfrm>
              <a:prstGeom prst="rect">
                <a:avLst/>
              </a:prstGeom>
              <a:blipFill>
                <a:blip r:embed="rId4"/>
                <a:stretch>
                  <a:fillRect l="-1677" t="-11475" b="-2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26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D14277CE-96AA-4C0C-BA49-AA349B34A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839"/>
            <a:ext cx="9144000" cy="1664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E0A9014-42FD-48AE-9F6D-459C49D2645D}"/>
                  </a:ext>
                </a:extLst>
              </p:cNvPr>
              <p:cNvSpPr txBox="1"/>
              <p:nvPr/>
            </p:nvSpPr>
            <p:spPr>
              <a:xfrm>
                <a:off x="1297171" y="2202418"/>
                <a:ext cx="29062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曲线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在直线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的下方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E0A9014-42FD-48AE-9F6D-459C49D26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171" y="2202418"/>
                <a:ext cx="2906233" cy="369332"/>
              </a:xfrm>
              <a:prstGeom prst="rect">
                <a:avLst/>
              </a:prstGeom>
              <a:blipFill>
                <a:blip r:embed="rId3"/>
                <a:stretch>
                  <a:fillRect l="-1887" t="-11475" b="-2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15AEB22-16D9-4DD3-8F97-D6CF48A3896B}"/>
                  </a:ext>
                </a:extLst>
              </p:cNvPr>
              <p:cNvSpPr txBox="1"/>
              <p:nvPr/>
            </p:nvSpPr>
            <p:spPr>
              <a:xfrm>
                <a:off x="347330" y="2620182"/>
                <a:ext cx="9498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zh-CN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15AEB22-16D9-4DD3-8F97-D6CF48A38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30" y="2620182"/>
                <a:ext cx="94984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21DBF6F-E7EE-4571-A30E-3ED7C9E27267}"/>
                  </a:ext>
                </a:extLst>
              </p:cNvPr>
              <p:cNvSpPr txBox="1"/>
              <p:nvPr/>
            </p:nvSpPr>
            <p:spPr>
              <a:xfrm>
                <a:off x="1708298" y="2733779"/>
                <a:ext cx="17224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21DBF6F-E7EE-4571-A30E-3ED7C9E27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298" y="2733779"/>
                <a:ext cx="1722476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DE5551F1-DDE0-45D8-A0C6-7F8633E32B6D}"/>
              </a:ext>
            </a:extLst>
          </p:cNvPr>
          <p:cNvSpPr txBox="1"/>
          <p:nvPr/>
        </p:nvSpPr>
        <p:spPr>
          <a:xfrm>
            <a:off x="5819554" y="2186176"/>
            <a:ext cx="949841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图像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↓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7B43AC7-DA20-4F38-8F83-F9D13FE6003F}"/>
              </a:ext>
            </a:extLst>
          </p:cNvPr>
          <p:cNvSpPr txBox="1"/>
          <p:nvPr/>
        </p:nvSpPr>
        <p:spPr>
          <a:xfrm>
            <a:off x="7269126" y="2186176"/>
            <a:ext cx="949841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几何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↓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代数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15EE5F7-FDAB-4FA3-B9E0-A959861F29A3}"/>
                  </a:ext>
                </a:extLst>
              </p:cNvPr>
              <p:cNvSpPr txBox="1"/>
              <p:nvPr/>
            </p:nvSpPr>
            <p:spPr>
              <a:xfrm>
                <a:off x="347330" y="3183517"/>
                <a:ext cx="9498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zh-CN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15EE5F7-FDAB-4FA3-B9E0-A959861F2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30" y="3183517"/>
                <a:ext cx="949841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4F0E327-2E24-41F7-AB91-BE9356CC91CF}"/>
                  </a:ext>
                </a:extLst>
              </p:cNvPr>
              <p:cNvSpPr txBox="1"/>
              <p:nvPr/>
            </p:nvSpPr>
            <p:spPr>
              <a:xfrm>
                <a:off x="1417674" y="3295918"/>
                <a:ext cx="24951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(8−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)&lt;1</m:t>
                      </m:r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4F0E327-2E24-41F7-AB91-BE9356CC9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674" y="3295918"/>
                <a:ext cx="2495106" cy="400110"/>
              </a:xfrm>
              <a:prstGeom prst="rect">
                <a:avLst/>
              </a:prstGeom>
              <a:blipFill>
                <a:blip r:embed="rId7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645769A3-AE55-4061-A6E1-89C046B7EF2C}"/>
              </a:ext>
            </a:extLst>
          </p:cNvPr>
          <p:cNvSpPr txBox="1"/>
          <p:nvPr/>
        </p:nvSpPr>
        <p:spPr>
          <a:xfrm>
            <a:off x="6326371" y="2218700"/>
            <a:ext cx="1417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化同底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↓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依据单调性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↓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解不等式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92072E6-FFDD-4908-8618-469BDCD2EDEE}"/>
                  </a:ext>
                </a:extLst>
              </p:cNvPr>
              <p:cNvSpPr txBox="1"/>
              <p:nvPr/>
            </p:nvSpPr>
            <p:spPr>
              <a:xfrm>
                <a:off x="347330" y="3676745"/>
                <a:ext cx="9498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zh-CN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92072E6-FFDD-4908-8618-469BDCD2E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30" y="3676745"/>
                <a:ext cx="94984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1DC9943-266C-41D6-9418-22931B8813CF}"/>
                  </a:ext>
                </a:extLst>
              </p:cNvPr>
              <p:cNvSpPr txBox="1"/>
              <p:nvPr/>
            </p:nvSpPr>
            <p:spPr>
              <a:xfrm>
                <a:off x="1474377" y="3769077"/>
                <a:ext cx="28424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(8−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)&lt;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1DC9943-266C-41D6-9418-22931B881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377" y="3769077"/>
                <a:ext cx="2842438" cy="400110"/>
              </a:xfrm>
              <a:prstGeom prst="rect">
                <a:avLst/>
              </a:prstGeom>
              <a:blipFill>
                <a:blip r:embed="rId9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8BB767D-0E0C-46BD-9854-AD7858168E08}"/>
                  </a:ext>
                </a:extLst>
              </p:cNvPr>
              <p:cNvSpPr txBox="1"/>
              <p:nvPr/>
            </p:nvSpPr>
            <p:spPr>
              <a:xfrm>
                <a:off x="347330" y="4147748"/>
                <a:ext cx="9498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zh-CN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8BB767D-0E0C-46BD-9854-AD7858168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30" y="4147748"/>
                <a:ext cx="949841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2C3E50A-8985-4D26-8829-5BC46B7F62DC}"/>
                  </a:ext>
                </a:extLst>
              </p:cNvPr>
              <p:cNvSpPr txBox="1"/>
              <p:nvPr/>
            </p:nvSpPr>
            <p:spPr>
              <a:xfrm>
                <a:off x="1474377" y="4240080"/>
                <a:ext cx="28424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0&lt;8−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2C3E50A-8985-4D26-8829-5BC46B7F6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377" y="4240080"/>
                <a:ext cx="284243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75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  <p:bldP spid="8" grpId="0"/>
      <p:bldP spid="8" grpId="1"/>
      <p:bldP spid="10" grpId="0"/>
      <p:bldP spid="11" grpId="0"/>
      <p:bldP spid="7" grpId="0"/>
      <p:bldP spid="13" grpId="0"/>
      <p:bldP spid="14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12CDEB-EB4C-4193-B43A-A61CE76E6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0427"/>
            <a:ext cx="8335926" cy="16089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9CCC502-8E84-41D2-9E1A-213136658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839"/>
            <a:ext cx="9144000" cy="166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6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D14277CE-96AA-4C0C-BA49-AA349B34A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839"/>
            <a:ext cx="9144000" cy="1664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743F148-3A27-46C9-BB91-57652819A208}"/>
                  </a:ext>
                </a:extLst>
              </p:cNvPr>
              <p:cNvSpPr txBox="1"/>
              <p:nvPr/>
            </p:nvSpPr>
            <p:spPr>
              <a:xfrm>
                <a:off x="3721395" y="2212035"/>
                <a:ext cx="3057632" cy="719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8−</m:t>
                                  </m:r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ra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≥3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743F148-3A27-46C9-BB91-57652819A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395" y="2212035"/>
                <a:ext cx="3057632" cy="7194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E5EE636-DE3B-4558-9FDC-EAF1E1721313}"/>
                  </a:ext>
                </a:extLst>
              </p:cNvPr>
              <p:cNvSpPr txBox="1"/>
              <p:nvPr/>
            </p:nvSpPr>
            <p:spPr>
              <a:xfrm>
                <a:off x="482009" y="2387050"/>
                <a:ext cx="3366976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图像为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⟺</m:t>
                    </m:r>
                  </m:oMath>
                </a14:m>
                <a:endParaRPr lang="zh-CN" altLang="en-US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E5EE636-DE3B-4558-9FDC-EAF1E1721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09" y="2387050"/>
                <a:ext cx="3366976" cy="369397"/>
              </a:xfrm>
              <a:prstGeom prst="rect">
                <a:avLst/>
              </a:prstGeom>
              <a:blipFill>
                <a:blip r:embed="rId4"/>
                <a:stretch>
                  <a:fillRect t="-13333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88B9E52-C860-4D91-943D-7D0A5C470941}"/>
                  </a:ext>
                </a:extLst>
              </p:cNvPr>
              <p:cNvSpPr txBox="1"/>
              <p:nvPr/>
            </p:nvSpPr>
            <p:spPr>
              <a:xfrm>
                <a:off x="401764" y="3093595"/>
                <a:ext cx="4848447" cy="1286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方程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有两个解</a:t>
                </a:r>
                <a:endParaRPr lang="en-US" altLang="zh-CN" i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函数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有两个零点</a:t>
                </a:r>
                <a:endPara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函数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的图像与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轴只有两个交点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88B9E52-C860-4D91-943D-7D0A5C470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64" y="3093595"/>
                <a:ext cx="4848447" cy="1286250"/>
              </a:xfrm>
              <a:prstGeom prst="rect">
                <a:avLst/>
              </a:prstGeom>
              <a:blipFill>
                <a:blip r:embed="rId5"/>
                <a:stretch>
                  <a:fillRect b="-5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43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249</Words>
  <Application>Microsoft Office PowerPoint</Application>
  <PresentationFormat>全屏显示(16:9)</PresentationFormat>
  <Paragraphs>43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黑体</vt:lpstr>
      <vt:lpstr>楷体</vt:lpstr>
      <vt:lpstr>微软雅黑</vt:lpstr>
      <vt:lpstr>Arial</vt:lpstr>
      <vt:lpstr>Calibri</vt:lpstr>
      <vt:lpstr>Cambria Math</vt:lpstr>
      <vt:lpstr>Times New Roman</vt:lpstr>
      <vt:lpstr>1_Office 主题​​</vt:lpstr>
      <vt:lpstr>函数不等式性质综合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LittleLovely</cp:lastModifiedBy>
  <cp:revision>44</cp:revision>
  <dcterms:created xsi:type="dcterms:W3CDTF">2020-02-01T11:21:51Z</dcterms:created>
  <dcterms:modified xsi:type="dcterms:W3CDTF">2020-02-05T06:23:56Z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