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2" r:id="rId2"/>
    <p:sldId id="273" r:id="rId3"/>
    <p:sldId id="277" r:id="rId4"/>
    <p:sldId id="278" r:id="rId5"/>
    <p:sldId id="308" r:id="rId6"/>
    <p:sldId id="310" r:id="rId7"/>
    <p:sldId id="279" r:id="rId8"/>
    <p:sldId id="309" r:id="rId9"/>
    <p:sldId id="311" r:id="rId10"/>
    <p:sldId id="299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Tan Xue" initials="TX" lastIdx="1" clrIdx="2">
    <p:extLst>
      <p:ext uri="{19B8F6BF-5375-455C-9EA6-DF929625EA0E}">
        <p15:presenceInfo xmlns:p15="http://schemas.microsoft.com/office/powerpoint/2012/main" userId="64daddb7f672ae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4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函数不等式性质综合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9923" y="3145976"/>
            <a:ext cx="480613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谭雪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2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9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B1ACB4A-DFC5-41FF-BFFF-94D87604D720}"/>
                  </a:ext>
                </a:extLst>
              </p:cNvPr>
              <p:cNvSpPr txBox="1"/>
              <p:nvPr/>
            </p:nvSpPr>
            <p:spPr>
              <a:xfrm>
                <a:off x="272902" y="2571750"/>
                <a:ext cx="8123275" cy="811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函数为偶函数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     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定义域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关于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原点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对称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自变量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为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相反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数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时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所对应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的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函数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值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相等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B1ACB4A-DFC5-41FF-BFFF-94D87604D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2" y="2571750"/>
                <a:ext cx="8123275" cy="811761"/>
              </a:xfrm>
              <a:prstGeom prst="rect">
                <a:avLst/>
              </a:prstGeom>
              <a:blipFill>
                <a:blip r:embed="rId2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7BC639-9F79-4DA6-967D-48172EE71757}"/>
                  </a:ext>
                </a:extLst>
              </p:cNvPr>
              <p:cNvSpPr txBox="1"/>
              <p:nvPr/>
            </p:nvSpPr>
            <p:spPr>
              <a:xfrm>
                <a:off x="272901" y="3461341"/>
                <a:ext cx="8902997" cy="811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函数为奇函数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     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定义域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关于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原点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对称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自变量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为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相反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数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时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所对应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的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函数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值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互为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相反数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7BC639-9F79-4DA6-967D-48172EE71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1" y="3461341"/>
                <a:ext cx="8902997" cy="811761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62DD4C43-8B6C-46BD-9AB3-45A9D89A3E14}"/>
              </a:ext>
            </a:extLst>
          </p:cNvPr>
          <p:cNvSpPr/>
          <p:nvPr/>
        </p:nvSpPr>
        <p:spPr>
          <a:xfrm>
            <a:off x="2080437" y="2642634"/>
            <a:ext cx="4175052" cy="3473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0BF9EF2-04E0-4542-96B2-A504BFD8ECFB}"/>
              </a:ext>
            </a:extLst>
          </p:cNvPr>
          <p:cNvSpPr/>
          <p:nvPr/>
        </p:nvSpPr>
        <p:spPr>
          <a:xfrm>
            <a:off x="2080437" y="3535911"/>
            <a:ext cx="4175052" cy="3473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6A2A40-1D11-499D-A157-410F04217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73"/>
          <a:stretch/>
        </p:blipFill>
        <p:spPr>
          <a:xfrm>
            <a:off x="114300" y="351926"/>
            <a:ext cx="4610100" cy="19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2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09840A5-F21A-4C63-896C-37EA39CC8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8608" r="-955" b="40499"/>
          <a:stretch/>
        </p:blipFill>
        <p:spPr>
          <a:xfrm>
            <a:off x="0" y="3019072"/>
            <a:ext cx="7758224" cy="3693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5AD9C32-B186-4018-9BAC-027D12E32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264"/>
          <a:stretch/>
        </p:blipFill>
        <p:spPr>
          <a:xfrm>
            <a:off x="0" y="2279316"/>
            <a:ext cx="7684897" cy="6140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36890AE-7717-4DCC-BB7A-584803013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65"/>
          <a:stretch/>
        </p:blipFill>
        <p:spPr>
          <a:xfrm>
            <a:off x="0" y="3418420"/>
            <a:ext cx="7684897" cy="61403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A71022-35FA-4FE2-B66A-6A9DDCBC55EA}"/>
              </a:ext>
            </a:extLst>
          </p:cNvPr>
          <p:cNvSpPr txBox="1"/>
          <p:nvPr/>
        </p:nvSpPr>
        <p:spPr>
          <a:xfrm>
            <a:off x="5458047" y="2961812"/>
            <a:ext cx="31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判断定义域是否关于原点对称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3724946-3F6B-44A6-A5AE-552A460B3BBF}"/>
                  </a:ext>
                </a:extLst>
              </p:cNvPr>
              <p:cNvSpPr txBox="1"/>
              <p:nvPr/>
            </p:nvSpPr>
            <p:spPr>
              <a:xfrm>
                <a:off x="5458047" y="3847784"/>
                <a:ext cx="3189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判断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(−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的关系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3724946-3F6B-44A6-A5AE-552A460B3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047" y="3847784"/>
                <a:ext cx="3189768" cy="369332"/>
              </a:xfrm>
              <a:prstGeom prst="rect">
                <a:avLst/>
              </a:prstGeom>
              <a:blipFill>
                <a:blip r:embed="rId3"/>
                <a:stretch>
                  <a:fillRect l="-1527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ACF56AB-7028-45A5-845E-B64133A4B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99"/>
          <a:stretch/>
        </p:blipFill>
        <p:spPr>
          <a:xfrm>
            <a:off x="66453" y="366237"/>
            <a:ext cx="4505547" cy="19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3B1774-8E25-41F8-98C2-FD8C8F184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873" r="-331" b="23252"/>
          <a:stretch/>
        </p:blipFill>
        <p:spPr>
          <a:xfrm>
            <a:off x="114300" y="351927"/>
            <a:ext cx="4625340" cy="1461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4F0478D-587A-48E6-9099-50252A7B1D7A}"/>
                  </a:ext>
                </a:extLst>
              </p:cNvPr>
              <p:cNvSpPr txBox="1"/>
              <p:nvPr/>
            </p:nvSpPr>
            <p:spPr>
              <a:xfrm>
                <a:off x="289560" y="1971585"/>
                <a:ext cx="6530340" cy="211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证明单调性</a:t>
                </a: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）规定自变量的单调区间；</a:t>
                </a: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）证明单调区间内的任取两个自变量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    </a:t>
                </a:r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都有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（增）</a:t>
                </a: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   </a:t>
                </a:r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都有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（减）</a:t>
                </a: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4F0478D-587A-48E6-9099-50252A7B1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" y="1971585"/>
                <a:ext cx="6530340" cy="2117246"/>
              </a:xfrm>
              <a:prstGeom prst="rect">
                <a:avLst/>
              </a:prstGeom>
              <a:blipFill>
                <a:blip r:embed="rId3"/>
                <a:stretch>
                  <a:fillRect l="-840" r="-187" b="-28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45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3B1774-8E25-41F8-98C2-FD8C8F184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873" r="-331" b="23252"/>
          <a:stretch/>
        </p:blipFill>
        <p:spPr>
          <a:xfrm>
            <a:off x="114300" y="351927"/>
            <a:ext cx="4625340" cy="14616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78525D8-9B94-4A52-AD3B-06B4D3B35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954" b="67430"/>
          <a:stretch/>
        </p:blipFill>
        <p:spPr>
          <a:xfrm>
            <a:off x="205740" y="1888742"/>
            <a:ext cx="4287225" cy="9871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41E27C-13A6-4B94-B413-B87573C07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728" r="174" b="18686"/>
          <a:stretch/>
        </p:blipFill>
        <p:spPr>
          <a:xfrm>
            <a:off x="0" y="2959073"/>
            <a:ext cx="7127535" cy="12301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B4C80B8-5A16-435F-8C9C-1D2B30B4B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15" r="174" b="-1"/>
          <a:stretch/>
        </p:blipFill>
        <p:spPr>
          <a:xfrm>
            <a:off x="0" y="4189228"/>
            <a:ext cx="7127535" cy="44207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60E2FAF-21FE-46DC-BE5F-B7E4942C5EAE}"/>
              </a:ext>
            </a:extLst>
          </p:cNvPr>
          <p:cNvSpPr/>
          <p:nvPr/>
        </p:nvSpPr>
        <p:spPr>
          <a:xfrm>
            <a:off x="5260888" y="1888742"/>
            <a:ext cx="2492990" cy="455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规定自变量的单调区间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4CCDF3F-4182-4C6A-A9FC-FB9EA9F7BFF8}"/>
              </a:ext>
            </a:extLst>
          </p:cNvPr>
          <p:cNvSpPr/>
          <p:nvPr/>
        </p:nvSpPr>
        <p:spPr>
          <a:xfrm>
            <a:off x="735330" y="1962420"/>
            <a:ext cx="1520190" cy="3078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C0B3469-A113-414F-9645-34E60E7AB181}"/>
              </a:ext>
            </a:extLst>
          </p:cNvPr>
          <p:cNvSpPr/>
          <p:nvPr/>
        </p:nvSpPr>
        <p:spPr>
          <a:xfrm>
            <a:off x="464820" y="2487824"/>
            <a:ext cx="5006340" cy="17014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E9811B5-19F3-4E00-8420-D66B71F02C37}"/>
                  </a:ext>
                </a:extLst>
              </p:cNvPr>
              <p:cNvSpPr/>
              <p:nvPr/>
            </p:nvSpPr>
            <p:spPr>
              <a:xfrm>
                <a:off x="4828245" y="2731446"/>
                <a:ext cx="4572000" cy="455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判断当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关系</a:t>
                </a:r>
                <a:endParaRPr lang="en-US" altLang="zh-CN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E9811B5-19F3-4E00-8420-D66B71F02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245" y="2731446"/>
                <a:ext cx="4572000" cy="455253"/>
              </a:xfrm>
              <a:prstGeom prst="rect">
                <a:avLst/>
              </a:prstGeom>
              <a:blipFill>
                <a:blip r:embed="rId4"/>
                <a:stretch>
                  <a:fillRect l="-1067" b="-17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22626C2-78CB-45ED-9C14-511A69A4ECAC}"/>
              </a:ext>
            </a:extLst>
          </p:cNvPr>
          <p:cNvSpPr/>
          <p:nvPr/>
        </p:nvSpPr>
        <p:spPr>
          <a:xfrm>
            <a:off x="541019" y="4283526"/>
            <a:ext cx="6586515" cy="3769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B957E19-7C92-47F3-BAAB-030B308E6803}"/>
              </a:ext>
            </a:extLst>
          </p:cNvPr>
          <p:cNvSpPr/>
          <p:nvPr/>
        </p:nvSpPr>
        <p:spPr>
          <a:xfrm>
            <a:off x="6819037" y="3817125"/>
            <a:ext cx="877163" cy="455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下结论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BEBACE0-C99C-4B67-8270-072878930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2" r="-165" b="63947"/>
          <a:stretch/>
        </p:blipFill>
        <p:spPr>
          <a:xfrm>
            <a:off x="114300" y="351927"/>
            <a:ext cx="4617720" cy="5853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F1791E-37D8-4A1D-9BBB-CF06ABED7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35" r="662" b="-455"/>
          <a:stretch/>
        </p:blipFill>
        <p:spPr>
          <a:xfrm>
            <a:off x="327660" y="937261"/>
            <a:ext cx="4579620" cy="4914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8D6F694-7976-4B27-99DA-1E45F83092B4}"/>
              </a:ext>
            </a:extLst>
          </p:cNvPr>
          <p:cNvSpPr txBox="1"/>
          <p:nvPr/>
        </p:nvSpPr>
        <p:spPr>
          <a:xfrm>
            <a:off x="4450080" y="1289134"/>
            <a:ext cx="364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通过函数</a:t>
            </a:r>
            <a:r>
              <a:rPr lang="zh-CN" altLang="en-US" dirty="0">
                <a:solidFill>
                  <a:srgbClr val="FF0000"/>
                </a:solidFill>
              </a:rPr>
              <a:t>单调性</a:t>
            </a:r>
            <a:r>
              <a:rPr lang="zh-CN" altLang="en-US" dirty="0">
                <a:solidFill>
                  <a:schemeClr val="tx1"/>
                </a:solidFill>
              </a:rPr>
              <a:t>寻找函数的最值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37ED5AC-E13A-4E7F-9FB8-7B2CB661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474396"/>
            <a:ext cx="3559888" cy="3124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C4BB80-4046-49E9-A8DF-9A0AF6DC5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188" y="1903497"/>
            <a:ext cx="4533901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C54AB30-6856-4BE6-941F-CE685E57B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" r="9698"/>
          <a:stretch/>
        </p:blipFill>
        <p:spPr>
          <a:xfrm>
            <a:off x="571500" y="2831035"/>
            <a:ext cx="5532120" cy="19425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EBACE0-C99C-4B67-8270-072878930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2" r="-165" b="63947"/>
          <a:stretch/>
        </p:blipFill>
        <p:spPr>
          <a:xfrm>
            <a:off x="114300" y="351927"/>
            <a:ext cx="4617720" cy="5853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F1791E-37D8-4A1D-9BBB-CF06ABED7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635" r="662" b="-455"/>
          <a:stretch/>
        </p:blipFill>
        <p:spPr>
          <a:xfrm>
            <a:off x="327660" y="937261"/>
            <a:ext cx="4579620" cy="49141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FDFE0C3-6767-47B7-A3D0-C5B9DBA54867}"/>
              </a:ext>
            </a:extLst>
          </p:cNvPr>
          <p:cNvSpPr txBox="1"/>
          <p:nvPr/>
        </p:nvSpPr>
        <p:spPr>
          <a:xfrm>
            <a:off x="6136006" y="577802"/>
            <a:ext cx="2796539" cy="17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判断函数的单调性：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）定义；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）基本初等函数；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）函数的性质；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34E800C-2165-42DD-A966-7478DAF8B21C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>
          <a:xfrm>
            <a:off x="1687830" y="1933201"/>
            <a:ext cx="1287781" cy="379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DA4D74D-E7DC-4269-8603-F1E42A64E531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 flipH="1">
            <a:off x="2975611" y="1916556"/>
            <a:ext cx="1318259" cy="395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8BB1BDD-0686-4053-9457-C83F8C198688}"/>
                  </a:ext>
                </a:extLst>
              </p:cNvPr>
              <p:cNvSpPr txBox="1"/>
              <p:nvPr/>
            </p:nvSpPr>
            <p:spPr>
              <a:xfrm>
                <a:off x="1482091" y="2312465"/>
                <a:ext cx="2987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在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(−∞,−1)</m:t>
                    </m:r>
                  </m:oMath>
                </a14:m>
                <a:r>
                  <a:rPr lang="zh-CN" altLang="en-US" dirty="0"/>
                  <a:t>上单调递增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8BB1BDD-0686-4053-9457-C83F8C198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91" y="2312465"/>
                <a:ext cx="2987040" cy="369332"/>
              </a:xfrm>
              <a:prstGeom prst="rect">
                <a:avLst/>
              </a:prstGeom>
              <a:blipFill>
                <a:blip r:embed="rId4"/>
                <a:stretch>
                  <a:fillRect l="-612" t="-8197" r="-102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5C3C57F-36EF-49A3-B73A-F07341C57BA0}"/>
                  </a:ext>
                </a:extLst>
              </p:cNvPr>
              <p:cNvSpPr txBox="1"/>
              <p:nvPr/>
            </p:nvSpPr>
            <p:spPr>
              <a:xfrm>
                <a:off x="2895600" y="1547224"/>
                <a:ext cx="2796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在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(1,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zh-CN" altLang="en-US" dirty="0"/>
                  <a:t>上单调递减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5C3C57F-36EF-49A3-B73A-F07341C57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547224"/>
                <a:ext cx="2796540" cy="369332"/>
              </a:xfrm>
              <a:prstGeom prst="rect">
                <a:avLst/>
              </a:prstGeom>
              <a:blipFill>
                <a:blip r:embed="rId5"/>
                <a:stretch>
                  <a:fillRect l="-654" t="-10000" r="-152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3430570-1F0A-4329-9A31-CBB02B3D03AE}"/>
                  </a:ext>
                </a:extLst>
              </p:cNvPr>
              <p:cNvSpPr txBox="1"/>
              <p:nvPr/>
            </p:nvSpPr>
            <p:spPr>
              <a:xfrm>
                <a:off x="843915" y="1563869"/>
                <a:ext cx="1687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是偶函数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3430570-1F0A-4329-9A31-CBB02B3D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5" y="1563869"/>
                <a:ext cx="1687830" cy="369332"/>
              </a:xfrm>
              <a:prstGeom prst="rect">
                <a:avLst/>
              </a:prstGeom>
              <a:blipFill>
                <a:blip r:embed="rId6"/>
                <a:stretch>
                  <a:fillRect l="-108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4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86A2A40-1D11-499D-A157-410F04217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3"/>
          <a:stretch/>
        </p:blipFill>
        <p:spPr>
          <a:xfrm>
            <a:off x="114300" y="351926"/>
            <a:ext cx="4610100" cy="19623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6D84AE0-F9B8-4004-9536-88B3B3BDCDA6}"/>
              </a:ext>
            </a:extLst>
          </p:cNvPr>
          <p:cNvSpPr txBox="1"/>
          <p:nvPr/>
        </p:nvSpPr>
        <p:spPr>
          <a:xfrm>
            <a:off x="396240" y="2516624"/>
            <a:ext cx="6949440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定义是研究函数性质的根本依据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研究新的函数可以从定义域、奇偶性、单调性、值域等方面入手</a:t>
            </a:r>
          </a:p>
        </p:txBody>
      </p:sp>
    </p:spTree>
    <p:extLst>
      <p:ext uri="{BB962C8B-B14F-4D97-AF65-F5344CB8AC3E}">
        <p14:creationId xmlns:p14="http://schemas.microsoft.com/office/powerpoint/2010/main" val="330840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86A2A40-1D11-499D-A157-410F04217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3"/>
          <a:stretch/>
        </p:blipFill>
        <p:spPr>
          <a:xfrm>
            <a:off x="114300" y="351926"/>
            <a:ext cx="4610100" cy="1962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CD53DA-8CA0-4E60-98C4-7262E40F1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69" y="911029"/>
            <a:ext cx="5804270" cy="41298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E81D90-C3B4-4A3B-BAF4-37EE0D74A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6"/>
          <a:stretch/>
        </p:blipFill>
        <p:spPr bwMode="auto">
          <a:xfrm>
            <a:off x="6049039" y="911029"/>
            <a:ext cx="2857500" cy="297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235</Words>
  <Application>Microsoft Office PowerPoint</Application>
  <PresentationFormat>全屏显示(16:9)</PresentationFormat>
  <Paragraphs>29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黑体</vt:lpstr>
      <vt:lpstr>楷体</vt:lpstr>
      <vt:lpstr>微软雅黑</vt:lpstr>
      <vt:lpstr>Arial</vt:lpstr>
      <vt:lpstr>Calibri</vt:lpstr>
      <vt:lpstr>Cambria Math</vt:lpstr>
      <vt:lpstr>Times New Roman</vt:lpstr>
      <vt:lpstr>1_Office 主题​​</vt:lpstr>
      <vt:lpstr>函数不等式性质综合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LittleLovely</cp:lastModifiedBy>
  <cp:revision>44</cp:revision>
  <dcterms:created xsi:type="dcterms:W3CDTF">2020-02-01T11:21:51Z</dcterms:created>
  <dcterms:modified xsi:type="dcterms:W3CDTF">2020-02-05T06:24:15Z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