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5" r:id="rId2"/>
    <p:sldId id="272" r:id="rId3"/>
    <p:sldId id="288" r:id="rId4"/>
    <p:sldId id="273" r:id="rId5"/>
    <p:sldId id="278" r:id="rId6"/>
    <p:sldId id="279" r:id="rId7"/>
    <p:sldId id="274" r:id="rId8"/>
    <p:sldId id="281" r:id="rId9"/>
    <p:sldId id="275" r:id="rId10"/>
    <p:sldId id="282" r:id="rId11"/>
    <p:sldId id="286" r:id="rId12"/>
    <p:sldId id="287" r:id="rId13"/>
    <p:sldId id="283" r:id="rId14"/>
    <p:sldId id="276" r:id="rId15"/>
    <p:sldId id="271" r:id="rId16"/>
    <p:sldId id="289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062180" y="1951990"/>
            <a:ext cx="6294474" cy="728345"/>
          </a:xfrm>
        </p:spPr>
        <p:txBody>
          <a:bodyPr>
            <a:normAutofit/>
          </a:bodyPr>
          <a:lstStyle/>
          <a:p>
            <a:pPr algn="ctr"/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5.5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三角恒等变换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 周开炎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3675" y="311202"/>
            <a:ext cx="8139178" cy="518138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例题讲解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91116" y="829340"/>
                <a:ext cx="8304028" cy="1359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α</m:t>
                    </m:r>
                    <m:r>
                      <m:rPr>
                        <m:nor/>
                      </m:rPr>
                      <a:rPr lang="zh-CN" altLang="zh-CN" sz="2400" dirty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zh-CN" sz="2400" i="1">
                        <a:latin typeface="Cambria Math"/>
                      </a:rPr>
                      <m:t>𝛽</m:t>
                    </m:r>
                    <m:r>
                      <a:rPr lang="en-US" altLang="zh-CN" sz="2400" i="1"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都是锐角，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α</m:t>
                    </m:r>
                    <m:r>
                      <a:rPr lang="en-US" altLang="zh-CN" sz="2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zh-CN" altLang="zh-CN" sz="24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zh-CN" sz="2400" i="0">
                        <a:latin typeface="Cambria Math"/>
                      </a:rPr>
                      <m:t>cos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CN" sz="2400" i="1">
                        <a:latin typeface="Cambria Math"/>
                      </a:rPr>
                      <m:t>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/>
                      </a:rPr>
                      <m:t>𝛽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altLang="zh-CN" sz="2400" i="1">
                            <a:latin typeface="Cambria Math"/>
                          </a:rPr>
                          <m:t>1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zh-CN" altLang="zh-CN" sz="24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，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值</a:t>
                </a:r>
                <a:r>
                  <a:rPr lang="zh-CN" altLang="zh-CN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16" y="829340"/>
                <a:ext cx="8304028" cy="1359475"/>
              </a:xfrm>
              <a:prstGeom prst="rect">
                <a:avLst/>
              </a:prstGeom>
              <a:blipFill>
                <a:blip r:embed="rId2"/>
                <a:stretch>
                  <a:fillRect l="-1101" b="-98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91116" y="2329769"/>
                <a:ext cx="8304028" cy="2238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分析</a:t>
                </a:r>
                <a:r>
                  <a:rPr lang="zh-CN" altLang="zh-CN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观察角，</a:t>
                </a:r>
                <a:r>
                  <a:rPr lang="zh-CN" altLang="zh-CN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已知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条件给出了角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α</m:t>
                    </m:r>
                    <m:r>
                      <m:rPr>
                        <m:nor/>
                      </m:rPr>
                      <a:rPr lang="zh-CN" altLang="zh-CN" sz="24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zh-CN" sz="2400" i="1" smtClean="0">
                        <a:latin typeface="Cambria Math"/>
                      </a:rPr>
                      <m:t> </m:t>
                    </m:r>
                    <m:r>
                      <a:rPr lang="en-US" altLang="zh-CN" sz="2400" i="1">
                        <a:latin typeface="Cambria Math"/>
                      </a:rPr>
                      <m:t>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/>
                      </a:rPr>
                      <m:t>𝛽</m:t>
                    </m:r>
                  </m:oMath>
                </a14:m>
                <a:r>
                  <a:rPr lang="zh-CN" altLang="en-US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的余弦值，根据前面所学的知识，很容易求出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角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α</m:t>
                    </m:r>
                    <m:r>
                      <m:rPr>
                        <m:nor/>
                      </m:rPr>
                      <a:rPr lang="zh-CN" altLang="zh-CN" sz="24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zh-CN" sz="2400" i="1">
                        <a:latin typeface="Cambria Math"/>
                      </a:rPr>
                      <m:t> </m:t>
                    </m:r>
                    <m:r>
                      <a:rPr lang="en-US" altLang="zh-CN" sz="2400" i="1">
                        <a:latin typeface="Cambria Math"/>
                      </a:rPr>
                      <m:t>𝛼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/>
                      </a:rPr>
                      <m:t>𝛽</m:t>
                    </m:r>
                  </m:oMath>
                </a14:m>
                <a:r>
                  <a:rPr lang="zh-CN" altLang="en-US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的其它三角函数值</a:t>
                </a:r>
                <a:r>
                  <a:rPr lang="zh-CN" altLang="zh-CN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问题是要求角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𝛽</m:t>
                    </m:r>
                  </m:oMath>
                </a14:m>
                <a:r>
                  <a:rPr lang="zh-CN" altLang="en-US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的余弦值，可以先建立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角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𝛽</m:t>
                    </m:r>
                  </m:oMath>
                </a14:m>
                <a:r>
                  <a:rPr lang="zh-CN" altLang="en-US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与已知角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α</m:t>
                    </m:r>
                    <m:r>
                      <m:rPr>
                        <m:nor/>
                      </m:rPr>
                      <a:rPr lang="zh-CN" altLang="zh-CN" sz="24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zh-CN" sz="2400" i="1">
                        <a:latin typeface="Cambria Math"/>
                      </a:rPr>
                      <m:t> </m:t>
                    </m:r>
                    <m:r>
                      <a:rPr lang="en-US" altLang="zh-CN" sz="2400" i="1">
                        <a:latin typeface="Cambria Math"/>
                      </a:rPr>
                      <m:t>𝛼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/>
                      </a:rPr>
                      <m:t>𝛽</m:t>
                    </m:r>
                  </m:oMath>
                </a14:m>
                <a:r>
                  <a:rPr lang="zh-CN" altLang="en-US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的关系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/>
                      </a:rPr>
                      <m:t>𝛽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/>
                          </a:rPr>
                          <m:t>𝛼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/>
                          </a:rPr>
                          <m:t>𝛽</m:t>
                        </m:r>
                      </m:e>
                    </m:d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α</m:t>
                    </m:r>
                    <m:r>
                      <m:rPr>
                        <m:nor/>
                      </m:rPr>
                      <a:rPr lang="en-US" altLang="zh-CN" sz="2400" b="0" i="0" smtClean="0">
                        <a:latin typeface="Cambria Math"/>
                      </a:rPr>
                      <m:t>.</m:t>
                    </m:r>
                  </m:oMath>
                </a14:m>
                <a:endParaRPr lang="zh-CN" altLang="zh-CN" sz="24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16" y="2329769"/>
                <a:ext cx="8304028" cy="2238241"/>
              </a:xfrm>
              <a:prstGeom prst="rect">
                <a:avLst/>
              </a:prstGeom>
              <a:blipFill>
                <a:blip r:embed="rId3"/>
                <a:stretch>
                  <a:fillRect l="-1101" b="-4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43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3675" y="311202"/>
            <a:ext cx="8139178" cy="518138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例题讲解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39972" y="672498"/>
                <a:ext cx="8304028" cy="4337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0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：由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/>
                      </a:rPr>
                      <m:t>α</m:t>
                    </m:r>
                    <m:r>
                      <a:rPr lang="en-US" altLang="zh-CN" sz="2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zh-CN" altLang="zh-CN" sz="20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zh-CN" sz="2000" i="1">
                        <a:latin typeface="Cambria Math"/>
                      </a:rPr>
                      <m:t>𝛼</m:t>
                    </m:r>
                    <m:r>
                      <a:rPr lang="en-US" altLang="zh-CN" sz="20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，得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/>
                      </a:rPr>
                      <m:t>s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/>
                      </a:rPr>
                      <m:t>α</m:t>
                    </m:r>
                    <m:r>
                      <a:rPr lang="en-US" altLang="zh-CN" sz="200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>
                            <a:latin typeface="Cambria Math"/>
                          </a:rPr>
                          <m:t>1</m:t>
                        </m:r>
                        <m:r>
                          <a:rPr lang="en-US" altLang="zh-CN" sz="20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/>
                          </a:rPr>
                          <m:t>α</m:t>
                        </m:r>
                      </m:e>
                    </m:rad>
                    <m:r>
                      <a:rPr lang="en-US" altLang="zh-CN" sz="2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；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    </a:t>
                </a:r>
                <a:r>
                  <a:rPr lang="zh-CN" altLang="zh-CN" sz="20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</a:rPr>
                      <m:t>𝛼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>
                        <a:latin typeface="Cambria Math"/>
                      </a:rPr>
                      <m:t>𝛽</m:t>
                    </m:r>
                    <m:r>
                      <a:rPr lang="en-US" altLang="zh-CN" sz="20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0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</a:rPr>
                      <m:t>𝛼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>
                        <a:latin typeface="Cambria Math"/>
                      </a:rPr>
                      <m:t>𝛽</m:t>
                    </m:r>
                    <m:r>
                      <a:rPr lang="en-US" altLang="zh-CN" sz="20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/>
                          </a:rPr>
                          <m:t>π</m:t>
                        </m:r>
                      </m:e>
                    </m:d>
                    <m:r>
                      <a:rPr lang="zh-CN" altLang="zh-CN" sz="2000">
                        <a:latin typeface="Cambria Math"/>
                      </a:rPr>
                      <m:t>．</m:t>
                    </m:r>
                  </m:oMath>
                </a14:m>
                <a:endParaRPr lang="en-US" altLang="zh-CN" sz="2000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 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/>
                      </a:rPr>
                      <m:t>cos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CN" sz="2000" i="1">
                        <a:latin typeface="Cambria Math"/>
                      </a:rPr>
                      <m:t>𝛼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>
                        <a:latin typeface="Cambria Math"/>
                      </a:rPr>
                      <m:t>𝛽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altLang="zh-CN" sz="2000" i="1">
                            <a:latin typeface="Cambria Math"/>
                          </a:rPr>
                          <m:t>1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0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，所以</a:t>
                </a:r>
                <a:endParaRPr lang="zh-CN" altLang="zh-CN" sz="20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>
                          <a:latin typeface="Cambria Math"/>
                        </a:rPr>
                        <m:t>sin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（</m:t>
                      </m:r>
                      <m:r>
                        <a:rPr lang="en-US" altLang="zh-CN" sz="2000" i="1">
                          <a:latin typeface="Cambria Math"/>
                        </a:rPr>
                        <m:t>𝛼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i="1">
                          <a:latin typeface="Cambria Math"/>
                        </a:rPr>
                        <m:t>𝛽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）</m:t>
                      </m:r>
                      <m:r>
                        <a:rPr lang="en-US" altLang="zh-CN" sz="20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>
                              <a:latin typeface="Cambria Math"/>
                            </a:rPr>
                            <m:t>1</m:t>
                          </m:r>
                          <m:r>
                            <a:rPr lang="en-US" altLang="zh-CN" sz="20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altLang="zh-CN" sz="20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/>
                            </a:rPr>
                            <m:t>𝛼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i="1">
                              <a:latin typeface="Cambria Math"/>
                            </a:rPr>
                            <m:t>𝛽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lang="en-US" altLang="zh-CN" sz="2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zh-CN" altLang="zh-CN" sz="2000">
                          <a:latin typeface="Cambria Math"/>
                        </a:rPr>
                        <m:t>．</m:t>
                      </m:r>
                    </m:oMath>
                  </m:oMathPara>
                </a14:m>
                <a:endParaRPr lang="zh-CN" altLang="zh-CN" sz="20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0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/>
                      </a:rPr>
                      <m:t>cos</m:t>
                    </m:r>
                    <m:r>
                      <a:rPr lang="en-US" altLang="zh-CN" sz="2000" i="1">
                        <a:latin typeface="Cambria Math"/>
                      </a:rPr>
                      <m:t>𝛽</m:t>
                    </m:r>
                    <m:r>
                      <m:rPr>
                        <m:nor/>
                      </m:rPr>
                      <a:rPr lang="en-US" altLang="zh-CN" sz="2000" b="0" i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cos</m:t>
                    </m:r>
                    <m:r>
                      <m:rPr>
                        <m:nor/>
                      </m:rPr>
                      <a:rPr lang="en-US" altLang="zh-CN" sz="2000" b="0" i="0" dirty="0" smtClean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2000" i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α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zh-CN" sz="2000" i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β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zh-CN" sz="2000" b="0" i="0" dirty="0" smtClean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/>
                      </a:rPr>
                      <m:t>α</m:t>
                    </m:r>
                    <m:r>
                      <m:rPr>
                        <m:nor/>
                      </m:rPr>
                      <a:rPr lang="en-US" altLang="zh-CN" sz="2000" b="0" i="0" dirty="0" smtClean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]</m:t>
                    </m:r>
                    <m:r>
                      <a:rPr lang="en-US" altLang="zh-CN" sz="2000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cos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2000" i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α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zh-CN" sz="2000" i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β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)</m:t>
                    </m:r>
                    <m:r>
                      <a:rPr lang="zh-CN" altLang="zh-CN" sz="2000">
                        <a:latin typeface="Cambria Math"/>
                      </a:rPr>
                      <m:t>﹒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cos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/>
                      </a:rPr>
                      <m:t>α</m:t>
                    </m:r>
                    <m:r>
                      <a:rPr lang="en-US" altLang="zh-CN" sz="20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/>
                      </a:rPr>
                      <m:t>sin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zh-CN" sz="2000" i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α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zh-CN" sz="2000" i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β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)</m:t>
                    </m:r>
                    <m:r>
                      <a:rPr lang="zh-CN" altLang="zh-CN" sz="2000">
                        <a:latin typeface="Cambria Math"/>
                      </a:rPr>
                      <m:t>﹒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/>
                      </a:rPr>
                      <m:t>sinα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/>
                      </a:rPr>
                      <m:t>                                    =</m:t>
                    </m:r>
                    <m:r>
                      <a:rPr lang="en-US" altLang="zh-CN" sz="2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zh-CN" altLang="zh-CN" sz="2000">
                        <a:latin typeface="Cambria Math"/>
                      </a:rPr>
                      <m:t>﹒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altLang="zh-CN" sz="20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zh-CN" altLang="zh-CN" sz="2000">
                        <a:latin typeface="Cambria Math"/>
                      </a:rPr>
                      <m:t>﹒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altLang="zh-CN" sz="20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20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72" y="672498"/>
                <a:ext cx="8304028" cy="4337662"/>
              </a:xfrm>
              <a:prstGeom prst="rect">
                <a:avLst/>
              </a:prstGeom>
              <a:blipFill>
                <a:blip r:embed="rId2"/>
                <a:stretch>
                  <a:fillRect l="-8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0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3675" y="311202"/>
            <a:ext cx="8139178" cy="518138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例题讲解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91116" y="829340"/>
                <a:ext cx="8304028" cy="1359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α</m:t>
                    </m:r>
                    <m:r>
                      <m:rPr>
                        <m:nor/>
                      </m:rPr>
                      <a:rPr lang="zh-CN" altLang="zh-CN" sz="2400" dirty="0"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zh-CN" sz="2400" i="1">
                        <a:latin typeface="Cambria Math"/>
                      </a:rPr>
                      <m:t>𝛽</m:t>
                    </m:r>
                    <m:r>
                      <a:rPr lang="en-US" altLang="zh-CN" sz="2400" i="1"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都是锐角，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/>
                      </a:rPr>
                      <m:t>α</m:t>
                    </m:r>
                    <m:r>
                      <a:rPr lang="en-US" altLang="zh-CN" sz="24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zh-CN" altLang="zh-CN" sz="24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，</m:t>
                    </m:r>
                    <m:r>
                      <m:rPr>
                        <m:sty m:val="p"/>
                      </m:rPr>
                      <a:rPr lang="en-US" altLang="zh-CN" sz="2400" i="0">
                        <a:latin typeface="Cambria Math"/>
                      </a:rPr>
                      <m:t>cos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CN" sz="2400" i="1">
                        <a:latin typeface="Cambria Math"/>
                      </a:rPr>
                      <m:t>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/>
                      </a:rPr>
                      <m:t>𝛽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altLang="zh-CN" sz="2400" i="1">
                            <a:latin typeface="Cambria Math"/>
                          </a:rPr>
                          <m:t>1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zh-CN" altLang="zh-CN" sz="24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，</m:t>
                    </m:r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值</a:t>
                </a:r>
                <a:r>
                  <a:rPr lang="zh-CN" altLang="zh-CN" sz="2400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16" y="829340"/>
                <a:ext cx="8304028" cy="1359475"/>
              </a:xfrm>
              <a:prstGeom prst="rect">
                <a:avLst/>
              </a:prstGeom>
              <a:blipFill>
                <a:blip r:embed="rId2"/>
                <a:stretch>
                  <a:fillRect l="-1101" b="-98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91116" y="2383787"/>
                <a:ext cx="3583172" cy="57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cos(2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α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β)</a:t>
                </a:r>
                <a:r>
                  <a:rPr lang="zh-CN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值</a:t>
                </a:r>
                <a:r>
                  <a:rPr lang="zh-CN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16" y="2383787"/>
                <a:ext cx="3583172" cy="576248"/>
              </a:xfrm>
              <a:prstGeom prst="rect">
                <a:avLst/>
              </a:prstGeom>
              <a:blipFill>
                <a:blip r:embed="rId3"/>
                <a:stretch>
                  <a:fillRect l="-2551" b="-24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91116" y="3910615"/>
                <a:ext cx="358317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tan(2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α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β)</a:t>
                </a:r>
                <a:r>
                  <a:rPr lang="zh-CN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值</a:t>
                </a:r>
                <a:r>
                  <a:rPr lang="zh-CN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16" y="3910615"/>
                <a:ext cx="3583172" cy="646331"/>
              </a:xfrm>
              <a:prstGeom prst="rect">
                <a:avLst/>
              </a:prstGeom>
              <a:blipFill>
                <a:blip r:embed="rId4"/>
                <a:stretch>
                  <a:fillRect l="-2551" b="-113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91116" y="3147201"/>
                <a:ext cx="3583172" cy="57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cos(2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solidFill>
                          <a:srgbClr val="FF0000"/>
                        </a:solidFill>
                        <a:latin typeface="Cambria Math"/>
                      </a:rPr>
                      <m:t>α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β)</a:t>
                </a:r>
                <a:r>
                  <a:rPr lang="zh-CN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值</a:t>
                </a:r>
                <a:r>
                  <a:rPr lang="zh-CN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endParaRPr lang="zh-CN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16" y="3147201"/>
                <a:ext cx="3583172" cy="576248"/>
              </a:xfrm>
              <a:prstGeom prst="rect">
                <a:avLst/>
              </a:prstGeom>
              <a:blipFill>
                <a:blip r:embed="rId5"/>
                <a:stretch>
                  <a:fillRect l="-2551" b="-24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97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3675" y="311202"/>
            <a:ext cx="8139178" cy="518138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例题讲解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691116" y="829340"/>
            <a:ext cx="1935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化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简：</a:t>
            </a:r>
            <a:endParaRPr lang="zh-CN" altLang="zh-CN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6706"/>
          <a:stretch/>
        </p:blipFill>
        <p:spPr>
          <a:xfrm>
            <a:off x="2401742" y="728820"/>
            <a:ext cx="2531765" cy="8473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63" y="1852117"/>
            <a:ext cx="3979752" cy="8295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60" y="2010610"/>
            <a:ext cx="3023482" cy="6995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012" y="3135183"/>
            <a:ext cx="2269544" cy="7427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802" y="3284003"/>
            <a:ext cx="3584221" cy="6600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8681" y="4238660"/>
            <a:ext cx="2132334" cy="74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9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3675" y="311202"/>
            <a:ext cx="8139178" cy="518138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小结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7561" y="829340"/>
            <a:ext cx="7251405" cy="421049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一、加深对公式的认识与理解</a:t>
            </a:r>
            <a:endParaRPr lang="en-US" altLang="zh-CN" sz="24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1.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搞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清楚公式之间的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联系；</a:t>
            </a:r>
            <a:endParaRPr lang="en-US" altLang="zh-CN" sz="24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2.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学会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从角、名、式三个角度进行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观察；</a:t>
            </a:r>
            <a:endParaRPr lang="en-US" altLang="zh-CN" sz="24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3.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掌握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公式的三种应用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二、抓住典型例题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18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573079" y="1286539"/>
                <a:ext cx="2753833" cy="724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°−3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12°(4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079" y="1286539"/>
                <a:ext cx="2753833" cy="7242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85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3675" y="311202"/>
            <a:ext cx="8139178" cy="518138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三角恒等变换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7562" y="831432"/>
            <a:ext cx="7251405" cy="125254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利用公式对三角函数式进行的恒等变形就是三角恒等变形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967562" y="2227842"/>
            <a:ext cx="7251405" cy="125254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对三角函数式进行三角恒等变形，可以达到化简、求值或证明的目的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967562" y="3533556"/>
            <a:ext cx="7251405" cy="125254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如何学好三角恒等变换呢？</a:t>
            </a:r>
            <a:endParaRPr lang="zh-CN" altLang="en-US" sz="24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873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3675" y="311202"/>
            <a:ext cx="8139178" cy="518138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三角恒等变换</a:t>
            </a:r>
            <a:endParaRPr lang="zh-CN" altLang="en-US" sz="3200" dirty="0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761135" y="1271676"/>
            <a:ext cx="8139178" cy="518138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3200" smtClean="0"/>
              <a:t>一、搞清楚公式之间的联系</a:t>
            </a:r>
            <a:endParaRPr lang="zh-CN" altLang="en-US" sz="320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761135" y="2356198"/>
            <a:ext cx="8139178" cy="518138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3200" smtClean="0"/>
              <a:t>二、学会从角、名、式三个角度进行观察</a:t>
            </a:r>
            <a:endParaRPr lang="zh-CN" altLang="en-US" sz="320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761135" y="3621472"/>
            <a:ext cx="8139178" cy="518138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3200" smtClean="0"/>
              <a:t>三、掌握公式的三种应用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28962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3675" y="311202"/>
            <a:ext cx="8139178" cy="518138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一、搞清楚公式之间的联系</a:t>
            </a:r>
            <a:endParaRPr lang="zh-CN" altLang="en-US" sz="320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59878" y="1022049"/>
            <a:ext cx="4848449" cy="637954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cos(</a:t>
            </a:r>
            <a:r>
              <a:rPr lang="el-GR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l-GR" altLang="zh-CN" sz="240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β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)=cos</a:t>
            </a:r>
            <a:r>
              <a:rPr lang="el-GR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α·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cos</a:t>
            </a:r>
            <a:r>
              <a:rPr lang="el-GR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β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+sin</a:t>
            </a:r>
            <a:r>
              <a:rPr lang="el-GR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α·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sin</a:t>
            </a:r>
            <a:r>
              <a:rPr lang="el-GR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β </a:t>
            </a:r>
            <a:endParaRPr lang="en-US" altLang="zh-CN" sz="24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90638" y="3293536"/>
                <a:ext cx="2870792" cy="579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cos2</a:t>
                </a:r>
                <a:r>
                  <a:rPr lang="el-GR" altLang="zh-CN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l-GR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l-GR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endParaRPr lang="en-US" altLang="zh-CN" sz="24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38" y="3293536"/>
                <a:ext cx="2870792" cy="579454"/>
              </a:xfrm>
              <a:prstGeom prst="rect">
                <a:avLst/>
              </a:prstGeom>
              <a:blipFill>
                <a:blip r:embed="rId2"/>
                <a:stretch>
                  <a:fillRect l="-3397" b="-24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下箭头 7"/>
          <p:cNvSpPr/>
          <p:nvPr/>
        </p:nvSpPr>
        <p:spPr>
          <a:xfrm>
            <a:off x="1222744" y="1636148"/>
            <a:ext cx="159488" cy="53162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204698" y="2169217"/>
            <a:ext cx="7729873" cy="637954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cos(</a:t>
            </a:r>
            <a:r>
              <a:rPr lang="el-GR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-(-</a:t>
            </a:r>
            <a:r>
              <a:rPr lang="el-GR" altLang="zh-CN" sz="240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β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))=cos(</a:t>
            </a:r>
            <a:r>
              <a:rPr lang="el-GR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l-GR" altLang="zh-CN" sz="2400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β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)=cos</a:t>
            </a:r>
            <a:r>
              <a:rPr lang="el-GR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α·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cos</a:t>
            </a:r>
            <a:r>
              <a:rPr lang="el-GR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β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-sin</a:t>
            </a:r>
            <a:r>
              <a:rPr lang="el-GR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α·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sin</a:t>
            </a:r>
            <a:r>
              <a:rPr lang="el-GR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β </a:t>
            </a:r>
            <a:endParaRPr lang="en-US" altLang="zh-CN" sz="24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77924" y="1709312"/>
            <a:ext cx="10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令</a:t>
            </a:r>
            <a:r>
              <a:rPr lang="el-GR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β</a:t>
            </a:r>
            <a:r>
              <a:rPr lang="zh-CN" altLang="en-US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-</a:t>
            </a:r>
            <a:r>
              <a:rPr lang="el-GR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β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2349794" y="2749642"/>
            <a:ext cx="159488" cy="53162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573078" y="2793949"/>
            <a:ext cx="10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令</a:t>
            </a:r>
            <a:r>
              <a:rPr lang="el-GR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β</a:t>
            </a:r>
            <a:r>
              <a:rPr lang="zh-CN" altLang="en-US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为</a:t>
            </a:r>
            <a:r>
              <a:rPr lang="el-GR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1492117" y="3861879"/>
                <a:ext cx="2684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rgbClr val="FF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联想到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l-GR" altLang="zh-CN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α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l-GR" altLang="zh-CN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α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117" y="3861879"/>
                <a:ext cx="2684724" cy="369332"/>
              </a:xfrm>
              <a:prstGeom prst="rect">
                <a:avLst/>
              </a:prstGeom>
              <a:blipFill>
                <a:blip r:embed="rId3"/>
                <a:stretch>
                  <a:fillRect l="-2045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下箭头 15"/>
          <p:cNvSpPr/>
          <p:nvPr/>
        </p:nvSpPr>
        <p:spPr>
          <a:xfrm rot="16200000">
            <a:off x="3187128" y="3315825"/>
            <a:ext cx="116958" cy="66764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604436" y="3267050"/>
                <a:ext cx="232982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cos2</a:t>
                </a:r>
                <a:r>
                  <a:rPr lang="el-GR" altLang="zh-CN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l-GR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altLang="zh-CN" sz="2400" b="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=1-2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l-GR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436" y="3267050"/>
                <a:ext cx="2329829" cy="1200329"/>
              </a:xfrm>
              <a:prstGeom prst="rect">
                <a:avLst/>
              </a:prstGeom>
              <a:blipFill>
                <a:blip r:embed="rId4"/>
                <a:stretch>
                  <a:fillRect l="-3927" b="-5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下箭头 19"/>
          <p:cNvSpPr/>
          <p:nvPr/>
        </p:nvSpPr>
        <p:spPr>
          <a:xfrm rot="16200000">
            <a:off x="6177634" y="3342314"/>
            <a:ext cx="116958" cy="66764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839155" y="3859626"/>
            <a:ext cx="71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变形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6537961" y="3163281"/>
                <a:ext cx="2329829" cy="1594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l-GR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zh-CN" altLang="en-US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400" b="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𝑖𝑛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l-GR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zh-CN" altLang="en-US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961" y="3163281"/>
                <a:ext cx="2329829" cy="1594026"/>
              </a:xfrm>
              <a:prstGeom prst="rect">
                <a:avLst/>
              </a:prstGeom>
              <a:blipFill>
                <a:blip r:embed="rId5"/>
                <a:stretch>
                  <a:fillRect b="-30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下箭头 22"/>
          <p:cNvSpPr/>
          <p:nvPr/>
        </p:nvSpPr>
        <p:spPr>
          <a:xfrm flipV="1">
            <a:off x="7377933" y="2807171"/>
            <a:ext cx="149918" cy="57538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622788" y="1167237"/>
                <a:ext cx="2329829" cy="1658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sz="24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zh-CN" altLang="en-US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400" b="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𝑖𝑛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CN" altLang="en-US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zh-CN" altLang="en-US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788" y="1167237"/>
                <a:ext cx="2329829" cy="16581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26"/>
          <p:cNvSpPr/>
          <p:nvPr/>
        </p:nvSpPr>
        <p:spPr>
          <a:xfrm>
            <a:off x="290638" y="1132826"/>
            <a:ext cx="6042385" cy="175693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7572397" y="2888262"/>
            <a:ext cx="1295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角的代换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8287" y="3267050"/>
            <a:ext cx="5427388" cy="109771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594299" y="3319693"/>
            <a:ext cx="1962154" cy="134586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689991" y="1293160"/>
            <a:ext cx="2040064" cy="149582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10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 animBg="1"/>
      <p:bldP spid="10" grpId="0"/>
      <p:bldP spid="9" grpId="0"/>
      <p:bldP spid="12" grpId="0" animBg="1"/>
      <p:bldP spid="13" grpId="0"/>
      <p:bldP spid="15" grpId="0"/>
      <p:bldP spid="16" grpId="0" animBg="1"/>
      <p:bldP spid="18" grpId="0"/>
      <p:bldP spid="20" grpId="0" animBg="1"/>
      <p:bldP spid="21" grpId="0"/>
      <p:bldP spid="22" grpId="0"/>
      <p:bldP spid="23" grpId="0" animBg="1"/>
      <p:bldP spid="24" grpId="0"/>
      <p:bldP spid="27" grpId="0" animBg="1"/>
      <p:bldP spid="25" grpId="0"/>
      <p:bldP spid="14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3675" y="311202"/>
            <a:ext cx="8139178" cy="518138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一、搞清楚公式之间的联系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06056" y="1148316"/>
                <a:ext cx="1456660" cy="561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56" y="1148316"/>
                <a:ext cx="1456660" cy="5616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895602" y="1148189"/>
                <a:ext cx="1456660" cy="561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2" y="1148189"/>
                <a:ext cx="1456660" cy="5616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下箭头 8"/>
          <p:cNvSpPr/>
          <p:nvPr/>
        </p:nvSpPr>
        <p:spPr>
          <a:xfrm rot="16200000">
            <a:off x="2338057" y="1095309"/>
            <a:ext cx="116958" cy="66764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5185148" y="1126797"/>
                <a:ext cx="1456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148" y="1126797"/>
                <a:ext cx="145666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下箭头 10"/>
          <p:cNvSpPr/>
          <p:nvPr/>
        </p:nvSpPr>
        <p:spPr>
          <a:xfrm rot="16200000">
            <a:off x="4862737" y="1095310"/>
            <a:ext cx="116958" cy="66764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 rot="16200000">
            <a:off x="6583329" y="1095182"/>
            <a:ext cx="116958" cy="66764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140759" y="930002"/>
            <a:ext cx="1711842" cy="87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降幂扩角公式</a:t>
            </a:r>
            <a:endParaRPr lang="en-US" altLang="zh-CN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半角公式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641494" y="2268279"/>
                <a:ext cx="1456660" cy="561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94" y="2268279"/>
                <a:ext cx="1456660" cy="5616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2931040" y="2268152"/>
                <a:ext cx="1456660" cy="561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040" y="2268152"/>
                <a:ext cx="1456660" cy="5616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下箭头 15"/>
          <p:cNvSpPr/>
          <p:nvPr/>
        </p:nvSpPr>
        <p:spPr>
          <a:xfrm rot="16200000">
            <a:off x="2373495" y="2215272"/>
            <a:ext cx="116958" cy="66764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5220586" y="2246760"/>
                <a:ext cx="1456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586" y="2246760"/>
                <a:ext cx="145666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下箭头 17"/>
          <p:cNvSpPr/>
          <p:nvPr/>
        </p:nvSpPr>
        <p:spPr>
          <a:xfrm rot="16200000">
            <a:off x="4898175" y="2215273"/>
            <a:ext cx="116958" cy="66764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602504" y="3409504"/>
                <a:ext cx="1456660" cy="561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04" y="3409504"/>
                <a:ext cx="1456660" cy="5616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2892050" y="3409377"/>
                <a:ext cx="1456660" cy="561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050" y="3409377"/>
                <a:ext cx="1456660" cy="5616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下箭头 21"/>
          <p:cNvSpPr/>
          <p:nvPr/>
        </p:nvSpPr>
        <p:spPr>
          <a:xfrm rot="16200000">
            <a:off x="2334505" y="3356497"/>
            <a:ext cx="116958" cy="66764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5181596" y="3387985"/>
                <a:ext cx="1456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596" y="3387985"/>
                <a:ext cx="145666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下箭头 23"/>
          <p:cNvSpPr/>
          <p:nvPr/>
        </p:nvSpPr>
        <p:spPr>
          <a:xfrm rot="16200000">
            <a:off x="4859185" y="3356498"/>
            <a:ext cx="116958" cy="66764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5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/>
      <p:bldP spid="11" grpId="0" animBg="1"/>
      <p:bldP spid="12" grpId="0" animBg="1"/>
      <p:bldP spid="7" grpId="0"/>
      <p:bldP spid="14" grpId="0"/>
      <p:bldP spid="15" grpId="0"/>
      <p:bldP spid="16" grpId="0" animBg="1"/>
      <p:bldP spid="17" grpId="0"/>
      <p:bldP spid="18" grpId="0" animBg="1"/>
      <p:bldP spid="20" grpId="0"/>
      <p:bldP spid="21" grpId="0"/>
      <p:bldP spid="22" grpId="0" animBg="1"/>
      <p:bldP spid="23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3675" y="311202"/>
            <a:ext cx="8139178" cy="518138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一、搞清楚公式之间的联系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06056" y="1148316"/>
                <a:ext cx="1456660" cy="561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56" y="1148316"/>
                <a:ext cx="1456660" cy="5616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895602" y="1148189"/>
                <a:ext cx="1456660" cy="561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2" y="1148189"/>
                <a:ext cx="1456660" cy="5616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下箭头 8"/>
          <p:cNvSpPr/>
          <p:nvPr/>
        </p:nvSpPr>
        <p:spPr>
          <a:xfrm rot="16200000">
            <a:off x="2338057" y="1095309"/>
            <a:ext cx="116958" cy="66764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5185148" y="1126797"/>
                <a:ext cx="1456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148" y="1126797"/>
                <a:ext cx="145666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下箭头 10"/>
          <p:cNvSpPr/>
          <p:nvPr/>
        </p:nvSpPr>
        <p:spPr>
          <a:xfrm rot="16200000">
            <a:off x="4862737" y="1095310"/>
            <a:ext cx="116958" cy="66764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 rot="16200000">
            <a:off x="6583329" y="1095182"/>
            <a:ext cx="116958" cy="66764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140759" y="930002"/>
            <a:ext cx="1711842" cy="87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降幂扩角公式</a:t>
            </a:r>
            <a:endParaRPr lang="en-US" altLang="zh-CN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半角公式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641494" y="2268279"/>
                <a:ext cx="1456660" cy="561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94" y="2268279"/>
                <a:ext cx="1456660" cy="5616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2931040" y="2268152"/>
                <a:ext cx="1456660" cy="561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040" y="2268152"/>
                <a:ext cx="1456660" cy="5616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下箭头 15"/>
          <p:cNvSpPr/>
          <p:nvPr/>
        </p:nvSpPr>
        <p:spPr>
          <a:xfrm rot="16200000">
            <a:off x="2373495" y="2215272"/>
            <a:ext cx="116958" cy="66764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5220586" y="2246760"/>
                <a:ext cx="1456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586" y="2246760"/>
                <a:ext cx="145666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下箭头 17"/>
          <p:cNvSpPr/>
          <p:nvPr/>
        </p:nvSpPr>
        <p:spPr>
          <a:xfrm rot="16200000">
            <a:off x="4898175" y="2215273"/>
            <a:ext cx="116958" cy="66764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602504" y="3409504"/>
                <a:ext cx="1456660" cy="561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04" y="3409504"/>
                <a:ext cx="1456660" cy="5616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2892050" y="3409377"/>
                <a:ext cx="1456660" cy="561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050" y="3409377"/>
                <a:ext cx="1456660" cy="5616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下箭头 21"/>
          <p:cNvSpPr/>
          <p:nvPr/>
        </p:nvSpPr>
        <p:spPr>
          <a:xfrm rot="16200000">
            <a:off x="2334505" y="3356497"/>
            <a:ext cx="116958" cy="66764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5181596" y="3387985"/>
                <a:ext cx="1456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596" y="3387985"/>
                <a:ext cx="145666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下箭头 23"/>
          <p:cNvSpPr/>
          <p:nvPr/>
        </p:nvSpPr>
        <p:spPr>
          <a:xfrm rot="16200000">
            <a:off x="4859185" y="3356498"/>
            <a:ext cx="116958" cy="66764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左大括号 2"/>
          <p:cNvSpPr/>
          <p:nvPr/>
        </p:nvSpPr>
        <p:spPr>
          <a:xfrm>
            <a:off x="808074" y="1487482"/>
            <a:ext cx="95693" cy="1120090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左弧形箭头 3"/>
          <p:cNvSpPr/>
          <p:nvPr/>
        </p:nvSpPr>
        <p:spPr>
          <a:xfrm>
            <a:off x="460303" y="2027561"/>
            <a:ext cx="284399" cy="1601019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左大括号 24"/>
          <p:cNvSpPr/>
          <p:nvPr/>
        </p:nvSpPr>
        <p:spPr>
          <a:xfrm>
            <a:off x="3148666" y="1508951"/>
            <a:ext cx="95693" cy="1120090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左弧形箭头 25"/>
          <p:cNvSpPr/>
          <p:nvPr/>
        </p:nvSpPr>
        <p:spPr>
          <a:xfrm>
            <a:off x="2800895" y="2049030"/>
            <a:ext cx="284399" cy="1601019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5626999" y="1489192"/>
            <a:ext cx="95693" cy="1120090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左弧形箭头 27"/>
          <p:cNvSpPr/>
          <p:nvPr/>
        </p:nvSpPr>
        <p:spPr>
          <a:xfrm>
            <a:off x="5279228" y="2029271"/>
            <a:ext cx="284399" cy="1601019"/>
          </a:xfrm>
          <a:prstGeom prst="curv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1573619" y="1508951"/>
            <a:ext cx="1511675" cy="981662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1380354" y="1650017"/>
            <a:ext cx="1835085" cy="840596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8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3675" y="311202"/>
            <a:ext cx="8139178" cy="518138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二、学会从角、名、式三个角度进行观察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6176" y="939531"/>
            <a:ext cx="7251405" cy="215454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角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---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角的特点和关系</a:t>
            </a:r>
            <a:endParaRPr lang="en-US" altLang="zh-CN" sz="24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名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---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函数名称</a:t>
            </a:r>
            <a:endParaRPr lang="en-US" altLang="zh-CN" sz="24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式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---</a:t>
            </a: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代数式的结构特点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286539" y="3094074"/>
                <a:ext cx="49228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例如：求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𝑠𝑖𝑛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15°+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15°</m:t>
                    </m:r>
                  </m:oMath>
                </a14:m>
                <a:r>
                  <a:rPr lang="zh-CN" altLang="en-US" sz="24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的值</a:t>
                </a:r>
                <a:r>
                  <a:rPr lang="en-US" altLang="zh-CN" sz="24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.</a:t>
                </a:r>
                <a:endParaRPr lang="zh-CN" altLang="en-US" sz="24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539" y="3094074"/>
                <a:ext cx="4922874" cy="461665"/>
              </a:xfrm>
              <a:prstGeom prst="rect">
                <a:avLst/>
              </a:prstGeom>
              <a:blipFill>
                <a:blip r:embed="rId2"/>
                <a:stretch>
                  <a:fillRect l="-1856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286539" y="3754856"/>
                <a:ext cx="62732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分析</a:t>
                </a:r>
                <a:r>
                  <a:rPr lang="en-US" altLang="zh-CN" sz="24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1</a:t>
                </a:r>
                <a:r>
                  <a:rPr lang="zh-CN" altLang="en-US" sz="24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：观察</a:t>
                </a:r>
                <a:r>
                  <a:rPr lang="zh-CN" altLang="en-US" sz="24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角</a:t>
                </a:r>
                <a:r>
                  <a:rPr lang="zh-CN" altLang="en-US" sz="24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的特点，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15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30°</m:t>
                    </m:r>
                  </m:oMath>
                </a14:m>
                <a:endParaRPr lang="en-US" altLang="zh-CN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或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15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0°−45°</m:t>
                    </m:r>
                  </m:oMath>
                </a14:m>
                <a:r>
                  <a:rPr lang="en-US" altLang="zh-CN" sz="24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.</a:t>
                </a:r>
                <a:endParaRPr lang="zh-CN" altLang="en-US" sz="24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539" y="3754856"/>
                <a:ext cx="6273210" cy="1200329"/>
              </a:xfrm>
              <a:prstGeom prst="rect">
                <a:avLst/>
              </a:prstGeom>
              <a:blipFill>
                <a:blip r:embed="rId3"/>
                <a:stretch>
                  <a:fillRect l="-1458" b="-5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5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3675" y="311202"/>
            <a:ext cx="8139178" cy="518138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二、学会从角、名、式三个角度进行观察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063255" y="1169581"/>
                <a:ext cx="49228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例如：求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𝑠𝑖𝑛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15°+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15°</m:t>
                    </m:r>
                  </m:oMath>
                </a14:m>
                <a:r>
                  <a:rPr lang="zh-CN" altLang="en-US" sz="24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的值</a:t>
                </a:r>
                <a:r>
                  <a:rPr lang="en-US" altLang="zh-CN" sz="24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.</a:t>
                </a:r>
                <a:endParaRPr lang="zh-CN" altLang="en-US" sz="24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55" y="1169581"/>
                <a:ext cx="4922874" cy="461665"/>
              </a:xfrm>
              <a:prstGeom prst="rect">
                <a:avLst/>
              </a:prstGeom>
              <a:blipFill>
                <a:blip r:embed="rId2"/>
                <a:stretch>
                  <a:fillRect l="-1856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063255" y="1801366"/>
                <a:ext cx="6273210" cy="1134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分析</a:t>
                </a:r>
                <a:r>
                  <a:rPr lang="en-US" altLang="zh-CN" sz="24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2</a:t>
                </a:r>
                <a:r>
                  <a:rPr lang="zh-CN" altLang="en-US" sz="24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：观察函数名称，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𝑠𝑖𝑛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15°+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15°，</m:t>
                    </m:r>
                  </m:oMath>
                </a14:m>
                <a:endParaRPr lang="en-US" altLang="zh-CN" sz="2400" dirty="0" smtClean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 </a:t>
                </a:r>
                <a:r>
                  <a:rPr lang="en-US" altLang="zh-CN" sz="24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          </a:t>
                </a:r>
                <a:r>
                  <a:rPr lang="zh-CN" altLang="en-US" sz="24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联想到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l-GR" altLang="zh-CN" sz="2400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α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m:rPr>
                            <m:sty m:val="p"/>
                          </m:rPr>
                          <a:rPr lang="el-GR" altLang="zh-CN" sz="2400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α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)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2</m:t>
                        </m:r>
                      </m:sup>
                    </m:sSup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=1+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𝑠𝑖𝑛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2</m:t>
                    </m:r>
                    <m:r>
                      <m:rPr>
                        <m:sty m:val="p"/>
                      </m:rPr>
                      <a:rPr lang="el-GR" altLang="zh-CN" sz="2400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α</m:t>
                    </m:r>
                    <m:r>
                      <m:rPr>
                        <m:nor/>
                      </m:rPr>
                      <a:rPr lang="en-US" altLang="zh-CN" sz="2400" dirty="0">
                        <a:latin typeface="华文中宋" panose="02010600040101010101" pitchFamily="2" charset="-122"/>
                        <a:ea typeface="华文中宋" panose="02010600040101010101" pitchFamily="2" charset="-122"/>
                      </a:rPr>
                      <m:t>.</m:t>
                    </m:r>
                  </m:oMath>
                </a14:m>
                <a:endParaRPr lang="zh-CN" altLang="en-US" sz="24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55" y="1801366"/>
                <a:ext cx="6273210" cy="1134221"/>
              </a:xfrm>
              <a:prstGeom prst="rect">
                <a:avLst/>
              </a:prstGeom>
              <a:blipFill>
                <a:blip r:embed="rId3"/>
                <a:stretch>
                  <a:fillRect l="-1458" b="-11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063255" y="3283724"/>
                <a:ext cx="7304569" cy="124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分析</a:t>
                </a:r>
                <a:r>
                  <a:rPr lang="en-US" altLang="zh-CN" sz="24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3</a:t>
                </a:r>
                <a:r>
                  <a:rPr lang="zh-CN" altLang="en-US" sz="24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：观察代数式特点，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𝑠𝑖𝑛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15°+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15°是</m:t>
                    </m:r>
                  </m:oMath>
                </a14:m>
                <a:endParaRPr lang="en-US" altLang="zh-CN" sz="2400" dirty="0" smtClean="0">
                  <a:latin typeface="华文中宋" panose="02010600040101010101" pitchFamily="2" charset="-122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 </a:t>
                </a:r>
                <a:r>
                  <a:rPr lang="en-US" altLang="zh-CN" sz="24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𝑎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𝑠𝑖𝑛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𝑥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𝑏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华文中宋" panose="02010600040101010101" pitchFamily="2" charset="-122"/>
                          </a:rPr>
                          <m:t>𝑥</m:t>
                        </m:r>
                      </m:e>
                      <m:sup/>
                    </m:sSup>
                    <m:r>
                      <a:rPr lang="zh-CN" altLang="en-US" sz="2400" i="1" dirty="0" smtClean="0">
                        <a:latin typeface="Cambria Math" panose="02040503050406030204" pitchFamily="18" charset="0"/>
                        <a:ea typeface="华文中宋" panose="02010600040101010101" pitchFamily="2" charset="-122"/>
                      </a:rPr>
                      <m:t>的</m:t>
                    </m:r>
                  </m:oMath>
                </a14:m>
                <a:r>
                  <a:rPr lang="zh-CN" altLang="en-US" sz="24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形式，想到辅助角化积</a:t>
                </a:r>
                <a:r>
                  <a:rPr lang="en-US" altLang="zh-CN" sz="24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.</a:t>
                </a:r>
                <a:endParaRPr lang="zh-CN" altLang="en-US" sz="24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55" y="3283724"/>
                <a:ext cx="7304569" cy="1247777"/>
              </a:xfrm>
              <a:prstGeom prst="rect">
                <a:avLst/>
              </a:prstGeom>
              <a:blipFill>
                <a:blip r:embed="rId4"/>
                <a:stretch>
                  <a:fillRect l="-1251" b="-4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10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3675" y="311202"/>
            <a:ext cx="8139178" cy="518138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三、掌握公式的三种应用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7561" y="939530"/>
            <a:ext cx="7251405" cy="19206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     要想熟练掌握公式，把握公式的应用，就需要从公式的正用，逆用和变形用这三个角度来认识它</a:t>
            </a:r>
            <a:r>
              <a:rPr lang="en-US" altLang="zh-CN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/>
              <p:cNvSpPr txBox="1">
                <a:spLocks/>
              </p:cNvSpPr>
              <p:nvPr/>
            </p:nvSpPr>
            <p:spPr>
              <a:xfrm>
                <a:off x="967561" y="2860158"/>
                <a:ext cx="7251405" cy="1935126"/>
              </a:xfrm>
              <a:prstGeom prst="rect">
                <a:avLst/>
              </a:prstGeom>
            </p:spPr>
            <p:txBody>
              <a:bodyPr vert="horz" wrap="square" lIns="90170" tIns="46990" rIns="90170" bIns="46990" rtlCol="0">
                <a:noAutofit/>
              </a:bodyPr>
              <a:lstStyle>
                <a:lvl1pPr marL="171450" marR="0" lvl="0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1pPr>
                <a:lvl2pPr marL="514350" marR="0" lvl="1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1609725" algn="l"/>
                  </a:tabLst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2pPr>
                <a:lvl3pPr marL="857250" marR="0" lvl="2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3pPr>
                <a:lvl4pPr marL="1200150" marR="0" lvl="3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4pPr>
                <a:lvl5pPr marL="1543050" marR="0" lvl="4" indent="-17145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defRPr kumimoji="0" lang="zh-CN" altLang="en-US" sz="1200" b="0" i="0" u="none" strike="noStrike" kern="1200" cap="none" spc="150" normalizeH="0" baseline="0" noProof="1" dirty="0">
                    <a:solidFill>
                      <a:schemeClr val="tx1"/>
                    </a:solidFill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+mn-ea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0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例如：</a:t>
                </a:r>
                <a:r>
                  <a:rPr lang="en-US" altLang="zh-CN" sz="20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sin2</a:t>
                </a:r>
                <a:r>
                  <a:rPr lang="el-GR" altLang="zh-CN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000" dirty="0" smtClean="0">
                    <a:latin typeface="华文中宋" panose="02010600040101010101" pitchFamily="2" charset="-122"/>
                    <a:ea typeface="宋体" panose="02010600030101010101" pitchFamily="2" charset="-122"/>
                  </a:rPr>
                  <a:t>=2sin</a:t>
                </a:r>
                <a:r>
                  <a:rPr lang="el-GR" altLang="zh-CN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α·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cos</a:t>
                </a:r>
                <a:r>
                  <a:rPr lang="el-GR" altLang="zh-CN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zh-CN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正用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）；</a:t>
                </a:r>
                <a:endParaRPr lang="en-US" altLang="zh-CN" sz="2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</a:t>
                </a:r>
                <a:r>
                  <a:rPr lang="en-US" altLang="zh-CN" sz="2000" dirty="0">
                    <a:latin typeface="华文中宋" panose="02010600040101010101" pitchFamily="2" charset="-122"/>
                    <a:ea typeface="宋体" panose="02010600030101010101" pitchFamily="2" charset="-122"/>
                  </a:rPr>
                  <a:t>sin</a:t>
                </a:r>
                <a:r>
                  <a:rPr lang="el-GR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α·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cos</a:t>
                </a:r>
                <a:r>
                  <a:rPr lang="el-GR" altLang="zh-CN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0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 sin2</a:t>
                </a:r>
                <a:r>
                  <a:rPr lang="el-GR" altLang="zh-CN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zh-CN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逆用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）；</a:t>
                </a:r>
                <a:endParaRPr lang="en-US" altLang="zh-CN" sz="2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000" dirty="0" smtClean="0">
                    <a:latin typeface="华文中宋" panose="02010600040101010101" pitchFamily="2" charset="-122"/>
                    <a:ea typeface="宋体" panose="02010600030101010101" pitchFamily="2" charset="-122"/>
                  </a:rPr>
                  <a:t>        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altLang="zh-CN" sz="20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α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altLang="zh-CN" sz="2000" dirty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α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0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 </a:t>
                </a:r>
                <a:r>
                  <a:rPr lang="en-US" altLang="zh-CN" sz="20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sin</a:t>
                </a:r>
                <a:r>
                  <a:rPr lang="el-GR" altLang="zh-CN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α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zh-CN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变形用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000" dirty="0" smtClean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.</a:t>
                </a:r>
                <a:endParaRPr lang="zh-CN" altLang="en-US" sz="20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mc:Choice>
        <mc:Fallback xmlns="">
          <p:sp>
            <p:nvSpPr>
              <p:cNvPr id="4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61" y="2860158"/>
                <a:ext cx="7251405" cy="1935126"/>
              </a:xfrm>
              <a:prstGeom prst="rect">
                <a:avLst/>
              </a:prstGeom>
              <a:blipFill>
                <a:blip r:embed="rId2"/>
                <a:stretch>
                  <a:fillRect l="-925" b="-75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82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590</Words>
  <Application>Microsoft Office PowerPoint</Application>
  <PresentationFormat>全屏显示(16:9)</PresentationFormat>
  <Paragraphs>96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汉仪旗黑-85S</vt:lpstr>
      <vt:lpstr>华文中宋</vt:lpstr>
      <vt:lpstr>楷体</vt:lpstr>
      <vt:lpstr>宋体</vt:lpstr>
      <vt:lpstr>微软雅黑</vt:lpstr>
      <vt:lpstr>Arial</vt:lpstr>
      <vt:lpstr>Calibri</vt:lpstr>
      <vt:lpstr>Cambria Math</vt:lpstr>
      <vt:lpstr>Times New Roman</vt:lpstr>
      <vt:lpstr>1_Office 主题​​</vt:lpstr>
      <vt:lpstr>5.5三角恒等变换</vt:lpstr>
      <vt:lpstr>三角恒等变换</vt:lpstr>
      <vt:lpstr>三角恒等变换</vt:lpstr>
      <vt:lpstr>一、搞清楚公式之间的联系</vt:lpstr>
      <vt:lpstr>一、搞清楚公式之间的联系</vt:lpstr>
      <vt:lpstr>一、搞清楚公式之间的联系</vt:lpstr>
      <vt:lpstr>二、学会从角、名、式三个角度进行观察</vt:lpstr>
      <vt:lpstr>二、学会从角、名、式三个角度进行观察</vt:lpstr>
      <vt:lpstr>三、掌握公式的三种应用</vt:lpstr>
      <vt:lpstr>例题讲解</vt:lpstr>
      <vt:lpstr>例题讲解</vt:lpstr>
      <vt:lpstr>例题讲解</vt:lpstr>
      <vt:lpstr>例题讲解</vt:lpstr>
      <vt:lpstr>小结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zhou kaiyan</cp:lastModifiedBy>
  <cp:revision>29</cp:revision>
  <dcterms:created xsi:type="dcterms:W3CDTF">2020-02-01T11:21:51Z</dcterms:created>
  <dcterms:modified xsi:type="dcterms:W3CDTF">2020-02-03T09:08:47Z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