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3" r:id="rId3"/>
    <p:sldId id="274" r:id="rId4"/>
    <p:sldId id="275" r:id="rId5"/>
    <p:sldId id="279" r:id="rId6"/>
    <p:sldId id="280" r:id="rId7"/>
    <p:sldId id="278" r:id="rId8"/>
    <p:sldId id="281" r:id="rId9"/>
    <p:sldId id="282" r:id="rId10"/>
    <p:sldId id="283" r:id="rId11"/>
    <p:sldId id="285" r:id="rId12"/>
    <p:sldId id="286" r:id="rId13"/>
    <p:sldId id="272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image" Target="../media/image23.emf"/><Relationship Id="rId6" Type="http://schemas.openxmlformats.org/officeDocument/2006/relationships/image" Target="../media/image27.w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3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20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wmf"/><Relationship Id="rId2" Type="http://schemas.openxmlformats.org/officeDocument/2006/relationships/tags" Target="../tags/tag16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Word_97_-_2003___27.doc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Word_97_-_2003___26.doc"/><Relationship Id="rId9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Word_97_-_2003___28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emf"/><Relationship Id="rId4" Type="http://schemas.openxmlformats.org/officeDocument/2006/relationships/oleObject" Target="../embeddings/Microsoft_Word_97_-_2003___29.doc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3.doc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12" Type="http://schemas.openxmlformats.org/officeDocument/2006/relationships/oleObject" Target="../embeddings/Microsoft_Word_97_-_2003___5.doc"/><Relationship Id="rId2" Type="http://schemas.openxmlformats.org/officeDocument/2006/relationships/tags" Target="../tags/tag15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__2.doc"/><Relationship Id="rId11" Type="http://schemas.openxmlformats.org/officeDocument/2006/relationships/image" Target="../media/image12.w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oleObject" Target="../embeddings/Microsoft_Word_97_-_2003___4.doc"/><Relationship Id="rId4" Type="http://schemas.openxmlformats.org/officeDocument/2006/relationships/oleObject" Target="../embeddings/Microsoft_Word_97_-_2003___1.doc"/><Relationship Id="rId9" Type="http://schemas.openxmlformats.org/officeDocument/2006/relationships/image" Target="../media/image11.emf"/><Relationship Id="rId14" Type="http://schemas.openxmlformats.org/officeDocument/2006/relationships/oleObject" Target="../embeddings/Microsoft_Word_97_-_2003___6.doc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Microsoft_Word_97_-_2003___11.doc"/><Relationship Id="rId18" Type="http://schemas.openxmlformats.org/officeDocument/2006/relationships/image" Target="../media/image21.png"/><Relationship Id="rId3" Type="http://schemas.openxmlformats.org/officeDocument/2006/relationships/tags" Target="../tags/tag154.xml"/><Relationship Id="rId7" Type="http://schemas.openxmlformats.org/officeDocument/2006/relationships/oleObject" Target="../embeddings/Microsoft_Word_97_-_2003___8.doc"/><Relationship Id="rId12" Type="http://schemas.openxmlformats.org/officeDocument/2006/relationships/image" Target="../media/image17.emf"/><Relationship Id="rId17" Type="http://schemas.openxmlformats.org/officeDocument/2006/relationships/image" Target="../media/image20.png"/><Relationship Id="rId2" Type="http://schemas.openxmlformats.org/officeDocument/2006/relationships/tags" Target="../tags/tag153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oleObject" Target="../embeddings/Microsoft_Word_97_-_2003___10.doc"/><Relationship Id="rId5" Type="http://schemas.openxmlformats.org/officeDocument/2006/relationships/oleObject" Target="../embeddings/Microsoft_Word_97_-_2003___7.doc"/><Relationship Id="rId15" Type="http://schemas.openxmlformats.org/officeDocument/2006/relationships/oleObject" Target="../embeddings/Microsoft_Word_97_-_2003___12.doc"/><Relationship Id="rId10" Type="http://schemas.openxmlformats.org/officeDocument/2006/relationships/image" Target="../media/image11.emf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Microsoft_Word_97_-_2003___9.doc"/><Relationship Id="rId1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15.doc"/><Relationship Id="rId13" Type="http://schemas.openxmlformats.org/officeDocument/2006/relationships/oleObject" Target="../embeddings/Microsoft_Word_97_-_2003___17.doc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emf"/><Relationship Id="rId12" Type="http://schemas.openxmlformats.org/officeDocument/2006/relationships/image" Target="../media/image28.png"/><Relationship Id="rId17" Type="http://schemas.openxmlformats.org/officeDocument/2006/relationships/image" Target="../media/image27.wmf"/><Relationship Id="rId2" Type="http://schemas.openxmlformats.org/officeDocument/2006/relationships/tags" Target="../tags/tag155.xml"/><Relationship Id="rId16" Type="http://schemas.openxmlformats.org/officeDocument/2006/relationships/oleObject" Target="../embeddings/Microsoft_Word_97_-_2003___18.doc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__14.doc"/><Relationship Id="rId11" Type="http://schemas.openxmlformats.org/officeDocument/2006/relationships/image" Target="../media/image25.emf"/><Relationship Id="rId5" Type="http://schemas.openxmlformats.org/officeDocument/2006/relationships/image" Target="../media/image23.emf"/><Relationship Id="rId15" Type="http://schemas.openxmlformats.org/officeDocument/2006/relationships/image" Target="../media/image29.png"/><Relationship Id="rId10" Type="http://schemas.openxmlformats.org/officeDocument/2006/relationships/oleObject" Target="../embeddings/Microsoft_Word_97_-_2003___16.doc"/><Relationship Id="rId4" Type="http://schemas.openxmlformats.org/officeDocument/2006/relationships/oleObject" Target="../embeddings/Microsoft_Word_97_-_2003___13.doc"/><Relationship Id="rId9" Type="http://schemas.openxmlformats.org/officeDocument/2006/relationships/image" Target="../media/image24.emf"/><Relationship Id="rId1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161.xml"/><Relationship Id="rId7" Type="http://schemas.openxmlformats.org/officeDocument/2006/relationships/oleObject" Target="../embeddings/Microsoft_Word_97_-_2003___20.doc"/><Relationship Id="rId2" Type="http://schemas.openxmlformats.org/officeDocument/2006/relationships/tags" Target="../tags/tag16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Word_97_-_2003___19.doc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163.xml"/><Relationship Id="rId7" Type="http://schemas.openxmlformats.org/officeDocument/2006/relationships/oleObject" Target="../embeddings/Microsoft_Word_97_-_2003___22.doc"/><Relationship Id="rId12" Type="http://schemas.openxmlformats.org/officeDocument/2006/relationships/image" Target="../media/image39.emf"/><Relationship Id="rId2" Type="http://schemas.openxmlformats.org/officeDocument/2006/relationships/tags" Target="../tags/tag16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11" Type="http://schemas.openxmlformats.org/officeDocument/2006/relationships/image" Target="../media/image38.emf"/><Relationship Id="rId5" Type="http://schemas.openxmlformats.org/officeDocument/2006/relationships/oleObject" Target="../embeddings/Microsoft_Word_97_-_2003___21.doc"/><Relationship Id="rId10" Type="http://schemas.openxmlformats.org/officeDocument/2006/relationships/image" Target="../media/image37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165.xml"/><Relationship Id="rId7" Type="http://schemas.openxmlformats.org/officeDocument/2006/relationships/oleObject" Target="../embeddings/Microsoft_Word_97_-_2003___24.doc"/><Relationship Id="rId2" Type="http://schemas.openxmlformats.org/officeDocument/2006/relationships/tags" Target="../tags/tag16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Microsoft_Word_97_-_2003___23.doc"/><Relationship Id="rId10" Type="http://schemas.openxmlformats.org/officeDocument/2006/relationships/image" Target="../media/image42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Microsoft_Word_97_-_2003___25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b="1" spc="3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5.3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诱导公式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卞娅丽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例题讲解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7710" y="744855"/>
          <a:ext cx="61976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4" imgW="6197600" imgH="1200150" progId="Word.Document.8">
                  <p:embed/>
                </p:oleObj>
              </mc:Choice>
              <mc:Fallback>
                <p:oleObj r:id="rId4" imgW="6197600" imgH="1200150" progId="Word.Document.8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710" y="744855"/>
                        <a:ext cx="61976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74351"/>
              </p:ext>
            </p:extLst>
          </p:nvPr>
        </p:nvGraphicFramePr>
        <p:xfrm>
          <a:off x="787400" y="1828800"/>
          <a:ext cx="5273675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Document" r:id="rId6" imgW="5274360" imgH="2978280" progId="Word.Document.8">
                  <p:embed/>
                </p:oleObj>
              </mc:Choice>
              <mc:Fallback>
                <p:oleObj name="Document" r:id="rId6" imgW="5274360" imgH="2978280" progId="Word.Document.8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400" y="1828800"/>
                        <a:ext cx="5273675" cy="297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9295" y="1181100"/>
          <a:ext cx="232410" cy="60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8" imgW="152400" imgH="393700" progId="Equation.KSEE3">
                  <p:embed/>
                </p:oleObj>
              </mc:Choice>
              <mc:Fallback>
                <p:oleObj r:id="rId8" imgW="152400" imgH="393700" progId="Equation.KSEE3">
                  <p:embed/>
                  <p:pic>
                    <p:nvPicPr>
                      <p:cNvPr id="0" name="图片 409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9295" y="1181100"/>
                        <a:ext cx="232410" cy="601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课后练习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9410" y="1034415"/>
          <a:ext cx="6648450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4" imgW="6648450" imgH="2774950" progId="Word.Document.8">
                  <p:embed/>
                </p:oleObj>
              </mc:Choice>
              <mc:Fallback>
                <p:oleObj r:id="rId4" imgW="6648450" imgH="2774950" progId="Word.Document.8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410" y="1034415"/>
                        <a:ext cx="6648450" cy="277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课后练习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9410" y="735965"/>
          <a:ext cx="664845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4" imgW="6648450" imgH="3371850" progId="Word.Document.8">
                  <p:embed/>
                </p:oleObj>
              </mc:Choice>
              <mc:Fallback>
                <p:oleObj r:id="rId4" imgW="6648450" imgH="3371850" progId="Word.Document.8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410" y="735965"/>
                        <a:ext cx="6648450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课堂小结</a:t>
            </a:r>
          </a:p>
        </p:txBody>
      </p:sp>
      <p:sp>
        <p:nvSpPr>
          <p:cNvPr id="5" name="椭圆 4"/>
          <p:cNvSpPr/>
          <p:nvPr/>
        </p:nvSpPr>
        <p:spPr>
          <a:xfrm>
            <a:off x="1422400" y="1189990"/>
            <a:ext cx="1222375" cy="12198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</a:rPr>
              <a:t>单位圆</a:t>
            </a:r>
          </a:p>
        </p:txBody>
      </p:sp>
      <p:sp>
        <p:nvSpPr>
          <p:cNvPr id="7" name="矩形 6"/>
          <p:cNvSpPr/>
          <p:nvPr/>
        </p:nvSpPr>
        <p:spPr>
          <a:xfrm>
            <a:off x="1422400" y="2661920"/>
            <a:ext cx="109918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三角函数的概念</a:t>
            </a:r>
          </a:p>
        </p:txBody>
      </p:sp>
      <p:sp>
        <p:nvSpPr>
          <p:cNvPr id="10" name="右大括号 9"/>
          <p:cNvSpPr/>
          <p:nvPr/>
        </p:nvSpPr>
        <p:spPr>
          <a:xfrm>
            <a:off x="2914650" y="1911985"/>
            <a:ext cx="188595" cy="1179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267710" y="2278380"/>
            <a:ext cx="1799590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诱导公式</a:t>
            </a:r>
          </a:p>
        </p:txBody>
      </p:sp>
      <p:cxnSp>
        <p:nvCxnSpPr>
          <p:cNvPr id="19" name="直接箭头连接符 18"/>
          <p:cNvCxnSpPr>
            <a:stCxn id="14" idx="3"/>
          </p:cNvCxnSpPr>
          <p:nvPr/>
        </p:nvCxnSpPr>
        <p:spPr>
          <a:xfrm>
            <a:off x="5067300" y="2579370"/>
            <a:ext cx="38862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473700" y="2304415"/>
            <a:ext cx="2412365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三角函数化简求值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  <p:bldP spid="14" grpId="0" animBg="1"/>
      <p:bldP spid="14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220"/>
              <a:t>诱导公式</a:t>
            </a:r>
          </a:p>
        </p:txBody>
      </p:sp>
      <p:sp>
        <p:nvSpPr>
          <p:cNvPr id="4" name="矩形 3"/>
          <p:cNvSpPr/>
          <p:nvPr/>
        </p:nvSpPr>
        <p:spPr>
          <a:xfrm>
            <a:off x="361950" y="843280"/>
            <a:ext cx="109918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公式一</a:t>
            </a:r>
          </a:p>
        </p:txBody>
      </p:sp>
      <p:sp>
        <p:nvSpPr>
          <p:cNvPr id="5" name="矩形 4"/>
          <p:cNvSpPr/>
          <p:nvPr/>
        </p:nvSpPr>
        <p:spPr>
          <a:xfrm>
            <a:off x="3457575" y="843280"/>
            <a:ext cx="109918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公式二</a:t>
            </a:r>
          </a:p>
        </p:txBody>
      </p:sp>
      <p:sp>
        <p:nvSpPr>
          <p:cNvPr id="6" name="矩形 5"/>
          <p:cNvSpPr/>
          <p:nvPr/>
        </p:nvSpPr>
        <p:spPr>
          <a:xfrm>
            <a:off x="6980555" y="843280"/>
            <a:ext cx="109918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公式三</a:t>
            </a:r>
          </a:p>
        </p:txBody>
      </p:sp>
      <p:sp>
        <p:nvSpPr>
          <p:cNvPr id="7" name="矩形 6"/>
          <p:cNvSpPr/>
          <p:nvPr/>
        </p:nvSpPr>
        <p:spPr>
          <a:xfrm>
            <a:off x="361950" y="2988945"/>
            <a:ext cx="109918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公式四</a:t>
            </a:r>
          </a:p>
        </p:txBody>
      </p:sp>
      <p:sp>
        <p:nvSpPr>
          <p:cNvPr id="8" name="矩形 7"/>
          <p:cNvSpPr/>
          <p:nvPr/>
        </p:nvSpPr>
        <p:spPr>
          <a:xfrm>
            <a:off x="3457575" y="2950845"/>
            <a:ext cx="109918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公式五</a:t>
            </a:r>
          </a:p>
        </p:txBody>
      </p:sp>
      <p:sp>
        <p:nvSpPr>
          <p:cNvPr id="9" name="矩形 8"/>
          <p:cNvSpPr/>
          <p:nvPr/>
        </p:nvSpPr>
        <p:spPr>
          <a:xfrm>
            <a:off x="7044690" y="2882265"/>
            <a:ext cx="109918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公式六</a:t>
            </a: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361801"/>
              </p:ext>
            </p:extLst>
          </p:nvPr>
        </p:nvGraphicFramePr>
        <p:xfrm>
          <a:off x="241300" y="1582738"/>
          <a:ext cx="52736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4" imgW="5287655" imgH="1396143" progId="Word.Document.8">
                  <p:embed/>
                </p:oleObj>
              </mc:Choice>
              <mc:Fallback>
                <p:oleObj name="Document" r:id="rId4" imgW="5287655" imgH="1396143" progId="Word.Document.8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300" y="1582738"/>
                        <a:ext cx="527367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730985"/>
              </p:ext>
            </p:extLst>
          </p:nvPr>
        </p:nvGraphicFramePr>
        <p:xfrm>
          <a:off x="3340277" y="1512138"/>
          <a:ext cx="20669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6" imgW="2017473" imgH="1202154" progId="Word.Document.8">
                  <p:embed/>
                </p:oleObj>
              </mc:Choice>
              <mc:Fallback>
                <p:oleObj name="Document" r:id="rId6" imgW="2017473" imgH="1202154" progId="Word.Document.8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0277" y="1512138"/>
                        <a:ext cx="206692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548755" y="1522095"/>
          <a:ext cx="519874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8" imgW="5276850" imgH="1200150" progId="Word.Document.8">
                  <p:embed/>
                </p:oleObj>
              </mc:Choice>
              <mc:Fallback>
                <p:oleObj r:id="rId8" imgW="5276850" imgH="1200150" progId="Word.Document.8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8755" y="1522095"/>
                        <a:ext cx="519874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131320"/>
              </p:ext>
            </p:extLst>
          </p:nvPr>
        </p:nvGraphicFramePr>
        <p:xfrm>
          <a:off x="361950" y="3831890"/>
          <a:ext cx="19240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10" imgW="1924560" imgH="1200240" progId="Word.Document.8">
                  <p:embed/>
                </p:oleObj>
              </mc:Choice>
              <mc:Fallback>
                <p:oleObj name="Document" r:id="rId10" imgW="1924560" imgH="1200240" progId="Word.Document.8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950" y="3831890"/>
                        <a:ext cx="192405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531719"/>
              </p:ext>
            </p:extLst>
          </p:nvPr>
        </p:nvGraphicFramePr>
        <p:xfrm>
          <a:off x="3340277" y="3668483"/>
          <a:ext cx="19335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12" imgW="1934280" imgH="1587600" progId="Word.Document.8">
                  <p:embed/>
                </p:oleObj>
              </mc:Choice>
              <mc:Fallback>
                <p:oleObj name="Document" r:id="rId12" imgW="1934280" imgH="1587600" progId="Word.Document.8">
                  <p:embed/>
                  <p:pic>
                    <p:nvPicPr>
                      <p:cNvPr id="0" name="图片 103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40277" y="3668483"/>
                        <a:ext cx="1933575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70650" y="3639185"/>
          <a:ext cx="52768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14" imgW="5276850" imgH="1390650" progId="Word.Document.8">
                  <p:embed/>
                </p:oleObj>
              </mc:Choice>
              <mc:Fallback>
                <p:oleObj r:id="rId14" imgW="5276850" imgH="1390650" progId="Word.Document.8">
                  <p:embed/>
                  <p:pic>
                    <p:nvPicPr>
                      <p:cNvPr id="0" name="图片 103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70650" y="3639185"/>
                        <a:ext cx="5276850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69285" y="744220"/>
          <a:ext cx="547243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r:id="rId5" imgW="5276850" imgH="800100" progId="Word.Document.8">
                  <p:embed/>
                </p:oleObj>
              </mc:Choice>
              <mc:Fallback>
                <p:oleObj r:id="rId5" imgW="5276850" imgH="800100" progId="Word.Document.8">
                  <p:embed/>
                  <p:pic>
                    <p:nvPicPr>
                      <p:cNvPr id="0" name="图片 20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9285" y="744220"/>
                        <a:ext cx="547243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05785" y="3771900"/>
          <a:ext cx="5276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r:id="rId7" imgW="5276850" imgH="1003300" progId="Word.Document.8">
                  <p:embed/>
                </p:oleObj>
              </mc:Choice>
              <mc:Fallback>
                <p:oleObj r:id="rId7" imgW="5276850" imgH="1003300" progId="Word.Document.8">
                  <p:embed/>
                  <p:pic>
                    <p:nvPicPr>
                      <p:cNvPr id="0" name="图片 205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5785" y="3771900"/>
                        <a:ext cx="52768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4160" y="3575050"/>
          <a:ext cx="519874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r:id="rId9" imgW="5276850" imgH="1200150" progId="Word.Document.8">
                  <p:embed/>
                </p:oleObj>
              </mc:Choice>
              <mc:Fallback>
                <p:oleObj r:id="rId9" imgW="5276850" imgH="1200150" progId="Word.Document.8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160" y="3575050"/>
                        <a:ext cx="519874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4160" y="2055495"/>
          <a:ext cx="52768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11" imgW="5276850" imgH="1200150" progId="Word.Document.8">
                  <p:embed/>
                </p:oleObj>
              </mc:Choice>
              <mc:Fallback>
                <p:oleObj r:id="rId11" imgW="5276850" imgH="1200150" progId="Word.Document.8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4160" y="2055495"/>
                        <a:ext cx="527685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69285" y="2134870"/>
          <a:ext cx="5213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r:id="rId13" imgW="5213350" imgH="1003300" progId="Word.Document.8">
                  <p:embed/>
                </p:oleObj>
              </mc:Choice>
              <mc:Fallback>
                <p:oleObj r:id="rId13" imgW="5213350" imgH="1003300" progId="Word.Document.8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9285" y="2134870"/>
                        <a:ext cx="52133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8371"/>
              </p:ext>
            </p:extLst>
          </p:nvPr>
        </p:nvGraphicFramePr>
        <p:xfrm>
          <a:off x="258763" y="744538"/>
          <a:ext cx="528796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Document" r:id="rId15" imgW="5287655" imgH="1396143" progId="Word.Document.8">
                  <p:embed/>
                </p:oleObj>
              </mc:Choice>
              <mc:Fallback>
                <p:oleObj name="Document" r:id="rId15" imgW="5287655" imgH="1396143" progId="Word.Document.8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8763" y="744538"/>
                        <a:ext cx="5287962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诱导公式</a:t>
            </a:r>
            <a:endParaRPr lang="en-US" altLang="zh-CN"/>
          </a:p>
        </p:txBody>
      </p:sp>
      <p:sp>
        <p:nvSpPr>
          <p:cNvPr id="8" name="左箭头 7"/>
          <p:cNvSpPr/>
          <p:nvPr/>
        </p:nvSpPr>
        <p:spPr>
          <a:xfrm>
            <a:off x="2519680" y="1201420"/>
            <a:ext cx="489585" cy="120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038215" y="1710055"/>
            <a:ext cx="1516380" cy="1582420"/>
          </a:xfrm>
          <a:prstGeom prst="rect">
            <a:avLst/>
          </a:prstGeom>
        </p:spPr>
      </p:pic>
      <p:sp>
        <p:nvSpPr>
          <p:cNvPr id="11" name="左箭头 10"/>
          <p:cNvSpPr/>
          <p:nvPr/>
        </p:nvSpPr>
        <p:spPr>
          <a:xfrm>
            <a:off x="2519680" y="2440940"/>
            <a:ext cx="489585" cy="120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>
            <a:off x="2459355" y="4115435"/>
            <a:ext cx="489585" cy="120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7750" y="3255645"/>
            <a:ext cx="1456690" cy="1598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66305" y="311785"/>
            <a:ext cx="1718945" cy="1664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4625" y="1958975"/>
          <a:ext cx="527685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4" imgW="5276850" imgH="1587500" progId="Word.Document.8">
                  <p:embed/>
                </p:oleObj>
              </mc:Choice>
              <mc:Fallback>
                <p:oleObj r:id="rId4" imgW="5276850" imgH="1587500" progId="Word.Document.8">
                  <p:embed/>
                  <p:pic>
                    <p:nvPicPr>
                      <p:cNvPr id="0" name="图片 10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625" y="1958975"/>
                        <a:ext cx="527685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6365" y="3602355"/>
          <a:ext cx="52768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r:id="rId6" imgW="5276850" imgH="1390650" progId="Word.Document.8">
                  <p:embed/>
                </p:oleObj>
              </mc:Choice>
              <mc:Fallback>
                <p:oleObj r:id="rId6" imgW="5276850" imgH="1390650" progId="Word.Document.8">
                  <p:embed/>
                  <p:pic>
                    <p:nvPicPr>
                      <p:cNvPr id="0" name="图片 10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365" y="3602355"/>
                        <a:ext cx="5276850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45128"/>
              </p:ext>
            </p:extLst>
          </p:nvPr>
        </p:nvGraphicFramePr>
        <p:xfrm>
          <a:off x="200160" y="773660"/>
          <a:ext cx="18288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cument" r:id="rId8" imgW="1934464" imgH="1202154" progId="Word.Document.8">
                  <p:embed/>
                </p:oleObj>
              </mc:Choice>
              <mc:Fallback>
                <p:oleObj name="Document" r:id="rId8" imgW="1934464" imgH="1202154" progId="Word.Document.8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160" y="773660"/>
                        <a:ext cx="18288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诱导公式</a:t>
            </a:r>
            <a:endParaRPr lang="en-US" altLang="zh-CN"/>
          </a:p>
        </p:txBody>
      </p:sp>
      <p:sp>
        <p:nvSpPr>
          <p:cNvPr id="8" name="左箭头 7"/>
          <p:cNvSpPr/>
          <p:nvPr/>
        </p:nvSpPr>
        <p:spPr>
          <a:xfrm>
            <a:off x="2568257" y="1327785"/>
            <a:ext cx="489585" cy="120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2226945" y="2622550"/>
            <a:ext cx="489585" cy="120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>
            <a:off x="2169795" y="4115435"/>
            <a:ext cx="489585" cy="120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58185" y="857250"/>
          <a:ext cx="5213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r:id="rId10" imgW="5213350" imgH="1003300" progId="Word.Document.8">
                  <p:embed/>
                </p:oleObj>
              </mc:Choice>
              <mc:Fallback>
                <p:oleObj r:id="rId10" imgW="5213350" imgH="1003300" progId="Word.Document.8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58185" y="857250"/>
                        <a:ext cx="52133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6430" y="93980"/>
            <a:ext cx="1994535" cy="211137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71140" y="2205355"/>
          <a:ext cx="5213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13" imgW="5213350" imgH="1200150" progId="Word.Document.8">
                  <p:embed/>
                </p:oleObj>
              </mc:Choice>
              <mc:Fallback>
                <p:oleObj r:id="rId13" imgW="5213350" imgH="1200150" progId="Word.Document.8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71140" y="2205355"/>
                        <a:ext cx="521335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0535" y="1808480"/>
            <a:ext cx="1761490" cy="1887855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24255"/>
              </p:ext>
            </p:extLst>
          </p:nvPr>
        </p:nvGraphicFramePr>
        <p:xfrm>
          <a:off x="2719388" y="3405188"/>
          <a:ext cx="52070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16" imgW="5207040" imgH="1784520" progId="Word.Document.8">
                  <p:embed/>
                </p:oleObj>
              </mc:Choice>
              <mc:Fallback>
                <p:oleObj name="Document" r:id="rId16" imgW="5207040" imgH="1784520" progId="Word.Document.8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19388" y="3405188"/>
                        <a:ext cx="5207000" cy="178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6430" y="3068320"/>
            <a:ext cx="1901825" cy="1924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04775" y="1278890"/>
            <a:ext cx="1222375" cy="12198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</a:rPr>
              <a:t>单位圆</a:t>
            </a:r>
          </a:p>
        </p:txBody>
      </p:sp>
      <p:sp>
        <p:nvSpPr>
          <p:cNvPr id="7" name="矩形 6"/>
          <p:cNvSpPr/>
          <p:nvPr/>
        </p:nvSpPr>
        <p:spPr>
          <a:xfrm>
            <a:off x="227965" y="2754630"/>
            <a:ext cx="109918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三角函数的概念</a:t>
            </a:r>
          </a:p>
        </p:txBody>
      </p:sp>
      <p:sp>
        <p:nvSpPr>
          <p:cNvPr id="9" name="下箭头 8"/>
          <p:cNvSpPr/>
          <p:nvPr/>
        </p:nvSpPr>
        <p:spPr>
          <a:xfrm>
            <a:off x="663575" y="2494915"/>
            <a:ext cx="75565" cy="27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大括号 9"/>
          <p:cNvSpPr/>
          <p:nvPr/>
        </p:nvSpPr>
        <p:spPr>
          <a:xfrm>
            <a:off x="1389380" y="1946910"/>
            <a:ext cx="188595" cy="1179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33208" y="2248852"/>
            <a:ext cx="1224280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诱导公式</a:t>
            </a:r>
          </a:p>
        </p:txBody>
      </p:sp>
      <p:sp>
        <p:nvSpPr>
          <p:cNvPr id="4" name="矩形 3"/>
          <p:cNvSpPr/>
          <p:nvPr/>
        </p:nvSpPr>
        <p:spPr>
          <a:xfrm>
            <a:off x="2851468" y="53340"/>
            <a:ext cx="98107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公式一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2661921" y="279082"/>
            <a:ext cx="276225" cy="45154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33" y="0"/>
            <a:ext cx="1392872" cy="134950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767829" y="441007"/>
            <a:ext cx="2222500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圆的旋转不变性</a:t>
            </a:r>
          </a:p>
        </p:txBody>
      </p:sp>
      <p:sp>
        <p:nvSpPr>
          <p:cNvPr id="19" name="矩形 18"/>
          <p:cNvSpPr/>
          <p:nvPr/>
        </p:nvSpPr>
        <p:spPr>
          <a:xfrm>
            <a:off x="2812416" y="924560"/>
            <a:ext cx="98107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公式二</a:t>
            </a:r>
          </a:p>
        </p:txBody>
      </p:sp>
      <p:sp>
        <p:nvSpPr>
          <p:cNvPr id="20" name="矩形 19"/>
          <p:cNvSpPr/>
          <p:nvPr/>
        </p:nvSpPr>
        <p:spPr>
          <a:xfrm>
            <a:off x="2842648" y="1817511"/>
            <a:ext cx="98107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公式三</a:t>
            </a:r>
          </a:p>
        </p:txBody>
      </p:sp>
      <p:sp>
        <p:nvSpPr>
          <p:cNvPr id="21" name="矩形 20"/>
          <p:cNvSpPr/>
          <p:nvPr/>
        </p:nvSpPr>
        <p:spPr>
          <a:xfrm>
            <a:off x="2860358" y="2703495"/>
            <a:ext cx="98107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公式四</a:t>
            </a:r>
          </a:p>
        </p:txBody>
      </p:sp>
      <p:sp>
        <p:nvSpPr>
          <p:cNvPr id="23" name="矩形 22"/>
          <p:cNvSpPr/>
          <p:nvPr/>
        </p:nvSpPr>
        <p:spPr>
          <a:xfrm>
            <a:off x="2873305" y="3526155"/>
            <a:ext cx="98107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公式五</a:t>
            </a:r>
          </a:p>
        </p:txBody>
      </p:sp>
      <p:sp>
        <p:nvSpPr>
          <p:cNvPr id="24" name="矩形 23"/>
          <p:cNvSpPr/>
          <p:nvPr/>
        </p:nvSpPr>
        <p:spPr>
          <a:xfrm>
            <a:off x="2913805" y="4358401"/>
            <a:ext cx="98107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公式六</a:t>
            </a: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29134" y="714359"/>
            <a:ext cx="1125220" cy="11744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217" y="1602105"/>
            <a:ext cx="1295083" cy="142188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453" y="2494139"/>
            <a:ext cx="1072656" cy="11365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8501" y="3171613"/>
            <a:ext cx="1232503" cy="132117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754354" y="2585508"/>
            <a:ext cx="2222500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圆的轴对称性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8135" y="3834380"/>
            <a:ext cx="1300974" cy="131681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6767829" y="4239894"/>
            <a:ext cx="2222500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圆的旋转不变性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4" grpId="0" animBg="1"/>
      <p:bldP spid="4" grpId="1" animBg="1"/>
      <p:bldP spid="6" grpId="0" animBg="1"/>
      <p:bldP spid="6" grpId="1" animBg="1"/>
      <p:bldP spid="11" grpId="0" animBg="1"/>
      <p:bldP spid="11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576195"/>
            <a:ext cx="1217295" cy="31623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诱导公式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043940" y="2736215"/>
            <a:ext cx="556260" cy="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左大括号 5"/>
          <p:cNvSpPr/>
          <p:nvPr/>
        </p:nvSpPr>
        <p:spPr>
          <a:xfrm>
            <a:off x="1600200" y="1372870"/>
            <a:ext cx="276225" cy="27228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56335" y="2387600"/>
            <a:ext cx="330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诱</a:t>
            </a:r>
          </a:p>
        </p:txBody>
      </p:sp>
      <p:sp>
        <p:nvSpPr>
          <p:cNvPr id="7" name="矩形 6"/>
          <p:cNvSpPr/>
          <p:nvPr/>
        </p:nvSpPr>
        <p:spPr>
          <a:xfrm>
            <a:off x="1876425" y="1043940"/>
            <a:ext cx="98107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角</a:t>
            </a:r>
          </a:p>
        </p:txBody>
      </p:sp>
      <p:sp>
        <p:nvSpPr>
          <p:cNvPr id="8" name="矩形 7"/>
          <p:cNvSpPr/>
          <p:nvPr/>
        </p:nvSpPr>
        <p:spPr>
          <a:xfrm>
            <a:off x="1876425" y="3774440"/>
            <a:ext cx="1374140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三角函数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03905" y="967105"/>
            <a:ext cx="330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导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909570" y="1335405"/>
            <a:ext cx="1099185" cy="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79875" y="507365"/>
            <a:ext cx="3703320" cy="1609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44900" y="3727450"/>
            <a:ext cx="330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导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250565" y="4095750"/>
            <a:ext cx="1099185" cy="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349750" y="3774440"/>
            <a:ext cx="386651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正弦函数与余弦函数的相互转化</a:t>
            </a:r>
          </a:p>
        </p:txBody>
      </p:sp>
      <p:sp>
        <p:nvSpPr>
          <p:cNvPr id="15" name="矩形 14"/>
          <p:cNvSpPr/>
          <p:nvPr/>
        </p:nvSpPr>
        <p:spPr>
          <a:xfrm>
            <a:off x="4079875" y="2278380"/>
            <a:ext cx="3866515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负化正，大化小，化到锐角为终了</a:t>
            </a:r>
            <a:r>
              <a:rPr lang="en-US" altLang="zh-CN" b="1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/>
      <p:bldP spid="4" grpId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2" grpId="0"/>
      <p:bldP spid="12" grpId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例题讲解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4315" y="758190"/>
          <a:ext cx="84074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5" imgW="8407400" imgH="1390650" progId="Word.Document.8">
                  <p:embed/>
                </p:oleObj>
              </mc:Choice>
              <mc:Fallback>
                <p:oleObj r:id="rId5" imgW="8407400" imgH="139065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315" y="758190"/>
                        <a:ext cx="8407400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42764"/>
              </p:ext>
            </p:extLst>
          </p:nvPr>
        </p:nvGraphicFramePr>
        <p:xfrm>
          <a:off x="315913" y="2241550"/>
          <a:ext cx="5287962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7" imgW="5287655" imgH="2385198" progId="Word.Document.8">
                  <p:embed/>
                </p:oleObj>
              </mc:Choice>
              <mc:Fallback>
                <p:oleObj name="Document" r:id="rId7" imgW="5287655" imgH="2385198" progId="Word.Document.8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913" y="2241550"/>
                        <a:ext cx="5287962" cy="238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例题讲解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4315" y="869315"/>
          <a:ext cx="84074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5" imgW="8407400" imgH="1390650" progId="Word.Document.8">
                  <p:embed/>
                </p:oleObj>
              </mc:Choice>
              <mc:Fallback>
                <p:oleObj r:id="rId5" imgW="8407400" imgH="139065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315" y="869315"/>
                        <a:ext cx="8407400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94363"/>
              </p:ext>
            </p:extLst>
          </p:nvPr>
        </p:nvGraphicFramePr>
        <p:xfrm>
          <a:off x="300038" y="2330450"/>
          <a:ext cx="52609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7" imgW="5287655" imgH="1004920" progId="Word.Document.8">
                  <p:embed/>
                </p:oleObj>
              </mc:Choice>
              <mc:Fallback>
                <p:oleObj name="Document" r:id="rId7" imgW="5287655" imgH="1004920" progId="Word.Document.8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038" y="2330450"/>
                        <a:ext cx="5260975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285" y="3332480"/>
            <a:ext cx="1877695" cy="1807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9980" y="3208020"/>
            <a:ext cx="2010410" cy="1935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0090" y="3269615"/>
            <a:ext cx="1882140" cy="18122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0505" y="2999105"/>
            <a:ext cx="2061210" cy="1985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198482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例题讲解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52780"/>
              </p:ext>
            </p:extLst>
          </p:nvPr>
        </p:nvGraphicFramePr>
        <p:xfrm>
          <a:off x="217488" y="530225"/>
          <a:ext cx="52736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5" imgW="5274360" imgH="2184480" progId="Word.Document.8">
                  <p:embed/>
                </p:oleObj>
              </mc:Choice>
              <mc:Fallback>
                <p:oleObj name="Document" r:id="rId5" imgW="5274360" imgH="2184480" progId="Word.Document.8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488" y="530225"/>
                        <a:ext cx="5273675" cy="218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02100" y="1388110"/>
          <a:ext cx="527685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7" imgW="5276850" imgH="3175000" progId="Word.Document.8">
                  <p:embed/>
                </p:oleObj>
              </mc:Choice>
              <mc:Fallback>
                <p:oleObj r:id="rId7" imgW="5276850" imgH="3175000" progId="Word.Document.8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2100" y="1388110"/>
                        <a:ext cx="5276850" cy="317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008" y="3264218"/>
          <a:ext cx="5276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r:id="rId9" imgW="5276850" imgH="800100" progId="Word.Document.8">
                  <p:embed/>
                </p:oleObj>
              </mc:Choice>
              <mc:Fallback>
                <p:oleObj r:id="rId9" imgW="5276850" imgH="800100" progId="Word.Document.8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08" y="3264218"/>
                        <a:ext cx="52768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68091276"/>
  <p:tag name="KSO_WM_UNIT_PLACING_PICTURE_USER_VIEWPORT" val="{&quot;height&quot;:4070,&quot;width&quot;:3900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68091276"/>
  <p:tag name="KSO_WM_UNIT_PLACING_PICTURE_USER_VIEWPORT" val="{&quot;height&quot;:4070,&quot;width&quot;:3900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922859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8444060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8444060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844406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128</Words>
  <Application>Microsoft Office PowerPoint</Application>
  <PresentationFormat>全屏显示(16:9)</PresentationFormat>
  <Paragraphs>47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汉仪旗黑-85S</vt:lpstr>
      <vt:lpstr>楷体</vt:lpstr>
      <vt:lpstr>微软雅黑</vt:lpstr>
      <vt:lpstr>Arial</vt:lpstr>
      <vt:lpstr>Calibri</vt:lpstr>
      <vt:lpstr>Times New Roman</vt:lpstr>
      <vt:lpstr>1_Office 主题​​</vt:lpstr>
      <vt:lpstr>Microsoft Word 97 - 2003 文档</vt:lpstr>
      <vt:lpstr>Equation.KSEE3</vt:lpstr>
      <vt:lpstr>5.3诱导公式</vt:lpstr>
      <vt:lpstr>诱导公式</vt:lpstr>
      <vt:lpstr>诱导公式</vt:lpstr>
      <vt:lpstr>诱导公式</vt:lpstr>
      <vt:lpstr>PowerPoint 演示文稿</vt:lpstr>
      <vt:lpstr>诱导公式</vt:lpstr>
      <vt:lpstr>例题讲解</vt:lpstr>
      <vt:lpstr>例题讲解</vt:lpstr>
      <vt:lpstr>例题讲解</vt:lpstr>
      <vt:lpstr>例题讲解</vt:lpstr>
      <vt:lpstr>课后练习</vt:lpstr>
      <vt:lpstr>课后练习</vt:lpstr>
      <vt:lpstr>课堂小结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30</cp:revision>
  <dcterms:created xsi:type="dcterms:W3CDTF">2020-02-01T11:21:00Z</dcterms:created>
  <dcterms:modified xsi:type="dcterms:W3CDTF">2020-02-05T15:57:03Z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