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6" r:id="rId3"/>
    <p:sldId id="278" r:id="rId4"/>
    <p:sldId id="273" r:id="rId5"/>
    <p:sldId id="274" r:id="rId6"/>
    <p:sldId id="275" r:id="rId7"/>
    <p:sldId id="279" r:id="rId8"/>
    <p:sldId id="277" r:id="rId9"/>
    <p:sldId id="280" r:id="rId10"/>
    <p:sldId id="281" r:id="rId11"/>
    <p:sldId id="282" r:id="rId12"/>
    <p:sldId id="283" r:id="rId13"/>
    <p:sldId id="284" r:id="rId14"/>
    <p:sldId id="272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9.w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7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emf"/><Relationship Id="rId2" Type="http://schemas.openxmlformats.org/officeDocument/2006/relationships/tags" Target="../tags/tag15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10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5.1.1</a:t>
            </a:r>
            <a:r>
              <a:rPr lang="zh-CN" altLang="en-US" dirty="0" smtClean="0">
                <a:solidFill>
                  <a:srgbClr val="FF0000"/>
                </a:solidFill>
              </a:rPr>
              <a:t>任意</a:t>
            </a:r>
            <a:r>
              <a:rPr lang="zh-CN" altLang="en-US" dirty="0" smtClean="0">
                <a:solidFill>
                  <a:srgbClr val="FF0000"/>
                </a:solidFill>
              </a:rPr>
              <a:t>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王秀彩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60" y="32428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思考七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本节课的学习要求达到什么程度？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2860" y="907575"/>
            <a:ext cx="7632440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通过对象限角的表示，学会用集合表示区域角。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560" y="1612306"/>
            <a:ext cx="851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）写出终边在第二象限的角的集合；</a:t>
            </a:r>
            <a:endParaRPr lang="en-US" altLang="zh-CN" sz="24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）写出图中区域角的集合，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其中</a:t>
            </a:r>
            <a:r>
              <a:rPr lang="zh-CN" altLang="zh-CN" sz="2400" dirty="0"/>
              <a:t>∠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/>
              <a:t>OA</a:t>
            </a:r>
            <a:r>
              <a:rPr lang="en-US" altLang="zh-CN" sz="2400" dirty="0"/>
              <a:t>=45</a:t>
            </a:r>
            <a:r>
              <a:rPr lang="en-US" altLang="zh-CN" sz="2400" baseline="30000" dirty="0"/>
              <a:t>0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/>
              <a:t>∠</a:t>
            </a:r>
            <a:r>
              <a:rPr lang="en-US" altLang="zh-C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 smtClean="0"/>
              <a:t>OB</a:t>
            </a:r>
            <a:r>
              <a:rPr lang="en-US" altLang="zh-CN" sz="2400" dirty="0" smtClean="0"/>
              <a:t>=300</a:t>
            </a:r>
            <a:r>
              <a:rPr lang="en-US" altLang="zh-CN" sz="2400" baseline="30000" dirty="0" smtClean="0"/>
              <a:t>0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49" y="2658321"/>
            <a:ext cx="2584951" cy="24248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29" y="2934258"/>
            <a:ext cx="4071481" cy="1915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60" y="32428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检测题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1" y="959167"/>
            <a:ext cx="6123680" cy="2016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1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60" y="32428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检测题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1" y="1028699"/>
            <a:ext cx="6584632" cy="3830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4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60" y="32428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检测题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164907"/>
            <a:ext cx="6099163" cy="1338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5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2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18670" y="541457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思考一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为什么要推广角的概念？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8670" y="1375300"/>
            <a:ext cx="7176640" cy="400110"/>
            <a:chOff x="1464440" y="1544578"/>
            <a:chExt cx="6662290" cy="400110"/>
          </a:xfrm>
        </p:grpSpPr>
        <p:sp>
          <p:nvSpPr>
            <p:cNvPr id="37" name="矩形 36"/>
            <p:cNvSpPr/>
            <p:nvPr/>
          </p:nvSpPr>
          <p:spPr>
            <a:xfrm>
              <a:off x="1464440" y="1544578"/>
              <a:ext cx="66622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b="1" kern="100" dirty="0" smtClean="0">
                  <a:solidFill>
                    <a:srgbClr val="3E1FB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   </a:t>
              </a:r>
              <a:r>
                <a:rPr lang="zh-CN" altLang="en-US" sz="2000" b="1" kern="100" dirty="0" smtClean="0">
                  <a:solidFill>
                    <a:srgbClr val="3E1FB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的角难以回答生活中的一些问题；</a:t>
              </a:r>
              <a:endParaRPr lang="zh-CN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对象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740998"/>
                </p:ext>
              </p:extLst>
            </p:nvPr>
          </p:nvGraphicFramePr>
          <p:xfrm>
            <a:off x="1729354" y="1571303"/>
            <a:ext cx="1052865" cy="339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4" imgW="609336" imgH="203112" progId="Equation.DSMT4">
                    <p:embed/>
                  </p:oleObj>
                </mc:Choice>
                <mc:Fallback>
                  <p:oleObj name="Equation" r:id="rId4" imgW="60933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9354" y="1571303"/>
                          <a:ext cx="1052865" cy="3396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矩形 39"/>
          <p:cNvSpPr/>
          <p:nvPr/>
        </p:nvSpPr>
        <p:spPr>
          <a:xfrm>
            <a:off x="1018670" y="2086033"/>
            <a:ext cx="717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推广角的概念是后续研究三角函数的需要；</a:t>
            </a:r>
            <a:endParaRPr lang="zh-CN" altLang="zh-CN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18670" y="2642877"/>
            <a:ext cx="7176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推广数学概念的过程也是提升数学素养和科学素养的过程。</a:t>
            </a:r>
            <a:endParaRPr lang="zh-CN" altLang="zh-CN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09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18670" y="541457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思考二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如何推广角的概念？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870723" y="1946325"/>
            <a:ext cx="2182390" cy="1324640"/>
            <a:chOff x="3870723" y="1946325"/>
            <a:chExt cx="2182390" cy="1324640"/>
          </a:xfrm>
        </p:grpSpPr>
        <p:cxnSp>
          <p:nvCxnSpPr>
            <p:cNvPr id="24" name="AutoShape 27"/>
            <p:cNvCxnSpPr>
              <a:cxnSpLocks noChangeShapeType="1"/>
            </p:cNvCxnSpPr>
            <p:nvPr/>
          </p:nvCxnSpPr>
          <p:spPr bwMode="auto">
            <a:xfrm>
              <a:off x="3905628" y="2712998"/>
              <a:ext cx="1495124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V="1">
              <a:off x="4868246" y="2308365"/>
              <a:ext cx="528437" cy="404633"/>
            </a:xfrm>
            <a:prstGeom prst="bentConnector3">
              <a:avLst>
                <a:gd name="adj1" fmla="val -46093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文本框 2"/>
            <p:cNvSpPr txBox="1">
              <a:spLocks noChangeArrowheads="1"/>
            </p:cNvSpPr>
            <p:nvPr/>
          </p:nvSpPr>
          <p:spPr bwMode="auto">
            <a:xfrm>
              <a:off x="5417820" y="2521330"/>
              <a:ext cx="634124" cy="3450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4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负角</a:t>
              </a:r>
            </a:p>
          </p:txBody>
        </p:sp>
        <p:sp>
          <p:nvSpPr>
            <p:cNvPr id="27" name="文本框 2"/>
            <p:cNvSpPr txBox="1">
              <a:spLocks noChangeArrowheads="1"/>
            </p:cNvSpPr>
            <p:nvPr/>
          </p:nvSpPr>
          <p:spPr bwMode="auto">
            <a:xfrm>
              <a:off x="5417820" y="2106048"/>
              <a:ext cx="635293" cy="3450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4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正角</a:t>
              </a:r>
            </a:p>
          </p:txBody>
        </p:sp>
        <p:sp>
          <p:nvSpPr>
            <p:cNvPr id="28" name="文本框 2"/>
            <p:cNvSpPr txBox="1">
              <a:spLocks noChangeArrowheads="1"/>
            </p:cNvSpPr>
            <p:nvPr/>
          </p:nvSpPr>
          <p:spPr bwMode="auto">
            <a:xfrm>
              <a:off x="5417820" y="2925962"/>
              <a:ext cx="634123" cy="3450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4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零角</a:t>
              </a:r>
            </a:p>
          </p:txBody>
        </p:sp>
        <p:cxnSp>
          <p:nvCxnSpPr>
            <p:cNvPr id="29" name="AutoShape 34"/>
            <p:cNvCxnSpPr>
              <a:cxnSpLocks noChangeShapeType="1"/>
            </p:cNvCxnSpPr>
            <p:nvPr/>
          </p:nvCxnSpPr>
          <p:spPr bwMode="auto">
            <a:xfrm>
              <a:off x="4910520" y="2712998"/>
              <a:ext cx="501663" cy="419540"/>
            </a:xfrm>
            <a:prstGeom prst="bentConnector3">
              <a:avLst>
                <a:gd name="adj1" fmla="val -57444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文本框 2"/>
            <p:cNvSpPr txBox="1">
              <a:spLocks noChangeArrowheads="1"/>
            </p:cNvSpPr>
            <p:nvPr/>
          </p:nvSpPr>
          <p:spPr bwMode="auto">
            <a:xfrm>
              <a:off x="4667440" y="1946325"/>
              <a:ext cx="602418" cy="261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1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逆时针</a:t>
              </a:r>
            </a:p>
          </p:txBody>
        </p:sp>
        <p:sp>
          <p:nvSpPr>
            <p:cNvPr id="31" name="文本框 2"/>
            <p:cNvSpPr txBox="1">
              <a:spLocks noChangeArrowheads="1"/>
            </p:cNvSpPr>
            <p:nvPr/>
          </p:nvSpPr>
          <p:spPr bwMode="auto">
            <a:xfrm>
              <a:off x="4678008" y="2361606"/>
              <a:ext cx="602418" cy="261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1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顺时针</a:t>
              </a:r>
            </a:p>
          </p:txBody>
        </p:sp>
        <p:sp>
          <p:nvSpPr>
            <p:cNvPr id="32" name="文本框 2"/>
            <p:cNvSpPr txBox="1">
              <a:spLocks noChangeArrowheads="1"/>
            </p:cNvSpPr>
            <p:nvPr/>
          </p:nvSpPr>
          <p:spPr bwMode="auto">
            <a:xfrm>
              <a:off x="4656871" y="2776887"/>
              <a:ext cx="602418" cy="261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1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不旋转</a:t>
              </a:r>
            </a:p>
          </p:txBody>
        </p:sp>
        <p:sp>
          <p:nvSpPr>
            <p:cNvPr id="36" name="文本框 2"/>
            <p:cNvSpPr txBox="1">
              <a:spLocks noChangeArrowheads="1"/>
            </p:cNvSpPr>
            <p:nvPr/>
          </p:nvSpPr>
          <p:spPr bwMode="auto">
            <a:xfrm>
              <a:off x="3927198" y="2355554"/>
              <a:ext cx="655262" cy="261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1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旋转量</a:t>
              </a:r>
            </a:p>
          </p:txBody>
        </p:sp>
        <p:sp>
          <p:nvSpPr>
            <p:cNvPr id="41" name="文本框 2"/>
            <p:cNvSpPr txBox="1">
              <a:spLocks noChangeArrowheads="1"/>
            </p:cNvSpPr>
            <p:nvPr/>
          </p:nvSpPr>
          <p:spPr bwMode="auto">
            <a:xfrm>
              <a:off x="3870723" y="2784343"/>
              <a:ext cx="750381" cy="261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1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旋转方向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53736" y="2411516"/>
            <a:ext cx="2609864" cy="471688"/>
            <a:chOff x="1253736" y="2411516"/>
            <a:chExt cx="2609864" cy="471688"/>
          </a:xfrm>
        </p:grpSpPr>
        <p:sp>
          <p:nvSpPr>
            <p:cNvPr id="33" name="文本框 2"/>
            <p:cNvSpPr txBox="1">
              <a:spLocks noChangeArrowheads="1"/>
            </p:cNvSpPr>
            <p:nvPr/>
          </p:nvSpPr>
          <p:spPr bwMode="auto">
            <a:xfrm>
              <a:off x="2435603" y="2411516"/>
              <a:ext cx="602418" cy="276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en-US" sz="12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推广</a:t>
              </a:r>
              <a:endParaRPr lang="zh-CN" sz="1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"/>
            <p:cNvSpPr txBox="1">
              <a:spLocks noChangeArrowheads="1"/>
            </p:cNvSpPr>
            <p:nvPr/>
          </p:nvSpPr>
          <p:spPr bwMode="auto">
            <a:xfrm>
              <a:off x="3087528" y="2538201"/>
              <a:ext cx="776072" cy="3450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任意角</a:t>
              </a:r>
            </a:p>
          </p:txBody>
        </p:sp>
        <p:sp>
          <p:nvSpPr>
            <p:cNvPr id="35" name="文本框 2"/>
            <p:cNvSpPr txBox="1">
              <a:spLocks noChangeArrowheads="1"/>
            </p:cNvSpPr>
            <p:nvPr/>
          </p:nvSpPr>
          <p:spPr bwMode="auto">
            <a:xfrm>
              <a:off x="1253736" y="2559498"/>
              <a:ext cx="1099148" cy="308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    角</a:t>
              </a:r>
              <a:r>
                <a:rPr lang="en-US" sz="1400" kern="100" dirty="0" smtClean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sz="1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>
            <a:xfrm>
              <a:off x="2352884" y="2708573"/>
              <a:ext cx="689245" cy="88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291403"/>
                </p:ext>
              </p:extLst>
            </p:nvPr>
          </p:nvGraphicFramePr>
          <p:xfrm>
            <a:off x="1323537" y="2608645"/>
            <a:ext cx="674563" cy="217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4" imgW="609336" imgH="203112" progId="Equation.DSMT4">
                    <p:embed/>
                  </p:oleObj>
                </mc:Choice>
                <mc:Fallback>
                  <p:oleObj name="Equation" r:id="rId4" imgW="60933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3537" y="2608645"/>
                          <a:ext cx="674563" cy="2176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0481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10" y="499621"/>
            <a:ext cx="699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为什么要将角置入直角坐标系？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0010" y="1234558"/>
            <a:ext cx="482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角置入直角坐标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系对角的本身没有任何影响；</a:t>
            </a:r>
            <a:endParaRPr lang="en-US" altLang="zh-CN" sz="2000" b="1" kern="100" dirty="0" smtClean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将角置入直角坐标系可以使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角的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讨论得到简化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将角置入直角坐标系能够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有效地表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现出角的终边位置“周而复始”变化的现象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70" y="1417320"/>
            <a:ext cx="2890832" cy="2465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7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190" y="484962"/>
            <a:ext cx="5897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思考四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为什么要研究象限角？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7190" y="1985719"/>
            <a:ext cx="7552430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此外，</a:t>
            </a:r>
            <a:r>
              <a:rPr lang="zh-CN" altLang="en-US" sz="2000" b="1" kern="100" dirty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象限角是特殊的区域</a:t>
            </a: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角，它和区间角不一样；</a:t>
            </a:r>
            <a:endParaRPr lang="en-US" altLang="zh-CN" sz="2000" b="1" kern="100" dirty="0" smtClean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研究象限角也为描述区域角起到奠基作用。</a:t>
            </a:r>
            <a:endParaRPr lang="zh-CN" altLang="zh-CN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190" y="1574402"/>
            <a:ext cx="7552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研究象限角主要是便于后续讨论三角函数；</a:t>
            </a:r>
            <a:endParaRPr lang="zh-CN" altLang="zh-CN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5760" y="54145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思考五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为什么要研究终边相同的角？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760" y="1276787"/>
            <a:ext cx="7015220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rgbClr val="3E1FB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因为所有终边相同的角的三角函数值都相等，所以它最能体现三角函数的“周期性”这一核心性质。</a:t>
            </a:r>
            <a:endParaRPr lang="zh-CN" altLang="zh-CN" sz="2000" b="1" kern="100" dirty="0">
              <a:solidFill>
                <a:srgbClr val="3E1FB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6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97196" y="1360170"/>
            <a:ext cx="5209293" cy="2708910"/>
            <a:chOff x="1797296" y="1360170"/>
            <a:chExt cx="5209293" cy="2708910"/>
          </a:xfrm>
        </p:grpSpPr>
        <p:grpSp>
          <p:nvGrpSpPr>
            <p:cNvPr id="41" name="组合 40"/>
            <p:cNvGrpSpPr/>
            <p:nvPr/>
          </p:nvGrpSpPr>
          <p:grpSpPr>
            <a:xfrm>
              <a:off x="4006162" y="1360170"/>
              <a:ext cx="2188898" cy="1324640"/>
              <a:chOff x="4006162" y="1360170"/>
              <a:chExt cx="2188898" cy="1324640"/>
            </a:xfrm>
          </p:grpSpPr>
          <p:sp>
            <p:nvSpPr>
              <p:cNvPr id="34" name="文本框 2"/>
              <p:cNvSpPr txBox="1">
                <a:spLocks noChangeArrowheads="1"/>
              </p:cNvSpPr>
              <p:nvPr/>
            </p:nvSpPr>
            <p:spPr bwMode="auto">
              <a:xfrm>
                <a:off x="4048437" y="1817605"/>
                <a:ext cx="655262" cy="2616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旋转量</a:t>
                </a:r>
              </a:p>
            </p:txBody>
          </p:sp>
          <p:sp>
            <p:nvSpPr>
              <p:cNvPr id="35" name="文本框 2"/>
              <p:cNvSpPr txBox="1">
                <a:spLocks noChangeArrowheads="1"/>
              </p:cNvSpPr>
              <p:nvPr/>
            </p:nvSpPr>
            <p:spPr bwMode="auto">
              <a:xfrm>
                <a:off x="4016729" y="2131196"/>
                <a:ext cx="750381" cy="2616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旋转方向</a:t>
                </a:r>
              </a:p>
            </p:txBody>
          </p:sp>
          <p:cxnSp>
            <p:nvCxnSpPr>
              <p:cNvPr id="22" name="AutoShape 27"/>
              <p:cNvCxnSpPr>
                <a:cxnSpLocks noChangeShapeType="1"/>
              </p:cNvCxnSpPr>
              <p:nvPr/>
            </p:nvCxnSpPr>
            <p:spPr bwMode="auto">
              <a:xfrm flipV="1">
                <a:off x="4006162" y="2126843"/>
                <a:ext cx="1547968" cy="489819"/>
              </a:xfrm>
              <a:prstGeom prst="bentConnector3">
                <a:avLst>
                  <a:gd name="adj1" fmla="val 1332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5010192" y="1722210"/>
                <a:ext cx="528437" cy="404633"/>
              </a:xfrm>
              <a:prstGeom prst="bentConnector3">
                <a:avLst>
                  <a:gd name="adj1" fmla="val -4609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文本框 2"/>
              <p:cNvSpPr txBox="1">
                <a:spLocks noChangeArrowheads="1"/>
              </p:cNvSpPr>
              <p:nvPr/>
            </p:nvSpPr>
            <p:spPr bwMode="auto">
              <a:xfrm>
                <a:off x="5559767" y="1935175"/>
                <a:ext cx="634125" cy="3450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负角</a:t>
                </a:r>
              </a:p>
            </p:txBody>
          </p:sp>
          <p:sp>
            <p:nvSpPr>
              <p:cNvPr id="25" name="文本框 2"/>
              <p:cNvSpPr txBox="1">
                <a:spLocks noChangeArrowheads="1"/>
              </p:cNvSpPr>
              <p:nvPr/>
            </p:nvSpPr>
            <p:spPr bwMode="auto">
              <a:xfrm>
                <a:off x="5559767" y="1519893"/>
                <a:ext cx="635293" cy="3450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正角</a:t>
                </a:r>
              </a:p>
            </p:txBody>
          </p:sp>
          <p:sp>
            <p:nvSpPr>
              <p:cNvPr id="26" name="文本框 2"/>
              <p:cNvSpPr txBox="1">
                <a:spLocks noChangeArrowheads="1"/>
              </p:cNvSpPr>
              <p:nvPr/>
            </p:nvSpPr>
            <p:spPr bwMode="auto">
              <a:xfrm>
                <a:off x="5559767" y="2339807"/>
                <a:ext cx="634123" cy="3450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零角</a:t>
                </a:r>
              </a:p>
            </p:txBody>
          </p:sp>
          <p:cxnSp>
            <p:nvCxnSpPr>
              <p:cNvPr id="27" name="AutoShape 34"/>
              <p:cNvCxnSpPr>
                <a:cxnSpLocks noChangeShapeType="1"/>
              </p:cNvCxnSpPr>
              <p:nvPr/>
            </p:nvCxnSpPr>
            <p:spPr bwMode="auto">
              <a:xfrm>
                <a:off x="5052467" y="2126843"/>
                <a:ext cx="501663" cy="419540"/>
              </a:xfrm>
              <a:prstGeom prst="bentConnector3">
                <a:avLst>
                  <a:gd name="adj1" fmla="val -57444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文本框 2"/>
              <p:cNvSpPr txBox="1">
                <a:spLocks noChangeArrowheads="1"/>
              </p:cNvSpPr>
              <p:nvPr/>
            </p:nvSpPr>
            <p:spPr bwMode="auto">
              <a:xfrm>
                <a:off x="4809386" y="1360170"/>
                <a:ext cx="602418" cy="2616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逆时针</a:t>
                </a:r>
              </a:p>
            </p:txBody>
          </p:sp>
          <p:sp>
            <p:nvSpPr>
              <p:cNvPr id="29" name="文本框 2"/>
              <p:cNvSpPr txBox="1">
                <a:spLocks noChangeArrowheads="1"/>
              </p:cNvSpPr>
              <p:nvPr/>
            </p:nvSpPr>
            <p:spPr bwMode="auto">
              <a:xfrm>
                <a:off x="4819955" y="1775451"/>
                <a:ext cx="602418" cy="2616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顺时针</a:t>
                </a:r>
              </a:p>
            </p:txBody>
          </p:sp>
          <p:sp>
            <p:nvSpPr>
              <p:cNvPr id="30" name="文本框 2"/>
              <p:cNvSpPr txBox="1">
                <a:spLocks noChangeArrowheads="1"/>
              </p:cNvSpPr>
              <p:nvPr/>
            </p:nvSpPr>
            <p:spPr bwMode="auto">
              <a:xfrm>
                <a:off x="4798818" y="2190732"/>
                <a:ext cx="602418" cy="2616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不旋转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016730" y="2694325"/>
              <a:ext cx="2989859" cy="1374755"/>
              <a:chOff x="0" y="40896"/>
              <a:chExt cx="2694588" cy="1229739"/>
            </a:xfrm>
          </p:grpSpPr>
          <p:cxnSp>
            <p:nvCxnSpPr>
              <p:cNvPr id="11" name="AutoShape 28"/>
              <p:cNvCxnSpPr>
                <a:cxnSpLocks noChangeShapeType="1"/>
              </p:cNvCxnSpPr>
              <p:nvPr/>
            </p:nvCxnSpPr>
            <p:spPr bwMode="auto">
              <a:xfrm>
                <a:off x="0" y="266700"/>
                <a:ext cx="1381125" cy="457200"/>
              </a:xfrm>
              <a:prstGeom prst="bentConnector3">
                <a:avLst>
                  <a:gd name="adj1" fmla="val 122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文本框 2"/>
              <p:cNvSpPr txBox="1">
                <a:spLocks noChangeArrowheads="1"/>
              </p:cNvSpPr>
              <p:nvPr/>
            </p:nvSpPr>
            <p:spPr bwMode="auto">
              <a:xfrm>
                <a:off x="1400174" y="571500"/>
                <a:ext cx="1294414" cy="3086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象限角与轴上角</a:t>
                </a:r>
              </a:p>
            </p:txBody>
          </p:sp>
          <p:sp>
            <p:nvSpPr>
              <p:cNvPr id="13" name="文本框 2"/>
              <p:cNvSpPr txBox="1">
                <a:spLocks noChangeArrowheads="1"/>
              </p:cNvSpPr>
              <p:nvPr/>
            </p:nvSpPr>
            <p:spPr bwMode="auto">
              <a:xfrm>
                <a:off x="1400175" y="180975"/>
                <a:ext cx="995679" cy="3086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置入坐标系</a:t>
                </a:r>
              </a:p>
            </p:txBody>
          </p:sp>
          <p:sp>
            <p:nvSpPr>
              <p:cNvPr id="14" name="文本框 2"/>
              <p:cNvSpPr txBox="1">
                <a:spLocks noChangeArrowheads="1"/>
              </p:cNvSpPr>
              <p:nvPr/>
            </p:nvSpPr>
            <p:spPr bwMode="auto">
              <a:xfrm>
                <a:off x="1400174" y="962025"/>
                <a:ext cx="995679" cy="3086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终边相同角</a:t>
                </a:r>
              </a:p>
            </p:txBody>
          </p:sp>
          <p:cxnSp>
            <p:nvCxnSpPr>
              <p:cNvPr id="15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762000" y="314325"/>
                <a:ext cx="638176" cy="409574"/>
              </a:xfrm>
              <a:prstGeom prst="bentConnector3">
                <a:avLst>
                  <a:gd name="adj1" fmla="val -12952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32"/>
              <p:cNvCxnSpPr>
                <a:cxnSpLocks noChangeShapeType="1"/>
              </p:cNvCxnSpPr>
              <p:nvPr/>
            </p:nvCxnSpPr>
            <p:spPr bwMode="auto">
              <a:xfrm>
                <a:off x="952500" y="723900"/>
                <a:ext cx="428625" cy="409575"/>
              </a:xfrm>
              <a:prstGeom prst="bentConnector3">
                <a:avLst>
                  <a:gd name="adj1" fmla="val -6506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文本框 2"/>
              <p:cNvSpPr txBox="1">
                <a:spLocks noChangeArrowheads="1"/>
              </p:cNvSpPr>
              <p:nvPr/>
            </p:nvSpPr>
            <p:spPr bwMode="auto">
              <a:xfrm>
                <a:off x="647699" y="40896"/>
                <a:ext cx="723901" cy="2340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顶点始边</a:t>
                </a:r>
              </a:p>
            </p:txBody>
          </p:sp>
          <p:sp>
            <p:nvSpPr>
              <p:cNvPr id="18" name="文本框 2"/>
              <p:cNvSpPr txBox="1">
                <a:spLocks noChangeArrowheads="1"/>
              </p:cNvSpPr>
              <p:nvPr/>
            </p:nvSpPr>
            <p:spPr bwMode="auto">
              <a:xfrm>
                <a:off x="66675" y="464894"/>
                <a:ext cx="542925" cy="2477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2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讨论</a:t>
                </a:r>
              </a:p>
            </p:txBody>
          </p:sp>
          <p:sp>
            <p:nvSpPr>
              <p:cNvPr id="20" name="文本框 2"/>
              <p:cNvSpPr txBox="1">
                <a:spLocks noChangeArrowheads="1"/>
              </p:cNvSpPr>
              <p:nvPr/>
            </p:nvSpPr>
            <p:spPr bwMode="auto">
              <a:xfrm>
                <a:off x="762000" y="470921"/>
                <a:ext cx="457200" cy="2340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终边</a:t>
                </a:r>
              </a:p>
            </p:txBody>
          </p:sp>
          <p:sp>
            <p:nvSpPr>
              <p:cNvPr id="21" name="文本框 2"/>
              <p:cNvSpPr txBox="1">
                <a:spLocks noChangeArrowheads="1"/>
              </p:cNvSpPr>
              <p:nvPr/>
            </p:nvSpPr>
            <p:spPr bwMode="auto">
              <a:xfrm>
                <a:off x="762000" y="880496"/>
                <a:ext cx="457200" cy="2340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1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探究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797296" y="2506556"/>
              <a:ext cx="2678444" cy="455108"/>
              <a:chOff x="1797296" y="2506556"/>
              <a:chExt cx="2678444" cy="455108"/>
            </a:xfrm>
          </p:grpSpPr>
          <p:sp>
            <p:nvSpPr>
              <p:cNvPr id="32" name="文本框 2"/>
              <p:cNvSpPr txBox="1">
                <a:spLocks noChangeArrowheads="1"/>
              </p:cNvSpPr>
              <p:nvPr/>
            </p:nvSpPr>
            <p:spPr bwMode="auto">
              <a:xfrm>
                <a:off x="3699668" y="2616661"/>
                <a:ext cx="776072" cy="3450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任意角</a:t>
                </a:r>
              </a:p>
            </p:txBody>
          </p:sp>
          <p:sp>
            <p:nvSpPr>
              <p:cNvPr id="33" name="文本框 2"/>
              <p:cNvSpPr txBox="1">
                <a:spLocks noChangeArrowheads="1"/>
              </p:cNvSpPr>
              <p:nvPr/>
            </p:nvSpPr>
            <p:spPr bwMode="auto">
              <a:xfrm>
                <a:off x="1797296" y="2637958"/>
                <a:ext cx="1099148" cy="308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400" kern="100" dirty="0" smtClean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角</a:t>
                </a:r>
                <a:r>
                  <a:rPr lang="en-US" sz="1400" kern="100" dirty="0" smtClean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>
                <a:off x="2896444" y="2787033"/>
                <a:ext cx="813793" cy="1774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2"/>
              <p:cNvSpPr txBox="1">
                <a:spLocks noChangeArrowheads="1"/>
              </p:cNvSpPr>
              <p:nvPr/>
            </p:nvSpPr>
            <p:spPr bwMode="auto">
              <a:xfrm>
                <a:off x="2987124" y="2506556"/>
                <a:ext cx="602418" cy="2769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altLang="en-US" sz="1200" kern="100" dirty="0"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推广</a:t>
                </a:r>
                <a:endParaRPr lang="zh-CN" sz="12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" name="对象 2"/>
              <p:cNvGraphicFramePr>
                <a:graphicFrameLocks noChangeAspect="1"/>
              </p:cNvGraphicFramePr>
              <p:nvPr/>
            </p:nvGraphicFramePr>
            <p:xfrm>
              <a:off x="1867097" y="2687105"/>
              <a:ext cx="674563" cy="2176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2" name="Equation" r:id="rId4" imgW="609336" imgH="203112" progId="Equation.DSMT4">
                      <p:embed/>
                    </p:oleObj>
                  </mc:Choice>
                  <mc:Fallback>
                    <p:oleObj name="Equation" r:id="rId4" imgW="609336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097" y="2687105"/>
                            <a:ext cx="674563" cy="21760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8" name="矩形 37"/>
          <p:cNvSpPr/>
          <p:nvPr/>
        </p:nvSpPr>
        <p:spPr>
          <a:xfrm>
            <a:off x="642880" y="541457"/>
            <a:ext cx="5897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思考六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任意角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知识结构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是怎样的？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7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750" y="57574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思考七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本节课的学习要求达到什么程度？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45750" y="1215826"/>
            <a:ext cx="7623810" cy="646331"/>
            <a:chOff x="745750" y="2976047"/>
            <a:chExt cx="6375140" cy="614180"/>
          </a:xfrm>
        </p:grpSpPr>
        <p:sp>
          <p:nvSpPr>
            <p:cNvPr id="3" name="矩形 2"/>
            <p:cNvSpPr/>
            <p:nvPr/>
          </p:nvSpPr>
          <p:spPr>
            <a:xfrm>
              <a:off x="745750" y="2976047"/>
              <a:ext cx="6375140" cy="614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kern="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en-US" sz="2400" b="1" kern="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能够在               范围内，找出与已知角终边相同的角</a:t>
              </a:r>
              <a:r>
                <a:rPr lang="zh-CN" altLang="en-US" sz="24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3307766"/>
                </p:ext>
              </p:extLst>
            </p:nvPr>
          </p:nvGraphicFramePr>
          <p:xfrm>
            <a:off x="1757945" y="3094812"/>
            <a:ext cx="917702" cy="39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" name="Equation" r:id="rId4" imgW="609336" imgH="203112" progId="Equation.DSMT4">
                    <p:embed/>
                  </p:oleObj>
                </mc:Choice>
                <mc:Fallback>
                  <p:oleObj name="Equation" r:id="rId4" imgW="60933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7945" y="3094812"/>
                          <a:ext cx="917702" cy="3926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5750" y="1607950"/>
            <a:ext cx="7623810" cy="170021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4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1】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      范围内，找出与角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-950°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终边相同的角，并判定它是第几象限角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70197"/>
              </p:ext>
            </p:extLst>
          </p:nvPr>
        </p:nvGraphicFramePr>
        <p:xfrm>
          <a:off x="2361686" y="2008268"/>
          <a:ext cx="1062493" cy="3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6" imgW="609336" imgH="203112" progId="Equation.DSMT4">
                  <p:embed/>
                </p:oleObj>
              </mc:Choice>
              <mc:Fallback>
                <p:oleObj name="Equation" r:id="rId6" imgW="60933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686" y="2008268"/>
                        <a:ext cx="1062493" cy="39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28616"/>
              </p:ext>
            </p:extLst>
          </p:nvPr>
        </p:nvGraphicFramePr>
        <p:xfrm>
          <a:off x="3436750" y="3175972"/>
          <a:ext cx="754380" cy="32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7" imgW="1130040" imgH="482400" progId="Equation.DSMT4">
                  <p:embed/>
                </p:oleObj>
              </mc:Choice>
              <mc:Fallback>
                <p:oleObj name="Equation" r:id="rId7" imgW="1130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750" y="3175972"/>
                        <a:ext cx="754380" cy="325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53687" y="3154938"/>
            <a:ext cx="1296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 </a:t>
            </a: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234934"/>
              </p:ext>
            </p:extLst>
          </p:nvPr>
        </p:nvGraphicFramePr>
        <p:xfrm>
          <a:off x="1631070" y="3179624"/>
          <a:ext cx="1805680" cy="31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9" imgW="2755800" imgH="482400" progId="Equation.DSMT4">
                  <p:embed/>
                </p:oleObj>
              </mc:Choice>
              <mc:Fallback>
                <p:oleObj name="Equation" r:id="rId9" imgW="2755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070" y="3179624"/>
                        <a:ext cx="1805680" cy="318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457585" y="3584450"/>
            <a:ext cx="6911975" cy="554038"/>
            <a:chOff x="1021" y="1586"/>
            <a:chExt cx="4354" cy="349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021" y="1586"/>
              <a:ext cx="435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E1FB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所以在         范围内，</a:t>
              </a:r>
              <a:r>
                <a:rPr lang="en-US" altLang="zh-CN" sz="2000" dirty="0">
                  <a:solidFill>
                    <a:srgbClr val="3E1FB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130°</a:t>
              </a:r>
              <a:r>
                <a:rPr lang="zh-CN" altLang="en-US" sz="2000" dirty="0">
                  <a:solidFill>
                    <a:srgbClr val="3E1FB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角与角</a:t>
              </a:r>
              <a:r>
                <a:rPr lang="en-US" altLang="zh-CN" sz="2000" dirty="0">
                  <a:solidFill>
                    <a:srgbClr val="3E1FB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-950°</a:t>
              </a:r>
              <a:r>
                <a:rPr lang="zh-CN" altLang="en-US" sz="2000" dirty="0">
                  <a:solidFill>
                    <a:srgbClr val="3E1FB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终边相同，</a:t>
              </a:r>
            </a:p>
          </p:txBody>
        </p:sp>
        <p:graphicFrame>
          <p:nvGraphicFramePr>
            <p:cNvPr id="1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489988"/>
                </p:ext>
              </p:extLst>
            </p:nvPr>
          </p:nvGraphicFramePr>
          <p:xfrm>
            <a:off x="1591" y="1675"/>
            <a:ext cx="715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" name="Equation" r:id="rId11" imgW="634680" imgH="177480" progId="Equation.DSMT4">
                    <p:embed/>
                  </p:oleObj>
                </mc:Choice>
                <mc:Fallback>
                  <p:oleObj name="Equation" r:id="rId11" imgW="634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1" y="1675"/>
                          <a:ext cx="715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457585" y="4184526"/>
            <a:ext cx="338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它是第二象限角</a:t>
            </a:r>
            <a:r>
              <a:rPr lang="en-US" altLang="zh-CN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33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80" y="575747"/>
            <a:ext cx="637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思考七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本节课的学习要求达到什么程度？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280" y="1037412"/>
            <a:ext cx="738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通过对坐标轴上的角的表示，体会用集合表示终边相同的角的方式并不唯一；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4280" y="2282121"/>
            <a:ext cx="738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）写出终边在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轴上的角的集合；</a:t>
            </a:r>
            <a:endParaRPr lang="en-US" altLang="zh-CN" sz="24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（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写出终边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在直线 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 = x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上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的角的</a:t>
            </a: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6549" y="3611113"/>
            <a:ext cx="6324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）终边在</a:t>
            </a:r>
            <a:r>
              <a:rPr lang="en-US" altLang="zh-CN" sz="2000" b="1" i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轴的角的集合：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000" b="1" i="1" dirty="0" err="1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dirty="0" err="1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|</a:t>
            </a:r>
            <a:r>
              <a:rPr lang="en-US" altLang="zh-CN" sz="2000" b="1" i="1" dirty="0" err="1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en-US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en-US" altLang="en-US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en-US" altLang="en-US" sz="2000" b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en-US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000" b="1" i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∈Z}</a:t>
            </a:r>
            <a:endParaRPr lang="zh-CN" altLang="en-US" sz="2000" b="1" dirty="0">
              <a:solidFill>
                <a:srgbClr val="3E1FB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37140" y="3593364"/>
            <a:ext cx="1296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sz="2000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 </a:t>
            </a:r>
          </a:p>
        </p:txBody>
      </p:sp>
      <p:sp>
        <p:nvSpPr>
          <p:cNvPr id="11" name="矩形 10"/>
          <p:cNvSpPr/>
          <p:nvPr/>
        </p:nvSpPr>
        <p:spPr>
          <a:xfrm>
            <a:off x="402850" y="4323583"/>
            <a:ext cx="7100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）终边在</a:t>
            </a:r>
            <a:r>
              <a:rPr lang="zh-CN" altLang="en-US" sz="2000" b="1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zh-CN" altLang="en-US" sz="2000" b="1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kern="1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 = x</a:t>
            </a:r>
            <a:r>
              <a:rPr lang="zh-CN" altLang="en-US" sz="2000" b="1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3E1FB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上角的集合：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000" b="1" i="1" dirty="0" err="1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dirty="0" err="1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|</a:t>
            </a:r>
            <a:r>
              <a:rPr lang="en-US" altLang="zh-CN" sz="2000" b="1" i="1" dirty="0" err="1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en-US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en-US" altLang="en-US" sz="2000" b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sz="2000" b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+45</a:t>
            </a:r>
            <a:r>
              <a:rPr lang="en-US" altLang="en-US" sz="2000" b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°,</a:t>
            </a:r>
            <a:r>
              <a:rPr lang="en-US" altLang="zh-CN" sz="2000" b="1" i="1" dirty="0" smtClean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3E1FB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∈Z}</a:t>
            </a:r>
            <a:endParaRPr lang="zh-CN" altLang="en-US" sz="2000" b="1" dirty="0">
              <a:solidFill>
                <a:srgbClr val="3E1FB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567</Words>
  <Application>Microsoft Office PowerPoint</Application>
  <PresentationFormat>全屏显示(16:9)</PresentationFormat>
  <Paragraphs>72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汉仪旗黑-85S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Equation</vt:lpstr>
      <vt:lpstr>5.1.1任意角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【例1】在      范围内，找出与角-950°终边相同的角，并判定它是第几象限角.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DYHWEIKE</cp:lastModifiedBy>
  <cp:revision>40</cp:revision>
  <dcterms:created xsi:type="dcterms:W3CDTF">2020-02-01T11:21:51Z</dcterms:created>
  <dcterms:modified xsi:type="dcterms:W3CDTF">2020-02-06T03:50:54Z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