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73" r:id="rId5"/>
    <p:sldId id="274" r:id="rId6"/>
    <p:sldId id="275" r:id="rId7"/>
    <p:sldId id="272" r:id="rId8"/>
    <p:sldId id="276" r:id="rId9"/>
    <p:sldId id="277" r:id="rId10"/>
    <p:sldId id="280" r:id="rId11"/>
    <p:sldId id="271" r:id="rId1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DA8"/>
    <a:srgbClr val="0945A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60.xml"/><Relationship Id="rId2" Type="http://schemas.openxmlformats.org/officeDocument/2006/relationships/image" Target="../media/image9.jpeg"/><Relationship Id="rId1" Type="http://schemas.openxmlformats.org/officeDocument/2006/relationships/tags" Target="../tags/tag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文言文关键信息推断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高三语文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5" y="3699510"/>
            <a:ext cx="532638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北京汇文中学朝阳垂杨柳分校   王睿琦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学习目标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p>
            <a:r>
              <a:rPr lang="zh-CN" altLang="en-US" sz="2800"/>
              <a:t>1、梳理文章脉络</a:t>
            </a:r>
            <a:r>
              <a:rPr lang="zh-CN" altLang="en-US" sz="2800">
                <a:solidFill>
                  <a:srgbClr val="FF0000"/>
                </a:solidFill>
              </a:rPr>
              <a:t>（论点、论据、论证以及三者之间的关系）</a:t>
            </a:r>
            <a:r>
              <a:rPr lang="zh-CN" altLang="en-US" sz="2800"/>
              <a:t>，把握</a:t>
            </a:r>
            <a:r>
              <a:rPr lang="zh-CN" altLang="en-US" sz="2800">
                <a:solidFill>
                  <a:srgbClr val="FF0000"/>
                </a:solidFill>
              </a:rPr>
              <a:t>对称句式</a:t>
            </a:r>
            <a:r>
              <a:rPr lang="zh-CN" altLang="en-US" sz="2800"/>
              <a:t>、</a:t>
            </a:r>
            <a:r>
              <a:rPr lang="zh-CN" altLang="en-US" sz="2800">
                <a:solidFill>
                  <a:srgbClr val="FF0000"/>
                </a:solidFill>
              </a:rPr>
              <a:t>对比手法</a:t>
            </a:r>
            <a:r>
              <a:rPr lang="zh-CN" altLang="en-US" sz="2800"/>
              <a:t>，结合</a:t>
            </a:r>
            <a:r>
              <a:rPr lang="zh-CN" altLang="en-US" sz="2800">
                <a:solidFill>
                  <a:srgbClr val="FF0000"/>
                </a:solidFill>
              </a:rPr>
              <a:t>已知信息</a:t>
            </a:r>
            <a:r>
              <a:rPr lang="zh-CN" altLang="en-US" sz="2800"/>
              <a:t>，推断理解关键信息。</a:t>
            </a:r>
            <a:endParaRPr lang="zh-CN" altLang="en-US" sz="2800"/>
          </a:p>
          <a:p>
            <a:pPr marL="0" indent="0">
              <a:buNone/>
            </a:pPr>
            <a:endParaRPr lang="zh-CN" altLang="en-US" sz="2800"/>
          </a:p>
          <a:p>
            <a:r>
              <a:rPr lang="zh-CN" altLang="en-US" sz="2800"/>
              <a:t>2、培养通过梳理文脉，筛选已知信息，推断关键信息的</a:t>
            </a:r>
            <a:r>
              <a:rPr lang="zh-CN" altLang="en-US" sz="2800">
                <a:solidFill>
                  <a:srgbClr val="FF0000"/>
                </a:solidFill>
              </a:rPr>
              <a:t>思维习惯</a:t>
            </a:r>
            <a:r>
              <a:rPr lang="zh-CN" altLang="en-US" sz="2800"/>
              <a:t>。</a:t>
            </a:r>
            <a:endParaRPr lang="zh-CN" altLang="en-US" sz="280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285" y="359410"/>
            <a:ext cx="8139430" cy="844550"/>
          </a:xfrm>
        </p:spPr>
        <p:txBody>
          <a:bodyPr>
            <a:normAutofit fontScale="90000"/>
          </a:bodyPr>
          <a:p>
            <a:r>
              <a:rPr>
                <a:sym typeface="+mn-ea"/>
              </a:rPr>
              <a:t>学习任务一：温故知新</a:t>
            </a:r>
            <a:br>
              <a:rPr lang="zh-CN" altLang="en-US"/>
            </a:br>
            <a:r>
              <a:rPr>
                <a:sym typeface="+mn-ea"/>
              </a:rPr>
              <a:t>请你阅读下面</a:t>
            </a:r>
            <a:r>
              <a:rPr>
                <a:solidFill>
                  <a:srgbClr val="FF0000"/>
                </a:solidFill>
                <a:sym typeface="+mn-ea"/>
              </a:rPr>
              <a:t>筛选</a:t>
            </a:r>
            <a:r>
              <a:rPr>
                <a:sym typeface="+mn-ea"/>
              </a:rPr>
              <a:t>过的内容，推断考场阅读难点信息并说一说你的推断思路。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考场阅读难点：</a:t>
            </a:r>
            <a:r>
              <a:rPr>
                <a:solidFill>
                  <a:srgbClr val="0945A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曹彬是不是本文中的“豪杰”</a:t>
            </a:r>
            <a:br>
              <a:rPr lang="zh-CN" altLang="en-US" b="1">
                <a:solidFill>
                  <a:srgbClr val="0945A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br>
              <a:rPr lang="zh-CN" altLang="en-US">
                <a:solidFill>
                  <a:srgbClr val="FF0000"/>
                </a:solidFill>
              </a:rPr>
            </a:b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1160" y="920115"/>
            <a:ext cx="8362315" cy="4050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5000"/>
              </a:lnSpc>
            </a:pPr>
            <a:r>
              <a:rPr lang="en-US" altLang="zh-CN" sz="1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1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成而不倾，败而不亡，存乎其量之所持而已，智非所及也。......</a:t>
            </a:r>
            <a:endParaRPr lang="zh-CN" altLang="en-US" sz="1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1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项羽不足以持败，一摧垓下，遂愤恚失守而自刭，量不足以胜之也。......羽可以居胜而不可以持败，故败则必亡。存勖可以忍败而不足以处胜，故胜则必倾，一也。......李嗣源定入汴之策，既灭朱友贞，一入汴而以头触嗣源曰：“天下与尔共之。”卒为嗣源所迫，身死国灭，量不足以受之也。......而存勖不能者，量尽于争战之中，胜出于意外而弗能自抑也。</a:t>
            </a:r>
            <a:endParaRPr lang="zh-CN" altLang="en-US" sz="1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1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汉高一败彭城，再败荥阳，跳身孤走，而神不为怵，故项羽终屈其难折之锋。宋祖端居汴京，曹彬为下江南，收六十余年割据不服数千里之疆土，而不轻授以使相，故功臣终安臣节而天下定。成大业者，在量而不在智，明矣。量者，定体于恒者也......败则唯死而已，胜则骄淫侈靡，无所汔止，羽、存勖之以倾败终也，决于此耳。</a:t>
            </a:r>
            <a:endParaRPr lang="zh-CN" altLang="en-US" sz="1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1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生之与死，成之与败，皆理势之必有，相为圜转而不可测者也。......生死死生，成败败成，流转于时势，而皆有量以受之，如丸善走，不能踰越于盘中。......豪杰之与凡民，其大辨也在此夫！                         （取材于清·王夫之《读通鉴论》）</a:t>
            </a:r>
            <a:endParaRPr lang="zh-CN" altLang="en-US" sz="1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1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注释：【1】李存勖：后唐开国皇帝。</a:t>
            </a:r>
            <a:endParaRPr lang="zh-CN" altLang="en-US" sz="1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" name="矩形 34"/>
          <p:cNvSpPr/>
          <p:nvPr/>
        </p:nvSpPr>
        <p:spPr>
          <a:xfrm>
            <a:off x="799465" y="457200"/>
            <a:ext cx="3961765" cy="355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686435" y="926465"/>
            <a:ext cx="266700" cy="3797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661670" y="1337945"/>
            <a:ext cx="508635" cy="3797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86435" y="1901190"/>
            <a:ext cx="508635" cy="3797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476115" y="4059555"/>
            <a:ext cx="2039620" cy="4921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007995" y="4059555"/>
            <a:ext cx="468630" cy="4921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928370" y="3749675"/>
            <a:ext cx="2079625" cy="381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530725" y="3756660"/>
            <a:ext cx="1699260" cy="381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380480" y="3749675"/>
            <a:ext cx="302260" cy="381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674110" y="3225800"/>
            <a:ext cx="912495" cy="4051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85750" y="469900"/>
            <a:ext cx="7315200" cy="4089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15000"/>
              </a:lnSpc>
            </a:pP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成而不倾，败而不亡，存乎其量之所持而已，智非所及也。......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78320" y="268605"/>
            <a:ext cx="15621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b="1">
                <a:solidFill>
                  <a:srgbClr val="FF0000"/>
                </a:solidFill>
                <a:latin typeface="等线" panose="02010600030101010101" charset="-122"/>
                <a:ea typeface="宋体" panose="02010600030101010101" pitchFamily="2" charset="-122"/>
                <a:sym typeface="+mn-ea"/>
              </a:rPr>
              <a:t>（中心论点）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85750" y="937895"/>
            <a:ext cx="4732655" cy="1999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5000"/>
              </a:lnSpc>
            </a:pP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lang="zh-CN" altLang="en-US" b="1">
                <a:solidFill>
                  <a:srgbClr val="0945A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羽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可以居胜而不可以持败，故败则必亡。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15000"/>
              </a:lnSpc>
            </a:pP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lang="zh-CN" altLang="en-US" b="1">
                <a:solidFill>
                  <a:srgbClr val="0945A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存勖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可以忍败而不足以处胜，故胜则必倾，一也。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15000"/>
              </a:lnSpc>
            </a:pP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lang="zh-CN" altLang="en-US" b="1">
                <a:solidFill>
                  <a:srgbClr val="0945A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汉高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一败彭城，再败荥阳，跳身孤走，而神不为怵，故项羽终屈其难折之锋。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15000"/>
              </a:lnSpc>
            </a:pP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5670" y="3388360"/>
            <a:ext cx="79387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80585" y="991235"/>
            <a:ext cx="345440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600" b="1">
                <a:solidFill>
                  <a:srgbClr val="7030A0"/>
                </a:solidFill>
                <a:latin typeface="等线" panose="02010600030101010101" charset="-122"/>
                <a:ea typeface="宋体" panose="02010600030101010101" pitchFamily="2" charset="-122"/>
                <a:sym typeface="+mn-ea"/>
              </a:rPr>
              <a:t>（论据：项羽败而亡，量不能持败）</a:t>
            </a:r>
            <a:endParaRPr lang="zh-CN" altLang="en-US" sz="1600" b="1">
              <a:solidFill>
                <a:srgbClr val="7030A0"/>
              </a:solidFill>
              <a:latin typeface="等线" panose="02010600030101010101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80585" y="1359535"/>
            <a:ext cx="365887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600" b="1">
                <a:solidFill>
                  <a:srgbClr val="7030A0"/>
                </a:solidFill>
                <a:latin typeface="等线" panose="02010600030101010101" charset="-122"/>
                <a:ea typeface="宋体" panose="02010600030101010101" pitchFamily="2" charset="-122"/>
                <a:sym typeface="+mn-ea"/>
              </a:rPr>
              <a:t>（论据：李存勖成而倾，量不能持胜）</a:t>
            </a:r>
            <a:endParaRPr lang="zh-CN" altLang="en-US" sz="1600" b="1">
              <a:solidFill>
                <a:srgbClr val="7030A0"/>
              </a:solidFill>
              <a:latin typeface="等线" panose="02010600030101010101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63770" y="2216150"/>
            <a:ext cx="365887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600" b="1">
                <a:solidFill>
                  <a:srgbClr val="7030A0"/>
                </a:solidFill>
                <a:latin typeface="等线" panose="02010600030101010101" charset="-122"/>
                <a:ea typeface="宋体" panose="02010600030101010101" pitchFamily="2" charset="-122"/>
                <a:sym typeface="+mn-ea"/>
              </a:rPr>
              <a:t>（论据：汉高祖败而不倾，量能持败）</a:t>
            </a:r>
            <a:endParaRPr lang="zh-CN" altLang="en-US" sz="1600" b="1">
              <a:solidFill>
                <a:srgbClr val="7030A0"/>
              </a:solidFill>
              <a:latin typeface="等线" panose="02010600030101010101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05680" y="2917190"/>
            <a:ext cx="366014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600" b="1">
                <a:solidFill>
                  <a:srgbClr val="FF0000"/>
                </a:solidFill>
                <a:latin typeface="等线" panose="02010600030101010101" charset="-122"/>
                <a:ea typeface="宋体" panose="02010600030101010101" pitchFamily="2" charset="-122"/>
                <a:sym typeface="+mn-ea"/>
              </a:rPr>
              <a:t>（论据：</a:t>
            </a:r>
            <a:r>
              <a:rPr lang="en-US" sz="1600" b="1" u="sng">
                <a:solidFill>
                  <a:srgbClr val="FF0000"/>
                </a:solidFill>
                <a:latin typeface="等线" panose="02010600030101010101" charset="-122"/>
                <a:ea typeface="宋体" panose="02010600030101010101" pitchFamily="2" charset="-122"/>
                <a:cs typeface="等线" panose="02010600030101010101" charset="-122"/>
                <a:sym typeface="+mn-ea"/>
              </a:rPr>
              <a:t>           </a:t>
            </a:r>
            <a:r>
              <a:rPr lang="zh-CN" altLang="en-US" sz="1600" b="1">
                <a:solidFill>
                  <a:srgbClr val="FF0000"/>
                </a:solidFill>
                <a:latin typeface="等线" panose="02010600030101010101" charset="-122"/>
                <a:ea typeface="宋体" panose="02010600030101010101" pitchFamily="2" charset="-122"/>
                <a:cs typeface="等线" panose="02010600030101010101" charset="-122"/>
                <a:sym typeface="+mn-ea"/>
              </a:rPr>
              <a:t>成</a:t>
            </a:r>
            <a:r>
              <a:rPr lang="zh-CN" sz="1600" b="1">
                <a:solidFill>
                  <a:srgbClr val="FF0000"/>
                </a:solidFill>
                <a:latin typeface="等线" panose="02010600030101010101" charset="-122"/>
                <a:ea typeface="宋体" panose="02010600030101010101" pitchFamily="2" charset="-122"/>
                <a:sym typeface="+mn-ea"/>
              </a:rPr>
              <a:t>而不倾，量之所持）</a:t>
            </a:r>
            <a:endParaRPr lang="zh-CN" altLang="en-US" sz="1600" b="1">
              <a:solidFill>
                <a:srgbClr val="FF0000"/>
              </a:solidFill>
              <a:latin typeface="等线" panose="02010600030101010101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74415" y="3254375"/>
            <a:ext cx="36309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成大业者</a:t>
            </a:r>
            <a:r>
              <a:rPr lang="zh-CN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，在量而不在智，明矣。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92430" y="3756660"/>
            <a:ext cx="7316470" cy="7270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5000"/>
              </a:lnSpc>
            </a:pPr>
            <a:r>
              <a:rPr lang="en-US" altLang="zh-CN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生死死生，成败败成，流转于时势，而皆有量以受之，如丸善走，不能踰越于盘中。</a:t>
            </a:r>
            <a:r>
              <a:rPr lang="en-US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......</a:t>
            </a:r>
            <a:r>
              <a:rPr lang="zh-CN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豪杰之与凡民，其大辨也在此夫！</a:t>
            </a:r>
            <a:endParaRPr lang="zh-CN" altLang="en-US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440680" y="2670810"/>
            <a:ext cx="99695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华文隶书" panose="02010800040101010101" charset="-122"/>
                <a:ea typeface="华文隶书" panose="02010800040101010101" charset="-122"/>
                <a:cs typeface="楷体" panose="02010609060101010101" charset="-122"/>
                <a:sym typeface="+mn-ea"/>
              </a:rPr>
              <a:t>宋祖</a:t>
            </a:r>
            <a:endParaRPr lang="zh-CN" altLang="en-US" sz="32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华文隶书" panose="02010800040101010101" charset="-122"/>
              <a:ea typeface="华文隶书" panose="0201080004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30835" y="4483735"/>
            <a:ext cx="4255770" cy="4235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267970">
              <a:lnSpc>
                <a:spcPct val="120000"/>
              </a:lnSpc>
            </a:pPr>
            <a:r>
              <a:rPr lang="zh-CN" b="1">
                <a:ea typeface="宋体" panose="02010600030101010101" pitchFamily="2" charset="-122"/>
                <a:sym typeface="+mn-ea"/>
              </a:rPr>
              <a:t>注释：【</a:t>
            </a:r>
            <a:r>
              <a:rPr lang="zh-CN" b="1">
                <a:ea typeface="宋体" panose="02010600030101010101" pitchFamily="2" charset="-122"/>
                <a:cs typeface="等线" panose="02010600030101010101" charset="-122"/>
                <a:sym typeface="+mn-ea"/>
              </a:rPr>
              <a:t>1】</a:t>
            </a:r>
            <a:r>
              <a:rPr lang="zh-CN" b="1" u="sng">
                <a:ea typeface="宋体" panose="02010600030101010101" pitchFamily="2" charset="-122"/>
                <a:sym typeface="+mn-ea"/>
              </a:rPr>
              <a:t>李存勖：后唐开国</a:t>
            </a:r>
            <a:r>
              <a:rPr lang="zh-CN" b="1" u="sng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皇帝</a:t>
            </a:r>
            <a:r>
              <a:rPr lang="zh-CN" b="1">
                <a:ea typeface="宋体" panose="02010600030101010101" pitchFamily="2" charset="-122"/>
                <a:sym typeface="+mn-ea"/>
              </a:rPr>
              <a:t>。</a:t>
            </a:r>
            <a:endParaRPr lang="zh-CN" altLang="en-US"/>
          </a:p>
        </p:txBody>
      </p:sp>
      <p:sp>
        <p:nvSpPr>
          <p:cNvPr id="2" name="左弧形箭头 1"/>
          <p:cNvSpPr/>
          <p:nvPr/>
        </p:nvSpPr>
        <p:spPr>
          <a:xfrm rot="10800000">
            <a:off x="7863840" y="937895"/>
            <a:ext cx="654685" cy="14230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03920" y="120713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对比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左弧形箭头 15"/>
          <p:cNvSpPr/>
          <p:nvPr/>
        </p:nvSpPr>
        <p:spPr>
          <a:xfrm rot="10800000">
            <a:off x="8134985" y="1514475"/>
            <a:ext cx="654685" cy="14230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422640" y="218503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对比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30835" y="2616200"/>
            <a:ext cx="3871595" cy="939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5000"/>
              </a:lnSpc>
            </a:pPr>
            <a:r>
              <a:rPr lang="en-US" altLang="zh-CN" sz="1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</a:t>
            </a:r>
            <a:r>
              <a:rPr lang="zh-CN" altLang="en-US" sz="1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、宋祖端居汴京，曹彬为下江南，收六十余年割据不服数千里之疆土，而不轻授以使相，故功臣终安臣节而天下定。</a:t>
            </a:r>
            <a:endParaRPr lang="zh-CN" altLang="en-US" sz="1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764030" y="2553335"/>
            <a:ext cx="2822575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而不轻授以使相，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故功臣终安臣节而天下定</a:t>
            </a:r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553210" y="1575435"/>
            <a:ext cx="4780280" cy="368300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一入汴而以头触嗣源曰：“天下与尔共之。”</a:t>
            </a:r>
            <a:endParaRPr lang="zh-CN" altLang="en-US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3" grpId="0" animBg="1"/>
      <p:bldP spid="24" grpId="0" animBg="1"/>
      <p:bldP spid="22" grpId="1" animBg="1"/>
      <p:bldP spid="23" grpId="1" animBg="1"/>
      <p:bldP spid="24" grpId="1" animBg="1"/>
      <p:bldP spid="25" grpId="0" animBg="1"/>
      <p:bldP spid="25" grpId="1" animBg="1"/>
      <p:bldP spid="26" grpId="0" bldLvl="0" animBg="1"/>
      <p:bldP spid="26" grpId="1" animBg="1"/>
      <p:bldP spid="27" grpId="0"/>
      <p:bldP spid="27" grpId="1"/>
      <p:bldP spid="2" grpId="0" animBg="1"/>
      <p:bldP spid="2" grpId="1" animBg="1"/>
      <p:bldP spid="3" grpId="0"/>
      <p:bldP spid="3" grpId="1"/>
      <p:bldP spid="16" grpId="0" bldLvl="0" animBg="1"/>
      <p:bldP spid="16" grpId="1" animBg="1"/>
      <p:bldP spid="29" grpId="0"/>
      <p:bldP spid="29" grpId="1"/>
      <p:bldP spid="31" grpId="0" animBg="1"/>
      <p:bldP spid="32" grpId="0" animBg="1"/>
      <p:bldP spid="33" grpId="0" animBg="1"/>
      <p:bldP spid="31" grpId="1" animBg="1"/>
      <p:bldP spid="32" grpId="1" animBg="1"/>
      <p:bldP spid="33" grpId="1" animBg="1"/>
      <p:bldP spid="34" grpId="0"/>
      <p:bldP spid="34" grpId="1"/>
      <p:bldP spid="35" grpId="0" animBg="1"/>
      <p:bldP spid="35" grpId="1" animBg="1"/>
      <p:bldP spid="28" grpId="0"/>
      <p:bldP spid="28" grpId="1"/>
      <p:bldP spid="36" grpId="0" bldLvl="0" animBg="1"/>
      <p:bldP spid="36" grpId="1" animBg="1"/>
      <p:bldP spid="37" grpId="0" animBg="1"/>
      <p:bldP spid="3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思维小结：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502285" y="664210"/>
            <a:ext cx="8139430" cy="3492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7970">
              <a:lnSpc>
                <a:spcPct val="120000"/>
              </a:lnSpc>
            </a:pPr>
            <a:r>
              <a:rPr lang="en-US" altLang="zh-CN" sz="1400" b="1">
                <a:solidFill>
                  <a:srgbClr val="FF0000"/>
                </a:solidFill>
                <a:latin typeface="等线" panose="02010600030101010101" charset="-122"/>
                <a:ea typeface="宋体" panose="02010600030101010101" pitchFamily="2" charset="-122"/>
              </a:rPr>
              <a:t> </a:t>
            </a:r>
            <a:endParaRPr lang="zh-CN" altLang="en-US" sz="1200" b="1"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2285" y="909955"/>
            <a:ext cx="785812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1、筛选过的内容都是文章的论点、论据及论证相关的内容，在下次阅读议论类的文言文时，也应速读，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筛选论点、论据、论证相关核心内容来研读，通过这三要素来把握文章脉络。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</a:pPr>
            <a:b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2、推断关键信息时，应该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关注已知的论点、论据、论证这三个要素的内容以及三者之间的关系，把握对称句式、对比手法、书下注释等内容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来推断难解信息的含义。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285" y="261620"/>
            <a:ext cx="8139430" cy="869950"/>
          </a:xfrm>
        </p:spPr>
        <p:txBody>
          <a:bodyPr>
            <a:normAutofit fontScale="90000"/>
          </a:bodyPr>
          <a:p>
            <a:r>
              <a:rPr>
                <a:sym typeface="+mn-ea"/>
              </a:rPr>
              <a:t>任务二：</a:t>
            </a:r>
            <a:br>
              <a:rPr>
                <a:sym typeface="+mn-ea"/>
              </a:rPr>
            </a:br>
            <a:r>
              <a:rPr>
                <a:sym typeface="+mn-ea"/>
              </a:rPr>
              <a:t>牛刀小试：</a:t>
            </a:r>
            <a:r>
              <a:rPr>
                <a:sym typeface="+mn-ea"/>
              </a:rPr>
              <a:t>阅读下面文段，推断“夫子之圣，非不光于稷、契”的含义。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26110" y="913765"/>
            <a:ext cx="785622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昔鲁哀公遥慕稷、契之贤，而不觉孔丘之圣；齐景公高仰管仲之谋，而不知晏婴之智；张伯松远羡仲舒之博，近遗扬子云之美。</a:t>
            </a:r>
            <a:r>
              <a:rPr lang="zh-CN" altLang="en-US" sz="20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夫子之圣，非不光于稷、契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；晏婴之贤，非有减于管仲；扬子云之才，非为劣于董仲舒，然而弗贵者，岂非重古而轻今，珍远而鄙近，贵耳而贱目，崇名而毁实邪？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（取材于北齐·刘昼《刘子》）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758825" y="3670935"/>
            <a:ext cx="1123950" cy="5175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150995" y="551180"/>
            <a:ext cx="476250" cy="48387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34365" y="2131060"/>
            <a:ext cx="476250" cy="48387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143125" y="638175"/>
            <a:ext cx="626745" cy="3733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841500" y="1082675"/>
            <a:ext cx="476885" cy="3733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41500" y="1510030"/>
            <a:ext cx="477520" cy="3733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4365" y="3728720"/>
            <a:ext cx="569976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重古而轻今，珍远而鄙近，贵耳而贱目，崇名而毁实邪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727825" y="3728720"/>
            <a:ext cx="15621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b="1">
                <a:solidFill>
                  <a:srgbClr val="FF0000"/>
                </a:solidFill>
                <a:latin typeface="等线" panose="02010600030101010101" charset="-122"/>
                <a:ea typeface="宋体" panose="02010600030101010101" pitchFamily="2" charset="-122"/>
                <a:sym typeface="+mn-ea"/>
              </a:rPr>
              <a:t>（中心论点）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34365" y="532130"/>
            <a:ext cx="5080000" cy="1337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b="1">
                <a:solidFill>
                  <a:srgbClr val="1F2DA8"/>
                </a:solidFill>
                <a:latin typeface="楷体" panose="02010609060101010101" charset="-122"/>
                <a:ea typeface="楷体" panose="02010609060101010101" charset="-122"/>
              </a:rPr>
              <a:t>昔鲁哀公遥慕稷、契之贤，而不觉孔丘之圣；</a:t>
            </a:r>
            <a:endParaRPr lang="zh-CN" b="1">
              <a:solidFill>
                <a:srgbClr val="1F2DA8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b="1">
                <a:solidFill>
                  <a:srgbClr val="1F2DA8"/>
                </a:solidFill>
                <a:latin typeface="楷体" panose="02010609060101010101" charset="-122"/>
                <a:ea typeface="楷体" panose="02010609060101010101" charset="-122"/>
              </a:rPr>
              <a:t>齐景公高仰管仲之谋，而不知晏婴之智；</a:t>
            </a:r>
            <a:endParaRPr lang="zh-CN" b="1">
              <a:solidFill>
                <a:srgbClr val="1F2DA8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b="1">
                <a:solidFill>
                  <a:srgbClr val="1F2DA8"/>
                </a:solidFill>
                <a:latin typeface="楷体" panose="02010609060101010101" charset="-122"/>
                <a:ea typeface="楷体" panose="02010609060101010101" charset="-122"/>
              </a:rPr>
              <a:t>张伯松远羡仲舒之博，近遗扬子云之美。</a:t>
            </a:r>
            <a:endParaRPr lang="zh-CN" altLang="en-US" b="1">
              <a:solidFill>
                <a:srgbClr val="1F2DA8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71945" y="1141730"/>
            <a:ext cx="110236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b="1">
                <a:solidFill>
                  <a:srgbClr val="1F2DA8"/>
                </a:solidFill>
                <a:latin typeface="等线" panose="02010600030101010101" charset="-122"/>
                <a:ea typeface="宋体" panose="02010600030101010101" pitchFamily="2" charset="-122"/>
                <a:sym typeface="+mn-ea"/>
              </a:rPr>
              <a:t>（论据）</a:t>
            </a:r>
            <a:endParaRPr lang="en-US" altLang="zh-CN" b="1">
              <a:solidFill>
                <a:srgbClr val="1F2DA8"/>
              </a:solidFill>
              <a:latin typeface="等线" panose="02010600030101010101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7235190" y="1567180"/>
            <a:ext cx="0" cy="2071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63880" y="2047875"/>
            <a:ext cx="4747260" cy="1337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b="1" u="sng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夫子之圣，非不光于稷、契</a:t>
            </a:r>
            <a:r>
              <a:rPr lang="zh-CN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zh-CN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晏婴之贤，非有减于管仲；</a:t>
            </a:r>
            <a:endParaRPr lang="zh-CN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扬子云之才，非为劣于董仲舒</a:t>
            </a:r>
            <a:endParaRPr lang="zh-CN" altLang="en-US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16295" y="2418715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（论证）</a:t>
            </a:r>
            <a:endParaRPr lang="zh-CN" altLang="en-US" b="1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左弧形箭头 15"/>
          <p:cNvSpPr/>
          <p:nvPr/>
        </p:nvSpPr>
        <p:spPr>
          <a:xfrm flipV="1">
            <a:off x="146050" y="1577340"/>
            <a:ext cx="488315" cy="159131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左弧形箭头 16"/>
          <p:cNvSpPr/>
          <p:nvPr/>
        </p:nvSpPr>
        <p:spPr>
          <a:xfrm flipV="1">
            <a:off x="146050" y="812165"/>
            <a:ext cx="488315" cy="16319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左弧形箭头 17"/>
          <p:cNvSpPr/>
          <p:nvPr/>
        </p:nvSpPr>
        <p:spPr>
          <a:xfrm flipV="1">
            <a:off x="146050" y="1082675"/>
            <a:ext cx="488315" cy="17119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29790" y="13970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人名</a:t>
            </a:r>
            <a:endParaRPr lang="zh-CN" altLang="en-US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769870" y="1845945"/>
            <a:ext cx="406908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孔丘的圣明，并非不比稷、契二人光耀</a:t>
            </a:r>
            <a:endParaRPr lang="zh-CN" alt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右大括号 1"/>
          <p:cNvSpPr/>
          <p:nvPr/>
        </p:nvSpPr>
        <p:spPr>
          <a:xfrm>
            <a:off x="5311140" y="812165"/>
            <a:ext cx="154305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682615" y="106743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对称</a:t>
            </a:r>
            <a:endParaRPr lang="zh-CN" altLang="en-US"/>
          </a:p>
        </p:txBody>
      </p:sp>
      <p:sp>
        <p:nvSpPr>
          <p:cNvPr id="11" name="右大括号 10"/>
          <p:cNvSpPr/>
          <p:nvPr/>
        </p:nvSpPr>
        <p:spPr>
          <a:xfrm>
            <a:off x="3820795" y="2356485"/>
            <a:ext cx="154305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150995" y="261493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对称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00" grpId="0"/>
      <p:bldP spid="100" grpId="1"/>
      <p:bldP spid="6" grpId="0"/>
      <p:bldP spid="9" grpId="0"/>
      <p:bldP spid="9" grpId="1"/>
      <p:bldP spid="10" grpId="0"/>
      <p:bldP spid="10" grpId="1"/>
      <p:bldP spid="18" grpId="0" bldLvl="0" animBg="1"/>
      <p:bldP spid="18" grpId="1" animBg="1"/>
      <p:bldP spid="17" grpId="0" bldLvl="0" animBg="1"/>
      <p:bldP spid="17" grpId="1" animBg="1"/>
      <p:bldP spid="16" grpId="0" bldLvl="0" animBg="1"/>
      <p:bldP spid="16" grpId="1" animBg="1"/>
      <p:bldP spid="22" grpId="0"/>
      <p:bldP spid="23" grpId="0" animBg="1"/>
      <p:bldP spid="24" grpId="0" animBg="1"/>
      <p:bldP spid="23" grpId="1" animBg="1"/>
      <p:bldP spid="24" grpId="1" animBg="1"/>
      <p:bldP spid="25" grpId="0"/>
      <p:bldP spid="25" grpId="1"/>
      <p:bldP spid="2" grpId="0" animBg="1"/>
      <p:bldP spid="2" grpId="1" animBg="1"/>
      <p:bldP spid="3" grpId="0"/>
      <p:bldP spid="3" grpId="1"/>
      <p:bldP spid="19" grpId="0" animBg="1"/>
      <p:bldP spid="19" grpId="1" animBg="1"/>
      <p:bldP spid="20" grpId="0" bldLvl="0" animBg="1"/>
      <p:bldP spid="21" grpId="0" bldLvl="0" animBg="1"/>
      <p:bldP spid="20" grpId="1" animBg="1"/>
      <p:bldP spid="21" grpId="1" animBg="1"/>
      <p:bldP spid="7" grpId="0" animBg="1"/>
      <p:bldP spid="7" grpId="1" animBg="1"/>
      <p:bldP spid="12" grpId="0"/>
      <p:bldP spid="12" grpId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课堂小结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484630" y="1049020"/>
            <a:ext cx="5080000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sz="320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1</a:t>
            </a:r>
            <a:r>
              <a:rPr lang="zh-CN" sz="320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、论点、论据、论证   </a:t>
            </a:r>
            <a:endParaRPr lang="zh-CN" sz="3200"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2</a:t>
            </a:r>
            <a:r>
              <a:rPr lang="zh-CN" sz="320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、句间、段间关系   </a:t>
            </a:r>
            <a:endParaRPr lang="zh-CN" sz="3200"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3</a:t>
            </a:r>
            <a:r>
              <a:rPr lang="zh-CN" sz="320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、对称句式、对比手法</a:t>
            </a:r>
            <a:endParaRPr lang="zh-CN" sz="3200"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4</a:t>
            </a:r>
            <a:r>
              <a:rPr lang="zh-CN" altLang="en-US" sz="320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、文后注释</a:t>
            </a:r>
            <a:endParaRPr lang="zh-CN" altLang="en-US" sz="3200"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1706</Words>
  <Application>WPS 演示</Application>
  <PresentationFormat>全屏显示(16:9)</PresentationFormat>
  <Paragraphs>107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黑体</vt:lpstr>
      <vt:lpstr>等线</vt:lpstr>
      <vt:lpstr>华文隶书</vt:lpstr>
      <vt:lpstr>Arial Unicode MS</vt:lpstr>
      <vt:lpstr>Calibri Light</vt:lpstr>
      <vt:lpstr>1_Office 主题​​</vt:lpstr>
      <vt:lpstr>文言文关键信息推断</vt:lpstr>
      <vt:lpstr>学习目标</vt:lpstr>
      <vt:lpstr>学习任务一：温故知新 请你阅读下面筛选过的内容，推断考场阅读难点信息并说一说你的推断思路。考场阅读难点：曹彬是不是本文中的“豪杰”  </vt:lpstr>
      <vt:lpstr>PowerPoint 演示文稿</vt:lpstr>
      <vt:lpstr>思维小结： </vt:lpstr>
      <vt:lpstr>任务二： 牛刀小试：阅读下面文段，推断“夫子之圣，非不光于稷、契”的含义。 </vt:lpstr>
      <vt:lpstr>PowerPoint 演示文稿</vt:lpstr>
      <vt:lpstr>课堂小结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ruiqi</cp:lastModifiedBy>
  <cp:revision>84</cp:revision>
  <dcterms:created xsi:type="dcterms:W3CDTF">2020-02-01T11:21:00Z</dcterms:created>
  <dcterms:modified xsi:type="dcterms:W3CDTF">2020-02-02T15:17:43Z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