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6" r:id="rId2"/>
    <p:sldId id="265" r:id="rId3"/>
    <p:sldId id="258" r:id="rId4"/>
    <p:sldId id="288" r:id="rId5"/>
    <p:sldId id="289" r:id="rId6"/>
    <p:sldId id="261" r:id="rId7"/>
    <p:sldId id="262" r:id="rId8"/>
    <p:sldId id="268" r:id="rId9"/>
    <p:sldId id="269" r:id="rId10"/>
    <p:sldId id="270" r:id="rId11"/>
    <p:sldId id="274" r:id="rId12"/>
    <p:sldId id="277" r:id="rId13"/>
    <p:sldId id="278" r:id="rId14"/>
    <p:sldId id="276" r:id="rId15"/>
    <p:sldId id="280" r:id="rId16"/>
    <p:sldId id="279" r:id="rId17"/>
    <p:sldId id="284" r:id="rId18"/>
    <p:sldId id="285" r:id="rId19"/>
    <p:sldId id="281" r:id="rId20"/>
    <p:sldId id="282" r:id="rId21"/>
    <p:sldId id="28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0A4D6-E951-4847-BCF7-16CDFC9CEAF6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4BD1B-8EEB-4253-BE6B-4864BE630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70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4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0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0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84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58653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63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10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5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2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87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6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2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00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BCAA-B318-45A7-A4A2-844BE851F66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7483-5296-478A-BA36-358D48401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6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936734" y="2558641"/>
            <a:ext cx="8255266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文学作品阅读备考</a:t>
            </a:r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</a:t>
            </a:r>
            <a:r>
              <a:rPr lang="en-US" altLang="zh-CN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联系实际拓展应用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9613" y="4932753"/>
            <a:ext cx="7257448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   许 璐</a:t>
            </a:r>
            <a:endParaRPr lang="zh-CN" altLang="en-US" sz="2667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3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065" y="1511166"/>
            <a:ext cx="11626516" cy="4530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0000FF"/>
                </a:solidFill>
              </a:rPr>
              <a:t>   策略一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 smtClean="0"/>
              <a:t>         </a:t>
            </a:r>
            <a:endParaRPr lang="en-US" altLang="zh-CN" sz="4000" dirty="0" smtClean="0"/>
          </a:p>
          <a:p>
            <a:pPr>
              <a:lnSpc>
                <a:spcPct val="100000"/>
              </a:lnSpc>
            </a:pPr>
            <a:r>
              <a:rPr lang="en-US" altLang="zh-CN" sz="4000" dirty="0"/>
              <a:t> </a:t>
            </a:r>
            <a:r>
              <a:rPr lang="en-US" altLang="zh-CN" sz="4000" dirty="0" smtClean="0"/>
              <a:t>        </a:t>
            </a:r>
            <a:r>
              <a:rPr lang="zh-CN" altLang="en-US" sz="4000" b="1" dirty="0" smtClean="0"/>
              <a:t>在</a:t>
            </a:r>
            <a:r>
              <a:rPr lang="zh-CN" altLang="en-US" sz="4000" b="1" dirty="0"/>
              <a:t>题干中快准狠地勾画出关键性限定与要求，明确阅读延伸和思考的方向。</a:t>
            </a:r>
          </a:p>
        </p:txBody>
      </p:sp>
      <p:sp>
        <p:nvSpPr>
          <p:cNvPr id="4" name="爆炸形 1 3"/>
          <p:cNvSpPr/>
          <p:nvPr/>
        </p:nvSpPr>
        <p:spPr>
          <a:xfrm>
            <a:off x="83419" y="847024"/>
            <a:ext cx="3080084" cy="1982804"/>
          </a:xfrm>
          <a:prstGeom prst="irregularSeal1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8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72150"/>
            <a:ext cx="12089331" cy="61168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FF"/>
                </a:solidFill>
              </a:rPr>
              <a:t>【2019</a:t>
            </a:r>
            <a:r>
              <a:rPr lang="zh-CN" altLang="en-US" sz="3200" b="1" dirty="0">
                <a:solidFill>
                  <a:srgbClr val="0000FF"/>
                </a:solidFill>
              </a:rPr>
              <a:t>北京高考</a:t>
            </a:r>
            <a:r>
              <a:rPr lang="en-US" altLang="zh-CN" sz="3200" b="1" dirty="0">
                <a:solidFill>
                  <a:srgbClr val="0000FF"/>
                </a:solidFill>
              </a:rPr>
              <a:t>】《</a:t>
            </a:r>
            <a:r>
              <a:rPr lang="zh-CN" altLang="en-US" sz="3200" b="1" dirty="0">
                <a:solidFill>
                  <a:srgbClr val="0000FF"/>
                </a:solidFill>
              </a:rPr>
              <a:t>北京的大与深</a:t>
            </a:r>
            <a:r>
              <a:rPr lang="en-US" altLang="zh-CN" sz="3200" b="1" dirty="0">
                <a:solidFill>
                  <a:srgbClr val="0000FF"/>
                </a:solidFill>
              </a:rPr>
              <a:t>》21</a:t>
            </a:r>
            <a:r>
              <a:rPr lang="zh-CN" altLang="en-US" sz="3200" b="1" dirty="0">
                <a:solidFill>
                  <a:srgbClr val="0000FF"/>
                </a:solidFill>
              </a:rPr>
              <a:t>题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b="1" dirty="0"/>
              <a:t>        作者久居北京，对北京文化既有亲切的</a:t>
            </a:r>
            <a:r>
              <a:rPr lang="zh-CN" altLang="en-US" sz="3200" b="1" dirty="0">
                <a:solidFill>
                  <a:srgbClr val="7030A0"/>
                </a:solidFill>
              </a:rPr>
              <a:t>感性体验</a:t>
            </a:r>
            <a:r>
              <a:rPr lang="zh-CN" altLang="en-US" sz="3200" b="1" dirty="0"/>
              <a:t>，又有学者自觉的</a:t>
            </a:r>
            <a:r>
              <a:rPr lang="zh-CN" altLang="en-US" sz="3200" b="1" dirty="0">
                <a:solidFill>
                  <a:srgbClr val="C00000"/>
                </a:solidFill>
              </a:rPr>
              <a:t>理性思考</a:t>
            </a:r>
            <a:r>
              <a:rPr lang="zh-CN" altLang="en-US" sz="3200" b="1" dirty="0"/>
              <a:t>。作者从提笼架鸟的老人、窗外的西山、浏亮的鸽哨声</a:t>
            </a:r>
            <a:r>
              <a:rPr lang="zh-CN" altLang="en-US" sz="3200" b="1" dirty="0">
                <a:solidFill>
                  <a:srgbClr val="7030A0"/>
                </a:solidFill>
              </a:rPr>
              <a:t>等生活细节</a:t>
            </a:r>
            <a:r>
              <a:rPr lang="zh-CN" altLang="en-US" sz="3200" b="1" dirty="0"/>
              <a:t>感知这座城市的</a:t>
            </a:r>
            <a:r>
              <a:rPr lang="zh-CN" altLang="en-US" sz="3200" b="1" dirty="0">
                <a:solidFill>
                  <a:srgbClr val="C00000"/>
                </a:solidFill>
              </a:rPr>
              <a:t>文化精神</a:t>
            </a:r>
            <a:r>
              <a:rPr lang="zh-CN" altLang="en-US" sz="3200" b="1" dirty="0" smtClean="0"/>
              <a:t>。</a:t>
            </a:r>
            <a:r>
              <a:rPr lang="zh-CN" altLang="en-US" sz="3200" b="1" dirty="0">
                <a:solidFill>
                  <a:prstClr val="black"/>
                </a:solidFill>
              </a:rPr>
              <a:t>试借助</a:t>
            </a:r>
            <a:r>
              <a:rPr lang="zh-CN" altLang="en-US" sz="3600" b="1" u="sng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</a:t>
            </a:r>
            <a:r>
              <a:rPr lang="zh-CN" altLang="en-US" sz="36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由表及里</a:t>
            </a:r>
            <a:r>
              <a:rPr lang="zh-CN" altLang="en-US" sz="3600" b="1" u="sng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的感知方式</a:t>
            </a:r>
            <a:r>
              <a:rPr lang="zh-CN" altLang="en-US" b="1" dirty="0">
                <a:solidFill>
                  <a:prstClr val="black"/>
                </a:solidFill>
              </a:rPr>
              <a:t>，</a:t>
            </a:r>
            <a:r>
              <a:rPr lang="zh-CN" altLang="en-US" sz="3200" b="1" dirty="0">
                <a:solidFill>
                  <a:prstClr val="black"/>
                </a:solidFill>
              </a:rPr>
              <a:t>来谈谈你对自己所生活的周边世界（如城镇、社区、学校家庭等）的</a:t>
            </a:r>
            <a:r>
              <a:rPr lang="zh-CN" altLang="en-US" sz="3200" b="1" dirty="0">
                <a:solidFill>
                  <a:srgbClr val="C00000"/>
                </a:solidFill>
              </a:rPr>
              <a:t>认识与思考</a:t>
            </a:r>
            <a:r>
              <a:rPr lang="zh-CN" altLang="en-US" sz="3200" b="1" dirty="0">
                <a:solidFill>
                  <a:prstClr val="black"/>
                </a:solidFill>
              </a:rPr>
              <a:t>。要求：不要透露你所在学校的信息。（</a:t>
            </a:r>
            <a:r>
              <a:rPr lang="en-US" altLang="zh-CN" sz="3200" b="1" dirty="0">
                <a:solidFill>
                  <a:prstClr val="black"/>
                </a:solidFill>
              </a:rPr>
              <a:t>7</a:t>
            </a:r>
            <a:r>
              <a:rPr lang="zh-CN" altLang="en-US" sz="3200" b="1" dirty="0">
                <a:solidFill>
                  <a:prstClr val="black"/>
                </a:solidFill>
              </a:rPr>
              <a:t>分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）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</a:rPr>
              <a:t>描述周边世界的生活细节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+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阐发</a:t>
            </a:r>
            <a:r>
              <a:rPr lang="zh-CN" altLang="en-US" sz="3600" b="1" dirty="0">
                <a:solidFill>
                  <a:srgbClr val="0000FF"/>
                </a:solidFill>
              </a:rPr>
              <a:t>认识与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思考</a:t>
            </a:r>
            <a:endParaRPr lang="en-US" altLang="zh-CN" sz="3600" b="1" dirty="0" smtClean="0">
              <a:solidFill>
                <a:srgbClr val="0000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zh-CN" sz="3600" b="1" dirty="0">
              <a:solidFill>
                <a:srgbClr val="0000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zh-CN" b="1" dirty="0" smtClean="0">
              <a:solidFill>
                <a:srgbClr val="0000FF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3600" b="1" dirty="0" smtClean="0">
                <a:solidFill>
                  <a:srgbClr val="C00000"/>
                </a:solidFill>
              </a:rPr>
              <a:t>观点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+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论据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+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分析</a:t>
            </a:r>
            <a:endParaRPr lang="en-US" altLang="zh-CN" sz="3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7625215" y="5328004"/>
            <a:ext cx="3424587" cy="687784"/>
          </a:xfrm>
          <a:prstGeom prst="wedgeRoundRectCallout">
            <a:avLst>
              <a:gd name="adj1" fmla="val 2314"/>
              <a:gd name="adj2" fmla="val -115344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观点</a:t>
            </a:r>
            <a:r>
              <a:rPr lang="en-US" altLang="zh-CN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分析阐述</a:t>
            </a:r>
            <a:endParaRPr lang="zh-CN" altLang="en-US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597793" y="5260627"/>
            <a:ext cx="3388094" cy="755161"/>
          </a:xfrm>
          <a:prstGeom prst="wedgeRoundRectCallout">
            <a:avLst>
              <a:gd name="adj1" fmla="val 33579"/>
              <a:gd name="adj2" fmla="val -106520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具体事例论据</a:t>
            </a:r>
            <a:endParaRPr lang="zh-CN" altLang="en-US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8242"/>
            <a:ext cx="10515600" cy="1078664"/>
          </a:xfrm>
        </p:spPr>
        <p:txBody>
          <a:bodyPr/>
          <a:lstStyle/>
          <a:p>
            <a:r>
              <a:rPr lang="zh-CN" altLang="en-US" b="1" dirty="0" smtClean="0"/>
              <a:t>挑战</a:t>
            </a:r>
            <a:r>
              <a:rPr lang="zh-CN" altLang="en-US" b="1" dirty="0"/>
              <a:t>二</a:t>
            </a:r>
            <a:r>
              <a:rPr lang="zh-CN" altLang="en-US" b="1" dirty="0" smtClean="0"/>
              <a:t>：如何清晰表达？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607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505" y="192505"/>
            <a:ext cx="11781322" cy="6583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dirty="0"/>
              <a:t>学生答案示例</a:t>
            </a:r>
            <a:r>
              <a:rPr lang="zh-CN" altLang="en-US" sz="3600" b="1" dirty="0" smtClean="0"/>
              <a:t>：</a:t>
            </a:r>
            <a:endParaRPr lang="en-US" altLang="zh-CN" sz="3600" b="1" dirty="0" smtClean="0"/>
          </a:p>
          <a:p>
            <a:pPr>
              <a:lnSpc>
                <a:spcPct val="100000"/>
              </a:lnSpc>
            </a:pPr>
            <a:r>
              <a:rPr lang="en-US" altLang="zh-CN" sz="3600" b="1" dirty="0" smtClean="0"/>
              <a:t>        </a:t>
            </a:r>
            <a:r>
              <a:rPr lang="zh-CN" altLang="zh-CN" sz="3600" b="1" u="sng" dirty="0" smtClean="0"/>
              <a:t>北京</a:t>
            </a:r>
            <a:r>
              <a:rPr lang="zh-CN" altLang="zh-CN" sz="3600" b="1" u="sng" dirty="0"/>
              <a:t>的吃食是最讲究</a:t>
            </a:r>
            <a:r>
              <a:rPr lang="zh-CN" altLang="zh-CN" sz="3600" b="1" u="sng" dirty="0" smtClean="0"/>
              <a:t>的</a:t>
            </a:r>
            <a:r>
              <a:rPr lang="zh-CN" altLang="en-US" sz="3600" b="1" u="sng" dirty="0" smtClean="0"/>
              <a:t>，体现出北京人对生活的珍重。（观点）</a:t>
            </a:r>
            <a:r>
              <a:rPr lang="zh-CN" altLang="zh-CN" sz="3600" b="1" dirty="0" smtClean="0">
                <a:solidFill>
                  <a:srgbClr val="0000FF"/>
                </a:solidFill>
              </a:rPr>
              <a:t>冬天</a:t>
            </a:r>
            <a:r>
              <a:rPr lang="zh-CN" altLang="zh-CN" sz="3600" b="1" dirty="0">
                <a:solidFill>
                  <a:srgbClr val="0000FF"/>
                </a:solidFill>
              </a:rPr>
              <a:t>要储白菜，涮肉要起紫铜锅，过年要腌雪里蕻、做肉皮冻；夏天要仔细和芝麻酱拌凉面，取荷叶冰杨梅和樱桃；春卷春饼，秋贴秋膘</a:t>
            </a:r>
            <a:r>
              <a:rPr lang="zh-CN" altLang="zh-CN" sz="3600" b="1" dirty="0" smtClean="0">
                <a:solidFill>
                  <a:srgbClr val="0000FF"/>
                </a:solidFill>
              </a:rPr>
              <a:t>……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（论据：生活细节举例） 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一切的一切</a:t>
            </a:r>
            <a:r>
              <a:rPr lang="zh-CN" altLang="zh-CN" sz="3600" b="1" dirty="0" smtClean="0">
                <a:solidFill>
                  <a:srgbClr val="C00000"/>
                </a:solidFill>
              </a:rPr>
              <a:t>无不</a:t>
            </a:r>
            <a:r>
              <a:rPr lang="zh-CN" altLang="zh-CN" sz="3600" b="1" dirty="0">
                <a:solidFill>
                  <a:srgbClr val="C00000"/>
                </a:solidFill>
              </a:rPr>
              <a:t>贯彻着讲究二字，严丝合缝地守着时令，细致的工序，近似执拗的习惯，是对生命的庄重与恭敬，体现出生活中的仪式感。这种对吃食的讲究，源于千年古都刻入骨髓的文化印记，更是作为“人”本身对生活保持的生生之心</a:t>
            </a:r>
            <a:r>
              <a:rPr lang="zh-CN" altLang="zh-CN" sz="3600" b="1" dirty="0" smtClean="0">
                <a:solidFill>
                  <a:srgbClr val="C00000"/>
                </a:solidFill>
              </a:rPr>
              <a:t>。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（分析：阐述认识与思考）</a:t>
            </a:r>
            <a:endParaRPr lang="zh-CN" altLang="zh-CN" sz="36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885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0000FF"/>
                </a:solidFill>
              </a:rPr>
              <a:t>   策略二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endParaRPr lang="en-US" altLang="zh-CN" sz="4000" dirty="0" smtClean="0"/>
          </a:p>
          <a:p>
            <a:r>
              <a:rPr lang="zh-CN" altLang="en-US" sz="4000" dirty="0" smtClean="0"/>
              <a:t>         </a:t>
            </a:r>
            <a:r>
              <a:rPr lang="zh-CN" altLang="en-US" sz="4000" b="1" dirty="0" smtClean="0"/>
              <a:t>根据题</a:t>
            </a:r>
            <a:r>
              <a:rPr lang="zh-CN" altLang="en-US" sz="4000" b="1" dirty="0"/>
              <a:t>干的限定和要求，梳理基本答题思路</a:t>
            </a:r>
            <a:r>
              <a:rPr lang="en-US" altLang="zh-CN" sz="4000" b="1" dirty="0"/>
              <a:t>/</a:t>
            </a:r>
            <a:r>
              <a:rPr lang="zh-CN" altLang="en-US" sz="4000" b="1" dirty="0"/>
              <a:t>层次。</a:t>
            </a:r>
          </a:p>
        </p:txBody>
      </p:sp>
      <p:sp>
        <p:nvSpPr>
          <p:cNvPr id="4" name="爆炸形 1 3"/>
          <p:cNvSpPr/>
          <p:nvPr/>
        </p:nvSpPr>
        <p:spPr>
          <a:xfrm>
            <a:off x="516556" y="1106906"/>
            <a:ext cx="3080084" cy="1982804"/>
          </a:xfrm>
          <a:prstGeom prst="irregularSeal1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8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5202" y="114868"/>
            <a:ext cx="10515600" cy="1325563"/>
          </a:xfrm>
        </p:spPr>
        <p:txBody>
          <a:bodyPr/>
          <a:lstStyle/>
          <a:p>
            <a:r>
              <a:rPr lang="zh-CN" altLang="zh-CN" b="1" dirty="0" smtClean="0"/>
              <a:t>挑战</a:t>
            </a:r>
            <a:r>
              <a:rPr lang="zh-CN" altLang="zh-CN" b="1" dirty="0"/>
              <a:t>三：如何增加亮点？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503" y="1328286"/>
            <a:ext cx="11993078" cy="5342021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</a:rPr>
              <a:t>【2018</a:t>
            </a:r>
            <a:r>
              <a:rPr lang="zh-CN" altLang="en-US" sz="3600" b="1" dirty="0">
                <a:solidFill>
                  <a:srgbClr val="0000FF"/>
                </a:solidFill>
              </a:rPr>
              <a:t>北京高考</a:t>
            </a:r>
            <a:r>
              <a:rPr lang="en-US" altLang="zh-CN" sz="3600" b="1" dirty="0">
                <a:solidFill>
                  <a:srgbClr val="0000FF"/>
                </a:solidFill>
              </a:rPr>
              <a:t>】《</a:t>
            </a:r>
            <a:r>
              <a:rPr lang="zh-CN" altLang="en-US" sz="3600" b="1" dirty="0">
                <a:solidFill>
                  <a:srgbClr val="0000FF"/>
                </a:solidFill>
              </a:rPr>
              <a:t>水缸里的文学</a:t>
            </a:r>
            <a:r>
              <a:rPr lang="en-US" altLang="zh-CN" sz="3600" b="1" dirty="0">
                <a:solidFill>
                  <a:srgbClr val="0000FF"/>
                </a:solidFill>
              </a:rPr>
              <a:t>》22</a:t>
            </a:r>
            <a:r>
              <a:rPr lang="zh-CN" altLang="en-US" sz="3600" b="1" dirty="0">
                <a:solidFill>
                  <a:srgbClr val="0000FF"/>
                </a:solidFill>
              </a:rPr>
              <a:t>题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/>
              <a:t>         作者说：“凝视水缸是我最早的阅读方式，也是我至今最怀念的阅读方式。”实际上，像</a:t>
            </a:r>
            <a:r>
              <a:rPr lang="zh-CN" altLang="en-US" sz="3600" b="1" dirty="0">
                <a:solidFill>
                  <a:srgbClr val="C00000"/>
                </a:solidFill>
              </a:rPr>
              <a:t>这样非书本的“阅读”</a:t>
            </a:r>
            <a:r>
              <a:rPr lang="zh-CN" altLang="en-US" sz="3600" b="1" dirty="0"/>
              <a:t>在生活中多种多样。结合你的经历，谈谈你对这类“阅读”的体会。要求：写出</a:t>
            </a:r>
            <a:r>
              <a:rPr lang="zh-CN" altLang="en-US" sz="3600" b="1" dirty="0">
                <a:solidFill>
                  <a:srgbClr val="FF0000"/>
                </a:solidFill>
              </a:rPr>
              <a:t>具体的</a:t>
            </a:r>
            <a:r>
              <a:rPr lang="zh-CN" altLang="en-US" sz="3600" b="1" dirty="0"/>
              <a:t>“阅读”对象以及获得的</a:t>
            </a:r>
            <a:r>
              <a:rPr lang="zh-CN" altLang="en-US" sz="3600" b="1" dirty="0">
                <a:solidFill>
                  <a:srgbClr val="FF0000"/>
                </a:solidFill>
              </a:rPr>
              <a:t>体验和感悟</a:t>
            </a:r>
            <a:r>
              <a:rPr lang="zh-CN" altLang="en-US" sz="3600" b="1" dirty="0"/>
              <a:t>。（</a:t>
            </a:r>
            <a:r>
              <a:rPr lang="en-US" altLang="zh-CN" sz="3600" b="1" dirty="0"/>
              <a:t>6</a:t>
            </a:r>
            <a:r>
              <a:rPr lang="zh-CN" altLang="en-US" sz="3600" b="1" dirty="0"/>
              <a:t>分</a:t>
            </a:r>
            <a:r>
              <a:rPr lang="zh-CN" altLang="en-US" sz="3600" b="1" dirty="0" smtClean="0"/>
              <a:t>）</a:t>
            </a:r>
            <a:endParaRPr lang="en-US" altLang="zh-CN" sz="3600" b="1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4168941" y="4655842"/>
            <a:ext cx="1911417" cy="1431335"/>
          </a:xfrm>
          <a:prstGeom prst="wedgeRoundRectCallout">
            <a:avLst>
              <a:gd name="adj1" fmla="val -6947"/>
              <a:gd name="adj2" fmla="val -83155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画面感：有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9954528" y="4760115"/>
            <a:ext cx="2000050" cy="1431335"/>
          </a:xfrm>
          <a:prstGeom prst="wedgeRoundRectCallout">
            <a:avLst>
              <a:gd name="adj1" fmla="val 13759"/>
              <a:gd name="adj2" fmla="val -85173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参与感：独特性</a:t>
            </a:r>
            <a:endParaRPr lang="zh-CN" altLang="en-US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43290" y="5238972"/>
            <a:ext cx="1936282" cy="1431335"/>
          </a:xfrm>
          <a:prstGeom prst="wedgeRoundRectCallout">
            <a:avLst>
              <a:gd name="adj1" fmla="val -26967"/>
              <a:gd name="adj2" fmla="val -81811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升华感：有深度</a:t>
            </a:r>
            <a:endParaRPr lang="zh-CN" altLang="en-US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2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629" y="298384"/>
            <a:ext cx="11790948" cy="620829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FF"/>
                </a:solidFill>
              </a:rPr>
              <a:t>【2019</a:t>
            </a:r>
            <a:r>
              <a:rPr lang="zh-CN" altLang="en-US" sz="3200" b="1" dirty="0">
                <a:solidFill>
                  <a:srgbClr val="0000FF"/>
                </a:solidFill>
              </a:rPr>
              <a:t>北京高考</a:t>
            </a:r>
            <a:r>
              <a:rPr lang="en-US" altLang="zh-CN" sz="3200" b="1" dirty="0">
                <a:solidFill>
                  <a:srgbClr val="0000FF"/>
                </a:solidFill>
              </a:rPr>
              <a:t>】《</a:t>
            </a:r>
            <a:r>
              <a:rPr lang="zh-CN" altLang="en-US" sz="3200" b="1" dirty="0">
                <a:solidFill>
                  <a:srgbClr val="0000FF"/>
                </a:solidFill>
              </a:rPr>
              <a:t>北京的大与深</a:t>
            </a:r>
            <a:r>
              <a:rPr lang="en-US" altLang="zh-CN" sz="3200" b="1" dirty="0">
                <a:solidFill>
                  <a:srgbClr val="0000FF"/>
                </a:solidFill>
              </a:rPr>
              <a:t>》21</a:t>
            </a:r>
            <a:r>
              <a:rPr lang="zh-CN" altLang="en-US" sz="3200" b="1" dirty="0">
                <a:solidFill>
                  <a:srgbClr val="0000FF"/>
                </a:solidFill>
              </a:rPr>
              <a:t>题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b="1" dirty="0"/>
              <a:t>        作者久居北京，对北京文化既有亲切的</a:t>
            </a:r>
            <a:r>
              <a:rPr lang="zh-CN" altLang="en-US" sz="3200" b="1" dirty="0">
                <a:solidFill>
                  <a:srgbClr val="7030A0"/>
                </a:solidFill>
              </a:rPr>
              <a:t>感性体验</a:t>
            </a:r>
            <a:r>
              <a:rPr lang="zh-CN" altLang="en-US" sz="3200" b="1" dirty="0"/>
              <a:t>，又有学者自觉的</a:t>
            </a:r>
            <a:r>
              <a:rPr lang="zh-CN" altLang="en-US" sz="3200" b="1" dirty="0">
                <a:solidFill>
                  <a:srgbClr val="C00000"/>
                </a:solidFill>
              </a:rPr>
              <a:t>理性思考</a:t>
            </a:r>
            <a:r>
              <a:rPr lang="zh-CN" altLang="en-US" sz="3200" b="1" dirty="0"/>
              <a:t>。作者从提笼架鸟的老人、窗外的西山、浏亮的鸽哨声</a:t>
            </a:r>
            <a:r>
              <a:rPr lang="zh-CN" altLang="en-US" sz="3200" b="1" dirty="0">
                <a:solidFill>
                  <a:srgbClr val="7030A0"/>
                </a:solidFill>
              </a:rPr>
              <a:t>等生活细节</a:t>
            </a:r>
            <a:r>
              <a:rPr lang="zh-CN" altLang="en-US" sz="3200" b="1" dirty="0"/>
              <a:t>感知这座城市的</a:t>
            </a:r>
            <a:r>
              <a:rPr lang="zh-CN" altLang="en-US" sz="3200" b="1" dirty="0">
                <a:solidFill>
                  <a:srgbClr val="C00000"/>
                </a:solidFill>
              </a:rPr>
              <a:t>文化精神</a:t>
            </a:r>
            <a:r>
              <a:rPr lang="zh-CN" altLang="en-US" sz="3200" b="1" dirty="0" smtClean="0"/>
              <a:t>。</a:t>
            </a:r>
            <a:r>
              <a:rPr lang="zh-CN" altLang="en-US" sz="3200" b="1" dirty="0">
                <a:solidFill>
                  <a:prstClr val="black"/>
                </a:solidFill>
              </a:rPr>
              <a:t>试借助</a:t>
            </a:r>
            <a:r>
              <a:rPr lang="zh-CN" altLang="en-US" sz="4000" b="1" u="sng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</a:t>
            </a:r>
            <a:r>
              <a:rPr lang="zh-CN" altLang="en-US" sz="4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由表及里</a:t>
            </a:r>
            <a:r>
              <a:rPr lang="zh-CN" altLang="en-US" sz="4000" b="1" u="sng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的感知方式</a:t>
            </a:r>
            <a:r>
              <a:rPr lang="zh-CN" altLang="en-US" sz="3200" b="1" dirty="0">
                <a:solidFill>
                  <a:prstClr val="black"/>
                </a:solidFill>
              </a:rPr>
              <a:t>，来谈谈你对自己所生活的周边世界（如城镇、社区、学校家庭等）的</a:t>
            </a:r>
            <a:r>
              <a:rPr lang="zh-CN" altLang="en-US" sz="3200" b="1" dirty="0">
                <a:solidFill>
                  <a:srgbClr val="C00000"/>
                </a:solidFill>
              </a:rPr>
              <a:t>认识与思考</a:t>
            </a:r>
            <a:r>
              <a:rPr lang="zh-CN" altLang="en-US" sz="3200" b="1" dirty="0">
                <a:solidFill>
                  <a:prstClr val="black"/>
                </a:solidFill>
              </a:rPr>
              <a:t>。要求：不要透露你所在学校的信息。（</a:t>
            </a:r>
            <a:r>
              <a:rPr lang="en-US" altLang="zh-CN" sz="3200" b="1" dirty="0">
                <a:solidFill>
                  <a:prstClr val="black"/>
                </a:solidFill>
              </a:rPr>
              <a:t>7</a:t>
            </a:r>
            <a:r>
              <a:rPr lang="zh-CN" altLang="en-US" sz="3200" b="1" dirty="0">
                <a:solidFill>
                  <a:prstClr val="black"/>
                </a:solidFill>
              </a:rPr>
              <a:t>分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）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3200" b="1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</a:rPr>
              <a:t>         描述周边世界的生活细节</a:t>
            </a:r>
            <a:endParaRPr lang="en-US" altLang="zh-CN" sz="36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39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900" b="1" dirty="0" smtClean="0">
                <a:solidFill>
                  <a:srgbClr val="0000FF"/>
                </a:solidFill>
              </a:rPr>
              <a:t>        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阐发</a:t>
            </a:r>
            <a:r>
              <a:rPr lang="zh-CN" altLang="en-US" sz="3600" b="1" dirty="0">
                <a:solidFill>
                  <a:srgbClr val="0000FF"/>
                </a:solidFill>
              </a:rPr>
              <a:t>认识与思考</a:t>
            </a:r>
            <a:endParaRPr lang="en-US" altLang="zh-CN" sz="36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836343" y="4248326"/>
            <a:ext cx="546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具体、丰富的细节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12907" y="5644788"/>
            <a:ext cx="596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独特、深刻的思考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3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754" y="327258"/>
            <a:ext cx="11887200" cy="565003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学生范例一：</a:t>
            </a:r>
            <a:r>
              <a:rPr lang="en-US" altLang="zh-CN" sz="3600" b="1" dirty="0" smtClean="0"/>
              <a:t>《</a:t>
            </a:r>
            <a:r>
              <a:rPr lang="zh-CN" altLang="en-US" sz="3600" b="1" dirty="0"/>
              <a:t>水缸里的文学</a:t>
            </a:r>
            <a:r>
              <a:rPr lang="en-US" altLang="zh-CN" sz="3600" b="1" dirty="0"/>
              <a:t>》22</a:t>
            </a:r>
            <a:r>
              <a:rPr lang="zh-CN" altLang="en-US" sz="3600" b="1" dirty="0" smtClean="0"/>
              <a:t>题</a:t>
            </a:r>
            <a:endParaRPr lang="en-US" altLang="zh-CN" sz="3600" b="1" dirty="0" smtClean="0"/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rgbClr val="0000FF"/>
                </a:solidFill>
              </a:rPr>
              <a:t>        故乡</a:t>
            </a:r>
            <a:r>
              <a:rPr lang="zh-CN" altLang="en-US" sz="3600" b="1" dirty="0">
                <a:solidFill>
                  <a:srgbClr val="0000FF"/>
                </a:solidFill>
              </a:rPr>
              <a:t>的小山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村里有一</a:t>
            </a:r>
            <a:r>
              <a:rPr lang="zh-CN" altLang="en-US" sz="3600" b="1" dirty="0">
                <a:solidFill>
                  <a:srgbClr val="0000FF"/>
                </a:solidFill>
              </a:rPr>
              <a:t>颗苍老的黄角兰树，儿时的我第一次回去便被那一树繁花散发出的异香所吸引，每天总会坐在树下往上看，数它的开放的花朵，它成为我的阅读对象。（描述具体对象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）  </a:t>
            </a:r>
            <a:r>
              <a:rPr lang="zh-CN" altLang="en-US" sz="3600" b="1" dirty="0" smtClean="0"/>
              <a:t>无论</a:t>
            </a:r>
            <a:r>
              <a:rPr lang="zh-CN" altLang="en-US" sz="3600" b="1" dirty="0"/>
              <a:t>我在哪里，</a:t>
            </a:r>
            <a:r>
              <a:rPr lang="zh-CN" altLang="en-US" sz="3600" b="1" u="sng" dirty="0"/>
              <a:t>想到故乡，总有一棵充满幽香的树在心灵深处开花，历经人事变迁，树旁的的旧屋已经荒废，但那棵树依然屹立</a:t>
            </a:r>
            <a:r>
              <a:rPr lang="zh-CN" altLang="en-US" sz="3600" b="1" u="sng" dirty="0" smtClean="0"/>
              <a:t>。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它</a:t>
            </a:r>
            <a:r>
              <a:rPr lang="zh-CN" altLang="en-US" sz="3600" b="1" dirty="0">
                <a:solidFill>
                  <a:srgbClr val="C00000"/>
                </a:solidFill>
              </a:rPr>
              <a:t>提醒着我世间仍有纯粹而美好的事物，让我的故乡成为一个实体，而非一个符号，寄托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着我深埋心底的</a:t>
            </a:r>
            <a:r>
              <a:rPr lang="zh-CN" altLang="en-US" sz="3600" b="1" dirty="0">
                <a:solidFill>
                  <a:srgbClr val="C00000"/>
                </a:solidFill>
              </a:rPr>
              <a:t>乡思</a:t>
            </a:r>
            <a:r>
              <a:rPr lang="zh-CN" altLang="en-US" sz="3600" b="1" dirty="0"/>
              <a:t>。</a:t>
            </a:r>
            <a:r>
              <a:rPr lang="zh-CN" altLang="en-US" sz="3600" b="1" dirty="0">
                <a:solidFill>
                  <a:srgbClr val="C00000"/>
                </a:solidFill>
              </a:rPr>
              <a:t> （体验感悟）</a:t>
            </a:r>
            <a:endParaRPr lang="zh-CN" altLang="en-US" sz="3600" dirty="0"/>
          </a:p>
        </p:txBody>
      </p:sp>
      <p:sp>
        <p:nvSpPr>
          <p:cNvPr id="4" name="七角星 3"/>
          <p:cNvSpPr/>
          <p:nvPr/>
        </p:nvSpPr>
        <p:spPr>
          <a:xfrm>
            <a:off x="4639375" y="4581626"/>
            <a:ext cx="6121667" cy="2613258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亮点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描述细腻生动；感悟独特真挚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131" y="356135"/>
            <a:ext cx="11989869" cy="6400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dirty="0" smtClean="0"/>
              <a:t>学生范例二：</a:t>
            </a:r>
            <a:r>
              <a:rPr lang="en-US" altLang="zh-CN" sz="3600" b="1" dirty="0"/>
              <a:t>《</a:t>
            </a:r>
            <a:r>
              <a:rPr lang="zh-CN" altLang="en-US" sz="3600" b="1" dirty="0"/>
              <a:t>水缸里的文学</a:t>
            </a:r>
            <a:r>
              <a:rPr lang="en-US" altLang="zh-CN" sz="3600" b="1" dirty="0"/>
              <a:t>》22</a:t>
            </a:r>
            <a:r>
              <a:rPr lang="zh-CN" altLang="en-US" sz="3600" b="1" dirty="0" smtClean="0"/>
              <a:t>题</a:t>
            </a:r>
            <a:endParaRPr lang="en-US" altLang="zh-CN" sz="36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 smtClean="0">
                <a:solidFill>
                  <a:srgbClr val="0000FF"/>
                </a:solidFill>
              </a:rPr>
              <a:t>       小时候</a:t>
            </a:r>
            <a:r>
              <a:rPr lang="zh-CN" altLang="en-US" sz="3600" b="1" dirty="0">
                <a:solidFill>
                  <a:srgbClr val="0000FF"/>
                </a:solidFill>
              </a:rPr>
              <a:t>，凝视天空中云彩的变化是我独特的阅读方式，云彩的形状随风而变，形态各异，有时又直接消散，无迹可寻。（描述具体对象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） </a:t>
            </a:r>
            <a:r>
              <a:rPr lang="zh-CN" altLang="en-US" sz="3600" b="1" dirty="0" smtClean="0"/>
              <a:t>它的多变让</a:t>
            </a:r>
            <a:r>
              <a:rPr lang="zh-CN" altLang="en-US" sz="3600" b="1" u="sng" dirty="0" smtClean="0"/>
              <a:t>我尽情驰骋想象力</a:t>
            </a:r>
            <a:r>
              <a:rPr lang="zh-CN" altLang="en-US" sz="3600" b="1" dirty="0"/>
              <a:t>，</a:t>
            </a:r>
            <a:r>
              <a:rPr lang="zh-CN" altLang="en-US" sz="3600" b="1" dirty="0" smtClean="0"/>
              <a:t>而它的消失又</a:t>
            </a:r>
            <a:r>
              <a:rPr lang="zh-CN" altLang="en-US" sz="3600" b="1" u="sng" dirty="0"/>
              <a:t>让我惆怅</a:t>
            </a:r>
            <a:r>
              <a:rPr lang="zh-CN" altLang="en-US" sz="3600" b="1" dirty="0" smtClean="0"/>
              <a:t>。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（体验） </a:t>
            </a:r>
            <a:r>
              <a:rPr lang="zh-CN" altLang="en-US" sz="3600" b="1" dirty="0" smtClean="0"/>
              <a:t>这</a:t>
            </a:r>
            <a:r>
              <a:rPr lang="zh-CN" altLang="en-US" sz="3600" b="1" dirty="0"/>
              <a:t>类阅读</a:t>
            </a:r>
            <a:r>
              <a:rPr lang="zh-CN" altLang="en-US" sz="3600" b="1" u="sng" dirty="0"/>
              <a:t>给儿时的我以</a:t>
            </a:r>
            <a:r>
              <a:rPr lang="zh-CN" altLang="en-US" sz="3600" b="1" u="sng" dirty="0">
                <a:solidFill>
                  <a:srgbClr val="C00000"/>
                </a:solidFill>
              </a:rPr>
              <a:t>直观的想象课堂</a:t>
            </a:r>
            <a:r>
              <a:rPr lang="zh-CN" altLang="en-US" sz="3600" b="1" u="sng" dirty="0" smtClean="0">
                <a:solidFill>
                  <a:srgbClr val="C00000"/>
                </a:solidFill>
              </a:rPr>
              <a:t>，它让</a:t>
            </a:r>
            <a:r>
              <a:rPr lang="zh-CN" altLang="en-US" sz="3600" b="1" u="sng" dirty="0">
                <a:solidFill>
                  <a:srgbClr val="C00000"/>
                </a:solidFill>
              </a:rPr>
              <a:t>思想遨游</a:t>
            </a:r>
            <a:r>
              <a:rPr lang="zh-CN" altLang="en-US" sz="3600" b="1" u="sng" dirty="0" smtClean="0">
                <a:solidFill>
                  <a:srgbClr val="C00000"/>
                </a:solidFill>
              </a:rPr>
              <a:t>，启迪智慧</a:t>
            </a:r>
            <a:r>
              <a:rPr lang="zh-CN" altLang="en-US" sz="3600" b="1" dirty="0" smtClean="0"/>
              <a:t>。同时，“彩云易散”</a:t>
            </a:r>
            <a:r>
              <a:rPr lang="zh-CN" altLang="en-US" sz="3600" b="1" u="sng" dirty="0" smtClean="0"/>
              <a:t>又带</a:t>
            </a:r>
            <a:r>
              <a:rPr lang="zh-CN" altLang="en-US" sz="3600" b="1" u="sng" dirty="0" smtClean="0">
                <a:solidFill>
                  <a:srgbClr val="C00000"/>
                </a:solidFill>
              </a:rPr>
              <a:t>给</a:t>
            </a:r>
            <a:r>
              <a:rPr lang="zh-CN" altLang="en-US" sz="3600" b="1" u="sng" dirty="0">
                <a:solidFill>
                  <a:srgbClr val="C00000"/>
                </a:solidFill>
              </a:rPr>
              <a:t>我更多的哲思，对“消逝”的</a:t>
            </a:r>
            <a:r>
              <a:rPr lang="zh-CN" altLang="en-US" sz="3600" b="1" u="sng" dirty="0" smtClean="0">
                <a:solidFill>
                  <a:srgbClr val="C00000"/>
                </a:solidFill>
              </a:rPr>
              <a:t>思考已然</a:t>
            </a:r>
            <a:r>
              <a:rPr lang="zh-CN" altLang="en-US" sz="3600" b="1" dirty="0" smtClean="0"/>
              <a:t>在我幼小</a:t>
            </a:r>
            <a:r>
              <a:rPr lang="zh-CN" altLang="en-US" sz="3600" b="1" dirty="0"/>
              <a:t>的</a:t>
            </a:r>
            <a:r>
              <a:rPr lang="zh-CN" altLang="en-US" sz="3600" b="1" dirty="0" smtClean="0"/>
              <a:t>心灵里萌芽。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（感悟）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七角星 3"/>
          <p:cNvSpPr/>
          <p:nvPr/>
        </p:nvSpPr>
        <p:spPr>
          <a:xfrm>
            <a:off x="5544152" y="4196615"/>
            <a:ext cx="6984732" cy="2849078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亮点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描述具体有画面感；感悟独特有深度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377" y="587141"/>
            <a:ext cx="11887200" cy="5111015"/>
          </a:xfrm>
        </p:spPr>
        <p:txBody>
          <a:bodyPr>
            <a:noAutofit/>
          </a:bodyPr>
          <a:lstStyle/>
          <a:p>
            <a:r>
              <a:rPr lang="zh-CN" altLang="en-US" sz="3600" b="1" dirty="0" smtClean="0"/>
              <a:t>学生范例三：</a:t>
            </a:r>
            <a:r>
              <a:rPr lang="en-US" altLang="zh-CN" sz="3600" b="1" dirty="0"/>
              <a:t>《</a:t>
            </a:r>
            <a:r>
              <a:rPr lang="zh-CN" altLang="en-US" sz="3600" b="1" dirty="0"/>
              <a:t>水缸里的文学</a:t>
            </a:r>
            <a:r>
              <a:rPr lang="en-US" altLang="zh-CN" sz="3600" b="1" dirty="0"/>
              <a:t>》22</a:t>
            </a:r>
            <a:r>
              <a:rPr lang="zh-CN" altLang="en-US" sz="3600" b="1" dirty="0" smtClean="0"/>
              <a:t>题</a:t>
            </a:r>
            <a:endParaRPr lang="en-US" altLang="zh-CN" sz="3600" b="1" dirty="0" smtClean="0"/>
          </a:p>
          <a:p>
            <a:pPr marL="0" indent="0">
              <a:buNone/>
            </a:pPr>
            <a:r>
              <a:rPr lang="en-US" altLang="zh-CN" sz="3600" b="1" dirty="0" smtClean="0"/>
              <a:t>         </a:t>
            </a:r>
            <a:r>
              <a:rPr lang="zh-CN" altLang="zh-CN" sz="3600" b="1" dirty="0" smtClean="0"/>
              <a:t>我</a:t>
            </a:r>
            <a:r>
              <a:rPr lang="zh-CN" altLang="zh-CN" sz="3600" b="1" dirty="0"/>
              <a:t>“阅读”的对象是一段几乎只剩下土坎的古城墙。古城墙历经千年风雨，据考有可能是秦长城的一部分。抚摸墙壁，砾石粗糙，风沙的腥味昭示着它曾见证过驼铃悠扬的商队，见证过惊心动魄的战火。我所目视的残垣，有可能是当年李牧纵马跃过的，是让匈奴大军不敢向前只得悻悻退去的。它引发了我无限的想象与好奇，让我的思绪打通时空今古，读出一个不羁的千古英雄梦。</a:t>
            </a:r>
          </a:p>
          <a:p>
            <a:pPr marL="0" indent="0">
              <a:buNone/>
            </a:pPr>
            <a:endParaRPr lang="zh-CN" altLang="en-US" sz="3600" b="1" dirty="0"/>
          </a:p>
        </p:txBody>
      </p:sp>
      <p:sp>
        <p:nvSpPr>
          <p:cNvPr id="4" name="七角星 3"/>
          <p:cNvSpPr/>
          <p:nvPr/>
        </p:nvSpPr>
        <p:spPr>
          <a:xfrm>
            <a:off x="6882063" y="4803006"/>
            <a:ext cx="5409398" cy="215124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亮点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选材脱俗有文化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131" y="356135"/>
            <a:ext cx="11771696" cy="58208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3600" b="1" dirty="0" smtClean="0"/>
              <a:t>学生范例四：</a:t>
            </a:r>
            <a:r>
              <a:rPr lang="en-US" altLang="zh-CN" sz="3600" b="1" dirty="0" smtClean="0"/>
              <a:t>《</a:t>
            </a:r>
            <a:r>
              <a:rPr lang="zh-CN" altLang="en-US" sz="3600" b="1" dirty="0"/>
              <a:t>北京的大与深</a:t>
            </a:r>
            <a:r>
              <a:rPr lang="en-US" altLang="zh-CN" sz="3600" b="1" dirty="0"/>
              <a:t>》21</a:t>
            </a:r>
            <a:r>
              <a:rPr lang="zh-CN" altLang="en-US" sz="3600" b="1" dirty="0" smtClean="0"/>
              <a:t>题</a:t>
            </a:r>
            <a:endParaRPr lang="en-US" altLang="zh-CN" sz="36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600" b="1" dirty="0" smtClean="0"/>
              <a:t>        </a:t>
            </a:r>
            <a:r>
              <a:rPr lang="zh-CN" altLang="zh-CN" sz="3600" b="1" dirty="0" smtClean="0"/>
              <a:t>我</a:t>
            </a:r>
            <a:r>
              <a:rPr lang="zh-CN" altLang="zh-CN" sz="3600" b="1" dirty="0"/>
              <a:t>的学校里有一个优美清新的小花园，是同学们课余放松的好去处。花园中的玉兰树在四季更迭中变换四时之景，春天盎然开放，夏季郁郁青青，秋冬落寞</a:t>
            </a:r>
            <a:r>
              <a:rPr lang="zh-CN" altLang="zh-CN" sz="3600" b="1" dirty="0" smtClean="0"/>
              <a:t>萧条</a:t>
            </a:r>
            <a:r>
              <a:rPr lang="zh-CN" altLang="en-US" sz="3600" b="1" dirty="0" smtClean="0"/>
              <a:t>。</a:t>
            </a:r>
            <a:r>
              <a:rPr lang="zh-CN" altLang="zh-CN" sz="3600" b="1" dirty="0" smtClean="0"/>
              <a:t>这</a:t>
            </a:r>
            <a:r>
              <a:rPr lang="zh-CN" altLang="zh-CN" sz="3600" b="1" dirty="0"/>
              <a:t>一切给同学们带来直观的生命课堂——</a:t>
            </a:r>
            <a:r>
              <a:rPr lang="zh-CN" altLang="zh-CN" sz="3600" b="1" dirty="0">
                <a:solidFill>
                  <a:srgbClr val="C00000"/>
                </a:solidFill>
              </a:rPr>
              <a:t>万物有其生长的规律，有花团锦簇时，也有衰落凋零时。生活也是如此，有坦途也有逆境，而我们要保持平和的心态，宠辱不惊，厚积薄发，用热情去迎接每一次绽放，方不辜负生命。</a:t>
            </a:r>
          </a:p>
          <a:p>
            <a:endParaRPr lang="zh-CN" altLang="en-US" dirty="0"/>
          </a:p>
        </p:txBody>
      </p:sp>
      <p:sp>
        <p:nvSpPr>
          <p:cNvPr id="4" name="七角星 3"/>
          <p:cNvSpPr/>
          <p:nvPr/>
        </p:nvSpPr>
        <p:spPr>
          <a:xfrm>
            <a:off x="6882063" y="4803006"/>
            <a:ext cx="5409398" cy="215124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亮点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认识思考有高度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741" y="0"/>
            <a:ext cx="10515600" cy="981777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高考真题追踪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6156"/>
            <a:ext cx="12192000" cy="60831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 smtClean="0">
                <a:solidFill>
                  <a:srgbClr val="0000FF"/>
                </a:solidFill>
              </a:rPr>
              <a:t>【</a:t>
            </a:r>
            <a:r>
              <a:rPr lang="en-US" altLang="zh-CN" sz="4000" b="1" dirty="0">
                <a:solidFill>
                  <a:srgbClr val="0000FF"/>
                </a:solidFill>
              </a:rPr>
              <a:t>2019</a:t>
            </a:r>
            <a:r>
              <a:rPr lang="zh-CN" altLang="en-US" sz="4000" b="1" dirty="0">
                <a:solidFill>
                  <a:srgbClr val="0000FF"/>
                </a:solidFill>
              </a:rPr>
              <a:t>北京高考</a:t>
            </a:r>
            <a:r>
              <a:rPr lang="en-US" altLang="zh-CN" sz="4000" b="1" dirty="0">
                <a:solidFill>
                  <a:srgbClr val="0000FF"/>
                </a:solidFill>
              </a:rPr>
              <a:t>】《</a:t>
            </a:r>
            <a:r>
              <a:rPr lang="zh-CN" altLang="en-US" sz="4000" b="1" dirty="0">
                <a:solidFill>
                  <a:srgbClr val="0000FF"/>
                </a:solidFill>
              </a:rPr>
              <a:t>北京的大与深</a:t>
            </a:r>
            <a:r>
              <a:rPr lang="en-US" altLang="zh-CN" sz="4000" b="1" dirty="0">
                <a:solidFill>
                  <a:srgbClr val="0000FF"/>
                </a:solidFill>
              </a:rPr>
              <a:t>》21</a:t>
            </a:r>
            <a:r>
              <a:rPr lang="zh-CN" altLang="en-US" sz="4000" b="1" dirty="0">
                <a:solidFill>
                  <a:srgbClr val="0000FF"/>
                </a:solidFill>
              </a:rPr>
              <a:t>题</a:t>
            </a:r>
          </a:p>
          <a:p>
            <a:pPr>
              <a:lnSpc>
                <a:spcPct val="100000"/>
              </a:lnSpc>
            </a:pPr>
            <a:r>
              <a:rPr lang="zh-CN" altLang="en-US" sz="4000" b="1" dirty="0" smtClean="0"/>
              <a:t>        </a:t>
            </a:r>
            <a:r>
              <a:rPr lang="zh-CN" altLang="en-US" sz="3600" b="1" dirty="0" smtClean="0"/>
              <a:t>作者</a:t>
            </a:r>
            <a:r>
              <a:rPr lang="zh-CN" altLang="en-US" sz="3600" b="1" dirty="0"/>
              <a:t>久居北京，对北京文化既有亲切的感性体验，又有学者自觉的理性思考。作者从提笼架鸟的老人、窗外的西山、浏亮的鸽哨声等生活细节感知这座城市的文化精神。</a:t>
            </a:r>
            <a:r>
              <a:rPr lang="zh-CN" altLang="en-US" sz="3600" b="1" dirty="0">
                <a:solidFill>
                  <a:srgbClr val="C00000"/>
                </a:solidFill>
              </a:rPr>
              <a:t>试借助这种由表及里的感知方式，来谈谈你对自己所生活的周边世界（如城镇、社区、学校家庭等）的认识与思考。</a:t>
            </a:r>
            <a:r>
              <a:rPr lang="zh-CN" altLang="en-US" sz="3600" b="1" dirty="0"/>
              <a:t>要求：不要透露你所在学校的信息</a:t>
            </a:r>
            <a:r>
              <a:rPr lang="zh-CN" altLang="en-US" sz="3600" b="1" dirty="0" smtClean="0"/>
              <a:t>。（</a:t>
            </a:r>
            <a:r>
              <a:rPr lang="en-US" altLang="zh-CN" sz="3600" b="1" dirty="0" smtClean="0"/>
              <a:t>7</a:t>
            </a:r>
            <a:r>
              <a:rPr lang="zh-CN" altLang="en-US" sz="3600" b="1" dirty="0" smtClean="0"/>
              <a:t>分）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15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4000" b="1" dirty="0">
                <a:solidFill>
                  <a:srgbClr val="0000FF"/>
                </a:solidFill>
              </a:rPr>
              <a:t>策略</a:t>
            </a:r>
            <a:r>
              <a:rPr lang="zh-CN" altLang="zh-CN" sz="4000" b="1" dirty="0" smtClean="0">
                <a:solidFill>
                  <a:srgbClr val="0000FF"/>
                </a:solidFill>
              </a:rPr>
              <a:t>三</a:t>
            </a:r>
            <a:endParaRPr lang="en-US" altLang="zh-CN" sz="4000" b="1" dirty="0">
              <a:solidFill>
                <a:srgbClr val="0000FF"/>
              </a:solidFill>
            </a:endParaRPr>
          </a:p>
          <a:p>
            <a:endParaRPr lang="en-US" altLang="zh-CN" sz="3600" dirty="0" smtClean="0"/>
          </a:p>
          <a:p>
            <a:r>
              <a:rPr lang="zh-CN" altLang="zh-CN" sz="4000" b="1" dirty="0" smtClean="0"/>
              <a:t>选择</a:t>
            </a:r>
            <a:r>
              <a:rPr lang="zh-CN" altLang="zh-CN" sz="4000" b="1" dirty="0"/>
              <a:t>生活素材——新颖、脱俗有文化</a:t>
            </a:r>
          </a:p>
          <a:p>
            <a:r>
              <a:rPr lang="zh-CN" altLang="zh-CN" sz="4000" b="1" dirty="0" smtClean="0"/>
              <a:t>描述</a:t>
            </a:r>
            <a:r>
              <a:rPr lang="zh-CN" altLang="en-US" sz="4000" b="1" dirty="0" smtClean="0"/>
              <a:t>亲身</a:t>
            </a:r>
            <a:r>
              <a:rPr lang="zh-CN" altLang="zh-CN" sz="4000" b="1" dirty="0" smtClean="0"/>
              <a:t>经历</a:t>
            </a:r>
            <a:r>
              <a:rPr lang="zh-CN" altLang="zh-CN" sz="4000" b="1" dirty="0"/>
              <a:t>——具体、细腻有画面</a:t>
            </a:r>
          </a:p>
          <a:p>
            <a:r>
              <a:rPr lang="zh-CN" altLang="zh-CN" sz="4000" b="1" dirty="0"/>
              <a:t>阐发思考感悟——独特、深刻有高度</a:t>
            </a:r>
          </a:p>
        </p:txBody>
      </p:sp>
      <p:sp>
        <p:nvSpPr>
          <p:cNvPr id="4" name="爆炸形 1 3"/>
          <p:cNvSpPr/>
          <p:nvPr/>
        </p:nvSpPr>
        <p:spPr>
          <a:xfrm>
            <a:off x="478055" y="1114533"/>
            <a:ext cx="3080084" cy="1982804"/>
          </a:xfrm>
          <a:prstGeom prst="irregularSeal1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9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0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741" y="0"/>
            <a:ext cx="10515600" cy="981777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高考真题追踪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6156"/>
            <a:ext cx="12192000" cy="5245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 smtClean="0">
                <a:solidFill>
                  <a:srgbClr val="0000FF"/>
                </a:solidFill>
              </a:rPr>
              <a:t>【2018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北京高考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】《</a:t>
            </a:r>
            <a:r>
              <a:rPr lang="zh-CN" altLang="en-US" sz="4000" b="1" dirty="0">
                <a:solidFill>
                  <a:srgbClr val="0000FF"/>
                </a:solidFill>
              </a:rPr>
              <a:t>水缸里的文学</a:t>
            </a:r>
            <a:r>
              <a:rPr lang="en-US" altLang="zh-CN" sz="4000" b="1" dirty="0">
                <a:solidFill>
                  <a:srgbClr val="0000FF"/>
                </a:solidFill>
              </a:rPr>
              <a:t>》22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题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 smtClean="0"/>
              <a:t>        作者</a:t>
            </a:r>
            <a:r>
              <a:rPr lang="zh-CN" altLang="en-US" sz="3600" b="1" dirty="0"/>
              <a:t>说：“凝视水缸是我最早的阅读方式，也是我至今最怀念的阅读方式。”实际上，像这样非书本的“阅读”在生活中多种多样。</a:t>
            </a:r>
            <a:r>
              <a:rPr lang="zh-CN" altLang="en-US" sz="3600" b="1" dirty="0">
                <a:solidFill>
                  <a:srgbClr val="C00000"/>
                </a:solidFill>
              </a:rPr>
              <a:t>结合你的经历，谈谈你对这类“阅读”的体会。要求：写出具体的“阅读”对象以及获得的体验和感悟。</a:t>
            </a:r>
            <a:r>
              <a:rPr lang="zh-CN" altLang="en-US" sz="3600" b="1" dirty="0"/>
              <a:t>（</a:t>
            </a:r>
            <a:r>
              <a:rPr lang="en-US" altLang="zh-CN" sz="3600" b="1" dirty="0"/>
              <a:t>6</a:t>
            </a:r>
            <a:r>
              <a:rPr lang="zh-CN" altLang="en-US" sz="3600" b="1" dirty="0"/>
              <a:t>分</a:t>
            </a:r>
            <a:r>
              <a:rPr lang="zh-CN" altLang="en-US" sz="3600" b="1" dirty="0" smtClean="0"/>
              <a:t>）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882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2879" y="1825625"/>
            <a:ext cx="1189682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 b="1" dirty="0" smtClean="0"/>
              <a:t>题型特征：</a:t>
            </a:r>
            <a:endParaRPr lang="en-US" altLang="zh-CN" sz="4000" b="1" dirty="0" smtClean="0"/>
          </a:p>
          <a:p>
            <a:pPr>
              <a:lnSpc>
                <a:spcPct val="100000"/>
              </a:lnSpc>
            </a:pPr>
            <a:r>
              <a:rPr lang="zh-CN" altLang="en-US" sz="4000" b="1" dirty="0" smtClean="0"/>
              <a:t>        学生在对</a:t>
            </a:r>
            <a:r>
              <a:rPr lang="zh-CN" altLang="en-US" sz="4000" b="1" dirty="0"/>
              <a:t>文学作品的思想内容（情感态度）或表现形式（艺术手法</a:t>
            </a:r>
            <a:r>
              <a:rPr lang="zh-CN" altLang="en-US" sz="4000" b="1" dirty="0" smtClean="0"/>
              <a:t>）理解的基础上，联系实际生活经历</a:t>
            </a:r>
            <a:r>
              <a:rPr lang="zh-CN" altLang="en-US" sz="4000" b="1" dirty="0"/>
              <a:t>，阐述认识思考</a:t>
            </a:r>
            <a:r>
              <a:rPr lang="en-US" altLang="zh-CN" sz="4000" b="1" dirty="0"/>
              <a:t>/</a:t>
            </a:r>
            <a:r>
              <a:rPr lang="zh-CN" altLang="en-US" sz="4000" b="1" dirty="0"/>
              <a:t>体验感悟。</a:t>
            </a:r>
          </a:p>
        </p:txBody>
      </p:sp>
    </p:spTree>
    <p:extLst>
      <p:ext uri="{BB962C8B-B14F-4D97-AF65-F5344CB8AC3E}">
        <p14:creationId xmlns:p14="http://schemas.microsoft.com/office/powerpoint/2010/main" val="33684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75385"/>
            <a:ext cx="12192000" cy="66895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 smtClean="0">
                <a:solidFill>
                  <a:srgbClr val="0000FF"/>
                </a:solidFill>
              </a:rPr>
              <a:t>【2011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北京高考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】《</a:t>
            </a:r>
            <a:r>
              <a:rPr lang="zh-CN" altLang="en-US" sz="3600" b="1" dirty="0">
                <a:solidFill>
                  <a:srgbClr val="0000FF"/>
                </a:solidFill>
              </a:rPr>
              <a:t>祁连雪</a:t>
            </a:r>
            <a:r>
              <a:rPr lang="en-US" altLang="zh-CN" sz="3600" b="1" dirty="0">
                <a:solidFill>
                  <a:srgbClr val="0000FF"/>
                </a:solidFill>
              </a:rPr>
              <a:t>》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19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题</a:t>
            </a:r>
            <a:endParaRPr lang="en-US" altLang="zh-CN" sz="36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 smtClean="0"/>
              <a:t>         文</a:t>
            </a:r>
            <a:r>
              <a:rPr lang="zh-CN" altLang="en-US" sz="3600" b="1" dirty="0"/>
              <a:t>中说“观山如读史”，作者为什么这样说？</a:t>
            </a:r>
            <a:r>
              <a:rPr lang="zh-CN" altLang="en-US" sz="3600" b="1" dirty="0">
                <a:solidFill>
                  <a:srgbClr val="FF0000"/>
                </a:solidFill>
              </a:rPr>
              <a:t>请联系你的生活经历或阅读体验，说说从“观山如读史”中获得的启示。</a:t>
            </a:r>
            <a:r>
              <a:rPr lang="zh-CN" altLang="en-US" sz="3600" b="1" dirty="0"/>
              <a:t>（不少于</a:t>
            </a:r>
            <a:r>
              <a:rPr lang="en-US" altLang="zh-CN" sz="3600" b="1" dirty="0"/>
              <a:t>200</a:t>
            </a:r>
            <a:r>
              <a:rPr lang="zh-CN" altLang="en-US" sz="3600" b="1" dirty="0"/>
              <a:t>字）（</a:t>
            </a:r>
            <a:r>
              <a:rPr lang="en-US" altLang="zh-CN" sz="3600" b="1" dirty="0"/>
              <a:t>10</a:t>
            </a:r>
            <a:r>
              <a:rPr lang="zh-CN" altLang="en-US" sz="3600" b="1" dirty="0"/>
              <a:t>分）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 smtClean="0">
                <a:solidFill>
                  <a:srgbClr val="0000FF"/>
                </a:solidFill>
              </a:rPr>
              <a:t>【2010</a:t>
            </a:r>
            <a:r>
              <a:rPr lang="zh-CN" altLang="en-US" sz="3600" b="1" dirty="0">
                <a:solidFill>
                  <a:srgbClr val="0000FF"/>
                </a:solidFill>
              </a:rPr>
              <a:t>北京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高考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】《</a:t>
            </a:r>
            <a:r>
              <a:rPr lang="zh-CN" altLang="en-US" sz="3600" b="1" dirty="0">
                <a:solidFill>
                  <a:srgbClr val="0000FF"/>
                </a:solidFill>
              </a:rPr>
              <a:t>海棠花</a:t>
            </a:r>
            <a:r>
              <a:rPr lang="en-US" altLang="zh-CN" sz="3600" b="1" dirty="0">
                <a:solidFill>
                  <a:srgbClr val="0000FF"/>
                </a:solidFill>
              </a:rPr>
              <a:t>》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19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题</a:t>
            </a:r>
            <a:endParaRPr lang="en-US" altLang="zh-CN" sz="36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 smtClean="0"/>
              <a:t>         第</a:t>
            </a:r>
            <a:r>
              <a:rPr lang="zh-CN" altLang="en-US" sz="3600" b="1" dirty="0"/>
              <a:t>⑧段“ 故乡和祖国虽然远在天边，但是现在它们却近在眼前。我离开它们的时间越远，它们却离我越近”该句表达了作者对于“距离”的怎样的体验？</a:t>
            </a:r>
            <a:r>
              <a:rPr lang="zh-CN" altLang="en-US" sz="3600" b="1" dirty="0">
                <a:solidFill>
                  <a:srgbClr val="FF0000"/>
                </a:solidFill>
              </a:rPr>
              <a:t>试结合你的成长记忆或读过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的文学</a:t>
            </a:r>
            <a:r>
              <a:rPr lang="zh-CN" altLang="en-US" sz="3600" b="1" dirty="0">
                <a:solidFill>
                  <a:srgbClr val="FF0000"/>
                </a:solidFill>
              </a:rPr>
              <a:t>作品谈谈自己对这一距离体验的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感受。</a:t>
            </a:r>
            <a:r>
              <a:rPr lang="zh-CN" altLang="en-US" sz="3600" b="1" dirty="0" smtClean="0"/>
              <a:t>（</a:t>
            </a:r>
            <a:r>
              <a:rPr lang="zh-CN" altLang="en-US" sz="3600" b="1" dirty="0"/>
              <a:t>不少于</a:t>
            </a:r>
            <a:r>
              <a:rPr lang="en-US" altLang="zh-CN" sz="3600" b="1" dirty="0"/>
              <a:t>200</a:t>
            </a:r>
            <a:r>
              <a:rPr lang="zh-CN" altLang="en-US" sz="3600" b="1" dirty="0"/>
              <a:t>字）（</a:t>
            </a:r>
            <a:r>
              <a:rPr lang="en-US" altLang="zh-CN" sz="3600" b="1" dirty="0"/>
              <a:t>10</a:t>
            </a:r>
            <a:r>
              <a:rPr lang="zh-CN" altLang="en-US" sz="3600" b="1" dirty="0"/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38855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31006"/>
            <a:ext cx="12192000" cy="64585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dirty="0" smtClean="0"/>
              <a:t>命题思路与原则：</a:t>
            </a:r>
            <a:endParaRPr lang="en-US" altLang="zh-CN" sz="3600" b="1" dirty="0" smtClean="0"/>
          </a:p>
          <a:p>
            <a:pPr>
              <a:lnSpc>
                <a:spcPct val="100000"/>
              </a:lnSpc>
            </a:pPr>
            <a:r>
              <a:rPr lang="zh-CN" altLang="en-US" sz="3600" b="1" dirty="0" smtClean="0"/>
              <a:t>“</a:t>
            </a:r>
            <a:r>
              <a:rPr lang="zh-CN" altLang="en-US" sz="3600" b="1" dirty="0"/>
              <a:t>让学生在</a:t>
            </a:r>
            <a:r>
              <a:rPr lang="zh-CN" altLang="en-US" sz="3600" b="1" dirty="0">
                <a:solidFill>
                  <a:srgbClr val="C00000"/>
                </a:solidFill>
              </a:rPr>
              <a:t>个人体验、社会生活</a:t>
            </a:r>
            <a:r>
              <a:rPr lang="zh-CN" altLang="en-US" sz="3600" b="1" dirty="0"/>
              <a:t>和学科认知等特定</a:t>
            </a:r>
            <a:r>
              <a:rPr lang="zh-CN" altLang="en-US" sz="3600" b="1" dirty="0" smtClean="0"/>
              <a:t>情境中</a:t>
            </a:r>
            <a:r>
              <a:rPr lang="zh-CN" altLang="en-US" sz="3600" b="1" dirty="0"/>
              <a:t>，完成不同学习任务，以呈现学生语文素养的多样化表现。</a:t>
            </a:r>
            <a:r>
              <a:rPr lang="zh-CN" altLang="en-US" sz="3600" b="1" dirty="0" smtClean="0"/>
              <a:t>”</a:t>
            </a:r>
            <a:endParaRPr lang="en-US" altLang="zh-CN" sz="3600" b="1" dirty="0" smtClean="0"/>
          </a:p>
          <a:p>
            <a:pPr>
              <a:lnSpc>
                <a:spcPct val="100000"/>
              </a:lnSpc>
            </a:pPr>
            <a:r>
              <a:rPr lang="zh-CN" altLang="en-US" sz="3600" b="1" dirty="0" smtClean="0"/>
              <a:t>“典型</a:t>
            </a:r>
            <a:r>
              <a:rPr lang="zh-CN" altLang="en-US" sz="3600" b="1" dirty="0"/>
              <a:t>任务要多样、综合、开放，考试材料的选择与组合要角度多样，视野开阔，为学生的思考与拓展留有足够的机会与空间。</a:t>
            </a:r>
            <a:r>
              <a:rPr lang="en-US" altLang="zh-CN" sz="3600" b="1" dirty="0"/>
              <a:t>……</a:t>
            </a:r>
            <a:r>
              <a:rPr lang="zh-CN" altLang="en-US" sz="3600" b="1" dirty="0">
                <a:solidFill>
                  <a:srgbClr val="C00000"/>
                </a:solidFill>
              </a:rPr>
              <a:t>让学生在复杂情境、多种角度和开放空间中充分展示其富有创造性的个性化的学习成果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。</a:t>
            </a:r>
            <a:r>
              <a:rPr lang="zh-CN" altLang="en-US" sz="3600" b="1" dirty="0" smtClean="0"/>
              <a:t>”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 《</a:t>
            </a:r>
            <a:r>
              <a:rPr lang="zh-CN" altLang="en-US" sz="3600" b="1" dirty="0">
                <a:solidFill>
                  <a:srgbClr val="0000FF"/>
                </a:solidFill>
              </a:rPr>
              <a:t>普通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高中语文课程标准（</a:t>
            </a:r>
            <a:r>
              <a:rPr lang="en-US" altLang="zh-CN" sz="3600" b="1" dirty="0">
                <a:solidFill>
                  <a:srgbClr val="0000FF"/>
                </a:solidFill>
              </a:rPr>
              <a:t>2017</a:t>
            </a:r>
            <a:r>
              <a:rPr lang="zh-CN" altLang="en-US" sz="3600" b="1" dirty="0">
                <a:solidFill>
                  <a:srgbClr val="0000FF"/>
                </a:solidFill>
              </a:rPr>
              <a:t>年版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）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》</a:t>
            </a:r>
          </a:p>
          <a:p>
            <a:pPr>
              <a:lnSpc>
                <a:spcPct val="100000"/>
              </a:lnSpc>
            </a:pPr>
            <a:r>
              <a:rPr lang="zh-CN" altLang="en-US" sz="3600" b="1" dirty="0" smtClean="0"/>
              <a:t>“</a:t>
            </a:r>
            <a:r>
              <a:rPr lang="zh-CN" altLang="en-US" sz="3600" b="1" dirty="0"/>
              <a:t>基于知识积累和生活经验对文本意蕴的思考、领悟和</a:t>
            </a:r>
            <a:r>
              <a:rPr lang="zh-CN" altLang="en-US" sz="3600" b="1" dirty="0" smtClean="0"/>
              <a:t>探究。”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《</a:t>
            </a:r>
            <a:r>
              <a:rPr lang="en-US" altLang="zh-CN" sz="3600" b="1" dirty="0">
                <a:solidFill>
                  <a:srgbClr val="0000FF"/>
                </a:solidFill>
              </a:rPr>
              <a:t>2019</a:t>
            </a:r>
            <a:r>
              <a:rPr lang="zh-CN" altLang="en-US" sz="3600" b="1" dirty="0">
                <a:solidFill>
                  <a:srgbClr val="0000FF"/>
                </a:solidFill>
              </a:rPr>
              <a:t>北京高考考试说明</a:t>
            </a:r>
            <a:r>
              <a:rPr lang="en-US" altLang="zh-CN" sz="3600" b="1" dirty="0">
                <a:solidFill>
                  <a:srgbClr val="0000FF"/>
                </a:solidFill>
              </a:rPr>
              <a:t>》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242"/>
            <a:ext cx="10515600" cy="1078664"/>
          </a:xfrm>
        </p:spPr>
        <p:txBody>
          <a:bodyPr/>
          <a:lstStyle/>
          <a:p>
            <a:r>
              <a:rPr lang="zh-CN" altLang="en-US" b="1" dirty="0" smtClean="0"/>
              <a:t>挑战</a:t>
            </a:r>
            <a:r>
              <a:rPr lang="zh-CN" altLang="en-US" b="1" dirty="0"/>
              <a:t>一：如何高效审题？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130" y="1039528"/>
            <a:ext cx="11787739" cy="5515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</a:rPr>
              <a:t>【2019</a:t>
            </a:r>
            <a:r>
              <a:rPr lang="zh-CN" altLang="en-US" sz="3600" b="1" dirty="0">
                <a:solidFill>
                  <a:srgbClr val="0000FF"/>
                </a:solidFill>
              </a:rPr>
              <a:t>北京高考</a:t>
            </a:r>
            <a:r>
              <a:rPr lang="en-US" altLang="zh-CN" sz="3600" b="1" dirty="0">
                <a:solidFill>
                  <a:srgbClr val="0000FF"/>
                </a:solidFill>
              </a:rPr>
              <a:t>】《</a:t>
            </a:r>
            <a:r>
              <a:rPr lang="zh-CN" altLang="en-US" sz="3600" b="1" dirty="0">
                <a:solidFill>
                  <a:srgbClr val="0000FF"/>
                </a:solidFill>
              </a:rPr>
              <a:t>北京的大与深</a:t>
            </a:r>
            <a:r>
              <a:rPr lang="en-US" altLang="zh-CN" sz="3600" b="1" dirty="0">
                <a:solidFill>
                  <a:srgbClr val="0000FF"/>
                </a:solidFill>
              </a:rPr>
              <a:t>》21</a:t>
            </a:r>
            <a:r>
              <a:rPr lang="zh-CN" altLang="en-US" sz="3600" b="1" dirty="0">
                <a:solidFill>
                  <a:srgbClr val="0000FF"/>
                </a:solidFill>
              </a:rPr>
              <a:t>题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/>
              <a:t>        作者久居北京，对北京文化既有亲切的感性体验，又有学者自觉的理性思考。作者从提笼架鸟的老人、窗外的西山、浏亮的鸽哨声等生活细节感知这座城市的文化精神</a:t>
            </a:r>
            <a:r>
              <a:rPr lang="zh-CN" altLang="en-US" sz="3600" b="1" dirty="0" smtClean="0"/>
              <a:t>。试借助这种由表及里的感知方式，来谈谈你对自己所生活的周边世界（如城镇、社区、学校家庭等）的认识与思考。要求：不要透露你所在学校的信息。（</a:t>
            </a:r>
            <a:r>
              <a:rPr lang="en-US" altLang="zh-CN" sz="3600" b="1" dirty="0" smtClean="0"/>
              <a:t>7</a:t>
            </a:r>
            <a:r>
              <a:rPr lang="zh-CN" altLang="en-US" sz="3600" b="1" dirty="0" smtClean="0"/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30710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242"/>
            <a:ext cx="10515600" cy="1078664"/>
          </a:xfrm>
        </p:spPr>
        <p:txBody>
          <a:bodyPr/>
          <a:lstStyle/>
          <a:p>
            <a:r>
              <a:rPr lang="zh-CN" altLang="en-US" b="1" dirty="0" smtClean="0"/>
              <a:t>挑战</a:t>
            </a:r>
            <a:r>
              <a:rPr lang="zh-CN" altLang="en-US" b="1" dirty="0"/>
              <a:t>一：如何高效审题？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130" y="1039527"/>
            <a:ext cx="11787739" cy="25795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</a:rPr>
              <a:t>【2019</a:t>
            </a:r>
            <a:r>
              <a:rPr lang="zh-CN" altLang="en-US" sz="3600" b="1" dirty="0">
                <a:solidFill>
                  <a:srgbClr val="0000FF"/>
                </a:solidFill>
              </a:rPr>
              <a:t>北京高考</a:t>
            </a:r>
            <a:r>
              <a:rPr lang="en-US" altLang="zh-CN" sz="3600" b="1" dirty="0">
                <a:solidFill>
                  <a:srgbClr val="0000FF"/>
                </a:solidFill>
              </a:rPr>
              <a:t>】《</a:t>
            </a:r>
            <a:r>
              <a:rPr lang="zh-CN" altLang="en-US" sz="3600" b="1" dirty="0">
                <a:solidFill>
                  <a:srgbClr val="0000FF"/>
                </a:solidFill>
              </a:rPr>
              <a:t>北京的大与深</a:t>
            </a:r>
            <a:r>
              <a:rPr lang="en-US" altLang="zh-CN" sz="3600" b="1" dirty="0">
                <a:solidFill>
                  <a:srgbClr val="0000FF"/>
                </a:solidFill>
              </a:rPr>
              <a:t>》21</a:t>
            </a:r>
            <a:r>
              <a:rPr lang="zh-CN" altLang="en-US" sz="3600" b="1" dirty="0">
                <a:solidFill>
                  <a:srgbClr val="0000FF"/>
                </a:solidFill>
              </a:rPr>
              <a:t>题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/>
              <a:t>        作者久居北京，对北京文化既有亲切的</a:t>
            </a:r>
            <a:r>
              <a:rPr lang="zh-CN" altLang="en-US" sz="3600" b="1" dirty="0">
                <a:solidFill>
                  <a:srgbClr val="7030A0"/>
                </a:solidFill>
              </a:rPr>
              <a:t>感性体验</a:t>
            </a:r>
            <a:r>
              <a:rPr lang="zh-CN" altLang="en-US" sz="3600" b="1" dirty="0"/>
              <a:t>，又有学者自觉的</a:t>
            </a:r>
            <a:r>
              <a:rPr lang="zh-CN" altLang="en-US" sz="3600" b="1" dirty="0">
                <a:solidFill>
                  <a:srgbClr val="C00000"/>
                </a:solidFill>
              </a:rPr>
              <a:t>理性思考</a:t>
            </a:r>
            <a:r>
              <a:rPr lang="zh-CN" altLang="en-US" sz="3600" b="1" dirty="0"/>
              <a:t>。作者从提笼架鸟的老人、窗外的西山、浏亮的鸽哨声</a:t>
            </a:r>
            <a:r>
              <a:rPr lang="zh-CN" altLang="en-US" sz="3600" b="1" dirty="0">
                <a:solidFill>
                  <a:srgbClr val="7030A0"/>
                </a:solidFill>
              </a:rPr>
              <a:t>等生活细节</a:t>
            </a:r>
            <a:r>
              <a:rPr lang="zh-CN" altLang="en-US" sz="3600" b="1" dirty="0"/>
              <a:t>感知这座城市的</a:t>
            </a:r>
            <a:r>
              <a:rPr lang="zh-CN" altLang="en-US" sz="3600" b="1" dirty="0">
                <a:solidFill>
                  <a:srgbClr val="C00000"/>
                </a:solidFill>
              </a:rPr>
              <a:t>文化精神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02130" y="3376385"/>
            <a:ext cx="11787739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zh-CN" altLang="en-US" sz="3600" b="1" dirty="0">
                <a:solidFill>
                  <a:prstClr val="black"/>
                </a:solidFill>
              </a:rPr>
              <a:t>试借助</a:t>
            </a:r>
            <a:r>
              <a:rPr lang="zh-CN" altLang="en-US" sz="4400" b="1" u="sng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</a:t>
            </a:r>
            <a:r>
              <a:rPr lang="zh-CN" altLang="en-US" sz="4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由表及里</a:t>
            </a:r>
            <a:r>
              <a:rPr lang="zh-CN" altLang="en-US" sz="4400" b="1" u="sng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的感知方式</a:t>
            </a:r>
            <a:r>
              <a:rPr lang="zh-CN" altLang="en-US" sz="3600" b="1" dirty="0">
                <a:solidFill>
                  <a:prstClr val="black"/>
                </a:solidFill>
              </a:rPr>
              <a:t>，来谈谈你对自己所生活的周边世界（如城镇、社区、学校家庭等）的</a:t>
            </a:r>
            <a:r>
              <a:rPr lang="zh-CN" altLang="en-US" sz="3600" b="1" dirty="0">
                <a:solidFill>
                  <a:srgbClr val="C00000"/>
                </a:solidFill>
              </a:rPr>
              <a:t>认识与思考</a:t>
            </a:r>
            <a:r>
              <a:rPr lang="zh-CN" altLang="en-US" sz="3600" b="1" dirty="0">
                <a:solidFill>
                  <a:prstClr val="black"/>
                </a:solidFill>
              </a:rPr>
              <a:t>。要求：不要透露你所在学校的信息。（</a:t>
            </a:r>
            <a:r>
              <a:rPr lang="en-US" altLang="zh-CN" sz="3600" b="1" dirty="0">
                <a:solidFill>
                  <a:prstClr val="black"/>
                </a:solidFill>
              </a:rPr>
              <a:t>7</a:t>
            </a:r>
            <a:r>
              <a:rPr lang="zh-CN" altLang="en-US" sz="3600" b="1" dirty="0">
                <a:solidFill>
                  <a:prstClr val="black"/>
                </a:solidFill>
              </a:rPr>
              <a:t>分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）</a:t>
            </a:r>
            <a:endParaRPr lang="en-US" altLang="zh-CN" sz="3600" b="1" dirty="0" smtClean="0">
              <a:solidFill>
                <a:prstClr val="black"/>
              </a:solidFill>
            </a:endParaRPr>
          </a:p>
          <a:p>
            <a:pPr lvl="0">
              <a:spcBef>
                <a:spcPts val="1000"/>
              </a:spcBef>
            </a:pPr>
            <a:r>
              <a:rPr lang="zh-CN" altLang="en-US" sz="3600" b="1" dirty="0" smtClean="0">
                <a:solidFill>
                  <a:prstClr val="black"/>
                </a:solidFill>
              </a:rPr>
              <a:t>          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关键限定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——</a:t>
            </a:r>
            <a:r>
              <a:rPr lang="zh-CN" altLang="en-US" sz="3600" b="1" dirty="0">
                <a:solidFill>
                  <a:prstClr val="black"/>
                </a:solidFill>
              </a:rPr>
              <a:t>由</a:t>
            </a:r>
            <a:r>
              <a:rPr lang="zh-CN" altLang="en-US" sz="4400" b="1" dirty="0">
                <a:solidFill>
                  <a:srgbClr val="FF0000"/>
                </a:solidFill>
              </a:rPr>
              <a:t>表</a:t>
            </a:r>
            <a:r>
              <a:rPr lang="zh-CN" altLang="en-US" sz="3600" b="1" dirty="0">
                <a:solidFill>
                  <a:prstClr val="black"/>
                </a:solidFill>
              </a:rPr>
              <a:t>及</a:t>
            </a:r>
            <a:r>
              <a:rPr lang="zh-CN" altLang="en-US" sz="4400" b="1" dirty="0">
                <a:solidFill>
                  <a:srgbClr val="FF0000"/>
                </a:solidFill>
              </a:rPr>
              <a:t>里</a:t>
            </a:r>
            <a:r>
              <a:rPr lang="zh-CN" altLang="en-US" sz="3600" b="1" dirty="0">
                <a:solidFill>
                  <a:prstClr val="black"/>
                </a:solidFill>
              </a:rPr>
              <a:t>的感知方式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1875" y="6023002"/>
            <a:ext cx="430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对生活细节的感性体验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5772" y="60230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对文化精神的理性思考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59994" y="6091255"/>
            <a:ext cx="4186187" cy="448270"/>
          </a:xfrm>
          <a:prstGeom prst="wedgeRoundRectCallout">
            <a:avLst>
              <a:gd name="adj1" fmla="val 41018"/>
              <a:gd name="adj2" fmla="val -88633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5586856" y="6088302"/>
            <a:ext cx="4186187" cy="445789"/>
          </a:xfrm>
          <a:prstGeom prst="wedgeRoundRectCallout">
            <a:avLst>
              <a:gd name="adj1" fmla="val -41986"/>
              <a:gd name="adj2" fmla="val -91656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1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252" y="385011"/>
            <a:ext cx="12095747" cy="61697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</a:rPr>
              <a:t>【2018</a:t>
            </a:r>
            <a:r>
              <a:rPr lang="zh-CN" altLang="en-US" sz="3600" b="1" dirty="0">
                <a:solidFill>
                  <a:srgbClr val="0000FF"/>
                </a:solidFill>
              </a:rPr>
              <a:t>北京高考</a:t>
            </a:r>
            <a:r>
              <a:rPr lang="en-US" altLang="zh-CN" sz="3600" b="1" dirty="0">
                <a:solidFill>
                  <a:srgbClr val="0000FF"/>
                </a:solidFill>
              </a:rPr>
              <a:t>】《</a:t>
            </a:r>
            <a:r>
              <a:rPr lang="zh-CN" altLang="en-US" sz="3600" b="1" dirty="0">
                <a:solidFill>
                  <a:srgbClr val="0000FF"/>
                </a:solidFill>
              </a:rPr>
              <a:t>水缸里的文学</a:t>
            </a:r>
            <a:r>
              <a:rPr lang="en-US" altLang="zh-CN" sz="3600" b="1" dirty="0">
                <a:solidFill>
                  <a:srgbClr val="0000FF"/>
                </a:solidFill>
              </a:rPr>
              <a:t>》22</a:t>
            </a:r>
            <a:r>
              <a:rPr lang="zh-CN" altLang="en-US" sz="3600" b="1" dirty="0">
                <a:solidFill>
                  <a:srgbClr val="0000FF"/>
                </a:solidFill>
              </a:rPr>
              <a:t>题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 smtClean="0"/>
              <a:t>         作者</a:t>
            </a:r>
            <a:r>
              <a:rPr lang="zh-CN" altLang="en-US" sz="3600" b="1" dirty="0"/>
              <a:t>说：“凝视水缸是我最早的阅读方式，也是我至今最怀念的阅读方式。”实际上，像这样非书本的“阅读”在生活中多种多样。结合你的经历，谈谈你对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这类“阅读”</a:t>
            </a:r>
            <a:r>
              <a:rPr lang="zh-CN" altLang="en-US" sz="3600" b="1" dirty="0"/>
              <a:t>的体会。要求：写出具体的“阅读”对象以及获得的体验和感悟。（</a:t>
            </a:r>
            <a:r>
              <a:rPr lang="en-US" altLang="zh-CN" sz="3600" b="1" dirty="0"/>
              <a:t>6</a:t>
            </a:r>
            <a:r>
              <a:rPr lang="zh-CN" altLang="en-US" sz="3600" b="1" dirty="0"/>
              <a:t>分</a:t>
            </a:r>
            <a:r>
              <a:rPr lang="zh-CN" altLang="en-US" sz="3600" b="1" dirty="0" smtClean="0"/>
              <a:t>）</a:t>
            </a:r>
            <a:endParaRPr lang="en-US" altLang="zh-CN" sz="36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 smtClean="0"/>
              <a:t>          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关键限定</a:t>
            </a:r>
            <a:r>
              <a:rPr lang="en-US" altLang="zh-CN" sz="3600" b="1" dirty="0" smtClean="0"/>
              <a:t>——</a:t>
            </a:r>
            <a:r>
              <a:rPr lang="zh-CN" altLang="en-US" sz="3600" b="1" dirty="0"/>
              <a:t>生活中非书本的</a:t>
            </a:r>
            <a:r>
              <a:rPr lang="zh-CN" altLang="en-US" sz="3600" b="1" dirty="0" smtClean="0"/>
              <a:t>“阅读”</a:t>
            </a:r>
            <a:endParaRPr lang="en-US" altLang="zh-CN" sz="36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 smtClean="0"/>
              <a:t>          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要求</a:t>
            </a:r>
            <a:r>
              <a:rPr lang="en-US" altLang="zh-CN" sz="3600" b="1" dirty="0" smtClean="0"/>
              <a:t>——</a:t>
            </a:r>
            <a:r>
              <a:rPr lang="zh-CN" altLang="en-US" sz="3600" b="1" dirty="0"/>
              <a:t>具体的“阅读”</a:t>
            </a:r>
            <a:r>
              <a:rPr lang="zh-CN" altLang="en-US" sz="3600" b="1" dirty="0" smtClean="0"/>
              <a:t>对象</a:t>
            </a:r>
            <a:endParaRPr lang="en-US" altLang="zh-CN" sz="36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600" b="1" dirty="0" smtClean="0"/>
              <a:t>                           获得</a:t>
            </a:r>
            <a:r>
              <a:rPr lang="zh-CN" altLang="en-US" sz="3600" b="1" dirty="0"/>
              <a:t>的体验和感悟</a:t>
            </a:r>
            <a:endParaRPr lang="en-US" altLang="zh-CN" sz="3600" b="1" dirty="0"/>
          </a:p>
        </p:txBody>
      </p:sp>
      <p:sp>
        <p:nvSpPr>
          <p:cNvPr id="5" name="圆角矩形 4"/>
          <p:cNvSpPr/>
          <p:nvPr/>
        </p:nvSpPr>
        <p:spPr>
          <a:xfrm>
            <a:off x="7517331" y="1636296"/>
            <a:ext cx="4559166" cy="6256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427621" y="3349592"/>
            <a:ext cx="4004110" cy="96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8892138" y="3359217"/>
            <a:ext cx="2812182" cy="96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18172" y="3869356"/>
            <a:ext cx="1273744" cy="80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2073</Words>
  <Application>Microsoft Office PowerPoint</Application>
  <PresentationFormat>宽屏</PresentationFormat>
  <Paragraphs>86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汉仪旗黑-85S</vt:lpstr>
      <vt:lpstr>黑体</vt:lpstr>
      <vt:lpstr>华文中宋</vt:lpstr>
      <vt:lpstr>楷体</vt:lpstr>
      <vt:lpstr>宋体</vt:lpstr>
      <vt:lpstr>微软雅黑</vt:lpstr>
      <vt:lpstr>Arial</vt:lpstr>
      <vt:lpstr>Calibri</vt:lpstr>
      <vt:lpstr>Calibri Light</vt:lpstr>
      <vt:lpstr>Wingdings</vt:lpstr>
      <vt:lpstr>Office Theme</vt:lpstr>
      <vt:lpstr>文学作品阅读备考指导 ——联系实际拓展应用</vt:lpstr>
      <vt:lpstr>高考真题追踪</vt:lpstr>
      <vt:lpstr>高考真题追踪</vt:lpstr>
      <vt:lpstr>PowerPoint 演示文稿</vt:lpstr>
      <vt:lpstr>PowerPoint 演示文稿</vt:lpstr>
      <vt:lpstr>PowerPoint 演示文稿</vt:lpstr>
      <vt:lpstr>挑战一：如何高效审题？</vt:lpstr>
      <vt:lpstr>挑战一：如何高效审题？</vt:lpstr>
      <vt:lpstr>PowerPoint 演示文稿</vt:lpstr>
      <vt:lpstr>PowerPoint 演示文稿</vt:lpstr>
      <vt:lpstr>挑战二：如何清晰表达？</vt:lpstr>
      <vt:lpstr>PowerPoint 演示文稿</vt:lpstr>
      <vt:lpstr>PowerPoint 演示文稿</vt:lpstr>
      <vt:lpstr>挑战三：如何增加亮点？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88</cp:revision>
  <dcterms:created xsi:type="dcterms:W3CDTF">2020-02-04T08:46:49Z</dcterms:created>
  <dcterms:modified xsi:type="dcterms:W3CDTF">2020-02-05T13:48:21Z</dcterms:modified>
</cp:coreProperties>
</file>