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notesSlides/notesSlide4.xml" ContentType="application/vnd.openxmlformats-officedocument.presentationml.notesSlide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65" r:id="rId2"/>
    <p:sldId id="273" r:id="rId3"/>
    <p:sldId id="275" r:id="rId4"/>
    <p:sldId id="301" r:id="rId5"/>
    <p:sldId id="277" r:id="rId6"/>
    <p:sldId id="278" r:id="rId7"/>
    <p:sldId id="304" r:id="rId8"/>
    <p:sldId id="305" r:id="rId9"/>
    <p:sldId id="306" r:id="rId10"/>
    <p:sldId id="303" r:id="rId11"/>
    <p:sldId id="302" r:id="rId12"/>
    <p:sldId id="307" r:id="rId13"/>
    <p:sldId id="284" r:id="rId14"/>
    <p:sldId id="308" r:id="rId15"/>
    <p:sldId id="309" r:id="rId16"/>
    <p:sldId id="286" r:id="rId17"/>
    <p:sldId id="287" r:id="rId18"/>
    <p:sldId id="289" r:id="rId19"/>
    <p:sldId id="272" r:id="rId20"/>
    <p:sldId id="290" r:id="rId21"/>
    <p:sldId id="293" r:id="rId22"/>
    <p:sldId id="295" r:id="rId23"/>
    <p:sldId id="296" r:id="rId24"/>
    <p:sldId id="297" r:id="rId25"/>
    <p:sldId id="298" r:id="rId26"/>
    <p:sldId id="299" r:id="rId27"/>
    <p:sldId id="300" r:id="rId28"/>
    <p:sldId id="271" r:id="rId2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84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1EEE0E-6E62-4B32-9C4C-A0BAD1A5F91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1EEE0E-6E62-4B32-9C4C-A0BAD1A5F91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1EEE0E-6E62-4B32-9C4C-A0BAD1A5F91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1EEE0E-6E62-4B32-9C4C-A0BAD1A5F91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1EEE0E-6E62-4B32-9C4C-A0BAD1A5F91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1EEE0E-6E62-4B32-9C4C-A0BAD1A5F91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1EEE0E-6E62-4B32-9C4C-A0BAD1A5F91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1EEE0E-6E62-4B32-9C4C-A0BAD1A5F91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1EEE0E-6E62-4B32-9C4C-A0BAD1A5F91B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1EEE0E-6E62-4B32-9C4C-A0BAD1A5F91B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1EEE0E-6E62-4B32-9C4C-A0BAD1A5F91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1EEE0E-6E62-4B32-9C4C-A0BAD1A5F91B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1EEE0E-6E62-4B32-9C4C-A0BAD1A5F91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1EEE0E-6E62-4B32-9C4C-A0BAD1A5F91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1EEE0E-6E62-4B32-9C4C-A0BAD1A5F91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1EEE0E-6E62-4B32-9C4C-A0BAD1A5F91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1EEE0E-6E62-4B32-9C4C-A0BAD1A5F91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1EEE0E-6E62-4B32-9C4C-A0BAD1A5F91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1EEE0E-6E62-4B32-9C4C-A0BAD1A5F91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1EEE0E-6E62-4B32-9C4C-A0BAD1A5F91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b="1" dirty="0" smtClean="0">
                <a:solidFill>
                  <a:srgbClr val="FF0000"/>
                </a:solidFill>
              </a:rPr>
              <a:t>诗歌的赏析与作答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高三语文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曹帅</a:t>
            </a:r>
            <a:endParaRPr lang="zh-CN" altLang="en-US" sz="2000" b="1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9848" y="341740"/>
            <a:ext cx="8244549" cy="443753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1</a:t>
            </a:r>
            <a:r>
              <a:rPr sz="2800" b="1" dirty="0" smtClean="0"/>
              <a:t>．下列对这首诗的理解，</a:t>
            </a:r>
            <a:r>
              <a:rPr sz="2800" b="1" dirty="0" smtClean="0">
                <a:solidFill>
                  <a:srgbClr val="FF0000"/>
                </a:solidFill>
              </a:rPr>
              <a:t>不正确</a:t>
            </a:r>
            <a:r>
              <a:rPr sz="2800" b="1" dirty="0" smtClean="0"/>
              <a:t>的一项是（</a:t>
            </a:r>
            <a:r>
              <a:rPr lang="en-US" sz="2800" b="1" dirty="0" smtClean="0"/>
              <a:t> C </a:t>
            </a:r>
            <a:r>
              <a:rPr sz="2800" b="1" dirty="0" smtClean="0"/>
              <a:t>）</a:t>
            </a:r>
          </a:p>
          <a:p>
            <a:r>
              <a:rPr lang="en-US" sz="2800" dirty="0" smtClean="0"/>
              <a:t>A</a:t>
            </a:r>
            <a:r>
              <a:rPr sz="2800" dirty="0" smtClean="0"/>
              <a:t>．首联写自己看见项王庙得到后人拜祭，以此引出对项羽功过是非的叩问。</a:t>
            </a:r>
          </a:p>
          <a:p>
            <a:r>
              <a:rPr lang="en-US" sz="2800" dirty="0" smtClean="0"/>
              <a:t>B</a:t>
            </a:r>
            <a:r>
              <a:rPr sz="2800" dirty="0" smtClean="0"/>
              <a:t>．颔联借用“赦汉”和“亡秦”，突出了项羽的一些作为对时势的巨大影响。</a:t>
            </a:r>
          </a:p>
          <a:p>
            <a:r>
              <a:rPr lang="en-US" sz="2800" dirty="0" smtClean="0"/>
              <a:t>C</a:t>
            </a:r>
            <a:r>
              <a:rPr sz="2800" dirty="0" smtClean="0"/>
              <a:t>．颈联以范增和韩信为例证，对项羽在楚汉之争中的</a:t>
            </a:r>
            <a:r>
              <a:rPr sz="2800" dirty="0" smtClean="0">
                <a:solidFill>
                  <a:srgbClr val="FF0000"/>
                </a:solidFill>
              </a:rPr>
              <a:t>得与失</a:t>
            </a:r>
            <a:r>
              <a:rPr sz="2800" dirty="0" smtClean="0"/>
              <a:t>作了全面评价。</a:t>
            </a:r>
          </a:p>
          <a:p>
            <a:r>
              <a:rPr lang="en-US" sz="2800" dirty="0" smtClean="0"/>
              <a:t>D</a:t>
            </a:r>
            <a:r>
              <a:rPr sz="2800" dirty="0" smtClean="0"/>
              <a:t>．尾联说江面的楚歌切合了招魂的情绪，从中也可见出作者对项羽的态度。</a:t>
            </a:r>
            <a:endParaRPr sz="2800" dirty="0"/>
          </a:p>
        </p:txBody>
      </p:sp>
    </p:spTree>
    <p:extLst>
      <p:ext uri="{BB962C8B-B14F-4D97-AF65-F5344CB8AC3E}">
        <p14:creationId xmlns="" xmlns:p14="http://schemas.microsoft.com/office/powerpoint/2010/main" val="14292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6668" y="660681"/>
            <a:ext cx="8641590" cy="4739658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2</a:t>
            </a:r>
            <a:r>
              <a:rPr sz="2400" b="1" dirty="0" smtClean="0"/>
              <a:t>．清人袁枚认为，</a:t>
            </a:r>
            <a:r>
              <a:rPr sz="2400" b="1" dirty="0" smtClean="0">
                <a:solidFill>
                  <a:srgbClr val="0070C0"/>
                </a:solidFill>
              </a:rPr>
              <a:t>咏史诗</a:t>
            </a:r>
            <a:r>
              <a:rPr sz="2400" b="1" dirty="0" smtClean="0"/>
              <a:t>应当关注</a:t>
            </a:r>
            <a:r>
              <a:rPr sz="2400" b="1" dirty="0" smtClean="0">
                <a:solidFill>
                  <a:srgbClr val="FF0000"/>
                </a:solidFill>
              </a:rPr>
              <a:t>见解出新</a:t>
            </a:r>
            <a:r>
              <a:rPr sz="2400" b="1" dirty="0" smtClean="0"/>
              <a:t>。下列诗句有“见解出新”的一项是（</a:t>
            </a:r>
            <a:r>
              <a:rPr lang="en-US" sz="2400" b="1" dirty="0" smtClean="0"/>
              <a:t>   </a:t>
            </a:r>
            <a:r>
              <a:rPr sz="2400" b="1" dirty="0" smtClean="0"/>
              <a:t>）</a:t>
            </a:r>
          </a:p>
          <a:p>
            <a:r>
              <a:rPr lang="en-US" sz="2400" dirty="0" smtClean="0"/>
              <a:t>A</a:t>
            </a:r>
            <a:r>
              <a:rPr sz="2400" dirty="0" smtClean="0"/>
              <a:t>．云边雁断胡天月，陇上羊归塞草烟。 </a:t>
            </a:r>
            <a:r>
              <a:rPr lang="en-US" sz="2400" dirty="0" smtClean="0"/>
              <a:t>  </a:t>
            </a:r>
            <a:r>
              <a:rPr sz="2400" dirty="0" smtClean="0"/>
              <a:t>（温庭筠《苏武庙》）</a:t>
            </a:r>
          </a:p>
          <a:p>
            <a:r>
              <a:rPr lang="en-US" sz="2400" dirty="0" smtClean="0"/>
              <a:t>B</a:t>
            </a:r>
            <a:r>
              <a:rPr sz="2400" dirty="0" smtClean="0"/>
              <a:t>．意态由来画不成，当时枉杀毛延寿。 </a:t>
            </a:r>
            <a:r>
              <a:rPr lang="en-US" sz="2400" dirty="0" smtClean="0"/>
              <a:t>  </a:t>
            </a:r>
            <a:r>
              <a:rPr sz="2400" dirty="0" smtClean="0"/>
              <a:t>（王安石《明妃曲》）</a:t>
            </a:r>
          </a:p>
          <a:p>
            <a:r>
              <a:rPr lang="en-US" sz="2400" dirty="0" smtClean="0"/>
              <a:t>C</a:t>
            </a:r>
            <a:r>
              <a:rPr sz="2400" dirty="0" smtClean="0"/>
              <a:t>．屈平词赋悬日月，楚王台榭空山丘。 </a:t>
            </a:r>
            <a:r>
              <a:rPr lang="en-US" sz="2400" dirty="0" smtClean="0"/>
              <a:t>    </a:t>
            </a:r>
            <a:r>
              <a:rPr sz="2400" dirty="0" smtClean="0"/>
              <a:t>（李白《江上吟》） </a:t>
            </a:r>
          </a:p>
          <a:p>
            <a:r>
              <a:rPr lang="en-US" sz="2400" dirty="0" smtClean="0"/>
              <a:t>D</a:t>
            </a:r>
            <a:r>
              <a:rPr sz="2400" dirty="0" smtClean="0"/>
              <a:t>．燕丹计尽问田生，易水悲歌壮士行。 </a:t>
            </a:r>
            <a:r>
              <a:rPr lang="en-US" sz="2400" dirty="0" smtClean="0"/>
              <a:t>      </a:t>
            </a:r>
            <a:r>
              <a:rPr sz="2400" dirty="0" smtClean="0"/>
              <a:t>（张耒《荆轲》）</a:t>
            </a:r>
          </a:p>
          <a:p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6668" y="660681"/>
            <a:ext cx="8641590" cy="4739658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2</a:t>
            </a:r>
            <a:r>
              <a:rPr sz="2400" b="1" dirty="0" smtClean="0"/>
              <a:t>．清人袁枚认为，</a:t>
            </a:r>
            <a:r>
              <a:rPr sz="2400" b="1" dirty="0" smtClean="0">
                <a:solidFill>
                  <a:srgbClr val="0070C0"/>
                </a:solidFill>
              </a:rPr>
              <a:t>咏史诗</a:t>
            </a:r>
            <a:r>
              <a:rPr sz="2400" b="1" dirty="0" smtClean="0"/>
              <a:t>应当关注</a:t>
            </a:r>
            <a:r>
              <a:rPr sz="2400" b="1" dirty="0" smtClean="0">
                <a:solidFill>
                  <a:srgbClr val="FF0000"/>
                </a:solidFill>
              </a:rPr>
              <a:t>见解出新</a:t>
            </a:r>
            <a:r>
              <a:rPr sz="2400" b="1" dirty="0" smtClean="0"/>
              <a:t>。下列诗句有“见解出新”的一项是（</a:t>
            </a:r>
            <a:r>
              <a:rPr lang="en-US" sz="2400" b="1" dirty="0" smtClean="0"/>
              <a:t> B  </a:t>
            </a:r>
            <a:r>
              <a:rPr sz="2400" b="1" dirty="0" smtClean="0"/>
              <a:t>）</a:t>
            </a:r>
          </a:p>
          <a:p>
            <a:r>
              <a:rPr lang="en-US" sz="2400" dirty="0" smtClean="0"/>
              <a:t>A</a:t>
            </a:r>
            <a:r>
              <a:rPr sz="2400" dirty="0" smtClean="0"/>
              <a:t>．云边雁断胡天月，陇上羊归塞草烟。 </a:t>
            </a:r>
            <a:r>
              <a:rPr lang="en-US" sz="2400" dirty="0" smtClean="0"/>
              <a:t>  </a:t>
            </a:r>
            <a:r>
              <a:rPr sz="2400" dirty="0" smtClean="0"/>
              <a:t>（温庭筠《苏武庙》）</a:t>
            </a:r>
          </a:p>
          <a:p>
            <a:r>
              <a:rPr lang="en-US" sz="2400" dirty="0" smtClean="0"/>
              <a:t>B</a:t>
            </a:r>
            <a:r>
              <a:rPr sz="2400" dirty="0" smtClean="0"/>
              <a:t>．意态由来画不成，当时枉杀毛延寿。 </a:t>
            </a:r>
            <a:r>
              <a:rPr lang="en-US" sz="2400" dirty="0" smtClean="0"/>
              <a:t>  </a:t>
            </a:r>
            <a:r>
              <a:rPr sz="2400" dirty="0" smtClean="0"/>
              <a:t>（王安石《明妃曲》）</a:t>
            </a:r>
          </a:p>
          <a:p>
            <a:r>
              <a:rPr lang="en-US" sz="2400" dirty="0" smtClean="0"/>
              <a:t>C</a:t>
            </a:r>
            <a:r>
              <a:rPr sz="2400" dirty="0" smtClean="0"/>
              <a:t>．屈平词赋悬日月，楚王台榭空山丘。 </a:t>
            </a:r>
            <a:r>
              <a:rPr lang="en-US" sz="2400" dirty="0" smtClean="0"/>
              <a:t>    </a:t>
            </a:r>
            <a:r>
              <a:rPr sz="2400" dirty="0" smtClean="0"/>
              <a:t>（李白《江上吟》） </a:t>
            </a:r>
          </a:p>
          <a:p>
            <a:r>
              <a:rPr lang="en-US" sz="2400" dirty="0" smtClean="0"/>
              <a:t>D</a:t>
            </a:r>
            <a:r>
              <a:rPr sz="2400" dirty="0" smtClean="0"/>
              <a:t>．燕丹计尽问田生，易水悲歌壮士行。 </a:t>
            </a:r>
            <a:r>
              <a:rPr lang="en-US" sz="2400" dirty="0" smtClean="0"/>
              <a:t>      </a:t>
            </a:r>
            <a:r>
              <a:rPr sz="2400" dirty="0" smtClean="0"/>
              <a:t>（张耒《荆轲》）</a:t>
            </a:r>
          </a:p>
          <a:p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705970"/>
            <a:ext cx="8244549" cy="443753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3</a:t>
            </a:r>
            <a:r>
              <a:rPr sz="2000" dirty="0" smtClean="0"/>
              <a:t>．同样是</a:t>
            </a:r>
            <a:r>
              <a:rPr sz="2000" dirty="0" smtClean="0">
                <a:solidFill>
                  <a:srgbClr val="FF0000"/>
                </a:solidFill>
              </a:rPr>
              <a:t>凭吊项羽</a:t>
            </a:r>
            <a:r>
              <a:rPr sz="2000" dirty="0" smtClean="0"/>
              <a:t>，下面这首《夏日绝句》与《乌江项王庙》所抒发的</a:t>
            </a:r>
            <a:r>
              <a:rPr sz="2000" dirty="0" smtClean="0">
                <a:solidFill>
                  <a:srgbClr val="FF0000"/>
                </a:solidFill>
              </a:rPr>
              <a:t>情感</a:t>
            </a:r>
            <a:r>
              <a:rPr sz="2000" dirty="0" smtClean="0"/>
              <a:t>有</a:t>
            </a:r>
            <a:r>
              <a:rPr sz="2000" dirty="0" smtClean="0">
                <a:solidFill>
                  <a:srgbClr val="0070C0"/>
                </a:solidFill>
              </a:rPr>
              <a:t>相近之处</a:t>
            </a:r>
            <a:r>
              <a:rPr sz="2000" dirty="0" smtClean="0"/>
              <a:t>，又有</a:t>
            </a:r>
            <a:r>
              <a:rPr sz="2000" dirty="0" smtClean="0">
                <a:solidFill>
                  <a:srgbClr val="0070C0"/>
                </a:solidFill>
              </a:rPr>
              <a:t>不同之处</a:t>
            </a:r>
            <a:r>
              <a:rPr sz="2000" dirty="0" smtClean="0"/>
              <a:t>。请</a:t>
            </a:r>
            <a:r>
              <a:rPr sz="2000" dirty="0" smtClean="0">
                <a:solidFill>
                  <a:srgbClr val="00B050"/>
                </a:solidFill>
              </a:rPr>
              <a:t>结合具体诗句</a:t>
            </a:r>
            <a:r>
              <a:rPr sz="2000" dirty="0" smtClean="0"/>
              <a:t>，作简要分析。</a:t>
            </a:r>
          </a:p>
          <a:p>
            <a:pPr algn="ctr">
              <a:buNone/>
            </a:pPr>
            <a:r>
              <a:rPr sz="2000" b="1" dirty="0" smtClean="0"/>
              <a:t>夏日绝句</a:t>
            </a:r>
            <a:r>
              <a:rPr sz="2000" b="1" baseline="30000" dirty="0" smtClean="0"/>
              <a:t>注</a:t>
            </a:r>
            <a:r>
              <a:rPr sz="2000" b="1" dirty="0" smtClean="0"/>
              <a:t>  李清照</a:t>
            </a:r>
          </a:p>
          <a:p>
            <a:pPr algn="ctr">
              <a:buNone/>
            </a:pPr>
            <a:r>
              <a:rPr sz="2000" dirty="0" smtClean="0"/>
              <a:t>生当作人杰，死亦为鬼雄。</a:t>
            </a:r>
          </a:p>
          <a:p>
            <a:pPr algn="ctr">
              <a:buNone/>
            </a:pPr>
            <a:r>
              <a:rPr sz="2000" dirty="0" smtClean="0"/>
              <a:t>至今思项羽，不肯过江东。</a:t>
            </a:r>
          </a:p>
          <a:p>
            <a:pPr>
              <a:buNone/>
            </a:pPr>
            <a:r>
              <a:rPr lang="en-US" sz="2000" dirty="0" smtClean="0"/>
              <a:t>     </a:t>
            </a:r>
            <a:r>
              <a:rPr sz="2000" dirty="0" smtClean="0"/>
              <a:t>【注】</a:t>
            </a:r>
            <a:r>
              <a:rPr sz="2000" dirty="0" smtClean="0">
                <a:solidFill>
                  <a:srgbClr val="0070C0"/>
                </a:solidFill>
              </a:rPr>
              <a:t>此诗作于宋室南渡之后</a:t>
            </a:r>
            <a:r>
              <a:rPr sz="2000" dirty="0" smtClean="0"/>
              <a:t>。宋汴京沦陷后，康王赵构带着臣僚南逃，偏安于临安（今杭州）。</a:t>
            </a:r>
          </a:p>
          <a:p>
            <a:pPr marL="0" indent="0">
              <a:buNone/>
            </a:pPr>
            <a:endParaRPr altLang="zh-CN" sz="2400" b="1" dirty="0"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2415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dirty="0" smtClean="0"/>
              <a:t>3</a:t>
            </a:r>
            <a:r>
              <a:rPr sz="2400" dirty="0" smtClean="0"/>
              <a:t>．同样是</a:t>
            </a:r>
            <a:r>
              <a:rPr sz="2400" dirty="0" smtClean="0">
                <a:solidFill>
                  <a:srgbClr val="FF0000"/>
                </a:solidFill>
              </a:rPr>
              <a:t>凭吊项羽</a:t>
            </a:r>
            <a:r>
              <a:rPr sz="2400" dirty="0" smtClean="0"/>
              <a:t>，下面这首</a:t>
            </a:r>
            <a:r>
              <a:rPr lang="en-US" altLang="zh-CN" sz="2400" dirty="0" smtClean="0"/>
              <a:t>《</a:t>
            </a:r>
            <a:r>
              <a:rPr sz="2400" dirty="0" smtClean="0"/>
              <a:t>夏日绝句</a:t>
            </a:r>
            <a:r>
              <a:rPr lang="en-US" altLang="zh-CN" sz="2400" dirty="0" smtClean="0"/>
              <a:t>》</a:t>
            </a:r>
            <a:r>
              <a:rPr sz="2400" dirty="0" smtClean="0"/>
              <a:t>与</a:t>
            </a:r>
            <a:r>
              <a:rPr lang="en-US" altLang="zh-CN" sz="2400" dirty="0" smtClean="0"/>
              <a:t>《</a:t>
            </a:r>
            <a:r>
              <a:rPr sz="2400" dirty="0" smtClean="0"/>
              <a:t>乌江项王庙</a:t>
            </a:r>
            <a:r>
              <a:rPr lang="en-US" altLang="zh-CN" sz="2400" dirty="0" smtClean="0"/>
              <a:t>》</a:t>
            </a:r>
            <a:r>
              <a:rPr sz="2400" dirty="0" smtClean="0"/>
              <a:t>所抒发的</a:t>
            </a:r>
            <a:r>
              <a:rPr sz="2400" dirty="0" smtClean="0">
                <a:solidFill>
                  <a:srgbClr val="FF0000"/>
                </a:solidFill>
              </a:rPr>
              <a:t>情感</a:t>
            </a:r>
            <a:r>
              <a:rPr sz="2400" dirty="0" smtClean="0"/>
              <a:t>有</a:t>
            </a:r>
            <a:r>
              <a:rPr sz="2400" dirty="0" smtClean="0">
                <a:solidFill>
                  <a:srgbClr val="0070C0"/>
                </a:solidFill>
              </a:rPr>
              <a:t>相近之处</a:t>
            </a:r>
            <a:r>
              <a:rPr sz="2400" dirty="0" smtClean="0"/>
              <a:t>，又有</a:t>
            </a:r>
            <a:r>
              <a:rPr sz="2400" dirty="0" smtClean="0">
                <a:solidFill>
                  <a:srgbClr val="0070C0"/>
                </a:solidFill>
              </a:rPr>
              <a:t>不同之处</a:t>
            </a:r>
            <a:r>
              <a:rPr sz="2400" dirty="0" smtClean="0"/>
              <a:t>。请</a:t>
            </a:r>
            <a:r>
              <a:rPr sz="2400" dirty="0" smtClean="0">
                <a:solidFill>
                  <a:srgbClr val="00B050"/>
                </a:solidFill>
              </a:rPr>
              <a:t>结合具体诗句</a:t>
            </a:r>
            <a:r>
              <a:rPr sz="2400" dirty="0" smtClean="0"/>
              <a:t>，作简要分析。</a:t>
            </a:r>
          </a:p>
          <a:p>
            <a:pPr>
              <a:lnSpc>
                <a:spcPct val="100000"/>
              </a:lnSpc>
            </a:pPr>
            <a:r>
              <a:rPr kumimoji="1" sz="2400" b="1" dirty="0" smtClean="0">
                <a:latin typeface="楷体" pitchFamily="49" charset="-122"/>
                <a:ea typeface="楷体" pitchFamily="49" charset="-122"/>
              </a:rPr>
              <a:t>解题思路：</a:t>
            </a:r>
          </a:p>
          <a:p>
            <a:pPr>
              <a:lnSpc>
                <a:spcPct val="100000"/>
              </a:lnSpc>
            </a:pPr>
            <a:r>
              <a:rPr kumimoji="1" lang="en-US" altLang="zh-CN" sz="24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kumimoji="1" sz="2400" b="1" dirty="0" smtClean="0">
                <a:latin typeface="楷体" pitchFamily="49" charset="-122"/>
                <a:ea typeface="楷体" pitchFamily="49" charset="-122"/>
              </a:rPr>
              <a:t>、分别理解两首诗</a:t>
            </a:r>
          </a:p>
          <a:p>
            <a:pPr>
              <a:lnSpc>
                <a:spcPct val="100000"/>
              </a:lnSpc>
            </a:pPr>
            <a:r>
              <a:rPr kumimoji="1" lang="en-US" altLang="zh-CN" sz="2400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kumimoji="1" sz="2400" b="1" dirty="0" smtClean="0">
                <a:latin typeface="楷体" pitchFamily="49" charset="-122"/>
                <a:ea typeface="楷体" pitchFamily="49" charset="-122"/>
              </a:rPr>
              <a:t>、理解两首诗表达的情感</a:t>
            </a:r>
          </a:p>
          <a:p>
            <a:pPr>
              <a:lnSpc>
                <a:spcPct val="100000"/>
              </a:lnSpc>
            </a:pPr>
            <a:r>
              <a:rPr kumimoji="1" lang="en-US" altLang="zh-CN" sz="24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kumimoji="1" sz="2400" b="1" dirty="0" smtClean="0">
                <a:latin typeface="楷体" pitchFamily="49" charset="-122"/>
                <a:ea typeface="楷体" pitchFamily="49" charset="-122"/>
              </a:rPr>
              <a:t>、比较：相近之处和不同之处（结合诗句）</a:t>
            </a:r>
          </a:p>
          <a:p>
            <a:pPr>
              <a:lnSpc>
                <a:spcPct val="100000"/>
              </a:lnSpc>
            </a:pPr>
            <a:r>
              <a:rPr kumimoji="1" lang="en-US" altLang="zh-CN" sz="2400" b="1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kumimoji="1" sz="2400" b="1" dirty="0" smtClean="0">
                <a:latin typeface="楷体" pitchFamily="49" charset="-122"/>
                <a:ea typeface="楷体" pitchFamily="49" charset="-122"/>
              </a:rPr>
              <a:t>、规范作答</a:t>
            </a:r>
          </a:p>
          <a:p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sz="1800" b="1" dirty="0" smtClean="0"/>
              <a:t>乌江项王庙  严遂成</a:t>
            </a:r>
            <a:endParaRPr lang="en-US" altLang="zh-CN" sz="1800" b="1" dirty="0" smtClean="0"/>
          </a:p>
          <a:p>
            <a:pPr algn="ctr">
              <a:buNone/>
            </a:pPr>
            <a:endParaRPr sz="1800" b="1" dirty="0" smtClean="0"/>
          </a:p>
          <a:p>
            <a:pPr algn="ctr">
              <a:lnSpc>
                <a:spcPct val="150000"/>
              </a:lnSpc>
              <a:buNone/>
            </a:pPr>
            <a:r>
              <a:rPr sz="1800" b="1" dirty="0" smtClean="0"/>
              <a:t>云旗庙貌拜行人，</a:t>
            </a:r>
            <a:r>
              <a:rPr sz="1800" b="1" dirty="0" smtClean="0">
                <a:solidFill>
                  <a:srgbClr val="FF0000"/>
                </a:solidFill>
              </a:rPr>
              <a:t>功罪千秋</a:t>
            </a:r>
            <a:r>
              <a:rPr sz="1800" b="1" dirty="0" smtClean="0"/>
              <a:t>问鬼神。</a:t>
            </a:r>
          </a:p>
          <a:p>
            <a:pPr algn="ctr">
              <a:lnSpc>
                <a:spcPct val="150000"/>
              </a:lnSpc>
              <a:buNone/>
            </a:pPr>
            <a:r>
              <a:rPr sz="1800" b="1" dirty="0" smtClean="0">
                <a:solidFill>
                  <a:srgbClr val="FF0000"/>
                </a:solidFill>
              </a:rPr>
              <a:t>剑舞鸿门</a:t>
            </a:r>
            <a:r>
              <a:rPr sz="1800" b="1" dirty="0" smtClean="0"/>
              <a:t>能赦汉，</a:t>
            </a:r>
            <a:r>
              <a:rPr sz="1800" b="1" dirty="0" smtClean="0">
                <a:solidFill>
                  <a:srgbClr val="FF0000"/>
                </a:solidFill>
              </a:rPr>
              <a:t>船沉巨鹿</a:t>
            </a:r>
            <a:r>
              <a:rPr sz="1800" b="1" baseline="30000" dirty="0" smtClean="0"/>
              <a:t>①</a:t>
            </a:r>
            <a:r>
              <a:rPr sz="1800" b="1" dirty="0" smtClean="0"/>
              <a:t>竟亡秦。</a:t>
            </a:r>
          </a:p>
          <a:p>
            <a:pPr algn="ctr">
              <a:lnSpc>
                <a:spcPct val="150000"/>
              </a:lnSpc>
              <a:buNone/>
            </a:pPr>
            <a:r>
              <a:rPr sz="1800" b="1" dirty="0" smtClean="0"/>
              <a:t>范增</a:t>
            </a:r>
            <a:r>
              <a:rPr sz="1800" b="1" dirty="0" smtClean="0">
                <a:solidFill>
                  <a:srgbClr val="FF0000"/>
                </a:solidFill>
              </a:rPr>
              <a:t>一去</a:t>
            </a:r>
            <a:r>
              <a:rPr sz="1800" b="1" dirty="0" smtClean="0"/>
              <a:t>无谋主，韩信</a:t>
            </a:r>
            <a:r>
              <a:rPr sz="1800" b="1" baseline="30000" dirty="0" smtClean="0"/>
              <a:t>②</a:t>
            </a:r>
            <a:r>
              <a:rPr sz="1800" b="1" dirty="0" smtClean="0">
                <a:solidFill>
                  <a:srgbClr val="FF0000"/>
                </a:solidFill>
              </a:rPr>
              <a:t>原来</a:t>
            </a:r>
            <a:r>
              <a:rPr sz="1800" b="1" dirty="0" smtClean="0"/>
              <a:t>是</a:t>
            </a:r>
            <a:r>
              <a:rPr sz="1800" b="1" dirty="0" smtClean="0">
                <a:solidFill>
                  <a:srgbClr val="FF0000"/>
                </a:solidFill>
              </a:rPr>
              <a:t>逐臣</a:t>
            </a:r>
            <a:r>
              <a:rPr sz="1800" b="1" dirty="0" smtClean="0"/>
              <a:t>。</a:t>
            </a:r>
          </a:p>
          <a:p>
            <a:pPr algn="ctr">
              <a:lnSpc>
                <a:spcPct val="150000"/>
              </a:lnSpc>
              <a:buNone/>
            </a:pPr>
            <a:r>
              <a:rPr sz="1800" b="1" dirty="0" smtClean="0"/>
              <a:t>江上楚歌最哀怨，</a:t>
            </a:r>
            <a:r>
              <a:rPr sz="1800" b="1" dirty="0" smtClean="0">
                <a:solidFill>
                  <a:srgbClr val="FF0000"/>
                </a:solidFill>
              </a:rPr>
              <a:t>招魂</a:t>
            </a:r>
            <a:r>
              <a:rPr sz="1800" b="1" baseline="30000" dirty="0" smtClean="0"/>
              <a:t>③</a:t>
            </a:r>
            <a:r>
              <a:rPr sz="1800" b="1" dirty="0" smtClean="0">
                <a:solidFill>
                  <a:srgbClr val="FF0000"/>
                </a:solidFill>
              </a:rPr>
              <a:t>不独为灵均</a:t>
            </a:r>
            <a:r>
              <a:rPr sz="1800" b="1" baseline="30000" dirty="0" smtClean="0"/>
              <a:t>④</a:t>
            </a:r>
            <a:r>
              <a:rPr dirty="0" smtClean="0"/>
              <a:t>。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zh-CN" altLang="en-US" sz="2200" b="1" dirty="0" smtClean="0"/>
              <a:t>夏日绝句</a:t>
            </a:r>
            <a:r>
              <a:rPr lang="zh-CN" altLang="en-US" sz="2200" b="1" baseline="30000" dirty="0" smtClean="0"/>
              <a:t>注</a:t>
            </a:r>
            <a:r>
              <a:rPr lang="zh-CN" altLang="en-US" sz="2200" b="1" dirty="0" smtClean="0"/>
              <a:t>  李清照</a:t>
            </a:r>
            <a:endParaRPr lang="en-US" altLang="zh-CN" sz="2200" b="1" dirty="0" smtClean="0"/>
          </a:p>
          <a:p>
            <a:pPr algn="ctr">
              <a:buNone/>
            </a:pPr>
            <a:endParaRPr lang="en-US" altLang="zh-CN" sz="2200" b="1" dirty="0" smtClean="0"/>
          </a:p>
          <a:p>
            <a:pPr algn="ctr">
              <a:buNone/>
            </a:pPr>
            <a:endParaRPr lang="zh-CN" altLang="en-US" sz="2200" b="1" dirty="0" smtClean="0"/>
          </a:p>
          <a:p>
            <a:pPr algn="ctr">
              <a:buNone/>
            </a:pPr>
            <a:r>
              <a:rPr lang="zh-CN" altLang="en-US" sz="2200" b="1" dirty="0" smtClean="0"/>
              <a:t>生当作人杰，死亦为鬼雄。</a:t>
            </a:r>
          </a:p>
          <a:p>
            <a:pPr>
              <a:buNone/>
            </a:pPr>
            <a:r>
              <a:rPr lang="zh-CN" altLang="en-US" sz="2200" b="1" dirty="0" smtClean="0"/>
              <a:t>至今思项羽，不肯过江东。</a:t>
            </a:r>
            <a:endParaRPr lang="en-US" altLang="zh-CN" sz="2200" b="1" dirty="0" smtClean="0"/>
          </a:p>
          <a:p>
            <a:pPr>
              <a:buNone/>
            </a:pPr>
            <a:r>
              <a:rPr lang="en-US" altLang="zh-CN" sz="1900" dirty="0" smtClean="0"/>
              <a:t>【</a:t>
            </a:r>
            <a:r>
              <a:rPr lang="zh-CN" altLang="en-US" sz="1900" dirty="0" smtClean="0"/>
              <a:t>注</a:t>
            </a:r>
            <a:r>
              <a:rPr lang="en-US" altLang="zh-CN" sz="1900" dirty="0" smtClean="0"/>
              <a:t>】</a:t>
            </a:r>
            <a:r>
              <a:rPr lang="zh-CN" altLang="en-US" sz="1900" dirty="0" smtClean="0">
                <a:solidFill>
                  <a:srgbClr val="0070C0"/>
                </a:solidFill>
              </a:rPr>
              <a:t>此诗作于宋室南渡之后</a:t>
            </a:r>
            <a:r>
              <a:rPr lang="zh-CN" altLang="en-US" sz="1900" dirty="0" smtClean="0"/>
              <a:t>。宋汴京沦陷后，康王赵构带着臣僚南逃，偏安于临安（今杭州）。</a:t>
            </a:r>
            <a:endParaRPr lang="zh-CN" altLang="en-US" sz="2400" dirty="0" smtClean="0"/>
          </a:p>
          <a:p>
            <a:pPr algn="ctr">
              <a:buNone/>
            </a:pPr>
            <a:endParaRPr lang="zh-CN" altLang="en-US" sz="2200" b="1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3927" y="472317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800" b="1" dirty="0" smtClean="0"/>
              <a:t>答案示例</a:t>
            </a:r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974" y="1151068"/>
            <a:ext cx="7974616" cy="3605580"/>
          </a:xfrm>
        </p:spPr>
        <p:txBody>
          <a:bodyPr>
            <a:normAutofit fontScale="92500" lnSpcReduction="20000"/>
          </a:bodyPr>
          <a:lstStyle/>
          <a:p>
            <a:r>
              <a:rPr sz="2800" b="1" dirty="0" smtClean="0">
                <a:solidFill>
                  <a:srgbClr val="0070C0"/>
                </a:solidFill>
              </a:rPr>
              <a:t>相近之处</a:t>
            </a:r>
            <a:r>
              <a:rPr sz="2800" b="1" dirty="0" smtClean="0"/>
              <a:t>：严诗“</a:t>
            </a:r>
            <a:r>
              <a:rPr sz="2800" b="1" dirty="0" smtClean="0">
                <a:solidFill>
                  <a:srgbClr val="00B050"/>
                </a:solidFill>
              </a:rPr>
              <a:t>剑舞</a:t>
            </a:r>
            <a:r>
              <a:rPr sz="2800" b="1" dirty="0" smtClean="0"/>
              <a:t>”两句，李诗“</a:t>
            </a:r>
            <a:r>
              <a:rPr sz="2800" b="1" dirty="0" smtClean="0">
                <a:solidFill>
                  <a:srgbClr val="00B050"/>
                </a:solidFill>
              </a:rPr>
              <a:t>生当</a:t>
            </a:r>
            <a:r>
              <a:rPr sz="2800" b="1" dirty="0" smtClean="0"/>
              <a:t>”两句</a:t>
            </a:r>
            <a:r>
              <a:rPr sz="2800" b="1" dirty="0" smtClean="0">
                <a:solidFill>
                  <a:srgbClr val="FF0000"/>
                </a:solidFill>
              </a:rPr>
              <a:t>都</a:t>
            </a:r>
            <a:r>
              <a:rPr sz="2800" b="1" dirty="0" smtClean="0"/>
              <a:t>写出了</a:t>
            </a:r>
            <a:r>
              <a:rPr sz="2800" b="1" dirty="0" smtClean="0">
                <a:solidFill>
                  <a:srgbClr val="FF0000"/>
                </a:solidFill>
              </a:rPr>
              <a:t>对项羽丰功伟绩的肯定和赞扬</a:t>
            </a:r>
            <a:r>
              <a:rPr sz="2800" b="1" dirty="0" smtClean="0"/>
              <a:t>。</a:t>
            </a:r>
            <a:endParaRPr lang="en-US" sz="2800" b="1" dirty="0" smtClean="0"/>
          </a:p>
          <a:p>
            <a:r>
              <a:rPr sz="2800" b="1" dirty="0" smtClean="0">
                <a:solidFill>
                  <a:srgbClr val="0070C0"/>
                </a:solidFill>
              </a:rPr>
              <a:t>不同之处</a:t>
            </a:r>
            <a:r>
              <a:rPr sz="2800" b="1" dirty="0" smtClean="0"/>
              <a:t>：</a:t>
            </a:r>
            <a:r>
              <a:rPr sz="2800" b="1" dirty="0" smtClean="0">
                <a:solidFill>
                  <a:srgbClr val="FF0000"/>
                </a:solidFill>
              </a:rPr>
              <a:t>严诗</a:t>
            </a:r>
            <a:r>
              <a:rPr sz="2800" b="1" dirty="0" smtClean="0"/>
              <a:t>“</a:t>
            </a:r>
            <a:r>
              <a:rPr sz="2800" b="1" dirty="0" smtClean="0">
                <a:solidFill>
                  <a:srgbClr val="00B050"/>
                </a:solidFill>
              </a:rPr>
              <a:t>范增</a:t>
            </a:r>
            <a:r>
              <a:rPr sz="2800" b="1" dirty="0" smtClean="0"/>
              <a:t>”两句，写出项羽错失两大良臣，而失去优势，及“</a:t>
            </a:r>
            <a:r>
              <a:rPr sz="2800" b="1" dirty="0" smtClean="0">
                <a:solidFill>
                  <a:srgbClr val="00B050"/>
                </a:solidFill>
              </a:rPr>
              <a:t>江上</a:t>
            </a:r>
            <a:r>
              <a:rPr sz="2800" b="1" dirty="0" smtClean="0"/>
              <a:t>”两句，写出作者对项羽的惋惜与悲哀之情。而</a:t>
            </a:r>
            <a:r>
              <a:rPr sz="2800" b="1" dirty="0" smtClean="0">
                <a:solidFill>
                  <a:srgbClr val="FF0000"/>
                </a:solidFill>
              </a:rPr>
              <a:t>李诗</a:t>
            </a:r>
            <a:r>
              <a:rPr sz="2800" b="1" dirty="0" smtClean="0"/>
              <a:t>“</a:t>
            </a:r>
            <a:r>
              <a:rPr sz="2800" b="1" dirty="0" smtClean="0">
                <a:solidFill>
                  <a:srgbClr val="00B050"/>
                </a:solidFill>
              </a:rPr>
              <a:t>至今</a:t>
            </a:r>
            <a:r>
              <a:rPr sz="2800" b="1" dirty="0" smtClean="0"/>
              <a:t>”两句，在写出项羽不肯过江东的傲骨的同时，作者借此讽刺了对赵构逃亡的不满与批判。</a:t>
            </a:r>
          </a:p>
          <a:p>
            <a:endParaRPr sz="24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7263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267874"/>
            <a:ext cx="8244549" cy="4875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700" b="1" dirty="0" smtClean="0"/>
              <a:t>答案示例</a:t>
            </a:r>
            <a:r>
              <a:rPr lang="en-US" altLang="zh-CN" sz="2700" b="1" dirty="0" smtClean="0"/>
              <a:t>2</a:t>
            </a:r>
          </a:p>
          <a:p>
            <a:pPr marL="0" indent="0">
              <a:buNone/>
            </a:pPr>
            <a:r>
              <a:rPr sz="24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相似之处：</a:t>
            </a:r>
            <a:r>
              <a:rPr sz="2400" b="1" dirty="0" smtClean="0">
                <a:latin typeface="黑体" pitchFamily="49" charset="-122"/>
                <a:ea typeface="黑体" pitchFamily="49" charset="-122"/>
              </a:rPr>
              <a:t>严李两诗</a:t>
            </a:r>
            <a:r>
              <a:rPr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均肯定了项羽勇猛豪迈的气魄</a:t>
            </a:r>
            <a:r>
              <a:rPr sz="2400" b="1" dirty="0" smtClean="0">
                <a:latin typeface="黑体" pitchFamily="49" charset="-122"/>
                <a:ea typeface="黑体" pitchFamily="49" charset="-122"/>
              </a:rPr>
              <a:t>，如</a:t>
            </a:r>
            <a:r>
              <a:rPr sz="24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“赦汉”“亡秦”</a:t>
            </a:r>
            <a:r>
              <a:rPr sz="2400" b="1" dirty="0" smtClean="0">
                <a:latin typeface="黑体" pitchFamily="49" charset="-122"/>
                <a:ea typeface="黑体" pitchFamily="49" charset="-122"/>
              </a:rPr>
              <a:t>体现了项羽的胸襟、优秀功绩</a:t>
            </a:r>
            <a:r>
              <a:rPr sz="24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；“人杰”“鬼雄”</a:t>
            </a:r>
            <a:r>
              <a:rPr sz="2400" b="1" dirty="0" smtClean="0">
                <a:latin typeface="黑体" pitchFamily="49" charset="-122"/>
                <a:ea typeface="黑体" pitchFamily="49" charset="-122"/>
              </a:rPr>
              <a:t>评价项羽的正直与豪爽勇敢，两诗均表达作者对项羽的赞美之情。</a:t>
            </a:r>
            <a:endParaRPr lang="en-US" sz="2400" b="1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r>
              <a:rPr sz="24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不同之处：</a:t>
            </a:r>
            <a:r>
              <a:rPr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严诗</a:t>
            </a:r>
            <a:r>
              <a:rPr sz="2400" b="1" dirty="0" smtClean="0">
                <a:latin typeface="黑体" pitchFamily="49" charset="-122"/>
                <a:ea typeface="黑体" pitchFamily="49" charset="-122"/>
              </a:rPr>
              <a:t>理性客观地指出了项羽的失误，并在尾联写“</a:t>
            </a:r>
            <a:r>
              <a:rPr sz="2400" b="1" dirty="0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楚歌”“哀怨</a:t>
            </a:r>
            <a:r>
              <a:rPr sz="2400" b="1" dirty="0" smtClean="0">
                <a:latin typeface="黑体" pitchFamily="49" charset="-122"/>
                <a:ea typeface="黑体" pitchFamily="49" charset="-122"/>
              </a:rPr>
              <a:t>”，</a:t>
            </a:r>
            <a:r>
              <a:rPr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表达了对项羽之死的惋惜</a:t>
            </a:r>
            <a:r>
              <a:rPr sz="2400" b="1" dirty="0" smtClean="0">
                <a:latin typeface="黑体" pitchFamily="49" charset="-122"/>
                <a:ea typeface="黑体" pitchFamily="49" charset="-122"/>
              </a:rPr>
              <a:t>；而</a:t>
            </a:r>
            <a:r>
              <a:rPr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李诗</a:t>
            </a:r>
            <a:r>
              <a:rPr sz="2400" b="1" dirty="0" smtClean="0">
                <a:latin typeface="黑体" pitchFamily="49" charset="-122"/>
                <a:ea typeface="黑体" pitchFamily="49" charset="-122"/>
              </a:rPr>
              <a:t>则带有</a:t>
            </a:r>
            <a:r>
              <a:rPr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对于当下南宋统治者的偏安逃避的感性愤慨，对项羽不过江东的行为表示赞赏</a:t>
            </a:r>
            <a:r>
              <a:rPr sz="2400" b="1" dirty="0" smtClean="0">
                <a:latin typeface="黑体" pitchFamily="49" charset="-122"/>
                <a:ea typeface="黑体" pitchFamily="49" charset="-122"/>
              </a:rPr>
              <a:t>。</a:t>
            </a:r>
          </a:p>
          <a:p>
            <a:pPr marL="0" indent="0">
              <a:buNone/>
            </a:pPr>
            <a:endParaRPr lang="en-US" altLang="zh-CN" sz="2000" b="1" dirty="0" smtClean="0"/>
          </a:p>
          <a:p>
            <a:pPr marL="0" indent="0">
              <a:buNone/>
            </a:pPr>
            <a:endParaRPr lang="zh-CN" altLang="zh-CN" b="1" dirty="0"/>
          </a:p>
          <a:p>
            <a:pPr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2415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dirty="0" smtClean="0">
                <a:latin typeface="黑体" pitchFamily="49" charset="-122"/>
                <a:ea typeface="黑体" pitchFamily="49" charset="-122"/>
              </a:rPr>
              <a:t>四、学法指导</a:t>
            </a:r>
            <a:endParaRPr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989704"/>
            <a:ext cx="8316568" cy="4153796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 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sz="2400" b="1" dirty="0" smtClean="0">
                <a:latin typeface="黑体" pitchFamily="49" charset="-122"/>
                <a:ea typeface="黑体" pitchFamily="49" charset="-122"/>
              </a:rPr>
              <a:t>认真审读题目，明确分析对象； </a:t>
            </a:r>
            <a:endParaRPr lang="en-US" sz="24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sz="24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（本题中的两首诗的内容并进行比较分析）</a:t>
            </a:r>
          </a:p>
          <a:p>
            <a:r>
              <a:rPr sz="24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sz="2400" b="1" dirty="0" smtClean="0">
                <a:latin typeface="黑体" pitchFamily="49" charset="-122"/>
                <a:ea typeface="黑体" pitchFamily="49" charset="-122"/>
              </a:rPr>
              <a:t>关注题目要求，针对问题作答；</a:t>
            </a:r>
            <a:endParaRPr lang="en-US" sz="24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sz="24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（本题中的两首诗的情感表达）</a:t>
            </a:r>
            <a:endParaRPr lang="en-US" altLang="zh-CN" sz="2400" b="1" dirty="0" smtClean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 3.</a:t>
            </a:r>
            <a:r>
              <a:rPr sz="2400" b="1" dirty="0" smtClean="0">
                <a:latin typeface="黑体" pitchFamily="49" charset="-122"/>
                <a:ea typeface="黑体" pitchFamily="49" charset="-122"/>
              </a:rPr>
              <a:t>结合诗句具体分析，不贴标签；</a:t>
            </a:r>
            <a:endParaRPr lang="en-US" sz="24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sz="24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（本题中结合诗句分析，落实词句 ）</a:t>
            </a:r>
            <a:endParaRPr lang="en-US" altLang="zh-CN" sz="2400" b="1" dirty="0" smtClean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 4.</a:t>
            </a:r>
            <a:r>
              <a:rPr sz="2400" b="1" dirty="0" smtClean="0">
                <a:latin typeface="黑体" pitchFamily="49" charset="-122"/>
                <a:ea typeface="黑体" pitchFamily="49" charset="-122"/>
              </a:rPr>
              <a:t>读懂诗歌为基础，规范作答。</a:t>
            </a:r>
            <a:endParaRPr lang="en-US" sz="24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sz="24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（理解诗歌内容及情感，强化书面作答）</a:t>
            </a:r>
            <a:endParaRPr lang="en-US" altLang="zh-CN" sz="2400" b="1" dirty="0" smtClean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  <a:p>
            <a:endParaRPr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224891"/>
            <a:ext cx="8139178" cy="667994"/>
          </a:xfrm>
        </p:spPr>
        <p:txBody>
          <a:bodyPr>
            <a:noAutofit/>
          </a:bodyPr>
          <a:lstStyle/>
          <a:p>
            <a:r>
              <a:rPr altLang="en-US" sz="3200" dirty="0" smtClean="0">
                <a:latin typeface="黑体" pitchFamily="49" charset="-122"/>
                <a:ea typeface="黑体" pitchFamily="49" charset="-122"/>
              </a:rPr>
              <a:t>五、巩固练习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8624" y="753035"/>
            <a:ext cx="8139178" cy="4390465"/>
          </a:xfrm>
        </p:spPr>
        <p:txBody>
          <a:bodyPr>
            <a:noAutofit/>
          </a:bodyPr>
          <a:lstStyle/>
          <a:p>
            <a:pPr algn="ctr" fontAlgn="ctr">
              <a:buNone/>
            </a:pPr>
            <a:r>
              <a:rPr sz="1800" b="1" dirty="0" smtClean="0">
                <a:latin typeface="黑体" pitchFamily="49" charset="-122"/>
                <a:ea typeface="黑体" pitchFamily="49" charset="-122"/>
              </a:rPr>
              <a:t>感遇（其十一）陈子昂</a:t>
            </a:r>
          </a:p>
          <a:p>
            <a:pPr algn="ctr" fontAlgn="ctr">
              <a:buNone/>
            </a:pPr>
            <a:r>
              <a:rPr sz="1800" b="1" dirty="0" smtClean="0">
                <a:latin typeface="黑体" pitchFamily="49" charset="-122"/>
                <a:ea typeface="黑体" pitchFamily="49" charset="-122"/>
              </a:rPr>
              <a:t>吾爱鬼谷子</a:t>
            </a:r>
            <a:r>
              <a:rPr sz="1800" b="1" baseline="30000" dirty="0" smtClean="0">
                <a:latin typeface="黑体" pitchFamily="49" charset="-122"/>
                <a:ea typeface="黑体" pitchFamily="49" charset="-122"/>
              </a:rPr>
              <a:t>①</a:t>
            </a:r>
            <a:r>
              <a:rPr sz="1800" b="1" dirty="0" smtClean="0">
                <a:latin typeface="黑体" pitchFamily="49" charset="-122"/>
                <a:ea typeface="黑体" pitchFamily="49" charset="-122"/>
              </a:rPr>
              <a:t>，青溪</a:t>
            </a:r>
            <a:r>
              <a:rPr sz="1800" b="1" baseline="30000" dirty="0" smtClean="0">
                <a:latin typeface="黑体" pitchFamily="49" charset="-122"/>
                <a:ea typeface="黑体" pitchFamily="49" charset="-122"/>
              </a:rPr>
              <a:t>②</a:t>
            </a:r>
            <a:r>
              <a:rPr sz="1800" b="1" dirty="0" smtClean="0">
                <a:latin typeface="黑体" pitchFamily="49" charset="-122"/>
                <a:ea typeface="黑体" pitchFamily="49" charset="-122"/>
              </a:rPr>
              <a:t>无垢氛。</a:t>
            </a:r>
          </a:p>
          <a:p>
            <a:pPr algn="ctr" fontAlgn="ctr">
              <a:buNone/>
            </a:pPr>
            <a:r>
              <a:rPr sz="1800" b="1" dirty="0" smtClean="0">
                <a:latin typeface="黑体" pitchFamily="49" charset="-122"/>
                <a:ea typeface="黑体" pitchFamily="49" charset="-122"/>
              </a:rPr>
              <a:t>囊括经世道，遗身在白云。</a:t>
            </a:r>
          </a:p>
          <a:p>
            <a:pPr algn="ctr" fontAlgn="ctr">
              <a:buNone/>
            </a:pPr>
            <a:r>
              <a:rPr sz="1800" b="1" dirty="0" smtClean="0">
                <a:latin typeface="黑体" pitchFamily="49" charset="-122"/>
                <a:ea typeface="黑体" pitchFamily="49" charset="-122"/>
              </a:rPr>
              <a:t>七雄方龙斗，天下久无君。</a:t>
            </a:r>
          </a:p>
          <a:p>
            <a:pPr algn="ctr" fontAlgn="ctr">
              <a:buNone/>
            </a:pPr>
            <a:r>
              <a:rPr sz="1800" b="1" dirty="0" smtClean="0">
                <a:latin typeface="黑体" pitchFamily="49" charset="-122"/>
                <a:ea typeface="黑体" pitchFamily="49" charset="-122"/>
              </a:rPr>
              <a:t>浮荣不足贵，遵养晦时文。</a:t>
            </a:r>
          </a:p>
          <a:p>
            <a:pPr algn="ctr" fontAlgn="ctr">
              <a:buNone/>
            </a:pPr>
            <a:r>
              <a:rPr sz="1800" b="1" dirty="0" smtClean="0">
                <a:latin typeface="黑体" pitchFamily="49" charset="-122"/>
                <a:ea typeface="黑体" pitchFamily="49" charset="-122"/>
              </a:rPr>
              <a:t>舒可弥宇宙，卷之不盈分。</a:t>
            </a:r>
          </a:p>
          <a:p>
            <a:pPr algn="ctr" fontAlgn="ctr">
              <a:buNone/>
            </a:pPr>
            <a:r>
              <a:rPr sz="1800" b="1" dirty="0" smtClean="0">
                <a:latin typeface="黑体" pitchFamily="49" charset="-122"/>
                <a:ea typeface="黑体" pitchFamily="49" charset="-122"/>
              </a:rPr>
              <a:t>岂徒山木寿，空与麋鹿群。</a:t>
            </a:r>
            <a:endParaRPr lang="en-US" altLang="zh-CN" sz="1400" b="1" dirty="0" smtClean="0">
              <a:latin typeface="黑体" pitchFamily="49" charset="-122"/>
              <a:ea typeface="黑体" pitchFamily="49" charset="-122"/>
            </a:endParaRPr>
          </a:p>
          <a:p>
            <a:pPr fontAlgn="ctr"/>
            <a:r>
              <a:rPr sz="1400" b="1" dirty="0" smtClean="0">
                <a:latin typeface="黑体" pitchFamily="49" charset="-122"/>
                <a:ea typeface="黑体" pitchFamily="49" charset="-122"/>
              </a:rPr>
              <a:t>注释：①鬼谷子：战国时楚人，通晓纵横捭阖之术，智慧卓绝。②青溪：山名，指鬼谷子隐居之处。</a:t>
            </a:r>
          </a:p>
          <a:p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8127724" cy="3263504"/>
          </a:xfrm>
        </p:spPr>
        <p:txBody>
          <a:bodyPr/>
          <a:lstStyle/>
          <a:p>
            <a:r>
              <a:rPr sz="2700" b="1" dirty="0" smtClean="0">
                <a:latin typeface="黑体" pitchFamily="49" charset="-122"/>
                <a:ea typeface="黑体" pitchFamily="49" charset="-122"/>
              </a:rPr>
              <a:t>一、教学目标：巩固诗歌的赏析方法，提高诗歌鉴赏能力</a:t>
            </a:r>
            <a:endParaRPr lang="en-US" altLang="zh-CN" sz="27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sz="2700" b="1" dirty="0" smtClean="0">
                <a:latin typeface="黑体" pitchFamily="49" charset="-122"/>
                <a:ea typeface="黑体" pitchFamily="49" charset="-122"/>
              </a:rPr>
              <a:t>二、教学重点和难点：审准题目、读懂诗歌、规范作答</a:t>
            </a:r>
            <a:endParaRPr lang="zh-CN" altLang="en-US" b="1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 b="1" dirty="0" smtClean="0">
                <a:solidFill>
                  <a:srgbClr val="0070C0"/>
                </a:solidFill>
              </a:rPr>
              <a:t>“本为贵公子，平生实爱才。感时思报国，拔剑起蒿莱。西驰丁零塞，北上单于台。登山见千里，怀古心悠哉。谁言未忘祸（“祸”指北方游牧民族的侵扰），磨灭成尘埃。”</a:t>
            </a:r>
            <a:r>
              <a:rPr sz="2000" b="1" dirty="0" smtClean="0"/>
              <a:t>这是陈子昂的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《</a:t>
            </a:r>
            <a:r>
              <a:rPr sz="2000" b="1" dirty="0" smtClean="0">
                <a:solidFill>
                  <a:srgbClr val="0070C0"/>
                </a:solidFill>
              </a:rPr>
              <a:t>感遇（其三十五）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》</a:t>
            </a:r>
            <a:r>
              <a:rPr sz="2000" b="1" dirty="0" smtClean="0"/>
              <a:t>。请结合具体诗句，比较这首诗和</a:t>
            </a:r>
            <a:r>
              <a:rPr lang="en-US" altLang="zh-CN" sz="2000" b="1" dirty="0" smtClean="0"/>
              <a:t>《</a:t>
            </a:r>
            <a:r>
              <a:rPr sz="2000" b="1" dirty="0" smtClean="0"/>
              <a:t>感遇（其十一）</a:t>
            </a:r>
            <a:r>
              <a:rPr lang="en-US" altLang="zh-CN" sz="2000" b="1" dirty="0" smtClean="0"/>
              <a:t>》</a:t>
            </a:r>
            <a:r>
              <a:rPr sz="2000" b="1" dirty="0" smtClean="0"/>
              <a:t>在内容上的相同点和不同点。（</a:t>
            </a:r>
            <a:r>
              <a:rPr lang="en-US" sz="2000" b="1" dirty="0" smtClean="0"/>
              <a:t>6</a:t>
            </a:r>
            <a:r>
              <a:rPr sz="2000" b="1" dirty="0" smtClean="0"/>
              <a:t>分）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896D4B6-2DA5-044B-80FE-FDCDF1F8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34" y="188844"/>
            <a:ext cx="8637105" cy="1064525"/>
          </a:xfrm>
        </p:spPr>
        <p:txBody>
          <a:bodyPr>
            <a:normAutofit/>
          </a:bodyPr>
          <a:lstStyle/>
          <a:p>
            <a:r>
              <a:rPr kumimoji="1" lang="en-US" altLang="zh-CN" sz="240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kumimoji="1" sz="2400" dirty="0" smtClean="0">
                <a:latin typeface="宋体" pitchFamily="2" charset="-122"/>
                <a:ea typeface="宋体" pitchFamily="2" charset="-122"/>
              </a:rPr>
              <a:t>请</a:t>
            </a:r>
            <a:r>
              <a:rPr kumimoji="1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结合具体诗句</a:t>
            </a:r>
            <a:r>
              <a:rPr kumimoji="1" sz="2400" dirty="0">
                <a:latin typeface="宋体" pitchFamily="2" charset="-122"/>
                <a:ea typeface="宋体" pitchFamily="2" charset="-122"/>
              </a:rPr>
              <a:t>，比较</a:t>
            </a:r>
            <a:r>
              <a:rPr kumimoji="1" lang="en-US" altLang="zh-CN" sz="2400" dirty="0">
                <a:latin typeface="宋体" pitchFamily="2" charset="-122"/>
                <a:ea typeface="宋体" pitchFamily="2" charset="-122"/>
              </a:rPr>
              <a:t>《</a:t>
            </a:r>
            <a:r>
              <a:rPr kumimoji="1" sz="2400" dirty="0">
                <a:latin typeface="宋体" pitchFamily="2" charset="-122"/>
                <a:ea typeface="宋体" pitchFamily="2" charset="-122"/>
              </a:rPr>
              <a:t>感遇（其三十五）</a:t>
            </a:r>
            <a:r>
              <a:rPr kumimoji="1" lang="en-US" altLang="zh-CN" sz="2400" dirty="0">
                <a:latin typeface="宋体" pitchFamily="2" charset="-122"/>
                <a:ea typeface="宋体" pitchFamily="2" charset="-122"/>
              </a:rPr>
              <a:t>》</a:t>
            </a:r>
            <a:r>
              <a:rPr kumimoji="1" sz="2400" dirty="0">
                <a:latin typeface="宋体" pitchFamily="2" charset="-122"/>
                <a:ea typeface="宋体" pitchFamily="2" charset="-122"/>
              </a:rPr>
              <a:t>与</a:t>
            </a:r>
            <a:r>
              <a:rPr kumimoji="1" lang="en-US" altLang="zh-CN" sz="2400" dirty="0">
                <a:latin typeface="宋体" pitchFamily="2" charset="-122"/>
                <a:ea typeface="宋体" pitchFamily="2" charset="-122"/>
              </a:rPr>
              <a:t>《</a:t>
            </a:r>
            <a:r>
              <a:rPr kumimoji="1" sz="2400" dirty="0">
                <a:latin typeface="宋体" pitchFamily="2" charset="-122"/>
                <a:ea typeface="宋体" pitchFamily="2" charset="-122"/>
              </a:rPr>
              <a:t>感遇（其十一）</a:t>
            </a:r>
            <a:r>
              <a:rPr kumimoji="1" lang="en-US" altLang="zh-CN" sz="2400" dirty="0">
                <a:latin typeface="宋体" pitchFamily="2" charset="-122"/>
                <a:ea typeface="宋体" pitchFamily="2" charset="-122"/>
              </a:rPr>
              <a:t>》</a:t>
            </a:r>
            <a:r>
              <a:rPr kumimoji="1" sz="2400" dirty="0">
                <a:latin typeface="宋体" pitchFamily="2" charset="-122"/>
                <a:ea typeface="宋体" pitchFamily="2" charset="-122"/>
              </a:rPr>
              <a:t>在</a:t>
            </a:r>
            <a:r>
              <a:rPr kumimoji="1" sz="24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内容上</a:t>
            </a:r>
            <a:r>
              <a:rPr kumimoji="1" sz="2400" dirty="0">
                <a:latin typeface="宋体" pitchFamily="2" charset="-122"/>
                <a:ea typeface="宋体" pitchFamily="2" charset="-122"/>
              </a:rPr>
              <a:t>的</a:t>
            </a:r>
            <a:r>
              <a:rPr kumimoji="1" sz="24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相同点</a:t>
            </a:r>
            <a:r>
              <a:rPr kumimoji="1" sz="2400" dirty="0">
                <a:latin typeface="宋体" pitchFamily="2" charset="-122"/>
                <a:ea typeface="宋体" pitchFamily="2" charset="-122"/>
              </a:rPr>
              <a:t>和</a:t>
            </a:r>
            <a:r>
              <a:rPr kumimoji="1" sz="24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不同点</a:t>
            </a:r>
            <a:r>
              <a:rPr kumimoji="1" sz="2400" dirty="0" smtClean="0">
                <a:latin typeface="宋体" pitchFamily="2" charset="-122"/>
                <a:ea typeface="宋体" pitchFamily="2" charset="-122"/>
              </a:rPr>
              <a:t>。</a:t>
            </a:r>
            <a:endParaRPr kumimoji="1" sz="24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A7E453C-5A28-934A-A3A9-E46805CFE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4" y="1378275"/>
            <a:ext cx="8403015" cy="38844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sz="2700" b="1" dirty="0" smtClean="0">
                <a:latin typeface="楷体" pitchFamily="49" charset="-122"/>
                <a:ea typeface="楷体" pitchFamily="49" charset="-122"/>
              </a:rPr>
              <a:t>解题思路：</a:t>
            </a:r>
            <a:endParaRPr kumimoji="1" lang="en-US" altLang="zh-CN" sz="27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</a:pPr>
            <a:r>
              <a:rPr kumimoji="1" lang="en-US" altLang="zh-CN" sz="27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kumimoji="1" sz="2700" b="1" dirty="0" smtClean="0">
                <a:latin typeface="楷体" pitchFamily="49" charset="-122"/>
                <a:ea typeface="楷体" pitchFamily="49" charset="-122"/>
              </a:rPr>
              <a:t>、分别理解两首诗</a:t>
            </a:r>
            <a:endParaRPr kumimoji="1" lang="en-US" altLang="zh-CN" sz="27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</a:pPr>
            <a:r>
              <a:rPr kumimoji="1" lang="en-US" altLang="zh-CN" sz="2700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kumimoji="1" sz="2700" b="1" dirty="0" smtClean="0">
                <a:latin typeface="楷体" pitchFamily="49" charset="-122"/>
                <a:ea typeface="楷体" pitchFamily="49" charset="-122"/>
              </a:rPr>
              <a:t>、概括两首诗的内容（也要关注手法和情感）</a:t>
            </a:r>
            <a:endParaRPr kumimoji="1" lang="en-US" altLang="zh-CN" sz="27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</a:pPr>
            <a:r>
              <a:rPr kumimoji="1" lang="en-US" altLang="zh-CN" sz="27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kumimoji="1" sz="2700" b="1" dirty="0" smtClean="0">
                <a:latin typeface="楷体" pitchFamily="49" charset="-122"/>
                <a:ea typeface="楷体" pitchFamily="49" charset="-122"/>
              </a:rPr>
              <a:t>、比较：相同点和不同点（结合诗句）</a:t>
            </a:r>
            <a:endParaRPr kumimoji="1" lang="en-US" altLang="zh-CN" sz="27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</a:pPr>
            <a:r>
              <a:rPr kumimoji="1" lang="en-US" altLang="zh-CN" sz="2700" b="1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kumimoji="1" sz="2700" b="1" dirty="0" smtClean="0">
                <a:latin typeface="楷体" pitchFamily="49" charset="-122"/>
                <a:ea typeface="楷体" pitchFamily="49" charset="-122"/>
              </a:rPr>
              <a:t>、规范作答</a:t>
            </a:r>
            <a:endParaRPr kumimoji="1" sz="27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47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F2541AE-34DC-E54A-87A0-15C5B5079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4" y="357809"/>
            <a:ext cx="3667539" cy="4633739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sz="2100" dirty="0">
                <a:solidFill>
                  <a:srgbClr val="0F0F0F"/>
                </a:solidFill>
              </a:rPr>
              <a:t>感遇</a:t>
            </a:r>
            <a:r>
              <a:rPr sz="2100" dirty="0" smtClean="0">
                <a:solidFill>
                  <a:srgbClr val="0F0F0F"/>
                </a:solidFill>
              </a:rPr>
              <a:t>（其三十五</a:t>
            </a:r>
            <a:r>
              <a:rPr sz="2100" dirty="0">
                <a:solidFill>
                  <a:srgbClr val="0F0F0F"/>
                </a:solidFill>
              </a:rPr>
              <a:t>）</a:t>
            </a:r>
            <a:br>
              <a:rPr sz="2100" dirty="0">
                <a:solidFill>
                  <a:srgbClr val="0F0F0F"/>
                </a:solidFill>
              </a:rPr>
            </a:br>
            <a:r>
              <a:rPr altLang="zh-CN" sz="2100" b="1" dirty="0" smtClean="0">
                <a:ea typeface="����"/>
              </a:rPr>
              <a:t>陈子昂</a:t>
            </a:r>
            <a:r>
              <a:rPr sz="2100" dirty="0">
                <a:solidFill>
                  <a:srgbClr val="0F0F0F"/>
                </a:solidFill>
              </a:rPr>
              <a:t/>
            </a:r>
            <a:br>
              <a:rPr sz="2100" dirty="0">
                <a:solidFill>
                  <a:srgbClr val="0F0F0F"/>
                </a:solidFill>
              </a:rPr>
            </a:br>
            <a:r>
              <a:rPr sz="2100" dirty="0">
                <a:solidFill>
                  <a:srgbClr val="0F0F0F"/>
                </a:solidFill>
              </a:rPr>
              <a:t/>
            </a:r>
            <a:br>
              <a:rPr sz="2100" dirty="0">
                <a:solidFill>
                  <a:srgbClr val="0F0F0F"/>
                </a:solidFill>
              </a:rPr>
            </a:br>
            <a:r>
              <a:rPr sz="2100" dirty="0">
                <a:solidFill>
                  <a:srgbClr val="FF0000"/>
                </a:solidFill>
              </a:rPr>
              <a:t>本为贵公子，</a:t>
            </a:r>
            <a:r>
              <a:rPr sz="2100" dirty="0">
                <a:solidFill>
                  <a:srgbClr val="0F0F0F"/>
                </a:solidFill>
              </a:rPr>
              <a:t/>
            </a:r>
            <a:br>
              <a:rPr sz="2100" dirty="0">
                <a:solidFill>
                  <a:srgbClr val="0F0F0F"/>
                </a:solidFill>
              </a:rPr>
            </a:br>
            <a:r>
              <a:rPr sz="2100" dirty="0">
                <a:solidFill>
                  <a:srgbClr val="0F0F0F"/>
                </a:solidFill>
              </a:rPr>
              <a:t>平生实爱才。</a:t>
            </a:r>
            <a:br>
              <a:rPr sz="2100" dirty="0">
                <a:solidFill>
                  <a:srgbClr val="0F0F0F"/>
                </a:solidFill>
              </a:rPr>
            </a:br>
            <a:r>
              <a:rPr sz="2100" dirty="0">
                <a:solidFill>
                  <a:srgbClr val="FF0000"/>
                </a:solidFill>
              </a:rPr>
              <a:t>感时思报国</a:t>
            </a:r>
            <a:r>
              <a:rPr sz="2100" dirty="0">
                <a:solidFill>
                  <a:srgbClr val="0F0F0F"/>
                </a:solidFill>
              </a:rPr>
              <a:t>，</a:t>
            </a:r>
            <a:br>
              <a:rPr sz="2100" dirty="0">
                <a:solidFill>
                  <a:srgbClr val="0F0F0F"/>
                </a:solidFill>
              </a:rPr>
            </a:br>
            <a:r>
              <a:rPr sz="2100" dirty="0">
                <a:solidFill>
                  <a:srgbClr val="0F0F0F"/>
                </a:solidFill>
              </a:rPr>
              <a:t>拔剑起蒿莱。</a:t>
            </a:r>
            <a:br>
              <a:rPr sz="2100" dirty="0">
                <a:solidFill>
                  <a:srgbClr val="0F0F0F"/>
                </a:solidFill>
              </a:rPr>
            </a:br>
            <a:r>
              <a:rPr sz="2100" dirty="0">
                <a:solidFill>
                  <a:srgbClr val="0F0F0F"/>
                </a:solidFill>
              </a:rPr>
              <a:t>西驰丁零塞，</a:t>
            </a:r>
            <a:br>
              <a:rPr sz="2100" dirty="0">
                <a:solidFill>
                  <a:srgbClr val="0F0F0F"/>
                </a:solidFill>
              </a:rPr>
            </a:br>
            <a:r>
              <a:rPr sz="2100" dirty="0">
                <a:solidFill>
                  <a:srgbClr val="0F0F0F"/>
                </a:solidFill>
              </a:rPr>
              <a:t>北上单于台。</a:t>
            </a:r>
            <a:br>
              <a:rPr sz="2100" dirty="0">
                <a:solidFill>
                  <a:srgbClr val="0F0F0F"/>
                </a:solidFill>
              </a:rPr>
            </a:br>
            <a:r>
              <a:rPr sz="2100" dirty="0">
                <a:solidFill>
                  <a:srgbClr val="0F0F0F"/>
                </a:solidFill>
              </a:rPr>
              <a:t>登山见千里，</a:t>
            </a:r>
            <a:br>
              <a:rPr sz="2100" dirty="0">
                <a:solidFill>
                  <a:srgbClr val="0F0F0F"/>
                </a:solidFill>
              </a:rPr>
            </a:br>
            <a:r>
              <a:rPr sz="2100" dirty="0"/>
              <a:t>怀古心悠哉。</a:t>
            </a:r>
            <a:br>
              <a:rPr sz="2100" dirty="0"/>
            </a:br>
            <a:r>
              <a:rPr sz="2100" dirty="0"/>
              <a:t>谁言未忘祸，</a:t>
            </a:r>
            <a:br>
              <a:rPr sz="2100" dirty="0"/>
            </a:br>
            <a:r>
              <a:rPr sz="2100" dirty="0"/>
              <a:t>磨灭成尘埃。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500BC73-526A-BA4E-80EC-3E725B8A5ABE}"/>
              </a:ext>
            </a:extLst>
          </p:cNvPr>
          <p:cNvSpPr/>
          <p:nvPr/>
        </p:nvSpPr>
        <p:spPr>
          <a:xfrm>
            <a:off x="4591878" y="387625"/>
            <a:ext cx="3876261" cy="470128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 fontAlgn="ctr">
              <a:buNone/>
            </a:pPr>
            <a:r>
              <a:rPr lang="zh-CN" altLang="en-US" sz="2100" b="1" dirty="0" smtClean="0"/>
              <a:t>感遇（其十一）</a:t>
            </a:r>
          </a:p>
          <a:p>
            <a:pPr algn="ctr" fontAlgn="ctr">
              <a:buNone/>
            </a:pPr>
            <a:r>
              <a:rPr lang="zh-CN" altLang="en-US" sz="2100" b="1" dirty="0" smtClean="0"/>
              <a:t>陈子昂</a:t>
            </a:r>
          </a:p>
          <a:p>
            <a:pPr algn="ctr" fontAlgn="ctr">
              <a:buNone/>
            </a:pPr>
            <a:r>
              <a:rPr lang="zh-CN" altLang="en-US" sz="2100" b="1" dirty="0" smtClean="0"/>
              <a:t>吾爱鬼谷子</a:t>
            </a:r>
            <a:r>
              <a:rPr lang="zh-CN" altLang="en-US" sz="2100" b="1" baseline="30000" dirty="0" smtClean="0"/>
              <a:t>①</a:t>
            </a:r>
            <a:r>
              <a:rPr lang="zh-CN" altLang="en-US" sz="2100" b="1" dirty="0" smtClean="0"/>
              <a:t>，</a:t>
            </a:r>
            <a:endParaRPr lang="en-US" altLang="zh-CN" sz="2100" b="1" dirty="0" smtClean="0"/>
          </a:p>
          <a:p>
            <a:pPr algn="ctr" fontAlgn="ctr">
              <a:buNone/>
            </a:pPr>
            <a:r>
              <a:rPr lang="zh-CN" altLang="en-US" sz="2100" b="1" dirty="0" smtClean="0"/>
              <a:t>青溪</a:t>
            </a:r>
            <a:r>
              <a:rPr lang="zh-CN" altLang="en-US" sz="2100" b="1" baseline="30000" dirty="0" smtClean="0"/>
              <a:t>②</a:t>
            </a:r>
            <a:r>
              <a:rPr lang="zh-CN" altLang="en-US" sz="2100" b="1" dirty="0" smtClean="0"/>
              <a:t>无垢氛。</a:t>
            </a:r>
          </a:p>
          <a:p>
            <a:pPr algn="ctr" fontAlgn="ctr">
              <a:buNone/>
            </a:pPr>
            <a:r>
              <a:rPr lang="zh-CN" altLang="en-US" sz="2100" b="1" dirty="0" smtClean="0">
                <a:solidFill>
                  <a:srgbClr val="FF0000"/>
                </a:solidFill>
              </a:rPr>
              <a:t>囊括经世道，</a:t>
            </a:r>
            <a:endParaRPr lang="en-US" altLang="zh-CN" sz="2100" b="1" dirty="0" smtClean="0">
              <a:solidFill>
                <a:srgbClr val="FF0000"/>
              </a:solidFill>
            </a:endParaRPr>
          </a:p>
          <a:p>
            <a:pPr algn="ctr" fontAlgn="ctr">
              <a:buNone/>
            </a:pPr>
            <a:r>
              <a:rPr lang="zh-CN" altLang="en-US" sz="2100" b="1" dirty="0" smtClean="0"/>
              <a:t>遗身在白云。</a:t>
            </a:r>
          </a:p>
          <a:p>
            <a:pPr algn="ctr" fontAlgn="ctr">
              <a:buNone/>
            </a:pPr>
            <a:r>
              <a:rPr lang="zh-CN" altLang="en-US" sz="2100" b="1" dirty="0" smtClean="0">
                <a:solidFill>
                  <a:srgbClr val="00B0F0"/>
                </a:solidFill>
              </a:rPr>
              <a:t>七雄方龙斗，</a:t>
            </a:r>
            <a:endParaRPr lang="en-US" altLang="zh-CN" sz="2100" b="1" dirty="0" smtClean="0">
              <a:solidFill>
                <a:srgbClr val="00B0F0"/>
              </a:solidFill>
            </a:endParaRPr>
          </a:p>
          <a:p>
            <a:pPr algn="ctr" fontAlgn="ctr">
              <a:buNone/>
            </a:pPr>
            <a:r>
              <a:rPr lang="zh-CN" altLang="en-US" sz="2100" b="1" dirty="0" smtClean="0">
                <a:solidFill>
                  <a:srgbClr val="00B0F0"/>
                </a:solidFill>
              </a:rPr>
              <a:t>天下久无君。</a:t>
            </a:r>
          </a:p>
          <a:p>
            <a:pPr algn="ctr" fontAlgn="ctr">
              <a:buNone/>
            </a:pPr>
            <a:r>
              <a:rPr lang="zh-CN" altLang="en-US" sz="2100" b="1" dirty="0" smtClean="0">
                <a:solidFill>
                  <a:srgbClr val="00B0F0"/>
                </a:solidFill>
              </a:rPr>
              <a:t>浮荣不足贵，</a:t>
            </a:r>
            <a:endParaRPr lang="en-US" altLang="zh-CN" sz="2100" b="1" dirty="0" smtClean="0">
              <a:solidFill>
                <a:srgbClr val="00B0F0"/>
              </a:solidFill>
            </a:endParaRPr>
          </a:p>
          <a:p>
            <a:pPr algn="ctr" fontAlgn="ctr">
              <a:buNone/>
            </a:pPr>
            <a:r>
              <a:rPr lang="zh-CN" altLang="en-US" sz="2100" b="1" dirty="0" smtClean="0">
                <a:solidFill>
                  <a:srgbClr val="00B0F0"/>
                </a:solidFill>
              </a:rPr>
              <a:t>遵养晦时文。</a:t>
            </a:r>
          </a:p>
          <a:p>
            <a:pPr algn="ctr" fontAlgn="ctr">
              <a:buNone/>
            </a:pPr>
            <a:r>
              <a:rPr lang="zh-CN" altLang="en-US" sz="2100" b="1" dirty="0" smtClean="0">
                <a:solidFill>
                  <a:srgbClr val="FF0000"/>
                </a:solidFill>
              </a:rPr>
              <a:t>舒</a:t>
            </a:r>
            <a:r>
              <a:rPr lang="zh-CN" altLang="en-US" sz="2100" b="1" dirty="0" smtClean="0"/>
              <a:t>可弥宇宙，</a:t>
            </a:r>
            <a:endParaRPr lang="en-US" altLang="zh-CN" sz="2100" b="1" dirty="0" smtClean="0"/>
          </a:p>
          <a:p>
            <a:pPr algn="ctr" fontAlgn="ctr">
              <a:buNone/>
            </a:pPr>
            <a:r>
              <a:rPr lang="zh-CN" altLang="en-US" sz="2100" b="1" dirty="0" smtClean="0">
                <a:solidFill>
                  <a:srgbClr val="FF0000"/>
                </a:solidFill>
              </a:rPr>
              <a:t>卷</a:t>
            </a:r>
            <a:r>
              <a:rPr lang="zh-CN" altLang="en-US" sz="2100" b="1" dirty="0" smtClean="0"/>
              <a:t>之不盈分。</a:t>
            </a:r>
          </a:p>
          <a:p>
            <a:pPr algn="ctr" fontAlgn="ctr">
              <a:buNone/>
            </a:pPr>
            <a:r>
              <a:rPr lang="zh-CN" altLang="en-US" sz="2100" b="1" dirty="0" smtClean="0">
                <a:solidFill>
                  <a:srgbClr val="FF0000"/>
                </a:solidFill>
              </a:rPr>
              <a:t>岂徒山木寿，</a:t>
            </a:r>
            <a:endParaRPr lang="en-US" altLang="zh-CN" sz="2100" b="1" dirty="0" smtClean="0">
              <a:solidFill>
                <a:srgbClr val="FF0000"/>
              </a:solidFill>
            </a:endParaRPr>
          </a:p>
          <a:p>
            <a:pPr algn="ctr" fontAlgn="ctr">
              <a:buNone/>
            </a:pPr>
            <a:r>
              <a:rPr lang="zh-CN" altLang="en-US" sz="2100" b="1" dirty="0" smtClean="0">
                <a:solidFill>
                  <a:srgbClr val="FF0000"/>
                </a:solidFill>
              </a:rPr>
              <a:t>空与麋鹿群。</a:t>
            </a:r>
            <a:endParaRPr lang="en-US" altLang="zh-CN" sz="21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23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896D4B6-2DA5-044B-80FE-FDCDF1F8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34" y="188844"/>
            <a:ext cx="8637105" cy="1064525"/>
          </a:xfrm>
        </p:spPr>
        <p:txBody>
          <a:bodyPr>
            <a:normAutofit/>
          </a:bodyPr>
          <a:lstStyle/>
          <a:p>
            <a:r>
              <a:rPr kumimoji="1" sz="2400" dirty="0" smtClean="0">
                <a:latin typeface="宋体" pitchFamily="2" charset="-122"/>
                <a:ea typeface="宋体" pitchFamily="2" charset="-122"/>
              </a:rPr>
              <a:t> 请</a:t>
            </a:r>
            <a:r>
              <a:rPr kumimoji="1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结合具体诗句</a:t>
            </a:r>
            <a:r>
              <a:rPr kumimoji="1" sz="2400" dirty="0">
                <a:latin typeface="宋体" pitchFamily="2" charset="-122"/>
                <a:ea typeface="宋体" pitchFamily="2" charset="-122"/>
              </a:rPr>
              <a:t>，比较</a:t>
            </a:r>
            <a:r>
              <a:rPr kumimoji="1" lang="en-US" altLang="zh-CN" sz="2400" dirty="0">
                <a:latin typeface="宋体" pitchFamily="2" charset="-122"/>
                <a:ea typeface="宋体" pitchFamily="2" charset="-122"/>
              </a:rPr>
              <a:t>《</a:t>
            </a:r>
            <a:r>
              <a:rPr kumimoji="1" sz="2400" dirty="0">
                <a:latin typeface="宋体" pitchFamily="2" charset="-122"/>
                <a:ea typeface="宋体" pitchFamily="2" charset="-122"/>
              </a:rPr>
              <a:t>感遇（其三十五）</a:t>
            </a:r>
            <a:r>
              <a:rPr kumimoji="1" lang="en-US" altLang="zh-CN" sz="2400" dirty="0">
                <a:latin typeface="宋体" pitchFamily="2" charset="-122"/>
                <a:ea typeface="宋体" pitchFamily="2" charset="-122"/>
              </a:rPr>
              <a:t>》</a:t>
            </a:r>
            <a:r>
              <a:rPr kumimoji="1" sz="2400" dirty="0">
                <a:latin typeface="宋体" pitchFamily="2" charset="-122"/>
                <a:ea typeface="宋体" pitchFamily="2" charset="-122"/>
              </a:rPr>
              <a:t>与</a:t>
            </a:r>
            <a:r>
              <a:rPr kumimoji="1" lang="en-US" altLang="zh-CN" sz="2400" dirty="0">
                <a:latin typeface="宋体" pitchFamily="2" charset="-122"/>
                <a:ea typeface="宋体" pitchFamily="2" charset="-122"/>
              </a:rPr>
              <a:t>《</a:t>
            </a:r>
            <a:r>
              <a:rPr kumimoji="1" sz="2400" dirty="0">
                <a:latin typeface="宋体" pitchFamily="2" charset="-122"/>
                <a:ea typeface="宋体" pitchFamily="2" charset="-122"/>
              </a:rPr>
              <a:t>感遇（其十一）</a:t>
            </a:r>
            <a:r>
              <a:rPr kumimoji="1" lang="en-US" altLang="zh-CN" sz="2400" dirty="0">
                <a:latin typeface="宋体" pitchFamily="2" charset="-122"/>
                <a:ea typeface="宋体" pitchFamily="2" charset="-122"/>
              </a:rPr>
              <a:t>》</a:t>
            </a:r>
            <a:r>
              <a:rPr kumimoji="1" sz="2400" dirty="0">
                <a:latin typeface="宋体" pitchFamily="2" charset="-122"/>
                <a:ea typeface="宋体" pitchFamily="2" charset="-122"/>
              </a:rPr>
              <a:t>在</a:t>
            </a:r>
            <a:r>
              <a:rPr kumimoji="1" sz="24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内容上</a:t>
            </a:r>
            <a:r>
              <a:rPr kumimoji="1" sz="2400" dirty="0">
                <a:latin typeface="宋体" pitchFamily="2" charset="-122"/>
                <a:ea typeface="宋体" pitchFamily="2" charset="-122"/>
              </a:rPr>
              <a:t>的</a:t>
            </a:r>
            <a:r>
              <a:rPr kumimoji="1" sz="24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相同点</a:t>
            </a:r>
            <a:r>
              <a:rPr kumimoji="1" sz="2400" dirty="0">
                <a:latin typeface="宋体" pitchFamily="2" charset="-122"/>
                <a:ea typeface="宋体" pitchFamily="2" charset="-122"/>
              </a:rPr>
              <a:t>和</a:t>
            </a:r>
            <a:r>
              <a:rPr kumimoji="1" sz="24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不同点</a:t>
            </a:r>
            <a:r>
              <a:rPr kumimoji="1" sz="2400" dirty="0" smtClean="0">
                <a:latin typeface="宋体" pitchFamily="2" charset="-122"/>
                <a:ea typeface="宋体" pitchFamily="2" charset="-122"/>
              </a:rPr>
              <a:t>。</a:t>
            </a:r>
            <a:endParaRPr kumimoji="1" sz="24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A7E453C-5A28-934A-A3A9-E46805CFE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4" y="1378275"/>
            <a:ext cx="8403015" cy="38844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sz="2700" b="1" dirty="0" smtClean="0">
                <a:latin typeface="楷体" pitchFamily="49" charset="-122"/>
                <a:ea typeface="楷体" pitchFamily="49" charset="-122"/>
              </a:rPr>
              <a:t>解题思路：</a:t>
            </a:r>
            <a:endParaRPr kumimoji="1" lang="en-US" altLang="zh-CN" sz="27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</a:pPr>
            <a:r>
              <a:rPr kumimoji="1" lang="en-US" altLang="zh-CN" sz="27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kumimoji="1" sz="2700" b="1" dirty="0" smtClean="0">
                <a:latin typeface="楷体" pitchFamily="49" charset="-122"/>
                <a:ea typeface="楷体" pitchFamily="49" charset="-122"/>
              </a:rPr>
              <a:t>、分别理解两首诗</a:t>
            </a:r>
            <a:endParaRPr kumimoji="1" lang="en-US" altLang="zh-CN" sz="27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</a:pPr>
            <a:r>
              <a:rPr kumimoji="1" lang="en-US" altLang="zh-CN" sz="2700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kumimoji="1" sz="2700" b="1" dirty="0" smtClean="0">
                <a:latin typeface="楷体" pitchFamily="49" charset="-122"/>
                <a:ea typeface="楷体" pitchFamily="49" charset="-122"/>
              </a:rPr>
              <a:t>、概括两首诗的内容（也要关注手法和情感）</a:t>
            </a:r>
            <a:endParaRPr kumimoji="1" lang="en-US" altLang="zh-CN" sz="27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</a:pPr>
            <a:r>
              <a:rPr kumimoji="1" lang="en-US" altLang="zh-CN" sz="27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kumimoji="1" sz="2700" b="1" dirty="0" smtClean="0">
                <a:latin typeface="楷体" pitchFamily="49" charset="-122"/>
                <a:ea typeface="楷体" pitchFamily="49" charset="-122"/>
              </a:rPr>
              <a:t>、比较：相同点和不同点（结合诗句）</a:t>
            </a:r>
            <a:endParaRPr kumimoji="1" lang="en-US" altLang="zh-CN" sz="27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00000"/>
              </a:lnSpc>
            </a:pPr>
            <a:r>
              <a:rPr kumimoji="1" lang="en-US" altLang="zh-CN" sz="2700" b="1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kumimoji="1" sz="2700" b="1" dirty="0" smtClean="0">
                <a:latin typeface="楷体" pitchFamily="49" charset="-122"/>
                <a:ea typeface="楷体" pitchFamily="49" charset="-122"/>
              </a:rPr>
              <a:t>、规范作答</a:t>
            </a:r>
            <a:endParaRPr kumimoji="1" sz="27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47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0339" y="234784"/>
            <a:ext cx="7543800" cy="662806"/>
          </a:xfrm>
        </p:spPr>
        <p:txBody>
          <a:bodyPr/>
          <a:lstStyle/>
          <a:p>
            <a:pPr algn="ctr"/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2218" y="897589"/>
            <a:ext cx="8622926" cy="3953437"/>
          </a:xfrm>
        </p:spPr>
        <p:txBody>
          <a:bodyPr>
            <a:normAutofit/>
          </a:bodyPr>
          <a:lstStyle/>
          <a:p>
            <a:r>
              <a:rPr sz="2400" b="1" dirty="0" smtClean="0">
                <a:latin typeface="宋体" pitchFamily="2" charset="-122"/>
                <a:ea typeface="宋体" pitchFamily="2" charset="-122"/>
              </a:rPr>
              <a:t>一、相同点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r>
              <a:rPr sz="2400" b="1" dirty="0" smtClean="0">
                <a:latin typeface="宋体" pitchFamily="2" charset="-122"/>
                <a:ea typeface="宋体" pitchFamily="2" charset="-122"/>
              </a:rPr>
              <a:t>要求：</a:t>
            </a:r>
            <a:r>
              <a:rPr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要落实在两首诗共同的思想情感上</a:t>
            </a:r>
            <a:r>
              <a:rPr sz="2400" b="1" dirty="0" smtClean="0">
                <a:latin typeface="宋体" pitchFamily="2" charset="-122"/>
                <a:ea typeface="宋体" pitchFamily="2" charset="-122"/>
              </a:rPr>
              <a:t>，只分析诗句内容的给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sz="2400" b="1" dirty="0" smtClean="0">
                <a:latin typeface="宋体" pitchFamily="2" charset="-122"/>
                <a:ea typeface="宋体" pitchFamily="2" charset="-122"/>
              </a:rPr>
              <a:t>分。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sz="2400" b="1" dirty="0" smtClean="0">
                <a:latin typeface="宋体" pitchFamily="2" charset="-122"/>
                <a:ea typeface="宋体" pitchFamily="2" charset="-122"/>
              </a:rPr>
              <a:t>分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《</a:t>
            </a:r>
            <a:r>
              <a:rPr sz="2400" b="1" dirty="0">
                <a:latin typeface="宋体" pitchFamily="2" charset="-122"/>
                <a:ea typeface="宋体" pitchFamily="2" charset="-122"/>
              </a:rPr>
              <a:t>感遇（其三十五）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》</a:t>
            </a:r>
            <a:r>
              <a:rPr lang="en-US" altLang="zh-CN" sz="2400" b="1" dirty="0">
                <a:solidFill>
                  <a:srgbClr val="00B050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sz="2400" b="1" dirty="0">
                <a:solidFill>
                  <a:srgbClr val="00B050"/>
                </a:solidFill>
                <a:latin typeface="宋体" pitchFamily="2" charset="-122"/>
                <a:ea typeface="宋体" pitchFamily="2" charset="-122"/>
              </a:rPr>
              <a:t>本为贵公子”“感时思报国</a:t>
            </a:r>
            <a:r>
              <a:rPr sz="2400" b="1" dirty="0">
                <a:latin typeface="宋体" pitchFamily="2" charset="-122"/>
                <a:ea typeface="宋体" pitchFamily="2" charset="-122"/>
              </a:rPr>
              <a:t>”感遇（其十一）</a:t>
            </a:r>
            <a:r>
              <a:rPr lang="en-US" altLang="zh-CN" sz="2400" b="1" dirty="0">
                <a:solidFill>
                  <a:srgbClr val="00B050"/>
                </a:solidFill>
                <a:latin typeface="宋体" pitchFamily="2" charset="-122"/>
                <a:ea typeface="宋体" pitchFamily="2" charset="-122"/>
              </a:rPr>
              <a:t>》“</a:t>
            </a:r>
            <a:r>
              <a:rPr sz="2400" b="1" dirty="0">
                <a:solidFill>
                  <a:srgbClr val="00B050"/>
                </a:solidFill>
                <a:latin typeface="宋体" pitchFamily="2" charset="-122"/>
                <a:ea typeface="宋体" pitchFamily="2" charset="-122"/>
              </a:rPr>
              <a:t>囊括经世道”“岂徒山木寿，空与麋鹿群</a:t>
            </a:r>
            <a:r>
              <a:rPr sz="2400" b="1" dirty="0">
                <a:latin typeface="宋体" pitchFamily="2" charset="-122"/>
                <a:ea typeface="宋体" pitchFamily="2" charset="-122"/>
              </a:rPr>
              <a:t>”等句中都表现出诗人有经世之志，报国之情</a:t>
            </a:r>
            <a:r>
              <a:rPr sz="2400" b="1" dirty="0" smtClean="0">
                <a:latin typeface="宋体" pitchFamily="2" charset="-122"/>
                <a:ea typeface="宋体" pitchFamily="2" charset="-122"/>
              </a:rPr>
              <a:t>。（</a:t>
            </a:r>
            <a:r>
              <a:rPr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有诗句内容，有情感表达</a:t>
            </a:r>
            <a:r>
              <a:rPr sz="2400" b="1" dirty="0" smtClean="0">
                <a:latin typeface="宋体" pitchFamily="2" charset="-122"/>
                <a:ea typeface="宋体" pitchFamily="2" charset="-122"/>
              </a:rPr>
              <a:t>）</a:t>
            </a:r>
            <a:endParaRPr sz="24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12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0339" y="234784"/>
            <a:ext cx="7543800" cy="662806"/>
          </a:xfrm>
        </p:spPr>
        <p:txBody>
          <a:bodyPr/>
          <a:lstStyle/>
          <a:p>
            <a:pPr algn="ctr"/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2218" y="897589"/>
            <a:ext cx="8622926" cy="3953437"/>
          </a:xfrm>
        </p:spPr>
        <p:txBody>
          <a:bodyPr>
            <a:normAutofit/>
          </a:bodyPr>
          <a:lstStyle/>
          <a:p>
            <a:r>
              <a:rPr sz="2400" b="1" dirty="0" smtClean="0">
                <a:latin typeface="宋体" pitchFamily="2" charset="-122"/>
                <a:ea typeface="宋体" pitchFamily="2" charset="-122"/>
              </a:rPr>
              <a:t>二、不同点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r>
              <a:rPr sz="24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角度</a:t>
            </a:r>
            <a:r>
              <a:rPr lang="en-US" altLang="zh-CN" sz="24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sz="2400" b="1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sz="2400" b="1" dirty="0" smtClean="0">
                <a:latin typeface="宋体" pitchFamily="2" charset="-122"/>
                <a:ea typeface="宋体" pitchFamily="2" charset="-122"/>
              </a:rPr>
              <a:t>分）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《</a:t>
            </a:r>
            <a:r>
              <a:rPr sz="2400" b="1" dirty="0">
                <a:latin typeface="宋体" pitchFamily="2" charset="-122"/>
                <a:ea typeface="宋体" pitchFamily="2" charset="-122"/>
              </a:rPr>
              <a:t>感遇（其十一）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》</a:t>
            </a:r>
            <a:r>
              <a:rPr sz="2400" b="1" dirty="0" smtClean="0">
                <a:latin typeface="宋体" pitchFamily="2" charset="-122"/>
                <a:ea typeface="宋体" pitchFamily="2" charset="-122"/>
              </a:rPr>
              <a:t>重在写</a:t>
            </a:r>
            <a:r>
              <a:rPr sz="2400" b="1" dirty="0">
                <a:solidFill>
                  <a:schemeClr val="accent2"/>
                </a:solidFill>
                <a:latin typeface="宋体" pitchFamily="2" charset="-122"/>
                <a:ea typeface="宋体" pitchFamily="2" charset="-122"/>
              </a:rPr>
              <a:t>鬼谷子</a:t>
            </a:r>
            <a:r>
              <a:rPr sz="2400" b="1" dirty="0" smtClean="0">
                <a:latin typeface="宋体" pitchFamily="2" charset="-122"/>
                <a:ea typeface="宋体" pitchFamily="2" charset="-122"/>
              </a:rPr>
              <a:t>形象；（以鬼谷子自比、借助鬼谷子的形象写自己、着重写的是鬼谷子（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sz="2400" b="1" dirty="0" smtClean="0">
                <a:latin typeface="宋体" pitchFamily="2" charset="-122"/>
                <a:ea typeface="宋体" pitchFamily="2" charset="-122"/>
              </a:rPr>
              <a:t>分）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《</a:t>
            </a:r>
            <a:r>
              <a:rPr sz="2400" b="1" dirty="0">
                <a:latin typeface="宋体" pitchFamily="2" charset="-122"/>
                <a:ea typeface="宋体" pitchFamily="2" charset="-122"/>
              </a:rPr>
              <a:t>感遇（其三十五）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》</a:t>
            </a:r>
            <a:r>
              <a:rPr sz="2400" b="1" dirty="0">
                <a:latin typeface="宋体" pitchFamily="2" charset="-122"/>
                <a:ea typeface="宋体" pitchFamily="2" charset="-122"/>
              </a:rPr>
              <a:t>侧重写</a:t>
            </a:r>
            <a:r>
              <a:rPr sz="2400" b="1" dirty="0">
                <a:solidFill>
                  <a:schemeClr val="accent2"/>
                </a:solidFill>
                <a:latin typeface="宋体" pitchFamily="2" charset="-122"/>
                <a:ea typeface="宋体" pitchFamily="2" charset="-122"/>
              </a:rPr>
              <a:t>诗人自身</a:t>
            </a:r>
            <a:r>
              <a:rPr sz="2400" b="1" dirty="0">
                <a:latin typeface="宋体" pitchFamily="2" charset="-122"/>
                <a:ea typeface="宋体" pitchFamily="2" charset="-122"/>
              </a:rPr>
              <a:t>的从军</a:t>
            </a:r>
            <a:r>
              <a:rPr sz="2400" b="1" dirty="0" smtClean="0">
                <a:latin typeface="宋体" pitchFamily="2" charset="-122"/>
                <a:ea typeface="宋体" pitchFamily="2" charset="-122"/>
              </a:rPr>
              <a:t>经历，（直接描写自己、以诗人自我为意象等均可给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sz="2400" b="1" dirty="0" smtClean="0">
                <a:latin typeface="宋体" pitchFamily="2" charset="-122"/>
                <a:ea typeface="宋体" pitchFamily="2" charset="-122"/>
              </a:rPr>
              <a:t>分）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endParaRPr sz="24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50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0339" y="234784"/>
            <a:ext cx="7543800" cy="662806"/>
          </a:xfrm>
        </p:spPr>
        <p:txBody>
          <a:bodyPr/>
          <a:lstStyle/>
          <a:p>
            <a:pPr algn="ctr"/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2218" y="897589"/>
            <a:ext cx="8881783" cy="3953437"/>
          </a:xfrm>
        </p:spPr>
        <p:txBody>
          <a:bodyPr>
            <a:normAutofit/>
          </a:bodyPr>
          <a:lstStyle/>
          <a:p>
            <a:r>
              <a:rPr sz="2400" b="1" dirty="0" smtClean="0">
                <a:latin typeface="宋体" pitchFamily="2" charset="-122"/>
                <a:ea typeface="宋体" pitchFamily="2" charset="-122"/>
              </a:rPr>
              <a:t>二、不同点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r>
              <a:rPr sz="24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角度</a:t>
            </a:r>
            <a:r>
              <a:rPr lang="en-US" altLang="zh-CN" sz="24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sz="2400" b="1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2</a:t>
            </a:r>
            <a:r>
              <a:rPr sz="2400" b="1" dirty="0">
                <a:latin typeface="宋体" pitchFamily="2" charset="-122"/>
                <a:ea typeface="宋体" pitchFamily="2" charset="-122"/>
              </a:rPr>
              <a:t>分</a:t>
            </a:r>
            <a:r>
              <a:rPr sz="2400" b="1" dirty="0" smtClean="0">
                <a:latin typeface="宋体" pitchFamily="2" charset="-122"/>
                <a:ea typeface="宋体" pitchFamily="2" charset="-122"/>
              </a:rPr>
              <a:t>）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《</a:t>
            </a:r>
            <a:r>
              <a:rPr sz="2400" b="1" dirty="0" smtClean="0">
                <a:latin typeface="宋体" pitchFamily="2" charset="-122"/>
                <a:ea typeface="宋体" pitchFamily="2" charset="-122"/>
              </a:rPr>
              <a:t>（其十一）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》</a:t>
            </a:r>
            <a:r>
              <a:rPr sz="2400" b="1" dirty="0" smtClean="0">
                <a:latin typeface="宋体" pitchFamily="2" charset="-122"/>
                <a:ea typeface="宋体" pitchFamily="2" charset="-122"/>
              </a:rPr>
              <a:t> 期待像鬼谷子一样韬光养晦，以待时机；希望如鬼谷子一样高远绝俗；对鬼谷子的高远、韬光养晦羡慕、赞美。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《</a:t>
            </a:r>
            <a:r>
              <a:rPr sz="2400" b="1" dirty="0" smtClean="0">
                <a:latin typeface="宋体" pitchFamily="2" charset="-122"/>
                <a:ea typeface="宋体" pitchFamily="2" charset="-122"/>
              </a:rPr>
              <a:t>（其三十五）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》</a:t>
            </a:r>
            <a:r>
              <a:rPr sz="2400" b="1" dirty="0" smtClean="0">
                <a:latin typeface="宋体" pitchFamily="2" charset="-122"/>
                <a:ea typeface="宋体" pitchFamily="2" charset="-122"/>
              </a:rPr>
              <a:t>还借登高</a:t>
            </a:r>
            <a:r>
              <a:rPr sz="2400" b="1" dirty="0" smtClean="0">
                <a:solidFill>
                  <a:schemeClr val="accent2"/>
                </a:solidFill>
                <a:latin typeface="宋体" pitchFamily="2" charset="-122"/>
                <a:ea typeface="宋体" pitchFamily="2" charset="-122"/>
              </a:rPr>
              <a:t>怀古</a:t>
            </a:r>
            <a:r>
              <a:rPr sz="2400" b="1" dirty="0" smtClean="0">
                <a:latin typeface="宋体" pitchFamily="2" charset="-122"/>
                <a:ea typeface="宋体" pitchFamily="2" charset="-122"/>
              </a:rPr>
              <a:t>表达了诗人对国运的</a:t>
            </a:r>
            <a:r>
              <a:rPr sz="2400" b="1" dirty="0" smtClean="0">
                <a:solidFill>
                  <a:schemeClr val="accent2"/>
                </a:solidFill>
                <a:latin typeface="宋体" pitchFamily="2" charset="-122"/>
                <a:ea typeface="宋体" pitchFamily="2" charset="-122"/>
              </a:rPr>
              <a:t>担忧</a:t>
            </a:r>
            <a:r>
              <a:rPr sz="2400" b="1" dirty="0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endParaRPr sz="24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50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 </a:t>
            </a:r>
            <a:r>
              <a:rPr lang="zh-CN" altLang="en-US" sz="2800" b="1" dirty="0" smtClean="0"/>
              <a:t>答案要点：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1972" y="989704"/>
            <a:ext cx="8455510" cy="3920226"/>
          </a:xfrm>
        </p:spPr>
        <p:txBody>
          <a:bodyPr>
            <a:noAutofit/>
          </a:bodyPr>
          <a:lstStyle/>
          <a:p>
            <a:pPr fontAlgn="ctr"/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相同点：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 《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感遇（其三十五）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》“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本为贵公子”“感时思报国”感遇（其十一）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》“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囊括经世道”“岂徒山木寿，空与麋鹿群”等句中都表现出诗人有经世之志，报国之情。（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有诗句内容，有情感表达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）（</a:t>
            </a:r>
            <a:r>
              <a:rPr lang="en-US" sz="2000" b="1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分）</a:t>
            </a:r>
          </a:p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不同点：</a:t>
            </a:r>
            <a:endParaRPr lang="en-US" altLang="zh-CN" sz="2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①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感遇（其十一）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侧重写鬼谷子形象，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感遇（其三十五）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侧重写诗人自身的从军经历。（</a:t>
            </a:r>
            <a:r>
              <a:rPr lang="en-US" sz="2000" b="1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分）</a:t>
            </a:r>
            <a:endParaRPr lang="en-US" altLang="zh-CN" sz="2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②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感遇（其三十五）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还借登高怀古表达了诗人对国运的担忧。（</a:t>
            </a:r>
            <a:r>
              <a:rPr lang="en-US" sz="2000" b="1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分）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6374" y="642268"/>
            <a:ext cx="8236154" cy="422423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400" b="1" dirty="0" smtClean="0"/>
              <a:t>乌江项王庙  严遂成</a:t>
            </a:r>
            <a:endParaRPr lang="en-US" altLang="zh-CN" sz="2400" b="1" dirty="0" smtClean="0"/>
          </a:p>
          <a:p>
            <a:pPr algn="ctr"/>
            <a:endParaRPr lang="zh-CN" altLang="en-US" sz="2400" b="1" dirty="0" smtClean="0"/>
          </a:p>
          <a:p>
            <a:pPr algn="ctr">
              <a:lnSpc>
                <a:spcPct val="150000"/>
              </a:lnSpc>
            </a:pPr>
            <a:r>
              <a:rPr lang="zh-CN" altLang="en-US" sz="2400" dirty="0" smtClean="0"/>
              <a:t>云旗庙貌拜行人，功罪千秋问鬼神。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/>
              <a:t>剑舞鸿门能赦汉，船沉巨鹿</a:t>
            </a:r>
            <a:r>
              <a:rPr lang="zh-CN" altLang="en-US" sz="2400" baseline="30000" dirty="0" smtClean="0"/>
              <a:t>①</a:t>
            </a:r>
            <a:r>
              <a:rPr lang="zh-CN" altLang="en-US" sz="2400" dirty="0" smtClean="0"/>
              <a:t>竟亡秦。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/>
              <a:t>范增一去无谋主，韩信</a:t>
            </a:r>
            <a:r>
              <a:rPr lang="zh-CN" altLang="en-US" sz="2400" baseline="30000" dirty="0" smtClean="0"/>
              <a:t>②</a:t>
            </a:r>
            <a:r>
              <a:rPr lang="zh-CN" altLang="en-US" sz="2400" dirty="0" smtClean="0"/>
              <a:t>原来是逐臣。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/>
              <a:t>江上楚歌最哀怨，招魂</a:t>
            </a:r>
            <a:r>
              <a:rPr lang="zh-CN" altLang="en-US" sz="2400" baseline="30000" dirty="0" smtClean="0"/>
              <a:t>③</a:t>
            </a:r>
            <a:r>
              <a:rPr lang="zh-CN" altLang="en-US" sz="2400" dirty="0" smtClean="0"/>
              <a:t>不独为灵均</a:t>
            </a:r>
            <a:r>
              <a:rPr lang="zh-CN" altLang="en-US" sz="2400" baseline="30000" dirty="0" smtClean="0"/>
              <a:t>④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algn="ctr"/>
            <a:endParaRPr lang="en-US" altLang="zh-CN" sz="2400" b="1" dirty="0" smtClean="0"/>
          </a:p>
          <a:p>
            <a:r>
              <a:rPr lang="en-US" altLang="zh-CN" dirty="0" smtClean="0"/>
              <a:t>【</a:t>
            </a:r>
            <a:r>
              <a:rPr lang="zh-CN" altLang="en-US" dirty="0" smtClean="0"/>
              <a:t>注</a:t>
            </a:r>
            <a:r>
              <a:rPr lang="en-US" altLang="zh-CN" dirty="0" smtClean="0"/>
              <a:t>】①</a:t>
            </a:r>
            <a:r>
              <a:rPr lang="zh-CN" altLang="en-US" dirty="0" smtClean="0"/>
              <a:t>巨鹿：项羽曾率各路义军在巨鹿大破秦军。 ②韩信：刘邦开国大将。投奔项羽，未得重用，转而投奔刘邦。 ③招魂：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楚辞</a:t>
            </a:r>
            <a:r>
              <a:rPr lang="en-US" altLang="zh-CN" dirty="0" smtClean="0"/>
              <a:t>》</a:t>
            </a:r>
            <a:r>
              <a:rPr lang="zh-CN" altLang="en-US" dirty="0" smtClean="0"/>
              <a:t>中有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招魂</a:t>
            </a:r>
            <a:r>
              <a:rPr lang="en-US" altLang="zh-CN" dirty="0" smtClean="0"/>
              <a:t>》</a:t>
            </a:r>
            <a:r>
              <a:rPr lang="zh-CN" altLang="en-US" dirty="0" smtClean="0"/>
              <a:t>诗，据传是宋玉为屈原而作。 ④灵均：屈原字灵均。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296" y="308113"/>
            <a:ext cx="233569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dirty="0" smtClean="0">
                <a:latin typeface="黑体" pitchFamily="49" charset="-122"/>
                <a:ea typeface="黑体" pitchFamily="49" charset="-122"/>
              </a:rPr>
              <a:t>三、学习过程</a:t>
            </a:r>
            <a:endParaRPr lang="zh-CN" altLang="en-US" sz="27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4905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6374" y="642268"/>
            <a:ext cx="8236154" cy="41319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400" b="1" dirty="0" smtClean="0"/>
              <a:t>乌江项王庙  严遂成</a:t>
            </a:r>
            <a:endParaRPr lang="en-US" altLang="zh-CN" sz="2400" b="1" dirty="0" smtClean="0"/>
          </a:p>
          <a:p>
            <a:pPr algn="ctr"/>
            <a:endParaRPr lang="zh-CN" altLang="en-US" sz="2400" b="1" dirty="0" smtClean="0"/>
          </a:p>
          <a:p>
            <a:pPr algn="ctr">
              <a:lnSpc>
                <a:spcPct val="150000"/>
              </a:lnSpc>
            </a:pPr>
            <a:r>
              <a:rPr lang="zh-CN" altLang="en-US" sz="2400" dirty="0" smtClean="0"/>
              <a:t>云旗庙貌拜行人，</a:t>
            </a:r>
            <a:r>
              <a:rPr lang="zh-CN" altLang="en-US" sz="2400" dirty="0" smtClean="0">
                <a:solidFill>
                  <a:srgbClr val="FF0000"/>
                </a:solidFill>
              </a:rPr>
              <a:t>功罪千秋</a:t>
            </a:r>
            <a:r>
              <a:rPr lang="zh-CN" altLang="en-US" sz="2400" dirty="0" smtClean="0"/>
              <a:t>问鬼神。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</a:rPr>
              <a:t>剑舞鸿门</a:t>
            </a:r>
            <a:r>
              <a:rPr lang="zh-CN" altLang="en-US" sz="2400" dirty="0" smtClean="0"/>
              <a:t>能赦汉，</a:t>
            </a:r>
            <a:r>
              <a:rPr lang="zh-CN" altLang="en-US" sz="2400" dirty="0" smtClean="0">
                <a:solidFill>
                  <a:srgbClr val="FF0000"/>
                </a:solidFill>
              </a:rPr>
              <a:t>船沉巨鹿</a:t>
            </a:r>
            <a:r>
              <a:rPr lang="zh-CN" altLang="en-US" sz="2400" baseline="30000" dirty="0" smtClean="0"/>
              <a:t>①</a:t>
            </a:r>
            <a:r>
              <a:rPr lang="zh-CN" altLang="en-US" sz="2400" dirty="0" smtClean="0"/>
              <a:t>竟亡秦。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/>
              <a:t>范增</a:t>
            </a:r>
            <a:r>
              <a:rPr lang="zh-CN" altLang="en-US" sz="2400" dirty="0" smtClean="0">
                <a:solidFill>
                  <a:srgbClr val="FF0000"/>
                </a:solidFill>
              </a:rPr>
              <a:t>一去</a:t>
            </a:r>
            <a:r>
              <a:rPr lang="zh-CN" altLang="en-US" sz="2400" dirty="0" smtClean="0"/>
              <a:t>无谋主，韩信</a:t>
            </a:r>
            <a:r>
              <a:rPr lang="zh-CN" altLang="en-US" sz="2400" baseline="30000" dirty="0" smtClean="0"/>
              <a:t>②</a:t>
            </a:r>
            <a:r>
              <a:rPr lang="zh-CN" altLang="en-US" sz="2400" dirty="0" smtClean="0">
                <a:solidFill>
                  <a:schemeClr val="tx1"/>
                </a:solidFill>
              </a:rPr>
              <a:t>原来</a:t>
            </a:r>
            <a:r>
              <a:rPr lang="zh-CN" altLang="en-US" sz="2400" dirty="0" smtClean="0"/>
              <a:t>是</a:t>
            </a:r>
            <a:r>
              <a:rPr lang="zh-CN" altLang="en-US" sz="2400" dirty="0" smtClean="0">
                <a:solidFill>
                  <a:srgbClr val="FF0000"/>
                </a:solidFill>
              </a:rPr>
              <a:t>逐臣</a:t>
            </a:r>
            <a:r>
              <a:rPr lang="zh-CN" altLang="en-US" sz="2400" dirty="0" smtClean="0"/>
              <a:t>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/>
              <a:t>江上楚歌最哀怨，</a:t>
            </a:r>
            <a:r>
              <a:rPr lang="zh-CN" altLang="en-US" sz="2400" dirty="0" smtClean="0">
                <a:solidFill>
                  <a:srgbClr val="FF0000"/>
                </a:solidFill>
              </a:rPr>
              <a:t>招魂</a:t>
            </a:r>
            <a:r>
              <a:rPr lang="zh-CN" altLang="en-US" sz="2400" baseline="30000" dirty="0" smtClean="0"/>
              <a:t>③</a:t>
            </a:r>
            <a:r>
              <a:rPr lang="zh-CN" altLang="en-US" sz="2400" dirty="0" smtClean="0">
                <a:solidFill>
                  <a:srgbClr val="FF0000"/>
                </a:solidFill>
              </a:rPr>
              <a:t>不独为灵均</a:t>
            </a:r>
            <a:r>
              <a:rPr lang="zh-CN" altLang="en-US" sz="2400" baseline="30000" dirty="0" smtClean="0"/>
              <a:t>④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algn="ctr"/>
            <a:endParaRPr lang="zh-CN" altLang="en-US" b="1" dirty="0" smtClean="0"/>
          </a:p>
          <a:p>
            <a:r>
              <a:rPr lang="en-US" altLang="zh-CN" dirty="0" smtClean="0"/>
              <a:t>【</a:t>
            </a:r>
            <a:r>
              <a:rPr lang="zh-CN" altLang="en-US" dirty="0" smtClean="0"/>
              <a:t>注</a:t>
            </a:r>
            <a:r>
              <a:rPr lang="en-US" altLang="zh-CN" dirty="0" smtClean="0"/>
              <a:t>】①</a:t>
            </a:r>
            <a:r>
              <a:rPr lang="zh-CN" altLang="en-US" dirty="0" smtClean="0"/>
              <a:t>巨鹿：项羽曾率各路义军在巨鹿大破秦军。 ②韩信：刘邦开国大将。投奔项羽，未得重用，转而投奔刘邦。 ③招魂：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楚辞</a:t>
            </a:r>
            <a:r>
              <a:rPr lang="en-US" altLang="zh-CN" dirty="0" smtClean="0"/>
              <a:t>》</a:t>
            </a:r>
            <a:r>
              <a:rPr lang="zh-CN" altLang="en-US" dirty="0" smtClean="0"/>
              <a:t>中有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招魂</a:t>
            </a:r>
            <a:r>
              <a:rPr lang="en-US" altLang="zh-CN" dirty="0" smtClean="0"/>
              <a:t>》</a:t>
            </a:r>
            <a:r>
              <a:rPr lang="zh-CN" altLang="en-US" dirty="0" smtClean="0"/>
              <a:t>诗，据传是宋玉为屈原而作。 ④灵均：屈原字灵均。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296" y="308113"/>
            <a:ext cx="233569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dirty="0" smtClean="0">
                <a:latin typeface="黑体" pitchFamily="49" charset="-122"/>
                <a:ea typeface="黑体" pitchFamily="49" charset="-122"/>
              </a:rPr>
              <a:t>三、学习过程</a:t>
            </a:r>
            <a:endParaRPr lang="zh-CN" altLang="en-US" sz="27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4905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9848" y="341740"/>
            <a:ext cx="8244549" cy="443753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1</a:t>
            </a:r>
            <a:r>
              <a:rPr sz="2800" b="1" dirty="0" smtClean="0"/>
              <a:t>．下列对这首诗的理解，</a:t>
            </a:r>
            <a:r>
              <a:rPr sz="2800" b="1" dirty="0" smtClean="0">
                <a:solidFill>
                  <a:srgbClr val="FF0000"/>
                </a:solidFill>
              </a:rPr>
              <a:t>不正确</a:t>
            </a:r>
            <a:r>
              <a:rPr sz="2800" b="1" dirty="0" smtClean="0"/>
              <a:t>的一项是（</a:t>
            </a:r>
            <a:r>
              <a:rPr lang="en-US" sz="2800" b="1" dirty="0" smtClean="0"/>
              <a:t>  </a:t>
            </a:r>
            <a:r>
              <a:rPr sz="2800" b="1" dirty="0" smtClean="0"/>
              <a:t>）</a:t>
            </a:r>
          </a:p>
          <a:p>
            <a:r>
              <a:rPr lang="en-US" sz="2800" dirty="0" smtClean="0"/>
              <a:t>A</a:t>
            </a:r>
            <a:r>
              <a:rPr sz="2800" dirty="0" smtClean="0"/>
              <a:t>．首联写自己看见项王庙得到后人拜祭，以此引出对项羽功过是非的叩问。</a:t>
            </a:r>
          </a:p>
          <a:p>
            <a:r>
              <a:rPr lang="en-US" sz="2800" dirty="0" smtClean="0"/>
              <a:t>B</a:t>
            </a:r>
            <a:r>
              <a:rPr sz="2800" dirty="0" smtClean="0"/>
              <a:t>．颔联借用“赦汉”和“亡秦”，突出了项羽的一些作为对时势的巨大影响。</a:t>
            </a:r>
          </a:p>
          <a:p>
            <a:r>
              <a:rPr lang="en-US" sz="2800" dirty="0" smtClean="0"/>
              <a:t>C</a:t>
            </a:r>
            <a:r>
              <a:rPr sz="2800" dirty="0" smtClean="0"/>
              <a:t>．颈联以范增和韩信为例证，对项羽在楚汉之争中的得与失作了全面评价。</a:t>
            </a:r>
          </a:p>
          <a:p>
            <a:r>
              <a:rPr lang="en-US" sz="2800" dirty="0" smtClean="0"/>
              <a:t>D</a:t>
            </a:r>
            <a:r>
              <a:rPr sz="2800" dirty="0" smtClean="0"/>
              <a:t>．尾联说江面的楚歌切合了招魂的情绪，从中也可见出作者对项羽的态度。</a:t>
            </a:r>
            <a:endParaRPr sz="2800" dirty="0"/>
          </a:p>
        </p:txBody>
      </p:sp>
    </p:spTree>
    <p:extLst>
      <p:ext uri="{BB962C8B-B14F-4D97-AF65-F5344CB8AC3E}">
        <p14:creationId xmlns="" xmlns:p14="http://schemas.microsoft.com/office/powerpoint/2010/main" val="14292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5489" y="505611"/>
            <a:ext cx="8236154" cy="295798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400" b="1" dirty="0" smtClean="0"/>
              <a:t>乌江项王庙  严遂成</a:t>
            </a:r>
            <a:endParaRPr lang="en-US" altLang="zh-CN" sz="2400" b="1" dirty="0" smtClean="0"/>
          </a:p>
          <a:p>
            <a:pPr algn="ctr"/>
            <a:endParaRPr lang="zh-CN" altLang="en-US" sz="2400" b="1" dirty="0" smtClean="0"/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C0"/>
                </a:solidFill>
              </a:rPr>
              <a:t>云旗庙貌拜行人</a:t>
            </a:r>
            <a:r>
              <a:rPr lang="zh-CN" altLang="en-US" sz="2400" dirty="0" smtClean="0"/>
              <a:t>，</a:t>
            </a:r>
            <a:r>
              <a:rPr lang="zh-CN" altLang="en-US" sz="2400" dirty="0" smtClean="0">
                <a:solidFill>
                  <a:srgbClr val="FF0000"/>
                </a:solidFill>
              </a:rPr>
              <a:t>功罪千秋</a:t>
            </a:r>
            <a:r>
              <a:rPr lang="zh-CN" altLang="en-US" sz="2400" dirty="0" smtClean="0">
                <a:solidFill>
                  <a:srgbClr val="0070C0"/>
                </a:solidFill>
              </a:rPr>
              <a:t>问鬼神。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</a:rPr>
              <a:t>剑舞鸿门</a:t>
            </a:r>
            <a:r>
              <a:rPr lang="zh-CN" altLang="en-US" sz="2400" dirty="0" smtClean="0"/>
              <a:t>能赦汉，</a:t>
            </a:r>
            <a:r>
              <a:rPr lang="zh-CN" altLang="en-US" sz="2400" dirty="0" smtClean="0">
                <a:solidFill>
                  <a:srgbClr val="FF0000"/>
                </a:solidFill>
              </a:rPr>
              <a:t>船沉巨鹿</a:t>
            </a:r>
            <a:r>
              <a:rPr lang="zh-CN" altLang="en-US" sz="2400" baseline="30000" dirty="0" smtClean="0"/>
              <a:t>①</a:t>
            </a:r>
            <a:r>
              <a:rPr lang="zh-CN" altLang="en-US" sz="2400" dirty="0" smtClean="0"/>
              <a:t>竟亡秦。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/>
              <a:t>范增</a:t>
            </a:r>
            <a:r>
              <a:rPr lang="zh-CN" altLang="en-US" sz="2400" dirty="0" smtClean="0">
                <a:solidFill>
                  <a:srgbClr val="FF0000"/>
                </a:solidFill>
              </a:rPr>
              <a:t>一去</a:t>
            </a:r>
            <a:r>
              <a:rPr lang="zh-CN" altLang="en-US" sz="2400" dirty="0" smtClean="0"/>
              <a:t>无谋主，韩信</a:t>
            </a:r>
            <a:r>
              <a:rPr lang="zh-CN" altLang="en-US" sz="2400" baseline="30000" dirty="0" smtClean="0"/>
              <a:t>②</a:t>
            </a:r>
            <a:r>
              <a:rPr lang="zh-CN" altLang="en-US" sz="2400" dirty="0" smtClean="0">
                <a:solidFill>
                  <a:srgbClr val="FF0000"/>
                </a:solidFill>
              </a:rPr>
              <a:t>原来</a:t>
            </a:r>
            <a:r>
              <a:rPr lang="zh-CN" altLang="en-US" sz="2400" dirty="0" smtClean="0"/>
              <a:t>是</a:t>
            </a:r>
            <a:r>
              <a:rPr lang="zh-CN" altLang="en-US" sz="2400" dirty="0" smtClean="0">
                <a:solidFill>
                  <a:srgbClr val="FF0000"/>
                </a:solidFill>
              </a:rPr>
              <a:t>逐臣</a:t>
            </a:r>
            <a:r>
              <a:rPr lang="zh-CN" altLang="en-US" sz="2400" dirty="0" smtClean="0"/>
              <a:t>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/>
              <a:t>江上楚歌最哀怨，</a:t>
            </a:r>
            <a:r>
              <a:rPr lang="zh-CN" altLang="en-US" sz="2400" dirty="0" smtClean="0">
                <a:solidFill>
                  <a:srgbClr val="FF0000"/>
                </a:solidFill>
              </a:rPr>
              <a:t>招魂</a:t>
            </a:r>
            <a:r>
              <a:rPr lang="zh-CN" altLang="en-US" sz="2400" baseline="30000" dirty="0" smtClean="0"/>
              <a:t>③</a:t>
            </a:r>
            <a:r>
              <a:rPr lang="zh-CN" altLang="en-US" sz="2400" dirty="0" smtClean="0">
                <a:solidFill>
                  <a:srgbClr val="FF0000"/>
                </a:solidFill>
              </a:rPr>
              <a:t>不独为灵均</a:t>
            </a:r>
            <a:r>
              <a:rPr lang="zh-CN" altLang="en-US" sz="2400" baseline="30000" dirty="0" smtClean="0"/>
              <a:t>④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1933" y="3944741"/>
            <a:ext cx="8501090" cy="807913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 smtClean="0"/>
              <a:t>A</a:t>
            </a:r>
            <a:r>
              <a:rPr lang="zh-CN" altLang="en-US" sz="2400" dirty="0" smtClean="0"/>
              <a:t>．首联写自己看见项王庙得到后人拜祭，以此引出对</a:t>
            </a:r>
            <a:r>
              <a:rPr lang="zh-CN" altLang="en-US" sz="2400" dirty="0" smtClean="0">
                <a:solidFill>
                  <a:srgbClr val="FF0000"/>
                </a:solidFill>
              </a:rPr>
              <a:t>项羽功过是非</a:t>
            </a:r>
            <a:r>
              <a:rPr lang="zh-CN" altLang="en-US" sz="2400" dirty="0" smtClean="0"/>
              <a:t>的叩问。</a:t>
            </a:r>
          </a:p>
        </p:txBody>
      </p:sp>
    </p:spTree>
    <p:extLst>
      <p:ext uri="{BB962C8B-B14F-4D97-AF65-F5344CB8AC3E}">
        <p14:creationId xmlns="" xmlns:p14="http://schemas.microsoft.com/office/powerpoint/2010/main" val="894905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5489" y="505611"/>
            <a:ext cx="8236154" cy="295798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400" b="1" dirty="0" smtClean="0"/>
              <a:t>乌江项王庙  严遂成</a:t>
            </a:r>
            <a:endParaRPr lang="en-US" altLang="zh-CN" sz="2400" b="1" dirty="0" smtClean="0"/>
          </a:p>
          <a:p>
            <a:pPr algn="ctr"/>
            <a:endParaRPr lang="zh-CN" altLang="en-US" sz="2400" b="1" dirty="0" smtClean="0"/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</a:rPr>
              <a:t>云旗庙貌拜行人</a:t>
            </a:r>
            <a:r>
              <a:rPr lang="zh-CN" altLang="en-US" sz="2400" dirty="0" smtClean="0"/>
              <a:t>，</a:t>
            </a:r>
            <a:r>
              <a:rPr lang="zh-CN" altLang="en-US" sz="2400" dirty="0" smtClean="0">
                <a:solidFill>
                  <a:srgbClr val="FF0000"/>
                </a:solidFill>
              </a:rPr>
              <a:t>功罪千秋</a:t>
            </a:r>
            <a:r>
              <a:rPr lang="zh-CN" altLang="en-US" sz="2400" dirty="0" smtClean="0">
                <a:solidFill>
                  <a:schemeClr val="tx1"/>
                </a:solidFill>
              </a:rPr>
              <a:t>问鬼神。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</a:rPr>
              <a:t>剑舞鸿门</a:t>
            </a:r>
            <a:r>
              <a:rPr lang="zh-CN" altLang="en-US" sz="2400" dirty="0" smtClean="0">
                <a:solidFill>
                  <a:srgbClr val="0070C0"/>
                </a:solidFill>
              </a:rPr>
              <a:t>能赦汉，</a:t>
            </a:r>
            <a:r>
              <a:rPr lang="zh-CN" altLang="en-US" sz="2400" dirty="0" smtClean="0">
                <a:solidFill>
                  <a:srgbClr val="FF0000"/>
                </a:solidFill>
              </a:rPr>
              <a:t>船沉巨鹿</a:t>
            </a:r>
            <a:r>
              <a:rPr lang="zh-CN" altLang="en-US" sz="2400" baseline="30000" dirty="0" smtClean="0"/>
              <a:t>①</a:t>
            </a:r>
            <a:r>
              <a:rPr lang="zh-CN" altLang="en-US" sz="2400" dirty="0" smtClean="0">
                <a:solidFill>
                  <a:srgbClr val="0070C0"/>
                </a:solidFill>
              </a:rPr>
              <a:t>竟亡秦。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/>
              <a:t>范增</a:t>
            </a:r>
            <a:r>
              <a:rPr lang="zh-CN" altLang="en-US" sz="2400" dirty="0" smtClean="0">
                <a:solidFill>
                  <a:srgbClr val="FF0000"/>
                </a:solidFill>
              </a:rPr>
              <a:t>一去</a:t>
            </a:r>
            <a:r>
              <a:rPr lang="zh-CN" altLang="en-US" sz="2400" dirty="0" smtClean="0"/>
              <a:t>无谋主，韩信</a:t>
            </a:r>
            <a:r>
              <a:rPr lang="zh-CN" altLang="en-US" sz="2400" baseline="30000" dirty="0" smtClean="0"/>
              <a:t>②</a:t>
            </a:r>
            <a:r>
              <a:rPr lang="zh-CN" altLang="en-US" sz="2400" dirty="0" smtClean="0">
                <a:solidFill>
                  <a:srgbClr val="FF0000"/>
                </a:solidFill>
              </a:rPr>
              <a:t>原来</a:t>
            </a:r>
            <a:r>
              <a:rPr lang="zh-CN" altLang="en-US" sz="2400" dirty="0" smtClean="0"/>
              <a:t>是</a:t>
            </a:r>
            <a:r>
              <a:rPr lang="zh-CN" altLang="en-US" sz="2400" dirty="0" smtClean="0">
                <a:solidFill>
                  <a:srgbClr val="FF0000"/>
                </a:solidFill>
              </a:rPr>
              <a:t>逐臣</a:t>
            </a:r>
            <a:r>
              <a:rPr lang="zh-CN" altLang="en-US" sz="2400" dirty="0" smtClean="0"/>
              <a:t>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/>
              <a:t>江上楚歌最哀怨，</a:t>
            </a:r>
            <a:r>
              <a:rPr lang="zh-CN" altLang="en-US" sz="2400" dirty="0" smtClean="0">
                <a:solidFill>
                  <a:srgbClr val="FF0000"/>
                </a:solidFill>
              </a:rPr>
              <a:t>招魂</a:t>
            </a:r>
            <a:r>
              <a:rPr lang="zh-CN" altLang="en-US" sz="2400" baseline="30000" dirty="0" smtClean="0"/>
              <a:t>③</a:t>
            </a:r>
            <a:r>
              <a:rPr lang="zh-CN" altLang="en-US" sz="2400" dirty="0" smtClean="0">
                <a:solidFill>
                  <a:srgbClr val="FF0000"/>
                </a:solidFill>
              </a:rPr>
              <a:t>不独为灵均</a:t>
            </a:r>
            <a:r>
              <a:rPr lang="zh-CN" altLang="en-US" sz="2400" baseline="30000" dirty="0" smtClean="0"/>
              <a:t>④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1933" y="3944741"/>
            <a:ext cx="8501090" cy="807913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 smtClean="0"/>
              <a:t>B</a:t>
            </a:r>
            <a:r>
              <a:rPr lang="zh-CN" altLang="en-US" sz="2400" dirty="0" smtClean="0"/>
              <a:t>．颔联借用“赦汉”和“亡秦”，突出了项羽的一些作为对时势的巨大影响。</a:t>
            </a:r>
          </a:p>
        </p:txBody>
      </p:sp>
    </p:spTree>
    <p:extLst>
      <p:ext uri="{BB962C8B-B14F-4D97-AF65-F5344CB8AC3E}">
        <p14:creationId xmlns="" xmlns:p14="http://schemas.microsoft.com/office/powerpoint/2010/main" val="894905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5489" y="505611"/>
            <a:ext cx="8236154" cy="30239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400" b="1" dirty="0" smtClean="0"/>
              <a:t>乌江项王庙  严遂成</a:t>
            </a:r>
            <a:endParaRPr lang="en-US" altLang="zh-CN" sz="2400" b="1" dirty="0" smtClean="0"/>
          </a:p>
          <a:p>
            <a:pPr algn="ctr"/>
            <a:endParaRPr lang="zh-CN" altLang="en-US" sz="2400" b="1" dirty="0" smtClean="0"/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</a:rPr>
              <a:t>云旗庙貌拜行人，</a:t>
            </a:r>
            <a:r>
              <a:rPr lang="zh-CN" altLang="en-US" sz="2400" dirty="0" smtClean="0">
                <a:solidFill>
                  <a:srgbClr val="FF0000"/>
                </a:solidFill>
              </a:rPr>
              <a:t>功罪千秋</a:t>
            </a:r>
            <a:r>
              <a:rPr lang="zh-CN" altLang="en-US" sz="2400" dirty="0" smtClean="0">
                <a:solidFill>
                  <a:schemeClr val="tx1"/>
                </a:solidFill>
              </a:rPr>
              <a:t>问鬼神。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</a:rPr>
              <a:t>剑舞鸿门</a:t>
            </a:r>
            <a:r>
              <a:rPr lang="zh-CN" altLang="en-US" sz="2400" dirty="0" smtClean="0"/>
              <a:t>能赦汉，</a:t>
            </a:r>
            <a:r>
              <a:rPr lang="zh-CN" altLang="en-US" sz="2400" dirty="0" smtClean="0">
                <a:solidFill>
                  <a:srgbClr val="FF0000"/>
                </a:solidFill>
              </a:rPr>
              <a:t>船沉巨鹿</a:t>
            </a:r>
            <a:r>
              <a:rPr lang="zh-CN" altLang="en-US" sz="2400" baseline="30000" dirty="0" smtClean="0"/>
              <a:t>①</a:t>
            </a:r>
            <a:r>
              <a:rPr lang="zh-CN" altLang="en-US" sz="2400" dirty="0" smtClean="0"/>
              <a:t>竟亡秦。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C0"/>
                </a:solidFill>
              </a:rPr>
              <a:t>范增</a:t>
            </a:r>
            <a:r>
              <a:rPr lang="zh-CN" altLang="en-US" sz="2400" dirty="0" smtClean="0">
                <a:solidFill>
                  <a:srgbClr val="FF0000"/>
                </a:solidFill>
              </a:rPr>
              <a:t>一去</a:t>
            </a:r>
            <a:r>
              <a:rPr lang="zh-CN" altLang="en-US" sz="2400" dirty="0" smtClean="0">
                <a:solidFill>
                  <a:srgbClr val="0070C0"/>
                </a:solidFill>
              </a:rPr>
              <a:t>无谋主，韩信</a:t>
            </a:r>
            <a:r>
              <a:rPr lang="zh-CN" altLang="en-US" sz="2400" baseline="30000" dirty="0" smtClean="0"/>
              <a:t>②</a:t>
            </a:r>
            <a:r>
              <a:rPr lang="zh-CN" altLang="en-US" sz="2400" dirty="0" smtClean="0">
                <a:solidFill>
                  <a:srgbClr val="FF0000"/>
                </a:solidFill>
              </a:rPr>
              <a:t>原来</a:t>
            </a:r>
            <a:r>
              <a:rPr lang="zh-CN" altLang="en-US" sz="2400" dirty="0" smtClean="0">
                <a:solidFill>
                  <a:srgbClr val="0070C0"/>
                </a:solidFill>
              </a:rPr>
              <a:t>是</a:t>
            </a:r>
            <a:r>
              <a:rPr lang="zh-CN" altLang="en-US" sz="2400" dirty="0" smtClean="0">
                <a:solidFill>
                  <a:srgbClr val="FF0000"/>
                </a:solidFill>
              </a:rPr>
              <a:t>逐臣</a:t>
            </a:r>
            <a:r>
              <a:rPr lang="zh-CN" altLang="en-US" sz="2400" dirty="0" smtClean="0"/>
              <a:t>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/>
              <a:t>江上楚歌最哀怨，</a:t>
            </a:r>
            <a:r>
              <a:rPr lang="zh-CN" altLang="en-US" sz="2400" dirty="0" smtClean="0">
                <a:solidFill>
                  <a:srgbClr val="FF0000"/>
                </a:solidFill>
              </a:rPr>
              <a:t>招魂</a:t>
            </a:r>
            <a:r>
              <a:rPr lang="zh-CN" altLang="en-US" sz="2400" baseline="30000" dirty="0" smtClean="0"/>
              <a:t>③</a:t>
            </a:r>
            <a:r>
              <a:rPr lang="zh-CN" altLang="en-US" sz="2400" dirty="0" smtClean="0">
                <a:solidFill>
                  <a:srgbClr val="FF0000"/>
                </a:solidFill>
              </a:rPr>
              <a:t>不独为灵均</a:t>
            </a:r>
            <a:r>
              <a:rPr lang="zh-CN" altLang="en-US" sz="2400" baseline="30000" dirty="0" smtClean="0"/>
              <a:t>④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1933" y="3944741"/>
            <a:ext cx="8501090" cy="807913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 smtClean="0"/>
              <a:t>C</a:t>
            </a:r>
            <a:r>
              <a:rPr lang="zh-CN" altLang="en-US" sz="2400" dirty="0" smtClean="0"/>
              <a:t>．颈联以范增和韩信为例证，对项羽在楚汉之争中的</a:t>
            </a:r>
            <a:r>
              <a:rPr lang="zh-CN" altLang="en-US" sz="2400" dirty="0" smtClean="0">
                <a:solidFill>
                  <a:srgbClr val="FF0000"/>
                </a:solidFill>
              </a:rPr>
              <a:t>得与失</a:t>
            </a:r>
            <a:r>
              <a:rPr lang="zh-CN" altLang="en-US" sz="2400" dirty="0" smtClean="0"/>
              <a:t>作了全面评价。</a:t>
            </a:r>
          </a:p>
        </p:txBody>
      </p:sp>
    </p:spTree>
    <p:extLst>
      <p:ext uri="{BB962C8B-B14F-4D97-AF65-F5344CB8AC3E}">
        <p14:creationId xmlns="" xmlns:p14="http://schemas.microsoft.com/office/powerpoint/2010/main" val="894905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5489" y="505611"/>
            <a:ext cx="8236154" cy="30239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400" b="1" dirty="0" smtClean="0"/>
              <a:t>乌江项王庙  严遂成</a:t>
            </a:r>
            <a:endParaRPr lang="en-US" altLang="zh-CN" sz="2400" b="1" dirty="0" smtClean="0"/>
          </a:p>
          <a:p>
            <a:pPr algn="ctr"/>
            <a:endParaRPr lang="zh-CN" altLang="en-US" sz="2400" b="1" dirty="0" smtClean="0"/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</a:rPr>
              <a:t>云旗庙貌拜行人</a:t>
            </a:r>
            <a:r>
              <a:rPr lang="zh-CN" altLang="en-US" sz="2400" dirty="0" smtClean="0"/>
              <a:t>，</a:t>
            </a:r>
            <a:r>
              <a:rPr lang="zh-CN" altLang="en-US" sz="2400" dirty="0" smtClean="0">
                <a:solidFill>
                  <a:srgbClr val="FF0000"/>
                </a:solidFill>
              </a:rPr>
              <a:t>功罪千秋</a:t>
            </a:r>
            <a:r>
              <a:rPr lang="zh-CN" altLang="en-US" sz="2400" dirty="0" smtClean="0">
                <a:solidFill>
                  <a:schemeClr val="tx1"/>
                </a:solidFill>
              </a:rPr>
              <a:t>问鬼神</a:t>
            </a:r>
            <a:r>
              <a:rPr lang="zh-CN" altLang="en-US" sz="2400" dirty="0" smtClean="0">
                <a:solidFill>
                  <a:srgbClr val="0070C0"/>
                </a:solidFill>
              </a:rPr>
              <a:t>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</a:rPr>
              <a:t>剑舞鸿门</a:t>
            </a:r>
            <a:r>
              <a:rPr lang="zh-CN" altLang="en-US" sz="2400" dirty="0" smtClean="0"/>
              <a:t>能赦汉，</a:t>
            </a:r>
            <a:r>
              <a:rPr lang="zh-CN" altLang="en-US" sz="2400" dirty="0" smtClean="0">
                <a:solidFill>
                  <a:srgbClr val="FF0000"/>
                </a:solidFill>
              </a:rPr>
              <a:t>船沉巨鹿</a:t>
            </a:r>
            <a:r>
              <a:rPr lang="zh-CN" altLang="en-US" sz="2400" baseline="30000" dirty="0" smtClean="0"/>
              <a:t>①</a:t>
            </a:r>
            <a:r>
              <a:rPr lang="zh-CN" altLang="en-US" sz="2400" dirty="0" smtClean="0"/>
              <a:t>竟亡秦。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/>
              <a:t>范增</a:t>
            </a:r>
            <a:r>
              <a:rPr lang="zh-CN" altLang="en-US" sz="2400" dirty="0" smtClean="0">
                <a:solidFill>
                  <a:srgbClr val="FF0000"/>
                </a:solidFill>
              </a:rPr>
              <a:t>一去</a:t>
            </a:r>
            <a:r>
              <a:rPr lang="zh-CN" altLang="en-US" sz="2400" dirty="0" smtClean="0"/>
              <a:t>无谋主，韩信</a:t>
            </a:r>
            <a:r>
              <a:rPr lang="zh-CN" altLang="en-US" sz="2400" baseline="30000" dirty="0" smtClean="0"/>
              <a:t>②</a:t>
            </a:r>
            <a:r>
              <a:rPr lang="zh-CN" altLang="en-US" sz="2400" dirty="0" smtClean="0">
                <a:solidFill>
                  <a:srgbClr val="FF0000"/>
                </a:solidFill>
              </a:rPr>
              <a:t>原来</a:t>
            </a:r>
            <a:r>
              <a:rPr lang="zh-CN" altLang="en-US" sz="2400" dirty="0" smtClean="0"/>
              <a:t>是</a:t>
            </a:r>
            <a:r>
              <a:rPr lang="zh-CN" altLang="en-US" sz="2400" dirty="0" smtClean="0">
                <a:solidFill>
                  <a:srgbClr val="FF0000"/>
                </a:solidFill>
              </a:rPr>
              <a:t>逐臣</a:t>
            </a:r>
            <a:r>
              <a:rPr lang="zh-CN" altLang="en-US" sz="2400" dirty="0" smtClean="0"/>
              <a:t>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C0"/>
                </a:solidFill>
              </a:rPr>
              <a:t>江上楚歌最哀怨</a:t>
            </a:r>
            <a:r>
              <a:rPr lang="zh-CN" altLang="en-US" sz="2400" dirty="0" smtClean="0"/>
              <a:t>，</a:t>
            </a:r>
            <a:r>
              <a:rPr lang="zh-CN" altLang="en-US" sz="2400" dirty="0" smtClean="0">
                <a:solidFill>
                  <a:srgbClr val="FF0000"/>
                </a:solidFill>
              </a:rPr>
              <a:t>招魂</a:t>
            </a:r>
            <a:r>
              <a:rPr lang="zh-CN" altLang="en-US" sz="2400" baseline="30000" dirty="0" smtClean="0"/>
              <a:t>③</a:t>
            </a:r>
            <a:r>
              <a:rPr lang="zh-CN" altLang="en-US" sz="2400" dirty="0" smtClean="0">
                <a:solidFill>
                  <a:srgbClr val="FF0000"/>
                </a:solidFill>
              </a:rPr>
              <a:t>不独为灵均</a:t>
            </a:r>
            <a:r>
              <a:rPr lang="zh-CN" altLang="en-US" sz="2400" baseline="30000" dirty="0" smtClean="0"/>
              <a:t>④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1933" y="3944741"/>
            <a:ext cx="8501090" cy="807913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 smtClean="0"/>
              <a:t>D</a:t>
            </a:r>
            <a:r>
              <a:rPr lang="zh-CN" altLang="en-US" sz="2400" dirty="0" smtClean="0"/>
              <a:t>．尾联说江面的楚歌切合了招魂的情绪，从中也可见出作者对项羽的态度。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894905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1693</Words>
  <Application>Microsoft Office PowerPoint</Application>
  <PresentationFormat>全屏显示(16:9)</PresentationFormat>
  <Paragraphs>186</Paragraphs>
  <Slides>28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1_Office 主题​​</vt:lpstr>
      <vt:lpstr>诗歌的赏析与作答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答案示例1</vt:lpstr>
      <vt:lpstr>幻灯片 17</vt:lpstr>
      <vt:lpstr>四、学法指导</vt:lpstr>
      <vt:lpstr>五、巩固练习</vt:lpstr>
      <vt:lpstr>幻灯片 20</vt:lpstr>
      <vt:lpstr> 请结合具体诗句，比较《感遇（其三十五）》与《感遇（其十一）》在内容上的相同点和不同点。</vt:lpstr>
      <vt:lpstr>幻灯片 22</vt:lpstr>
      <vt:lpstr> 请结合具体诗句，比较《感遇（其三十五）》与《感遇（其十一）》在内容上的相同点和不同点。</vt:lpstr>
      <vt:lpstr>幻灯片 24</vt:lpstr>
      <vt:lpstr>幻灯片 25</vt:lpstr>
      <vt:lpstr>幻灯片 26</vt:lpstr>
      <vt:lpstr> 答案要点：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</cp:lastModifiedBy>
  <cp:revision>69</cp:revision>
  <dcterms:created xsi:type="dcterms:W3CDTF">2020-02-01T11:21:51Z</dcterms:created>
  <dcterms:modified xsi:type="dcterms:W3CDTF">2020-02-04T12:22:48Z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