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51" y="-29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10447-02AC-4C61-825C-15E3D74394C3}" type="datetimeFigureOut">
              <a:rPr lang="zh-CN" altLang="en-US" smtClean="0"/>
              <a:t>2020/2/6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CF3CC-3566-4981-960F-5E56618FBDEF}" type="slidenum">
              <a:rPr lang="zh-CN" altLang="en-US" smtClean="0"/>
              <a:t>‹#›</a:t>
            </a:fld>
            <a:endParaRPr lang="zh-CN" altLang="en-US"/>
          </a:p>
        </p:txBody>
      </p:sp>
    </p:spTree>
    <p:extLst>
      <p:ext uri="{BB962C8B-B14F-4D97-AF65-F5344CB8AC3E}">
        <p14:creationId xmlns:p14="http://schemas.microsoft.com/office/powerpoint/2010/main" val="261975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hangingPunct="0"/>
            <a:fld id="{E9E6FDB6-6D2B-46C1-9FA1-D82906A37C3A}" type="slidenum">
              <a:rPr lang="zh-CN" altLang="en-US" kern="0">
                <a:solidFill>
                  <a:srgbClr val="000000"/>
                </a:solidFill>
                <a:cs typeface="Calibri"/>
                <a:sym typeface="Calibri" panose="020F0502020204030204"/>
              </a:rPr>
              <a:pPr hangingPunct="0"/>
              <a:t>1</a:t>
            </a:fld>
            <a:endParaRPr lang="zh-CN" altLang="en-US" kern="0">
              <a:solidFill>
                <a:srgbClr val="000000"/>
              </a:solidFill>
              <a:cs typeface="Calibri"/>
              <a:sym typeface="Calibri" panose="020F0502020204030204"/>
            </a:endParaRPr>
          </a:p>
        </p:txBody>
      </p:sp>
    </p:spTree>
    <p:extLst>
      <p:ext uri="{BB962C8B-B14F-4D97-AF65-F5344CB8AC3E}">
        <p14:creationId xmlns:p14="http://schemas.microsoft.com/office/powerpoint/2010/main" val="42943711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28554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12192000" cy="58884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669931" y="952626"/>
            <a:ext cx="10852237" cy="5389572"/>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1361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1"/>
            <a:ext cx="12192000" cy="6858847"/>
          </a:xfrm>
          <a:prstGeom prst="rect">
            <a:avLst/>
          </a:prstGeom>
        </p:spPr>
      </p:pic>
      <p:sp>
        <p:nvSpPr>
          <p:cNvPr id="3" name="日期占位符 2"/>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6604000" y="3652019"/>
            <a:ext cx="4826000" cy="1111387"/>
          </a:xfrm>
        </p:spPr>
        <p:txBody>
          <a:bodyPr vert="horz" wrap="square" lIns="0" tIns="0" rIns="0" bIns="0" anchor="t" anchorCtr="0">
            <a:normAutofit/>
          </a:bodyPr>
          <a:lstStyle>
            <a:lvl1pPr marL="342891" marR="0" indent="-342891" algn="l" rtl="0" eaLnBrk="1" fontAlgn="auto">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6604000" y="2095442"/>
            <a:ext cx="4825365" cy="1352081"/>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6600"/>
              <a:buFont typeface="Arial" panose="020B0604020202020204" pitchFamily="34" charset="0"/>
              <a:buNone/>
              <a:defRPr sz="6600" b="0" spc="933">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274992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12192000" cy="58884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5"/>
            <a:ext cx="10852237"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74646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48"/>
            <a:ext cx="11607851" cy="625115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1281600" y="1249356"/>
            <a:ext cx="9626400" cy="723689"/>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868"/>
            <a:ext cx="9626600" cy="34456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596609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
            <a:ext cx="4824603" cy="685884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pic>
        <p:nvPicPr>
          <p:cNvPr id="8" name="图片 7"/>
          <p:cNvPicPr/>
          <p:nvPr>
            <p:custDataLst>
              <p:tags r:id="rId2"/>
            </p:custDataLst>
          </p:nvPr>
        </p:nvPicPr>
        <p:blipFill>
          <a:blip r:embed="rId10" r:link="rId11" cstate="screen"/>
          <a:stretch>
            <a:fillRect/>
          </a:stretch>
        </p:blipFill>
        <p:spPr>
          <a:xfrm>
            <a:off x="11471911" y="0"/>
            <a:ext cx="720091" cy="588840"/>
          </a:xfrm>
          <a:prstGeom prst="rect">
            <a:avLst/>
          </a:prstGeom>
        </p:spPr>
      </p:pic>
      <p:sp>
        <p:nvSpPr>
          <p:cNvPr id="2" name="标题 1"/>
          <p:cNvSpPr>
            <a:spLocks noGrp="1"/>
          </p:cNvSpPr>
          <p:nvPr>
            <p:ph type="title" hasCustomPrompt="1"/>
            <p:custDataLst>
              <p:tags r:id="rId3"/>
            </p:custDataLst>
          </p:nvPr>
        </p:nvSpPr>
        <p:spPr>
          <a:xfrm>
            <a:off x="583200" y="770495"/>
            <a:ext cx="3960000" cy="882109"/>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586800" y="1764218"/>
            <a:ext cx="3956400" cy="409370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70034"/>
            <a:ext cx="6480000" cy="508856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55478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2192000" cy="266466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0" y="0"/>
            <a:ext cx="12192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612000" y="781296"/>
            <a:ext cx="10976400" cy="626477"/>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612000" y="1659806"/>
            <a:ext cx="10975975" cy="82810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347"/>
            <a:ext cx="10965600" cy="34312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92201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5029593"/>
            <a:ext cx="12192000" cy="18292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0" y="0"/>
            <a:ext cx="12192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604800" y="669683"/>
            <a:ext cx="10976400" cy="565269"/>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604837" y="1681409"/>
            <a:ext cx="10990800" cy="32115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1040"/>
            <a:ext cx="11001600" cy="10117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554016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12192000" cy="91451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0" y="6270007"/>
            <a:ext cx="12192000" cy="58884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579600" y="237629"/>
            <a:ext cx="11037600"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579600" y="1663406"/>
            <a:ext cx="53424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406"/>
            <a:ext cx="53676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7395"/>
            <a:ext cx="53424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795"/>
            <a:ext cx="53676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302460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3810"/>
            <a:ext cx="12192000" cy="49512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1" y="5533959"/>
            <a:ext cx="12191999" cy="1324888"/>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522800" y="1339366"/>
            <a:ext cx="9144000" cy="2387095"/>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522413" y="3863278"/>
            <a:ext cx="9144000" cy="1656204"/>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52353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25299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12192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3" y="952626"/>
            <a:ext cx="10852237"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133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4064000" y="5716722"/>
            <a:ext cx="4064000" cy="1142125"/>
          </a:xfrm>
          <a:prstGeom prst="rect">
            <a:avLst/>
          </a:prstGeom>
        </p:spPr>
      </p:pic>
      <p:sp>
        <p:nvSpPr>
          <p:cNvPr id="4" name="日期占位符 3"/>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idx="13" hasCustomPrompt="1"/>
            <p:custDataLst>
              <p:tags r:id="rId5"/>
            </p:custDataLst>
          </p:nvPr>
        </p:nvSpPr>
        <p:spPr>
          <a:xfrm>
            <a:off x="4759960" y="2914057"/>
            <a:ext cx="4880611" cy="1081539"/>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4800"/>
              <a:buFont typeface="Arial" panose="020B0604020202020204" pitchFamily="34" charset="0"/>
              <a:buNone/>
              <a:defRPr sz="4800" b="0" spc="667">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6101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626"/>
            <a:ext cx="5283243"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626"/>
            <a:ext cx="5283243" cy="5389572"/>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4090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12192000" cy="58884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625"/>
            <a:ext cx="5283243" cy="381051"/>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67" normalizeH="0" baseline="0">
                <a:solidFill>
                  <a:schemeClr val="tx1"/>
                </a:solidFill>
                <a:uFillTx/>
                <a:latin typeface="Arial" panose="020B0604020202020204" pitchFamily="34" charset="0"/>
                <a:ea typeface="微软雅黑" panose="020B0503020204020204" charset="-122"/>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700"/>
            <a:ext cx="5283200" cy="4935361"/>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1" y="952625"/>
            <a:ext cx="5283243" cy="381051"/>
          </a:xfrm>
        </p:spPr>
        <p:txBody>
          <a:bodyPr vert="horz" wrap="square" lIns="90170" tIns="46990" rIns="90170" bIns="46990" rtlCol="0" anchor="ctr" anchorCtr="0">
            <a:normAutofit/>
          </a:bodyPr>
          <a:lstStyle>
            <a:lvl1pPr marL="0" marR="0" lvl="0" indent="0" algn="l" defTabSz="121917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1" y="1406700"/>
            <a:ext cx="5283243" cy="4935361"/>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624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7498080" y="2194832"/>
            <a:ext cx="4389120" cy="2469185"/>
          </a:xfrm>
          <a:prstGeom prst="rect">
            <a:avLst/>
          </a:prstGeom>
        </p:spPr>
      </p:pic>
      <p:pic>
        <p:nvPicPr>
          <p:cNvPr id="6" name="图片 5"/>
          <p:cNvPicPr/>
          <p:nvPr>
            <p:custDataLst>
              <p:tags r:id="rId2"/>
            </p:custDataLst>
          </p:nvPr>
        </p:nvPicPr>
        <p:blipFill>
          <a:blip r:embed="rId10" r:link="rId11" cstate="screen"/>
          <a:stretch>
            <a:fillRect/>
          </a:stretch>
        </p:blipFill>
        <p:spPr>
          <a:xfrm>
            <a:off x="0" y="6270007"/>
            <a:ext cx="720091" cy="588840"/>
          </a:xfrm>
          <a:prstGeom prst="rect">
            <a:avLst/>
          </a:prstGeom>
        </p:spPr>
      </p:pic>
      <p:sp>
        <p:nvSpPr>
          <p:cNvPr id="2" name="标题 1"/>
          <p:cNvSpPr>
            <a:spLocks noGrp="1"/>
          </p:cNvSpPr>
          <p:nvPr>
            <p:ph type="title"/>
            <p:custDataLst>
              <p:tags r:id="rId3"/>
            </p:custDataLst>
          </p:nvPr>
        </p:nvSpPr>
        <p:spPr>
          <a:xfrm>
            <a:off x="669883" y="443285"/>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4046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3581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931"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626"/>
            <a:ext cx="5283243" cy="5389572"/>
          </a:xfrm>
        </p:spPr>
        <p:txBody>
          <a:bodyPr vert="horz" lIns="90170" tIns="46990" rIns="90170" bIns="46990" rtlCol="0">
            <a:normAutofit/>
          </a:bodyPr>
          <a:lstStyle>
            <a:lvl1pPr marL="0" marR="0" lvl="0" indent="0" algn="l" defTabSz="1219170" rtl="0" eaLnBrk="1" fontAlgn="auto" latinLnBrk="0" hangingPunct="1">
              <a:lnSpc>
                <a:spcPct val="130000"/>
              </a:lnSpc>
              <a:spcBef>
                <a:spcPts val="0"/>
              </a:spcBef>
              <a:spcAft>
                <a:spcPts val="1333"/>
              </a:spcAft>
              <a:buFont typeface="Arial" panose="020B0604020202020204" pitchFamily="34" charset="0"/>
              <a:buNone/>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mn-lt"/>
                <a:ea typeface="+mn-ea"/>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626"/>
            <a:ext cx="5283243"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pPr/>
              <a:t>2020/2/6</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5834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12192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10571135" y="952626"/>
            <a:ext cx="950984" cy="5389572"/>
          </a:xfrm>
        </p:spPr>
        <p:txBody>
          <a:bodyPr vert="eaVert" wrap="square" lIns="90170" tIns="46990" rIns="90170" bIns="46990" rtlCol="0" anchor="ctr" anchorCtr="0">
            <a:normAutofit/>
          </a:bodyPr>
          <a:lstStyle>
            <a:lvl1pPr marL="0" marR="0" lvl="0" algn="l" defTabSz="1219170" rtl="0" eaLnBrk="1" fontAlgn="auto" latinLnBrk="0" hangingPunct="1">
              <a:lnSpc>
                <a:spcPct val="100000"/>
              </a:lnSpc>
              <a:spcAft>
                <a:spcPts val="0"/>
              </a:spcAft>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6" y="952618"/>
            <a:ext cx="9828101" cy="5389572"/>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2020/2/6</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5913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3" y="443285"/>
            <a:ext cx="10852237" cy="442019"/>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3" y="961518"/>
            <a:ext cx="10852237" cy="5389572"/>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3" y="6350618"/>
            <a:ext cx="2700000" cy="316839"/>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pPr hangingPunct="0"/>
            <a:fld id="{760FBDFE-C587-4B4C-A407-44438C67B59E}" type="datetimeFigureOut">
              <a:rPr lang="zh-CN" altLang="en-US" kern="0" smtClean="0">
                <a:solidFill>
                  <a:srgbClr val="000000">
                    <a:tint val="75000"/>
                  </a:srgbClr>
                </a:solidFill>
                <a:cs typeface="+mj-cs"/>
                <a:sym typeface="Calibri" panose="020F0502020204030204"/>
              </a:rPr>
              <a:pPr hangingPunct="0"/>
              <a:t>2020/2/6</a:t>
            </a:fld>
            <a:endParaRPr lang="zh-CN" altLang="en-US" kern="0">
              <a:solidFill>
                <a:srgbClr val="000000">
                  <a:tint val="75000"/>
                </a:srgbClr>
              </a:solidFill>
              <a:cs typeface="+mj-cs"/>
              <a:sym typeface="Calibri" panose="020F0502020204030204"/>
            </a:endParaRPr>
          </a:p>
        </p:txBody>
      </p:sp>
      <p:sp>
        <p:nvSpPr>
          <p:cNvPr id="5" name="页脚占位符 4"/>
          <p:cNvSpPr>
            <a:spLocks noGrp="1"/>
          </p:cNvSpPr>
          <p:nvPr>
            <p:ph type="ftr" sz="quarter" idx="3"/>
            <p:custDataLst>
              <p:tags r:id="rId24"/>
            </p:custDataLst>
          </p:nvPr>
        </p:nvSpPr>
        <p:spPr>
          <a:xfrm>
            <a:off x="4116000" y="6350618"/>
            <a:ext cx="3960000" cy="316839"/>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pPr hangingPunct="0"/>
            <a:endParaRPr lang="zh-CN" altLang="en-US" kern="0" dirty="0">
              <a:solidFill>
                <a:srgbClr val="000000">
                  <a:tint val="75000"/>
                </a:srgbClr>
              </a:solidFill>
              <a:cs typeface="+mj-cs"/>
              <a:sym typeface="Calibri" panose="020F0502020204030204"/>
            </a:endParaRPr>
          </a:p>
        </p:txBody>
      </p:sp>
      <p:sp>
        <p:nvSpPr>
          <p:cNvPr id="6" name="灯片编号占位符 5"/>
          <p:cNvSpPr>
            <a:spLocks noGrp="1"/>
          </p:cNvSpPr>
          <p:nvPr>
            <p:ph type="sldNum" sz="quarter" idx="4"/>
            <p:custDataLst>
              <p:tags r:id="rId25"/>
            </p:custDataLst>
          </p:nvPr>
        </p:nvSpPr>
        <p:spPr>
          <a:xfrm>
            <a:off x="8610600" y="6350618"/>
            <a:ext cx="2700000" cy="316839"/>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pPr hangingPunct="0"/>
            <a:fld id="{49AE70B2-8BF9-45C0-BB95-33D1B9D3A854}" type="slidenum">
              <a:rPr lang="zh-CN" altLang="en-US" kern="0" smtClean="0">
                <a:solidFill>
                  <a:srgbClr val="000000">
                    <a:tint val="75000"/>
                  </a:srgbClr>
                </a:solidFill>
                <a:cs typeface="+mj-cs"/>
                <a:sym typeface="Calibri" panose="020F0502020204030204"/>
              </a:rPr>
              <a:pPr hangingPunct="0"/>
              <a:t>‹#›</a:t>
            </a:fld>
            <a:endParaRPr lang="zh-CN" altLang="en-US" kern="0" dirty="0">
              <a:solidFill>
                <a:srgbClr val="000000">
                  <a:tint val="75000"/>
                </a:srgbClr>
              </a:solidFill>
              <a:cs typeface="+mj-cs"/>
              <a:sym typeface="Calibri" panose="020F0502020204030204"/>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zh-CN" altLang="en-US" sz="1800" kern="0">
              <a:solidFill>
                <a:srgbClr val="FFFFFF"/>
              </a:solidFill>
              <a:sym typeface="Calibri" panose="020F0502020204030204"/>
            </a:endParaRPr>
          </a:p>
        </p:txBody>
      </p:sp>
    </p:spTree>
    <p:extLst>
      <p:ext uri="{BB962C8B-B14F-4D97-AF65-F5344CB8AC3E}">
        <p14:creationId xmlns:p14="http://schemas.microsoft.com/office/powerpoint/2010/main" val="296026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377" rtl="0" eaLnBrk="1" fontAlgn="auto" latinLnBrk="0" hangingPunct="1">
        <a:lnSpc>
          <a:spcPct val="100000"/>
        </a:lnSpc>
        <a:spcBef>
          <a:spcPct val="0"/>
        </a:spcBef>
        <a:buNone/>
        <a:defRPr sz="2400" b="1" u="none" strike="noStrike" kern="1200" cap="none" spc="267" normalizeH="0">
          <a:solidFill>
            <a:schemeClr val="tx1"/>
          </a:solidFill>
          <a:uFillTx/>
          <a:latin typeface="Arial" panose="020B0604020202020204" pitchFamily="34" charset="0"/>
          <a:ea typeface="微软雅黑" panose="020B0503020204020204" charset="-122"/>
          <a:cs typeface="+mj-cs"/>
        </a:defRPr>
      </a:lvl1pPr>
    </p:titleStyle>
    <p:bodyStyle>
      <a:lvl1pPr marL="228594"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1pPr>
      <a:lvl2pPr marL="685783" indent="-228594" algn="l" defTabSz="914377" rtl="0" eaLnBrk="1" fontAlgn="auto" latinLnBrk="0" hangingPunct="1">
        <a:lnSpc>
          <a:spcPct val="130000"/>
        </a:lnSpc>
        <a:spcBef>
          <a:spcPts val="0"/>
        </a:spcBef>
        <a:spcAft>
          <a:spcPts val="1333"/>
        </a:spcAft>
        <a:buFont typeface="Arial" panose="020B0604020202020204" pitchFamily="34" charset="0"/>
        <a:buChar char="•"/>
        <a:tabLst>
          <a:tab pos="1609473" algn="l"/>
        </a:tabLst>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2pPr>
      <a:lvl3pPr marL="1142971"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3pPr>
      <a:lvl4pPr marL="1600160"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4pPr>
      <a:lvl5pPr marL="2057349"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12192000" cy="6858000"/>
          </a:xfrm>
          <a:prstGeom prst="rect">
            <a:avLst/>
          </a:prstGeom>
        </p:spPr>
      </p:pic>
      <p:sp>
        <p:nvSpPr>
          <p:cNvPr id="15" name="标题 14"/>
          <p:cNvSpPr>
            <a:spLocks noGrp="1"/>
          </p:cNvSpPr>
          <p:nvPr>
            <p:ph type="ctrTitle" idx="13"/>
          </p:nvPr>
        </p:nvSpPr>
        <p:spPr>
          <a:xfrm>
            <a:off x="4303060" y="2558641"/>
            <a:ext cx="7575669" cy="971127"/>
          </a:xfrm>
        </p:spPr>
        <p:txBody>
          <a:bodyPr>
            <a:normAutofit fontScale="90000"/>
          </a:bodyPr>
          <a:lstStyle/>
          <a:p>
            <a:pPr algn="ctr"/>
            <a:r>
              <a:rPr lang="en-US" altLang="zh-CN" b="1" spc="400" dirty="0">
                <a:solidFill>
                  <a:srgbClr val="FF0000"/>
                </a:solidFill>
                <a:latin typeface="微软雅黑" panose="020B0503020204020204" charset="-122"/>
                <a:ea typeface="微软雅黑" panose="020B0503020204020204" charset="-122"/>
                <a:sym typeface="+mn-ea"/>
              </a:rPr>
              <a:t>《</a:t>
            </a:r>
            <a:r>
              <a:rPr lang="zh-CN" altLang="en-US" b="1" spc="400" dirty="0">
                <a:solidFill>
                  <a:srgbClr val="FF0000"/>
                </a:solidFill>
                <a:latin typeface="微软雅黑" panose="020B0503020204020204" charset="-122"/>
                <a:ea typeface="微软雅黑" panose="020B0503020204020204" charset="-122"/>
                <a:sym typeface="+mn-ea"/>
              </a:rPr>
              <a:t>华威先生</a:t>
            </a:r>
            <a:r>
              <a:rPr lang="en-US" altLang="zh-CN" b="1" spc="400" dirty="0">
                <a:solidFill>
                  <a:srgbClr val="FF0000"/>
                </a:solidFill>
                <a:latin typeface="微软雅黑" panose="020B0503020204020204" charset="-122"/>
                <a:ea typeface="微软雅黑" panose="020B0503020204020204" charset="-122"/>
                <a:sym typeface="+mn-ea"/>
              </a:rPr>
              <a:t>》</a:t>
            </a:r>
            <a:r>
              <a:rPr lang="zh-CN" altLang="en-US" b="1" spc="400" dirty="0">
                <a:solidFill>
                  <a:srgbClr val="FF0000"/>
                </a:solidFill>
                <a:latin typeface="微软雅黑" panose="020B0503020204020204" charset="-122"/>
                <a:ea typeface="微软雅黑" panose="020B0503020204020204" charset="-122"/>
                <a:sym typeface="+mn-ea"/>
              </a:rPr>
              <a:t>的讽刺艺术</a:t>
            </a:r>
            <a:endParaRPr lang="zh-CN" altLang="en-US" dirty="0">
              <a:solidFill>
                <a:srgbClr val="FF0000"/>
              </a:solidFill>
            </a:endParaRPr>
          </a:p>
        </p:txBody>
      </p:sp>
      <p:sp>
        <p:nvSpPr>
          <p:cNvPr id="10" name="矩形 9"/>
          <p:cNvSpPr/>
          <p:nvPr/>
        </p:nvSpPr>
        <p:spPr>
          <a:xfrm>
            <a:off x="6494780" y="4847167"/>
            <a:ext cx="4802293" cy="708014"/>
          </a:xfrm>
          <a:prstGeom prst="rect">
            <a:avLst/>
          </a:prstGeom>
        </p:spPr>
        <p:txBody>
          <a:bodyPr wrap="square">
            <a:spAutoFit/>
          </a:bodyPr>
          <a:lstStyle/>
          <a:p>
            <a:pPr hangingPunct="0">
              <a:lnSpc>
                <a:spcPct val="150000"/>
              </a:lnSpc>
            </a:pPr>
            <a:r>
              <a:rPr lang="en-US" altLang="zh-CN" sz="2400" b="1" kern="0" spc="301" dirty="0">
                <a:solidFill>
                  <a:srgbClr val="000000"/>
                </a:solidFill>
                <a:latin typeface="楷体" panose="02010609060101010101" charset="-122"/>
                <a:ea typeface="楷体" panose="02010609060101010101" charset="-122"/>
                <a:cs typeface="楷体" panose="02010609060101010101" charset="-122"/>
                <a:sym typeface="Calibri" panose="020F0502020204030204"/>
              </a:rPr>
              <a:t>  </a:t>
            </a:r>
            <a:r>
              <a:rPr lang="en-US" altLang="zh-CN" sz="2667" kern="0" spc="301" dirty="0">
                <a:solidFill>
                  <a:srgbClr val="000000"/>
                </a:solidFill>
                <a:latin typeface="微软雅黑" panose="020B0503020204020204" charset="-122"/>
                <a:cs typeface="+mj-cs"/>
                <a:sym typeface="Calibri" panose="020F0502020204030204"/>
              </a:rPr>
              <a:t> </a:t>
            </a:r>
          </a:p>
        </p:txBody>
      </p:sp>
      <p:sp>
        <p:nvSpPr>
          <p:cNvPr id="11" name="文本框 10"/>
          <p:cNvSpPr txBox="1"/>
          <p:nvPr/>
        </p:nvSpPr>
        <p:spPr>
          <a:xfrm>
            <a:off x="5422159" y="1592165"/>
            <a:ext cx="5458460" cy="502766"/>
          </a:xfrm>
          <a:prstGeom prst="rect">
            <a:avLst/>
          </a:prstGeom>
          <a:noFill/>
        </p:spPr>
        <p:txBody>
          <a:bodyPr wrap="square" rtlCol="0">
            <a:spAutoFit/>
          </a:bodyPr>
          <a:lstStyle/>
          <a:p>
            <a:pPr algn="ctr" hangingPunct="0"/>
            <a:r>
              <a:rPr lang="zh-CN" altLang="en-US" sz="2667" b="1" kern="0" spc="301" dirty="0">
                <a:solidFill>
                  <a:srgbClr val="0070C0"/>
                </a:solidFill>
                <a:latin typeface="微软雅黑" panose="020B0503020204020204" pitchFamily="34" charset="-122"/>
                <a:cs typeface="楷体" panose="02010609060101010101" charset="-122"/>
                <a:sym typeface="+mn-ea"/>
              </a:rPr>
              <a:t>朝阳区线上课堂</a:t>
            </a:r>
            <a:r>
              <a:rPr lang="en-US" altLang="zh-CN" sz="2667" b="1" kern="0" spc="301" dirty="0">
                <a:solidFill>
                  <a:srgbClr val="0070C0"/>
                </a:solidFill>
                <a:latin typeface="微软雅黑" panose="020B0503020204020204" pitchFamily="34" charset="-122"/>
                <a:cs typeface="楷体" panose="02010609060101010101" charset="-122"/>
                <a:sym typeface="+mn-ea"/>
              </a:rPr>
              <a:t>·</a:t>
            </a:r>
            <a:r>
              <a:rPr lang="zh-CN" altLang="en-US" sz="2667" b="1" kern="0" spc="301" dirty="0">
                <a:solidFill>
                  <a:srgbClr val="0070C0"/>
                </a:solidFill>
                <a:latin typeface="微软雅黑" panose="020B0503020204020204" pitchFamily="34" charset="-122"/>
                <a:cs typeface="楷体" panose="02010609060101010101" charset="-122"/>
                <a:sym typeface="+mn-ea"/>
              </a:rPr>
              <a:t>高二年级语文</a:t>
            </a:r>
            <a:endParaRPr lang="zh-CN" altLang="en-US" sz="3200" b="1" kern="0" spc="301" dirty="0">
              <a:solidFill>
                <a:srgbClr val="0070C0"/>
              </a:solidFill>
              <a:latin typeface="微软雅黑" panose="020B0503020204020204" pitchFamily="34" charset="-122"/>
              <a:cs typeface="楷体" panose="02010609060101010101" charset="-122"/>
              <a:sym typeface="+mn-ea"/>
            </a:endParaRPr>
          </a:p>
        </p:txBody>
      </p:sp>
      <p:sp>
        <p:nvSpPr>
          <p:cNvPr id="9" name="文本框 8"/>
          <p:cNvSpPr txBox="1"/>
          <p:nvPr/>
        </p:nvSpPr>
        <p:spPr>
          <a:xfrm>
            <a:off x="4719515" y="5014717"/>
            <a:ext cx="6577559" cy="830997"/>
          </a:xfrm>
          <a:prstGeom prst="rect">
            <a:avLst/>
          </a:prstGeom>
          <a:noFill/>
        </p:spPr>
        <p:txBody>
          <a:bodyPr wrap="square" rtlCol="0">
            <a:spAutoFit/>
          </a:bodyPr>
          <a:lstStyle/>
          <a:p>
            <a:pPr algn="ctr" hangingPunct="0">
              <a:lnSpc>
                <a:spcPct val="150000"/>
              </a:lnSpc>
            </a:pPr>
            <a:r>
              <a:rPr lang="zh-CN" altLang="en-US" sz="3200" b="1" kern="0" spc="169" dirty="0">
                <a:solidFill>
                  <a:srgbClr val="0070C0"/>
                </a:solidFill>
                <a:latin typeface="微软雅黑" panose="020B0503020204020204" charset="-122"/>
                <a:cs typeface="+mj-cs"/>
                <a:sym typeface="Calibri" panose="020F0502020204030204"/>
              </a:rPr>
              <a:t> </a:t>
            </a:r>
            <a:r>
              <a:rPr lang="zh-CN" altLang="en-US" sz="3200" b="1" kern="0" spc="169" dirty="0" smtClean="0">
                <a:solidFill>
                  <a:srgbClr val="0070C0"/>
                </a:solidFill>
                <a:latin typeface="微软雅黑" panose="020B0503020204020204" charset="-122"/>
                <a:cs typeface="+mj-cs"/>
                <a:sym typeface="Calibri" panose="020F0502020204030204"/>
              </a:rPr>
              <a:t>北工大附属中学 </a:t>
            </a:r>
            <a:r>
              <a:rPr lang="zh-CN" altLang="en-US" sz="3200" b="1" kern="0" spc="169" dirty="0">
                <a:solidFill>
                  <a:srgbClr val="0070C0"/>
                </a:solidFill>
                <a:latin typeface="微软雅黑" panose="020B0503020204020204" charset="-122"/>
                <a:cs typeface="+mj-cs"/>
                <a:sym typeface="Calibri" panose="020F0502020204030204"/>
              </a:rPr>
              <a:t>高二语文组</a:t>
            </a:r>
            <a:endParaRPr lang="zh-CN" altLang="en-US" sz="3200" kern="0" spc="301" dirty="0">
              <a:solidFill>
                <a:srgbClr val="0070C0"/>
              </a:solidFill>
              <a:latin typeface="微软雅黑" panose="020B0503020204020204" charset="-122"/>
              <a:cs typeface="+mj-cs"/>
              <a:sym typeface="Calibri" panose="020F0502020204030204"/>
            </a:endParaRPr>
          </a:p>
        </p:txBody>
      </p:sp>
    </p:spTree>
    <p:custDataLst>
      <p:tags r:id="rId1"/>
    </p:custDataLst>
    <p:extLst>
      <p:ext uri="{BB962C8B-B14F-4D97-AF65-F5344CB8AC3E}">
        <p14:creationId xmlns:p14="http://schemas.microsoft.com/office/powerpoint/2010/main" val="267290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4294967295"/>
          </p:nvPr>
        </p:nvSpPr>
        <p:spPr>
          <a:xfrm>
            <a:off x="2209800" y="533400"/>
            <a:ext cx="8153400" cy="5181600"/>
          </a:xfrm>
        </p:spPr>
        <p:txBody>
          <a:bodyPr>
            <a:normAutofit lnSpcReduction="10000"/>
          </a:bodyPr>
          <a:lstStyle/>
          <a:p>
            <a:pPr marL="990575" lvl="1" indent="-533387"/>
            <a:r>
              <a:rPr lang="en-US" altLang="zh-CN" sz="3600" b="1" dirty="0">
                <a:solidFill>
                  <a:srgbClr val="0000FF"/>
                </a:solidFill>
                <a:ea typeface="华文中宋" panose="02010600040101010101" pitchFamily="2" charset="-122"/>
              </a:rPr>
              <a:t>1</a:t>
            </a:r>
            <a:r>
              <a:rPr lang="zh-CN" altLang="en-US" sz="3600" b="1" dirty="0">
                <a:solidFill>
                  <a:srgbClr val="0000FF"/>
                </a:solidFill>
                <a:ea typeface="华文中宋" panose="02010600040101010101" pitchFamily="2" charset="-122"/>
              </a:rPr>
              <a:t>、</a:t>
            </a:r>
            <a:r>
              <a:rPr lang="zh-CN" altLang="en-US" sz="3600" dirty="0">
                <a:solidFill>
                  <a:srgbClr val="0000FF"/>
                </a:solidFill>
                <a:ea typeface="华文中宋" panose="02010600040101010101" pitchFamily="2" charset="-122"/>
              </a:rPr>
              <a:t>什么是讽刺</a:t>
            </a:r>
            <a:r>
              <a:rPr lang="en-US" altLang="zh-CN" sz="3600" dirty="0">
                <a:solidFill>
                  <a:srgbClr val="0000FF"/>
                </a:solidFill>
                <a:ea typeface="华文中宋" panose="02010600040101010101" pitchFamily="2" charset="-122"/>
              </a:rPr>
              <a:t>?</a:t>
            </a:r>
            <a:r>
              <a:rPr lang="en-US" altLang="zh-CN" sz="3600" dirty="0">
                <a:ea typeface="华文中宋" panose="02010600040101010101" pitchFamily="2" charset="-122"/>
              </a:rPr>
              <a:t/>
            </a:r>
            <a:br>
              <a:rPr lang="en-US" altLang="zh-CN" sz="3600" dirty="0">
                <a:ea typeface="华文中宋" panose="02010600040101010101" pitchFamily="2" charset="-122"/>
              </a:rPr>
            </a:br>
            <a:r>
              <a:rPr lang="en-US" altLang="zh-CN" sz="3600" dirty="0">
                <a:ea typeface="华文中宋" panose="02010600040101010101" pitchFamily="2" charset="-122"/>
              </a:rPr>
              <a:t>   </a:t>
            </a:r>
          </a:p>
          <a:p>
            <a:pPr marL="457189" lvl="1" indent="0">
              <a:buNone/>
            </a:pPr>
            <a:r>
              <a:rPr lang="en-US" altLang="zh-CN" sz="3600" dirty="0">
                <a:ea typeface="华文中宋" panose="02010600040101010101" pitchFamily="2" charset="-122"/>
              </a:rPr>
              <a:t> </a:t>
            </a:r>
            <a:r>
              <a:rPr lang="en-US" altLang="zh-CN" sz="3600" b="1" dirty="0">
                <a:ea typeface="华文中宋" panose="02010600040101010101" pitchFamily="2" charset="-122"/>
              </a:rPr>
              <a:t>“ </a:t>
            </a:r>
            <a:r>
              <a:rPr lang="zh-CN" altLang="en-US" sz="3600" b="1" dirty="0">
                <a:ea typeface="华文中宋" panose="02010600040101010101" pitchFamily="2" charset="-122"/>
              </a:rPr>
              <a:t>用讥刺和嘲讽笔法描写敌对的或落后的事物</a:t>
            </a:r>
            <a:r>
              <a:rPr lang="en-US" altLang="zh-CN" sz="3600" b="1" dirty="0">
                <a:ea typeface="华文中宋" panose="02010600040101010101" pitchFamily="2" charset="-122"/>
              </a:rPr>
              <a:t>,</a:t>
            </a:r>
            <a:r>
              <a:rPr lang="zh-CN" altLang="en-US" sz="3600" b="1" dirty="0">
                <a:ea typeface="华文中宋" panose="02010600040101010101" pitchFamily="2" charset="-122"/>
              </a:rPr>
              <a:t>有时用夸张的手法加以暴露</a:t>
            </a:r>
            <a:r>
              <a:rPr lang="en-US" altLang="zh-CN" sz="3600" b="1" dirty="0">
                <a:ea typeface="华文中宋" panose="02010600040101010101" pitchFamily="2" charset="-122"/>
              </a:rPr>
              <a:t>,</a:t>
            </a:r>
            <a:r>
              <a:rPr lang="zh-CN" altLang="en-US" sz="3600" b="1" dirty="0">
                <a:ea typeface="华文中宋" panose="02010600040101010101" pitchFamily="2" charset="-122"/>
              </a:rPr>
              <a:t>以达到贬斥、否定的效果。”这种表现手法</a:t>
            </a:r>
            <a:r>
              <a:rPr lang="en-US" altLang="zh-CN" sz="3600" b="1" dirty="0">
                <a:ea typeface="华文中宋" panose="02010600040101010101" pitchFamily="2" charset="-122"/>
              </a:rPr>
              <a:t>,</a:t>
            </a:r>
            <a:r>
              <a:rPr lang="zh-CN" altLang="en-US" sz="3600" b="1" dirty="0">
                <a:ea typeface="华文中宋" panose="02010600040101010101" pitchFamily="2" charset="-122"/>
              </a:rPr>
              <a:t>即为讽刺。</a:t>
            </a:r>
            <a:br>
              <a:rPr lang="zh-CN" altLang="en-US" sz="3600" b="1" dirty="0">
                <a:ea typeface="华文中宋" panose="02010600040101010101" pitchFamily="2" charset="-122"/>
              </a:rPr>
            </a:br>
            <a:endParaRPr lang="zh-CN" altLang="en-US" sz="3600" b="1" dirty="0">
              <a:ea typeface="华文中宋" panose="02010600040101010101" pitchFamily="2" charset="-122"/>
            </a:endParaRPr>
          </a:p>
        </p:txBody>
      </p:sp>
    </p:spTree>
    <p:extLst>
      <p:ext uri="{BB962C8B-B14F-4D97-AF65-F5344CB8AC3E}">
        <p14:creationId xmlns:p14="http://schemas.microsoft.com/office/powerpoint/2010/main" val="775399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blinds(horizontal)">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blinds(horizontal)">
                                      <p:cBhvr>
                                        <p:cTn id="12" dur="500"/>
                                        <p:tgtEl>
                                          <p:spTgt spid="348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idx="4294967295"/>
          </p:nvPr>
        </p:nvSpPr>
        <p:spPr>
          <a:xfrm>
            <a:off x="2592389" y="384175"/>
            <a:ext cx="7770812" cy="5257800"/>
          </a:xfrm>
        </p:spPr>
        <p:txBody>
          <a:bodyPr>
            <a:normAutofit fontScale="85000" lnSpcReduction="20000"/>
          </a:bodyPr>
          <a:lstStyle/>
          <a:p>
            <a:pPr marL="457189" lvl="1" indent="0">
              <a:buNone/>
            </a:pPr>
            <a:r>
              <a:rPr lang="en-US" altLang="zh-CN" sz="3600" b="1" dirty="0">
                <a:solidFill>
                  <a:srgbClr val="0000FF"/>
                </a:solidFill>
                <a:ea typeface="华文中宋" panose="02010600040101010101" pitchFamily="2" charset="-122"/>
              </a:rPr>
              <a:t> 2</a:t>
            </a:r>
            <a:r>
              <a:rPr lang="zh-CN" altLang="en-US" sz="3600" b="1" dirty="0">
                <a:solidFill>
                  <a:srgbClr val="0000FF"/>
                </a:solidFill>
                <a:ea typeface="华文中宋" panose="02010600040101010101" pitchFamily="2" charset="-122"/>
              </a:rPr>
              <a:t>、讽刺发生的三个条件：</a:t>
            </a:r>
          </a:p>
          <a:p>
            <a:pPr marL="990575" lvl="1" indent="-533387"/>
            <a:r>
              <a:rPr lang="zh-CN" altLang="en-US" sz="3600" b="1" dirty="0">
                <a:ea typeface="华文中宋" panose="02010600040101010101" pitchFamily="2" charset="-122"/>
              </a:rPr>
              <a:t>①生活中存在的假丑恶现象</a:t>
            </a:r>
          </a:p>
          <a:p>
            <a:pPr marL="990575" lvl="1" indent="-533387"/>
            <a:r>
              <a:rPr lang="zh-CN" altLang="en-US" sz="3600" b="1" dirty="0">
                <a:ea typeface="华文中宋" panose="02010600040101010101" pitchFamily="2" charset="-122"/>
              </a:rPr>
              <a:t>②作家得对它们表态，秉持公正心而针砭</a:t>
            </a:r>
          </a:p>
          <a:p>
            <a:pPr marL="990575" lvl="1" indent="-533387"/>
            <a:r>
              <a:rPr lang="zh-CN" altLang="en-US" sz="3600" b="1" dirty="0">
                <a:ea typeface="华文中宋" panose="02010600040101010101" pitchFamily="2" charset="-122"/>
              </a:rPr>
              <a:t>③这种针砭须以喜剧性方式表现出来，表现形式力求</a:t>
            </a:r>
            <a:r>
              <a:rPr lang="zh-CN" altLang="en-US" sz="3600" b="1" dirty="0">
                <a:latin typeface="Times New Roman" panose="02020603050405020304" pitchFamily="18" charset="0"/>
                <a:ea typeface="华文中宋" panose="02010600040101010101" pitchFamily="2" charset="-122"/>
              </a:rPr>
              <a:t>“</a:t>
            </a:r>
            <a:r>
              <a:rPr lang="zh-CN" altLang="en-US" sz="3600" b="1" dirty="0">
                <a:ea typeface="华文中宋" panose="02010600040101010101" pitchFamily="2" charset="-122"/>
              </a:rPr>
              <a:t>婉曲</a:t>
            </a:r>
            <a:r>
              <a:rPr lang="zh-CN" altLang="en-US" sz="3600" b="1" dirty="0">
                <a:latin typeface="Times New Roman" panose="02020603050405020304" pitchFamily="18" charset="0"/>
                <a:ea typeface="华文中宋" panose="02010600040101010101" pitchFamily="2" charset="-122"/>
              </a:rPr>
              <a:t>”</a:t>
            </a:r>
            <a:r>
              <a:rPr lang="zh-CN" altLang="en-US" sz="3600" b="1" dirty="0">
                <a:ea typeface="华文中宋" panose="02010600040101010101" pitchFamily="2" charset="-122"/>
              </a:rPr>
              <a:t>。</a:t>
            </a:r>
          </a:p>
          <a:p>
            <a:pPr marL="457189" lvl="1" indent="0">
              <a:buNone/>
            </a:pPr>
            <a:r>
              <a:rPr lang="en-US" altLang="zh-CN" sz="3600" b="1" dirty="0">
                <a:solidFill>
                  <a:srgbClr val="0000FF"/>
                </a:solidFill>
                <a:ea typeface="华文中宋" panose="02010600040101010101" pitchFamily="2" charset="-122"/>
              </a:rPr>
              <a:t>3</a:t>
            </a:r>
            <a:r>
              <a:rPr lang="zh-CN" altLang="en-US" sz="3600" b="1" dirty="0">
                <a:solidFill>
                  <a:srgbClr val="0000FF"/>
                </a:solidFill>
                <a:ea typeface="华文中宋" panose="02010600040101010101" pitchFamily="2" charset="-122"/>
              </a:rPr>
              <a:t>、讽刺手法：</a:t>
            </a:r>
            <a:r>
              <a:rPr lang="zh-CN" altLang="en-US" sz="3600" b="1" dirty="0">
                <a:ea typeface="华文中宋" panose="02010600040101010101" pitchFamily="2" charset="-122"/>
              </a:rPr>
              <a:t>对比、比喻、夸张、反语、以子之矛攻子之盾等</a:t>
            </a:r>
            <a:endParaRPr lang="zh-CN" altLang="en-US" sz="3600" dirty="0">
              <a:ea typeface="华文中宋" panose="02010600040101010101" pitchFamily="2" charset="-122"/>
            </a:endParaRPr>
          </a:p>
        </p:txBody>
      </p:sp>
    </p:spTree>
    <p:extLst>
      <p:ext uri="{BB962C8B-B14F-4D97-AF65-F5344CB8AC3E}">
        <p14:creationId xmlns:p14="http://schemas.microsoft.com/office/powerpoint/2010/main" val="3238256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blinds(horizontal)">
                                      <p:cBhvr>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blinds(horizontal)">
                                      <p:cBhvr>
                                        <p:cTn id="12" dur="500"/>
                                        <p:tgtEl>
                                          <p:spTgt spid="35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 calcmode="lin" valueType="num">
                                      <p:cBhvr additive="base">
                                        <p:cTn id="17" dur="5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5842">
                                            <p:txEl>
                                              <p:pRg st="3" end="3"/>
                                            </p:txEl>
                                          </p:spTgt>
                                        </p:tgtEl>
                                        <p:attrNameLst>
                                          <p:attrName>style.visibility</p:attrName>
                                        </p:attrNameLst>
                                      </p:cBhvr>
                                      <p:to>
                                        <p:strVal val="visible"/>
                                      </p:to>
                                    </p:set>
                                    <p:animEffect transition="in" filter="blinds(horizontal)">
                                      <p:cBhvr>
                                        <p:cTn id="23" dur="500"/>
                                        <p:tgtEl>
                                          <p:spTgt spid="3584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5842">
                                            <p:txEl>
                                              <p:pRg st="4" end="4"/>
                                            </p:txEl>
                                          </p:spTgt>
                                        </p:tgtEl>
                                        <p:attrNameLst>
                                          <p:attrName>style.visibility</p:attrName>
                                        </p:attrNameLst>
                                      </p:cBhvr>
                                      <p:to>
                                        <p:strVal val="visible"/>
                                      </p:to>
                                    </p:set>
                                    <p:anim calcmode="lin" valueType="num">
                                      <p:cBhvr additive="base">
                                        <p:cTn id="28" dur="5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58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idx="4294967295"/>
          </p:nvPr>
        </p:nvSpPr>
        <p:spPr>
          <a:xfrm>
            <a:off x="2743288" y="533476"/>
            <a:ext cx="6856413" cy="2286000"/>
          </a:xfrm>
        </p:spPr>
        <p:txBody>
          <a:bodyPr>
            <a:normAutofit/>
          </a:bodyPr>
          <a:lstStyle/>
          <a:p>
            <a:pPr eaLnBrk="1" hangingPunct="1">
              <a:defRPr/>
            </a:pPr>
            <a:r>
              <a:rPr lang="en-US" sz="4267" dirty="0">
                <a:solidFill>
                  <a:srgbClr val="006600"/>
                </a:solidFill>
                <a:effectLst>
                  <a:outerShdw blurRad="38100" dist="38100" dir="2700000" algn="tl">
                    <a:srgbClr val="C0C0C0"/>
                  </a:outerShdw>
                </a:effectLst>
                <a:ea typeface="华文中宋"/>
                <a:cs typeface="华文中宋"/>
              </a:rPr>
              <a:t>1.</a:t>
            </a:r>
            <a:r>
              <a:rPr lang="zh-CN" altLang="en-US" sz="4267" dirty="0">
                <a:solidFill>
                  <a:srgbClr val="006600"/>
                </a:solidFill>
                <a:effectLst>
                  <a:outerShdw blurRad="38100" dist="38100" dir="2700000" algn="tl">
                    <a:srgbClr val="C0C0C0"/>
                  </a:outerShdw>
                </a:effectLst>
                <a:ea typeface="华文中宋"/>
                <a:cs typeface="华文中宋"/>
              </a:rPr>
              <a:t>你认为华威先生最有讽刺意味的地方有哪些？</a:t>
            </a:r>
            <a:r>
              <a:rPr lang="en-US" sz="4267" dirty="0">
                <a:solidFill>
                  <a:srgbClr val="006600"/>
                </a:solidFill>
                <a:effectLst>
                  <a:outerShdw blurRad="38100" dist="38100" dir="2700000" algn="tl">
                    <a:srgbClr val="C0C0C0"/>
                  </a:outerShdw>
                </a:effectLst>
                <a:ea typeface="华文中宋"/>
                <a:cs typeface="华文中宋"/>
              </a:rPr>
              <a:t/>
            </a:r>
            <a:br>
              <a:rPr lang="en-US" sz="4267" dirty="0">
                <a:solidFill>
                  <a:srgbClr val="006600"/>
                </a:solidFill>
                <a:effectLst>
                  <a:outerShdw blurRad="38100" dist="38100" dir="2700000" algn="tl">
                    <a:srgbClr val="C0C0C0"/>
                  </a:outerShdw>
                </a:effectLst>
                <a:ea typeface="华文中宋"/>
                <a:cs typeface="华文中宋"/>
              </a:rPr>
            </a:br>
            <a:r>
              <a:rPr lang="en-US" sz="4267" dirty="0">
                <a:solidFill>
                  <a:srgbClr val="006600"/>
                </a:solidFill>
                <a:effectLst>
                  <a:outerShdw blurRad="38100" dist="38100" dir="2700000" algn="tl">
                    <a:srgbClr val="C0C0C0"/>
                  </a:outerShdw>
                </a:effectLst>
                <a:ea typeface="华文中宋"/>
                <a:cs typeface="华文中宋"/>
              </a:rPr>
              <a:t>2.</a:t>
            </a:r>
            <a:r>
              <a:rPr lang="zh-CN" altLang="en-US" sz="4267" dirty="0">
                <a:solidFill>
                  <a:srgbClr val="006600"/>
                </a:solidFill>
                <a:effectLst>
                  <a:outerShdw blurRad="38100" dist="38100" dir="2700000" algn="tl">
                    <a:srgbClr val="C0C0C0"/>
                  </a:outerShdw>
                </a:effectLst>
                <a:ea typeface="华文中宋"/>
                <a:cs typeface="华文中宋"/>
              </a:rPr>
              <a:t>运用了哪些讽刺手法？</a:t>
            </a:r>
          </a:p>
        </p:txBody>
      </p:sp>
      <p:sp>
        <p:nvSpPr>
          <p:cNvPr id="4" name="TextBox 1"/>
          <p:cNvSpPr txBox="1">
            <a:spLocks noChangeArrowheads="1"/>
          </p:cNvSpPr>
          <p:nvPr/>
        </p:nvSpPr>
        <p:spPr bwMode="auto">
          <a:xfrm>
            <a:off x="2259337" y="3973257"/>
            <a:ext cx="78243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0" kern="0" dirty="0">
                <a:solidFill>
                  <a:srgbClr val="FF0000"/>
                </a:solidFill>
                <a:latin typeface="微软雅黑" panose="020B0503020204020204" pitchFamily="34" charset="-122"/>
                <a:ea typeface="微软雅黑" panose="020B0503020204020204" pitchFamily="34" charset="-122"/>
                <a:cs typeface="+mj-cs"/>
                <a:sym typeface="Calibri" panose="020F0502020204030204"/>
              </a:rPr>
              <a:t>自相矛盾  、   夸张</a:t>
            </a:r>
          </a:p>
        </p:txBody>
      </p:sp>
    </p:spTree>
    <p:extLst>
      <p:ext uri="{BB962C8B-B14F-4D97-AF65-F5344CB8AC3E}">
        <p14:creationId xmlns:p14="http://schemas.microsoft.com/office/powerpoint/2010/main" val="3457555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a:xfrm>
            <a:off x="2667000" y="228602"/>
            <a:ext cx="7543800" cy="1755775"/>
          </a:xfrm>
        </p:spPr>
        <p:txBody>
          <a:bodyPr/>
          <a:lstStyle/>
          <a:p>
            <a:pPr eaLnBrk="1" hangingPunct="1">
              <a:defRPr/>
            </a:pPr>
            <a:r>
              <a:rPr lang="zh-CN" altLang="en-US" sz="4800" dirty="0">
                <a:solidFill>
                  <a:srgbClr val="404040"/>
                </a:solidFill>
                <a:effectLst>
                  <a:outerShdw blurRad="38100" dist="38100" dir="2700000" algn="tl">
                    <a:srgbClr val="C0C0C0"/>
                  </a:outerShdw>
                </a:effectLst>
                <a:latin typeface="微软雅黑" pitchFamily="34" charset="-122"/>
                <a:ea typeface="微软雅黑" pitchFamily="34" charset="-122"/>
              </a:rPr>
              <a:t>一、在</a:t>
            </a:r>
            <a:r>
              <a:rPr lang="zh-CN" altLang="en-US" sz="4800" dirty="0">
                <a:solidFill>
                  <a:srgbClr val="FF0000"/>
                </a:solidFill>
                <a:effectLst>
                  <a:outerShdw blurRad="38100" dist="38100" dir="2700000" algn="tl">
                    <a:srgbClr val="C0C0C0"/>
                  </a:outerShdw>
                </a:effectLst>
                <a:latin typeface="微软雅黑" pitchFamily="34" charset="-122"/>
                <a:ea typeface="微软雅黑" pitchFamily="34" charset="-122"/>
              </a:rPr>
              <a:t>人物形象</a:t>
            </a:r>
            <a:r>
              <a:rPr lang="zh-CN" altLang="en-US" sz="4800" dirty="0">
                <a:solidFill>
                  <a:srgbClr val="404040"/>
                </a:solidFill>
                <a:effectLst>
                  <a:outerShdw blurRad="38100" dist="38100" dir="2700000" algn="tl">
                    <a:srgbClr val="C0C0C0"/>
                  </a:outerShdw>
                </a:effectLst>
                <a:latin typeface="微软雅黑" pitchFamily="34" charset="-122"/>
                <a:ea typeface="微软雅黑" pitchFamily="34" charset="-122"/>
              </a:rPr>
              <a:t>刻画上蕴含讽刺性。</a:t>
            </a:r>
          </a:p>
        </p:txBody>
      </p:sp>
      <p:sp>
        <p:nvSpPr>
          <p:cNvPr id="37891" name="Rectangle 3"/>
          <p:cNvSpPr>
            <a:spLocks noGrp="1" noRot="1" noChangeArrowheads="1"/>
          </p:cNvSpPr>
          <p:nvPr>
            <p:ph idx="4294967295"/>
          </p:nvPr>
        </p:nvSpPr>
        <p:spPr>
          <a:xfrm>
            <a:off x="1851717" y="2211389"/>
            <a:ext cx="9551928" cy="3682940"/>
          </a:xfrm>
          <a:ln>
            <a:solidFill>
              <a:srgbClr val="FF0000"/>
            </a:solidFill>
          </a:ln>
        </p:spPr>
        <p:txBody>
          <a:bodyPr/>
          <a:lstStyle/>
          <a:p>
            <a:pPr marL="0" indent="0">
              <a:lnSpc>
                <a:spcPct val="90000"/>
              </a:lnSpc>
              <a:buNone/>
            </a:pPr>
            <a:r>
              <a:rPr lang="en-US" altLang="zh-CN" sz="4000" b="1" dirty="0">
                <a:solidFill>
                  <a:srgbClr val="003300"/>
                </a:solidFill>
                <a:ea typeface="华文中宋" panose="02010600040101010101" pitchFamily="2" charset="-122"/>
              </a:rPr>
              <a:t>1</a:t>
            </a:r>
            <a:r>
              <a:rPr lang="zh-CN" altLang="en-US" sz="4000" b="1" dirty="0">
                <a:solidFill>
                  <a:srgbClr val="003300"/>
                </a:solidFill>
                <a:ea typeface="华文中宋" panose="02010600040101010101" pitchFamily="2" charset="-122"/>
              </a:rPr>
              <a:t>、仪表和风度上优雅与丑陋的矛盾。</a:t>
            </a:r>
            <a:endParaRPr lang="zh-CN" altLang="en-US" sz="4000" b="1" dirty="0">
              <a:solidFill>
                <a:srgbClr val="FF0000"/>
              </a:solidFill>
              <a:ea typeface="华文中宋" panose="02010600040101010101" pitchFamily="2" charset="-122"/>
            </a:endParaRPr>
          </a:p>
          <a:p>
            <a:pPr eaLnBrk="1" hangingPunct="1">
              <a:lnSpc>
                <a:spcPct val="90000"/>
              </a:lnSpc>
            </a:pPr>
            <a:endParaRPr lang="zh-CN" altLang="en-US" b="1" dirty="0" smtClean="0">
              <a:solidFill>
                <a:srgbClr val="FF0000"/>
              </a:solidFill>
              <a:ea typeface="华文中宋" panose="02010600040101010101" pitchFamily="2" charset="-122"/>
            </a:endParaRPr>
          </a:p>
          <a:p>
            <a:pPr eaLnBrk="1" hangingPunct="1">
              <a:lnSpc>
                <a:spcPct val="90000"/>
              </a:lnSpc>
            </a:pPr>
            <a:r>
              <a:rPr lang="zh-CN" altLang="en-US" sz="3200" b="1" dirty="0">
                <a:solidFill>
                  <a:srgbClr val="002060"/>
                </a:solidFill>
                <a:ea typeface="华文中宋" panose="02010600040101010101" pitchFamily="2" charset="-122"/>
              </a:rPr>
              <a:t>原来他优雅的外表和风度只是故作姿态，哪怕是一点点威胁到他领导地位的风吹草动，就令他丑态毕露、歇斯底里，毫无风度可言，甚至丧失了最起码的仪态和尊严显示他内在的虚弱。</a:t>
            </a:r>
            <a:endParaRPr lang="zh-CN" altLang="en-US" sz="3200" b="1" dirty="0">
              <a:ea typeface="华文中宋" panose="02010600040101010101" pitchFamily="2" charset="-122"/>
            </a:endParaRPr>
          </a:p>
        </p:txBody>
      </p:sp>
    </p:spTree>
    <p:extLst>
      <p:ext uri="{BB962C8B-B14F-4D97-AF65-F5344CB8AC3E}">
        <p14:creationId xmlns:p14="http://schemas.microsoft.com/office/powerpoint/2010/main" val="3944257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Effect transition="in" filter="box(in)">
                                      <p:cBhvr>
                                        <p:cTn id="13" dur="500"/>
                                        <p:tgtEl>
                                          <p:spTgt spid="378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7891">
                                            <p:txEl>
                                              <p:pRg st="2" end="2"/>
                                            </p:txEl>
                                          </p:spTgt>
                                        </p:tgtEl>
                                        <p:attrNameLst>
                                          <p:attrName>style.visibility</p:attrName>
                                        </p:attrNameLst>
                                      </p:cBhvr>
                                      <p:to>
                                        <p:strVal val="visible"/>
                                      </p:to>
                                    </p:set>
                                    <p:animEffect transition="in" filter="box(in)">
                                      <p:cBhvr>
                                        <p:cTn id="18"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idx="4294967295"/>
          </p:nvPr>
        </p:nvSpPr>
        <p:spPr>
          <a:xfrm>
            <a:off x="2590800" y="533402"/>
            <a:ext cx="7620000" cy="5489575"/>
          </a:xfrm>
        </p:spPr>
        <p:txBody>
          <a:bodyPr>
            <a:normAutofit fontScale="92500" lnSpcReduction="20000"/>
          </a:bodyPr>
          <a:lstStyle/>
          <a:p>
            <a:pPr eaLnBrk="1" hangingPunct="1"/>
            <a:r>
              <a:rPr lang="en-US" altLang="zh-CN" sz="4800" b="1" dirty="0">
                <a:solidFill>
                  <a:srgbClr val="003300"/>
                </a:solidFill>
                <a:ea typeface="华文中宋" panose="02010600040101010101" pitchFamily="2" charset="-122"/>
              </a:rPr>
              <a:t>2</a:t>
            </a:r>
            <a:r>
              <a:rPr lang="zh-CN" altLang="en-US" sz="4800" b="1" dirty="0">
                <a:solidFill>
                  <a:srgbClr val="003300"/>
                </a:solidFill>
                <a:ea typeface="华文中宋" panose="02010600040101010101" pitchFamily="2" charset="-122"/>
              </a:rPr>
              <a:t>、日常“工作”中快与慢的矛盾。</a:t>
            </a:r>
            <a:endParaRPr lang="zh-CN" altLang="en-US" sz="2400" b="1" dirty="0">
              <a:solidFill>
                <a:srgbClr val="FF0000"/>
              </a:solidFill>
              <a:ea typeface="华文中宋" panose="02010600040101010101" pitchFamily="2" charset="-122"/>
            </a:endParaRPr>
          </a:p>
          <a:p>
            <a:pPr eaLnBrk="1" hangingPunct="1"/>
            <a:endParaRPr lang="zh-CN" altLang="en-US" sz="2400" b="1" dirty="0">
              <a:solidFill>
                <a:srgbClr val="FF0000"/>
              </a:solidFill>
              <a:ea typeface="华文中宋" panose="02010600040101010101" pitchFamily="2" charset="-122"/>
            </a:endParaRPr>
          </a:p>
          <a:p>
            <a:pPr eaLnBrk="1" hangingPunct="1"/>
            <a:endParaRPr lang="zh-CN" altLang="en-US" sz="2400" b="1" dirty="0">
              <a:solidFill>
                <a:srgbClr val="FF0000"/>
              </a:solidFill>
              <a:ea typeface="华文中宋" panose="02010600040101010101" pitchFamily="2" charset="-122"/>
            </a:endParaRPr>
          </a:p>
          <a:p>
            <a:pPr marL="0" indent="0">
              <a:buNone/>
            </a:pPr>
            <a:r>
              <a:rPr lang="zh-CN" altLang="en-US" sz="3733" b="1" dirty="0">
                <a:solidFill>
                  <a:srgbClr val="CC0000"/>
                </a:solidFill>
                <a:ea typeface="华文中宋" panose="02010600040101010101" pitchFamily="2" charset="-122"/>
              </a:rPr>
              <a:t>    原来他的忙不过是一个幌子，他其实是虚张声势</a:t>
            </a:r>
            <a:r>
              <a:rPr lang="en-US" altLang="zh-CN" sz="3733" b="1" dirty="0">
                <a:solidFill>
                  <a:srgbClr val="CC0000"/>
                </a:solidFill>
                <a:ea typeface="华文中宋" panose="02010600040101010101" pitchFamily="2" charset="-122"/>
              </a:rPr>
              <a:t>,</a:t>
            </a:r>
            <a:r>
              <a:rPr lang="zh-CN" altLang="en-US" sz="3733" b="1" dirty="0">
                <a:solidFill>
                  <a:srgbClr val="CC0000"/>
                </a:solidFill>
                <a:ea typeface="华文中宋" panose="02010600040101010101" pitchFamily="2" charset="-122"/>
              </a:rPr>
              <a:t>欺民扰民，忙于泡会、应酬、宴请，虚伪无聊而又毫无时间观念。</a:t>
            </a:r>
            <a:endParaRPr lang="zh-CN" altLang="en-US" sz="3733" b="1" dirty="0">
              <a:solidFill>
                <a:srgbClr val="FF0000"/>
              </a:solidFill>
              <a:ea typeface="华文中宋" panose="02010600040101010101" pitchFamily="2" charset="-122"/>
            </a:endParaRPr>
          </a:p>
        </p:txBody>
      </p:sp>
    </p:spTree>
    <p:extLst>
      <p:ext uri="{BB962C8B-B14F-4D97-AF65-F5344CB8AC3E}">
        <p14:creationId xmlns:p14="http://schemas.microsoft.com/office/powerpoint/2010/main" val="1334197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linds(horizontal)">
                                      <p:cBhvr>
                                        <p:cTn id="7" dur="500"/>
                                        <p:tgtEl>
                                          <p:spTgt spid="38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4">
                                            <p:txEl>
                                              <p:pRg st="3" end="3"/>
                                            </p:txEl>
                                          </p:spTgt>
                                        </p:tgtEl>
                                        <p:attrNameLst>
                                          <p:attrName>style.visibility</p:attrName>
                                        </p:attrNameLst>
                                      </p:cBhvr>
                                      <p:to>
                                        <p:strVal val="visible"/>
                                      </p:to>
                                    </p:set>
                                    <p:animEffect transition="in" filter="blinds(horizontal)">
                                      <p:cBhvr>
                                        <p:cTn id="12" dur="500"/>
                                        <p:tgtEl>
                                          <p:spTgt spid="38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Rot="1" noChangeArrowheads="1"/>
          </p:cNvSpPr>
          <p:nvPr>
            <p:ph idx="4294967295"/>
          </p:nvPr>
        </p:nvSpPr>
        <p:spPr>
          <a:xfrm>
            <a:off x="2667000" y="152401"/>
            <a:ext cx="7772400" cy="5549900"/>
          </a:xfrm>
        </p:spPr>
        <p:txBody>
          <a:bodyPr>
            <a:normAutofit lnSpcReduction="10000"/>
          </a:bodyPr>
          <a:lstStyle/>
          <a:p>
            <a:pPr marL="0" indent="0">
              <a:lnSpc>
                <a:spcPct val="90000"/>
              </a:lnSpc>
              <a:buNone/>
            </a:pPr>
            <a:r>
              <a:rPr lang="en-US" altLang="zh-CN" sz="4800" b="1" dirty="0">
                <a:solidFill>
                  <a:srgbClr val="003300"/>
                </a:solidFill>
                <a:latin typeface="华文中宋" panose="02010600040101010101" pitchFamily="2" charset="-122"/>
                <a:ea typeface="华文中宋" panose="02010600040101010101" pitchFamily="2" charset="-122"/>
              </a:rPr>
              <a:t>3</a:t>
            </a:r>
            <a:r>
              <a:rPr lang="zh-CN" altLang="en-US" sz="4800" b="1" dirty="0">
                <a:solidFill>
                  <a:srgbClr val="003300"/>
                </a:solidFill>
                <a:latin typeface="华文中宋" panose="02010600040101010101" pitchFamily="2" charset="-122"/>
                <a:ea typeface="华文中宋" panose="02010600040101010101" pitchFamily="2" charset="-122"/>
              </a:rPr>
              <a:t>、</a:t>
            </a:r>
            <a:r>
              <a:rPr lang="zh-CN" altLang="en-US" sz="4800" b="1" dirty="0">
                <a:solidFill>
                  <a:srgbClr val="FF0000"/>
                </a:solidFill>
                <a:latin typeface="华文中宋" panose="02010600040101010101" pitchFamily="2" charset="-122"/>
                <a:ea typeface="华文中宋" panose="02010600040101010101" pitchFamily="2" charset="-122"/>
              </a:rPr>
              <a:t>对待他人和事情媚上与欺下的矛盾。</a:t>
            </a:r>
          </a:p>
          <a:p>
            <a:pPr eaLnBrk="1" hangingPunct="1">
              <a:lnSpc>
                <a:spcPct val="90000"/>
              </a:lnSpc>
            </a:pPr>
            <a:endParaRPr lang="zh-CN" altLang="en-US" sz="3600" b="1" dirty="0">
              <a:solidFill>
                <a:srgbClr val="993366"/>
              </a:solidFill>
              <a:ea typeface="华文中宋" panose="02010600040101010101" pitchFamily="2" charset="-122"/>
            </a:endParaRPr>
          </a:p>
          <a:p>
            <a:pPr eaLnBrk="1" hangingPunct="1">
              <a:lnSpc>
                <a:spcPct val="90000"/>
              </a:lnSpc>
            </a:pPr>
            <a:r>
              <a:rPr lang="zh-CN" altLang="en-US" sz="3600" b="1" dirty="0">
                <a:solidFill>
                  <a:srgbClr val="002060"/>
                </a:solidFill>
                <a:ea typeface="华文中宋" panose="02010600040101010101" pitchFamily="2" charset="-122"/>
              </a:rPr>
              <a:t>小说着重写了华威先生参加的三个工作会议。三个会议级别不同，主人公的态度明显不同。</a:t>
            </a:r>
          </a:p>
          <a:p>
            <a:pPr eaLnBrk="1" hangingPunct="1">
              <a:lnSpc>
                <a:spcPct val="90000"/>
              </a:lnSpc>
              <a:buFont typeface="Wingdings 2" panose="05020102010507070707" pitchFamily="18" charset="2"/>
              <a:buNone/>
            </a:pPr>
            <a:endParaRPr lang="zh-CN" altLang="en-US" sz="2400" b="1" dirty="0">
              <a:ea typeface="华文中宋" panose="02010600040101010101" pitchFamily="2" charset="-122"/>
            </a:endParaRPr>
          </a:p>
          <a:p>
            <a:pPr eaLnBrk="1" hangingPunct="1">
              <a:lnSpc>
                <a:spcPct val="90000"/>
              </a:lnSpc>
            </a:pPr>
            <a:r>
              <a:rPr lang="zh-CN" altLang="en-US" sz="3600" b="1" dirty="0">
                <a:solidFill>
                  <a:srgbClr val="002060"/>
                </a:solidFill>
                <a:ea typeface="华文中宋" panose="02010600040101010101" pitchFamily="2" charset="-122"/>
              </a:rPr>
              <a:t>三个会议，三种态度，勾画出华威先生骄妄、虚伪、庸俗的国民党忠实走狗的嘴脸。</a:t>
            </a:r>
            <a:r>
              <a:rPr lang="zh-CN" altLang="en-US" sz="3600" b="1" dirty="0">
                <a:solidFill>
                  <a:srgbClr val="003300"/>
                </a:solidFill>
                <a:ea typeface="华文中宋" panose="02010600040101010101" pitchFamily="2" charset="-122"/>
              </a:rPr>
              <a:t> </a:t>
            </a:r>
          </a:p>
        </p:txBody>
      </p:sp>
    </p:spTree>
    <p:extLst>
      <p:ext uri="{BB962C8B-B14F-4D97-AF65-F5344CB8AC3E}">
        <p14:creationId xmlns:p14="http://schemas.microsoft.com/office/powerpoint/2010/main" val="628314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blinds(horizontal)">
                                      <p:cBhvr>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9938">
                                            <p:txEl>
                                              <p:pRg st="2" end="2"/>
                                            </p:txEl>
                                          </p:spTgt>
                                        </p:tgtEl>
                                        <p:attrNameLst>
                                          <p:attrName>style.visibility</p:attrName>
                                        </p:attrNameLst>
                                      </p:cBhvr>
                                      <p:to>
                                        <p:strVal val="visible"/>
                                      </p:to>
                                    </p:set>
                                    <p:anim calcmode="lin" valueType="num">
                                      <p:cBhvr additive="base">
                                        <p:cTn id="12" dur="5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9938">
                                            <p:txEl>
                                              <p:pRg st="4" end="4"/>
                                            </p:txEl>
                                          </p:spTgt>
                                        </p:tgtEl>
                                        <p:attrNameLst>
                                          <p:attrName>style.visibility</p:attrName>
                                        </p:attrNameLst>
                                      </p:cBhvr>
                                      <p:to>
                                        <p:strVal val="visible"/>
                                      </p:to>
                                    </p:set>
                                    <p:animEffect transition="in" filter="box(in)">
                                      <p:cBhvr>
                                        <p:cTn id="18"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idx="4294967295"/>
          </p:nvPr>
        </p:nvSpPr>
        <p:spPr>
          <a:xfrm>
            <a:off x="2590800" y="381002"/>
            <a:ext cx="7543800" cy="1755775"/>
          </a:xfrm>
        </p:spPr>
        <p:txBody>
          <a:bodyPr/>
          <a:lstStyle/>
          <a:p>
            <a:pPr eaLnBrk="1" hangingPunct="1">
              <a:defRPr/>
            </a:pPr>
            <a:r>
              <a:rPr lang="zh-CN" altLang="en-US" sz="4800">
                <a:solidFill>
                  <a:srgbClr val="84AA33"/>
                </a:solidFill>
                <a:effectLst>
                  <a:outerShdw blurRad="38100" dist="38100" dir="2700000" algn="tl">
                    <a:srgbClr val="C0C0C0"/>
                  </a:outerShdw>
                </a:effectLst>
                <a:latin typeface="微软雅黑" pitchFamily="34" charset="-122"/>
                <a:ea typeface="微软雅黑" pitchFamily="34" charset="-122"/>
              </a:rPr>
              <a:t>二，在</a:t>
            </a:r>
            <a:r>
              <a:rPr lang="zh-CN" altLang="en-US" sz="4800">
                <a:solidFill>
                  <a:srgbClr val="FF0000"/>
                </a:solidFill>
                <a:effectLst>
                  <a:outerShdw blurRad="38100" dist="38100" dir="2700000" algn="tl">
                    <a:srgbClr val="C0C0C0"/>
                  </a:outerShdw>
                </a:effectLst>
                <a:latin typeface="微软雅黑" pitchFamily="34" charset="-122"/>
                <a:ea typeface="微软雅黑" pitchFamily="34" charset="-122"/>
              </a:rPr>
              <a:t>情节设置</a:t>
            </a:r>
            <a:r>
              <a:rPr lang="zh-CN" altLang="en-US" sz="4800">
                <a:solidFill>
                  <a:srgbClr val="84AA33"/>
                </a:solidFill>
                <a:effectLst>
                  <a:outerShdw blurRad="38100" dist="38100" dir="2700000" algn="tl">
                    <a:srgbClr val="C0C0C0"/>
                  </a:outerShdw>
                </a:effectLst>
                <a:latin typeface="微软雅黑" pitchFamily="34" charset="-122"/>
                <a:ea typeface="微软雅黑" pitchFamily="34" charset="-122"/>
              </a:rPr>
              <a:t>上强化讽刺性。</a:t>
            </a:r>
          </a:p>
        </p:txBody>
      </p:sp>
      <p:sp>
        <p:nvSpPr>
          <p:cNvPr id="40963" name="Rectangle 3"/>
          <p:cNvSpPr>
            <a:spLocks noGrp="1" noRot="1" noChangeArrowheads="1"/>
          </p:cNvSpPr>
          <p:nvPr>
            <p:ph idx="4294967295"/>
          </p:nvPr>
        </p:nvSpPr>
        <p:spPr>
          <a:xfrm>
            <a:off x="2592389" y="2743201"/>
            <a:ext cx="7542212" cy="3187796"/>
          </a:xfrm>
          <a:ln>
            <a:solidFill>
              <a:srgbClr val="FF0000"/>
            </a:solidFill>
          </a:ln>
        </p:spPr>
        <p:txBody>
          <a:bodyPr>
            <a:noAutofit/>
          </a:bodyPr>
          <a:lstStyle/>
          <a:p>
            <a:pPr marL="0" indent="0">
              <a:lnSpc>
                <a:spcPct val="80000"/>
              </a:lnSpc>
              <a:buNone/>
              <a:defRPr/>
            </a:pPr>
            <a:r>
              <a:rPr lang="zh-CN" altLang="en-US" sz="3733" b="1" dirty="0">
                <a:solidFill>
                  <a:srgbClr val="006600"/>
                </a:solidFill>
                <a:latin typeface="宋体" pitchFamily="2" charset="-122"/>
                <a:ea typeface="宋体" pitchFamily="2" charset="-122"/>
              </a:rPr>
              <a:t>   </a:t>
            </a:r>
            <a:r>
              <a:rPr lang="zh-CN" altLang="en-US" sz="3733" b="1" dirty="0">
                <a:solidFill>
                  <a:srgbClr val="0000FF"/>
                </a:solidFill>
                <a:effectLst>
                  <a:outerShdw blurRad="38100" dist="38100" dir="2700000" algn="tl">
                    <a:srgbClr val="000000">
                      <a:alpha val="43137"/>
                    </a:srgbClr>
                  </a:outerShdw>
                </a:effectLst>
                <a:latin typeface="黑体" pitchFamily="49" charset="-122"/>
                <a:ea typeface="黑体" pitchFamily="49" charset="-122"/>
              </a:rPr>
              <a:t>在</a:t>
            </a:r>
            <a:r>
              <a:rPr lang="en-US" altLang="zh-CN" sz="3733"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3733" b="1" dirty="0">
                <a:solidFill>
                  <a:srgbClr val="0000FF"/>
                </a:solidFill>
                <a:effectLst>
                  <a:outerShdw blurRad="38100" dist="38100" dir="2700000" algn="tl">
                    <a:srgbClr val="000000">
                      <a:alpha val="43137"/>
                    </a:srgbClr>
                  </a:outerShdw>
                </a:effectLst>
                <a:latin typeface="黑体" pitchFamily="49" charset="-122"/>
                <a:ea typeface="黑体" pitchFamily="49" charset="-122"/>
              </a:rPr>
              <a:t>华威先生</a:t>
            </a:r>
            <a:r>
              <a:rPr lang="en-US" altLang="zh-CN" sz="3733"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3733" b="1" dirty="0">
                <a:solidFill>
                  <a:srgbClr val="0000FF"/>
                </a:solidFill>
                <a:effectLst>
                  <a:outerShdw blurRad="38100" dist="38100" dir="2700000" algn="tl">
                    <a:srgbClr val="000000">
                      <a:alpha val="43137"/>
                    </a:srgbClr>
                  </a:outerShdw>
                </a:effectLst>
                <a:latin typeface="黑体" pitchFamily="49" charset="-122"/>
                <a:ea typeface="黑体" pitchFamily="49" charset="-122"/>
              </a:rPr>
              <a:t>中，没有完整的故事，没有一贯的情节，作者只是选取了主人公对参加的三个会议和两个没有参加的会议的不同态度，通过巧妙的情节安排，强化了小说的讽刺效果。</a:t>
            </a:r>
          </a:p>
        </p:txBody>
      </p:sp>
    </p:spTree>
    <p:extLst>
      <p:ext uri="{BB962C8B-B14F-4D97-AF65-F5344CB8AC3E}">
        <p14:creationId xmlns:p14="http://schemas.microsoft.com/office/powerpoint/2010/main" val="20847638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13"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idx="4294967295"/>
          </p:nvPr>
        </p:nvSpPr>
        <p:spPr>
          <a:xfrm>
            <a:off x="1430040" y="77789"/>
            <a:ext cx="9009361" cy="1754187"/>
          </a:xfrm>
        </p:spPr>
        <p:txBody>
          <a:bodyPr/>
          <a:lstStyle/>
          <a:p>
            <a:pPr eaLnBrk="1" hangingPunct="1">
              <a:defRPr/>
            </a:pPr>
            <a:r>
              <a:rPr lang="zh-CN" altLang="en-US" sz="4800" dirty="0">
                <a:effectLst>
                  <a:outerShdw blurRad="38100" dist="38100" dir="2700000" algn="tl">
                    <a:srgbClr val="C0C0C0"/>
                  </a:outerShdw>
                </a:effectLst>
                <a:latin typeface="微软雅黑" pitchFamily="34" charset="-122"/>
                <a:ea typeface="微软雅黑" pitchFamily="34" charset="-122"/>
              </a:rPr>
              <a:t>三，在</a:t>
            </a:r>
            <a:r>
              <a:rPr lang="zh-CN" altLang="en-US" sz="4800" dirty="0">
                <a:solidFill>
                  <a:srgbClr val="FF0000"/>
                </a:solidFill>
                <a:effectLst>
                  <a:outerShdw blurRad="38100" dist="38100" dir="2700000" algn="tl">
                    <a:srgbClr val="C0C0C0"/>
                  </a:outerShdw>
                </a:effectLst>
                <a:latin typeface="微软雅黑" pitchFamily="34" charset="-122"/>
                <a:ea typeface="微软雅黑" pitchFamily="34" charset="-122"/>
              </a:rPr>
              <a:t>语言风格</a:t>
            </a:r>
            <a:r>
              <a:rPr lang="zh-CN" altLang="en-US" sz="4800" dirty="0">
                <a:effectLst>
                  <a:outerShdw blurRad="38100" dist="38100" dir="2700000" algn="tl">
                    <a:srgbClr val="C0C0C0"/>
                  </a:outerShdw>
                </a:effectLst>
                <a:latin typeface="微软雅黑" pitchFamily="34" charset="-122"/>
                <a:ea typeface="微软雅黑" pitchFamily="34" charset="-122"/>
              </a:rPr>
              <a:t>上饱含讽刺性。</a:t>
            </a:r>
          </a:p>
        </p:txBody>
      </p:sp>
      <p:sp>
        <p:nvSpPr>
          <p:cNvPr id="41987" name="Rectangle 3"/>
          <p:cNvSpPr>
            <a:spLocks noGrp="1" noRot="1" noChangeArrowheads="1"/>
          </p:cNvSpPr>
          <p:nvPr>
            <p:ph idx="4294967295"/>
          </p:nvPr>
        </p:nvSpPr>
        <p:spPr>
          <a:xfrm>
            <a:off x="1008362" y="2209800"/>
            <a:ext cx="10285281" cy="4343400"/>
          </a:xfrm>
          <a:ln>
            <a:solidFill>
              <a:srgbClr val="FF0000"/>
            </a:solidFill>
          </a:ln>
        </p:spPr>
        <p:txBody>
          <a:bodyPr>
            <a:normAutofit/>
          </a:bodyPr>
          <a:lstStyle/>
          <a:p>
            <a:pPr eaLnBrk="1" hangingPunct="1"/>
            <a:r>
              <a:rPr lang="zh-CN" altLang="en-US" sz="2800" b="1" dirty="0">
                <a:ea typeface="华文中宋" panose="02010600040101010101" pitchFamily="2" charset="-122"/>
              </a:rPr>
              <a:t>华威先生讲话的核心点：要“认定一个领导中心”，其理论是“要是上面没有一个领导中心，往往弄得不可收拾”。这个“中心”具体指的就是他本人了。</a:t>
            </a:r>
          </a:p>
          <a:p>
            <a:pPr eaLnBrk="1" hangingPunct="1"/>
            <a:r>
              <a:rPr lang="zh-CN" altLang="en-US" sz="2800" b="1" dirty="0">
                <a:solidFill>
                  <a:srgbClr val="FF0000"/>
                </a:solidFill>
                <a:ea typeface="华文中宋" panose="02010600040101010101" pitchFamily="2" charset="-122"/>
              </a:rPr>
              <a:t>他强调这一点，是因为他强烈的权力欲，忙忙碌碌的本质是为了拥有领导权，他要极力维护他的权力。因为权力掩藏他生活和内心的空虚。他是靠权力来证明他生存的意义。他的“一个领导中心”的怪论，表现了他的专制主义思想。 </a:t>
            </a:r>
          </a:p>
        </p:txBody>
      </p:sp>
    </p:spTree>
    <p:extLst>
      <p:ext uri="{BB962C8B-B14F-4D97-AF65-F5344CB8AC3E}">
        <p14:creationId xmlns:p14="http://schemas.microsoft.com/office/powerpoint/2010/main" val="2009243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7"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514600" y="533400"/>
            <a:ext cx="2967216" cy="762000"/>
          </a:xfrm>
        </p:spPr>
        <p:txBody>
          <a:bodyPr>
            <a:noAutofit/>
          </a:bodyPr>
          <a:lstStyle/>
          <a:p>
            <a:pPr eaLnBrk="1" hangingPunct="1">
              <a:defRPr/>
            </a:pPr>
            <a:r>
              <a:rPr lang="zh-CN" altLang="en-US" sz="5333" dirty="0">
                <a:effectLst>
                  <a:outerShdw blurRad="38100" dist="38100" dir="2700000" algn="tl">
                    <a:srgbClr val="C0C0C0"/>
                  </a:outerShdw>
                </a:effectLst>
                <a:ea typeface="华文中宋"/>
                <a:cs typeface="华文中宋"/>
              </a:rPr>
              <a:t>总结</a:t>
            </a:r>
          </a:p>
        </p:txBody>
      </p:sp>
      <p:sp>
        <p:nvSpPr>
          <p:cNvPr id="41987" name="Rectangle 3"/>
          <p:cNvSpPr>
            <a:spLocks noGrp="1" noChangeArrowheads="1"/>
          </p:cNvSpPr>
          <p:nvPr>
            <p:ph idx="4294967295"/>
          </p:nvPr>
        </p:nvSpPr>
        <p:spPr>
          <a:xfrm>
            <a:off x="1659213" y="1905001"/>
            <a:ext cx="8583339" cy="2744788"/>
          </a:xfrm>
        </p:spPr>
        <p:txBody>
          <a:bodyPr>
            <a:noAutofit/>
          </a:bodyPr>
          <a:lstStyle/>
          <a:p>
            <a:pPr eaLnBrk="1" hangingPunct="1"/>
            <a:r>
              <a:rPr lang="zh-CN" altLang="en-US" sz="3200" b="1" dirty="0">
                <a:ea typeface="华文中宋" panose="02010600040101010101" pitchFamily="2" charset="-122"/>
              </a:rPr>
              <a:t>通过讽刺，塑造了一个忙而无功，只知抓权弄权的虚伪、虚弱、骄妄专制、粗鲁庸俗、媚上欺下的官僚形象。</a:t>
            </a:r>
          </a:p>
          <a:p>
            <a:pPr eaLnBrk="1" hangingPunct="1"/>
            <a:r>
              <a:rPr lang="zh-CN" altLang="en-US" sz="3200" b="1" dirty="0">
                <a:ea typeface="华文中宋" panose="02010600040101010101" pitchFamily="2" charset="-122"/>
              </a:rPr>
              <a:t>揭露蒋介石集团假抗日、真独裁的真面目。 </a:t>
            </a:r>
          </a:p>
        </p:txBody>
      </p:sp>
    </p:spTree>
    <p:extLst>
      <p:ext uri="{BB962C8B-B14F-4D97-AF65-F5344CB8AC3E}">
        <p14:creationId xmlns:p14="http://schemas.microsoft.com/office/powerpoint/2010/main" val="856623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7"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内容占位符 2"/>
          <p:cNvSpPr>
            <a:spLocks noGrp="1"/>
          </p:cNvSpPr>
          <p:nvPr>
            <p:ph idx="4294967295"/>
          </p:nvPr>
        </p:nvSpPr>
        <p:spPr>
          <a:xfrm>
            <a:off x="2514600" y="2209800"/>
            <a:ext cx="7924800" cy="2362200"/>
          </a:xfrm>
        </p:spPr>
        <p:txBody>
          <a:bodyPr>
            <a:normAutofit lnSpcReduction="10000"/>
          </a:bodyPr>
          <a:lstStyle/>
          <a:p>
            <a:r>
              <a:rPr lang="zh-CN" altLang="en-US" sz="4000" b="1" dirty="0">
                <a:latin typeface="黑体" panose="02010609060101010101" pitchFamily="49" charset="-122"/>
                <a:ea typeface="黑体" panose="02010609060101010101" pitchFamily="49" charset="-122"/>
              </a:rPr>
              <a:t>学过或看过的运用了讽刺手法的经典作品都有哪些？经典人物形象有哪几位？</a:t>
            </a:r>
          </a:p>
        </p:txBody>
      </p:sp>
      <p:pic>
        <p:nvPicPr>
          <p:cNvPr id="40963" name="矩形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814" y="103188"/>
            <a:ext cx="43275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738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5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3" descr="u=1077098558,1636686646&amp;fm=23&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28601"/>
            <a:ext cx="1828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Rot="1" noChangeArrowheads="1"/>
          </p:cNvSpPr>
          <p:nvPr>
            <p:ph type="title" idx="4294967295"/>
          </p:nvPr>
        </p:nvSpPr>
        <p:spPr>
          <a:xfrm>
            <a:off x="2571322" y="228602"/>
            <a:ext cx="2593975" cy="771525"/>
          </a:xfrm>
        </p:spPr>
        <p:txBody>
          <a:bodyPr>
            <a:normAutofit/>
          </a:bodyPr>
          <a:lstStyle/>
          <a:p>
            <a:pPr eaLnBrk="1" hangingPunct="1">
              <a:defRPr/>
            </a:pPr>
            <a:r>
              <a:rPr lang="zh-CN" altLang="en-US" sz="3200">
                <a:solidFill>
                  <a:srgbClr val="002060"/>
                </a:solidFill>
                <a:effectLst>
                  <a:outerShdw blurRad="38100" dist="38100" dir="2700000" algn="tl">
                    <a:srgbClr val="C0C0C0"/>
                  </a:outerShdw>
                </a:effectLst>
                <a:ea typeface="华文中宋"/>
                <a:cs typeface="华文中宋"/>
              </a:rPr>
              <a:t>作者介绍</a:t>
            </a:r>
          </a:p>
        </p:txBody>
      </p:sp>
      <p:sp>
        <p:nvSpPr>
          <p:cNvPr id="12292" name="Rectangle 3"/>
          <p:cNvSpPr>
            <a:spLocks noGrp="1" noRot="1" noChangeArrowheads="1"/>
          </p:cNvSpPr>
          <p:nvPr>
            <p:ph idx="4294967295"/>
          </p:nvPr>
        </p:nvSpPr>
        <p:spPr>
          <a:xfrm>
            <a:off x="550016" y="990600"/>
            <a:ext cx="7831985" cy="5486400"/>
          </a:xfrm>
          <a:ln>
            <a:solidFill>
              <a:schemeClr val="tx1"/>
            </a:solidFill>
            <a:miter lim="800000"/>
            <a:headEnd/>
            <a:tailEnd/>
          </a:ln>
        </p:spPr>
        <p:txBody>
          <a:bodyPr>
            <a:normAutofit/>
          </a:bodyPr>
          <a:lstStyle/>
          <a:p>
            <a:pPr eaLnBrk="1" hangingPunct="1">
              <a:lnSpc>
                <a:spcPct val="90000"/>
              </a:lnSpc>
            </a:pPr>
            <a:r>
              <a:rPr lang="zh-CN" altLang="en-US" sz="2667" b="1" dirty="0">
                <a:ea typeface="华文中宋" panose="02010600040101010101" pitchFamily="2" charset="-122"/>
              </a:rPr>
              <a:t>   张天翼（</a:t>
            </a:r>
            <a:r>
              <a:rPr lang="en-US" altLang="zh-CN" sz="2667" b="1" dirty="0">
                <a:ea typeface="华文中宋" panose="02010600040101010101" pitchFamily="2" charset="-122"/>
              </a:rPr>
              <a:t>1906</a:t>
            </a:r>
            <a:r>
              <a:rPr lang="zh-CN" altLang="en-US" sz="2667" b="1" dirty="0">
                <a:ea typeface="华文中宋" panose="02010600040101010101" pitchFamily="2" charset="-122"/>
              </a:rPr>
              <a:t>～</a:t>
            </a:r>
            <a:r>
              <a:rPr lang="en-US" altLang="zh-CN" sz="2667" b="1" dirty="0">
                <a:ea typeface="华文中宋" panose="02010600040101010101" pitchFamily="2" charset="-122"/>
              </a:rPr>
              <a:t>1985</a:t>
            </a:r>
            <a:r>
              <a:rPr lang="zh-CN" altLang="en-US" sz="2667" b="1" dirty="0">
                <a:ea typeface="华文中宋" panose="02010600040101010101" pitchFamily="2" charset="-122"/>
              </a:rPr>
              <a:t>）</a:t>
            </a:r>
            <a:r>
              <a:rPr lang="en-US" altLang="zh-CN" sz="2667" b="1" dirty="0">
                <a:ea typeface="华文中宋" panose="02010600040101010101" pitchFamily="2" charset="-122"/>
              </a:rPr>
              <a:t>,</a:t>
            </a:r>
            <a:r>
              <a:rPr lang="zh-CN" altLang="en-US" sz="2667" b="1" dirty="0">
                <a:ea typeface="华文中宋" panose="02010600040101010101" pitchFamily="2" charset="-122"/>
              </a:rPr>
              <a:t>原名元定，号一之，早年写作滑稽和侦探小说，</a:t>
            </a:r>
            <a:r>
              <a:rPr lang="en-US" altLang="zh-CN" sz="2667" b="1" dirty="0">
                <a:ea typeface="华文中宋" panose="02010600040101010101" pitchFamily="2" charset="-122"/>
              </a:rPr>
              <a:t>1931</a:t>
            </a:r>
            <a:r>
              <a:rPr lang="zh-CN" altLang="en-US" sz="2667" b="1" dirty="0">
                <a:ea typeface="华文中宋" panose="02010600040101010101" pitchFamily="2" charset="-122"/>
              </a:rPr>
              <a:t>年加入中国左翼作家联盟，作品面向现实，内容充实，给文艺界带来一股清新的气息。解放后从事儿童文学创作。</a:t>
            </a:r>
          </a:p>
          <a:p>
            <a:pPr eaLnBrk="1" hangingPunct="1">
              <a:lnSpc>
                <a:spcPct val="90000"/>
              </a:lnSpc>
            </a:pPr>
            <a:r>
              <a:rPr lang="zh-CN" altLang="en-US" sz="2667" b="1" dirty="0">
                <a:ea typeface="华文中宋" panose="02010600040101010101" pitchFamily="2" charset="-122"/>
              </a:rPr>
              <a:t>   代表作有</a:t>
            </a:r>
            <a:r>
              <a:rPr lang="en-US" altLang="zh-CN" sz="2667" b="1" dirty="0">
                <a:solidFill>
                  <a:srgbClr val="FF3300"/>
                </a:solidFill>
                <a:ea typeface="华文中宋" panose="02010600040101010101" pitchFamily="2" charset="-122"/>
              </a:rPr>
              <a:t>《</a:t>
            </a:r>
            <a:r>
              <a:rPr lang="en-US" altLang="zh-CN" sz="2667" b="1" u="sng" dirty="0">
                <a:solidFill>
                  <a:srgbClr val="FF3300"/>
                </a:solidFill>
                <a:ea typeface="华文中宋" panose="02010600040101010101" pitchFamily="2" charset="-122"/>
              </a:rPr>
              <a:t>  </a:t>
            </a:r>
            <a:r>
              <a:rPr lang="zh-CN" altLang="en-US" sz="2667" b="1" u="sng" dirty="0">
                <a:solidFill>
                  <a:srgbClr val="FF3300"/>
                </a:solidFill>
                <a:ea typeface="华文中宋" panose="02010600040101010101" pitchFamily="2" charset="-122"/>
              </a:rPr>
              <a:t>包氏父子  </a:t>
            </a:r>
            <a:r>
              <a:rPr lang="en-US" altLang="zh-CN" sz="2667" b="1" dirty="0">
                <a:solidFill>
                  <a:srgbClr val="FF3300"/>
                </a:solidFill>
                <a:ea typeface="华文中宋" panose="02010600040101010101" pitchFamily="2" charset="-122"/>
              </a:rPr>
              <a:t>》</a:t>
            </a:r>
            <a:r>
              <a:rPr lang="zh-CN" altLang="en-US" sz="2667" b="1" dirty="0">
                <a:ea typeface="华文中宋" panose="02010600040101010101" pitchFamily="2" charset="-122"/>
              </a:rPr>
              <a:t>、</a:t>
            </a:r>
            <a:r>
              <a:rPr lang="en-US" altLang="zh-CN" sz="2667" b="1" u="sng" dirty="0">
                <a:solidFill>
                  <a:srgbClr val="FF3300"/>
                </a:solidFill>
                <a:ea typeface="华文中宋" panose="02010600040101010101" pitchFamily="2" charset="-122"/>
              </a:rPr>
              <a:t>《</a:t>
            </a:r>
            <a:r>
              <a:rPr lang="zh-CN" altLang="en-US" sz="2667" b="1" u="sng" dirty="0">
                <a:solidFill>
                  <a:srgbClr val="FF3300"/>
                </a:solidFill>
                <a:ea typeface="华文中宋" panose="02010600040101010101" pitchFamily="2" charset="-122"/>
              </a:rPr>
              <a:t>华威先生 </a:t>
            </a:r>
            <a:r>
              <a:rPr lang="en-US" altLang="zh-CN" sz="2667" b="1" u="sng" dirty="0">
                <a:solidFill>
                  <a:srgbClr val="FF3300"/>
                </a:solidFill>
                <a:ea typeface="华文中宋" panose="02010600040101010101" pitchFamily="2" charset="-122"/>
              </a:rPr>
              <a:t>》</a:t>
            </a:r>
            <a:r>
              <a:rPr lang="zh-CN" altLang="en-US" sz="2667" b="1" dirty="0">
                <a:ea typeface="华文中宋" panose="02010600040101010101" pitchFamily="2" charset="-122"/>
              </a:rPr>
              <a:t>、长篇小说</a:t>
            </a:r>
            <a:r>
              <a:rPr lang="en-US" altLang="zh-CN" sz="2667" b="1" u="sng" dirty="0">
                <a:solidFill>
                  <a:srgbClr val="FF3300"/>
                </a:solidFill>
                <a:ea typeface="华文中宋" panose="02010600040101010101" pitchFamily="2" charset="-122"/>
              </a:rPr>
              <a:t>《  </a:t>
            </a:r>
            <a:r>
              <a:rPr lang="zh-CN" altLang="en-US" sz="2667" b="1" u="sng" dirty="0">
                <a:solidFill>
                  <a:srgbClr val="FF3300"/>
                </a:solidFill>
                <a:ea typeface="华文中宋" panose="02010600040101010101" pitchFamily="2" charset="-122"/>
              </a:rPr>
              <a:t>鬼土日记  </a:t>
            </a:r>
            <a:r>
              <a:rPr lang="en-US" altLang="zh-CN" sz="2667" b="1" u="sng" dirty="0">
                <a:solidFill>
                  <a:srgbClr val="FF3300"/>
                </a:solidFill>
                <a:ea typeface="华文中宋" panose="02010600040101010101" pitchFamily="2" charset="-122"/>
              </a:rPr>
              <a:t>》</a:t>
            </a:r>
            <a:r>
              <a:rPr lang="zh-CN" altLang="en-US" sz="2667" b="1" dirty="0">
                <a:ea typeface="华文中宋" panose="02010600040101010101" pitchFamily="2" charset="-122"/>
              </a:rPr>
              <a:t>，长篇童话</a:t>
            </a:r>
            <a:r>
              <a:rPr lang="en-US" altLang="zh-CN" sz="2667" b="1" u="sng" dirty="0">
                <a:solidFill>
                  <a:srgbClr val="FF3300"/>
                </a:solidFill>
                <a:ea typeface="华文中宋" panose="02010600040101010101" pitchFamily="2" charset="-122"/>
              </a:rPr>
              <a:t>《 </a:t>
            </a:r>
            <a:r>
              <a:rPr lang="zh-CN" altLang="en-US" sz="2667" b="1" u="sng" dirty="0">
                <a:solidFill>
                  <a:srgbClr val="FF3300"/>
                </a:solidFill>
                <a:ea typeface="华文中宋" panose="02010600040101010101" pitchFamily="2" charset="-122"/>
              </a:rPr>
              <a:t>大林和小林 </a:t>
            </a:r>
            <a:r>
              <a:rPr lang="en-US" altLang="zh-CN" sz="2667" b="1" u="sng" dirty="0">
                <a:solidFill>
                  <a:srgbClr val="FF3300"/>
                </a:solidFill>
                <a:ea typeface="华文中宋" panose="02010600040101010101" pitchFamily="2" charset="-122"/>
              </a:rPr>
              <a:t>》</a:t>
            </a:r>
            <a:r>
              <a:rPr lang="zh-CN" altLang="en-US" sz="2667" b="1" dirty="0">
                <a:ea typeface="华文中宋" panose="02010600040101010101" pitchFamily="2" charset="-122"/>
              </a:rPr>
              <a:t>、</a:t>
            </a:r>
            <a:r>
              <a:rPr lang="en-US" altLang="zh-CN" sz="2667" b="1" u="sng" dirty="0">
                <a:solidFill>
                  <a:srgbClr val="FF3300"/>
                </a:solidFill>
                <a:ea typeface="华文中宋" panose="02010600040101010101" pitchFamily="2" charset="-122"/>
              </a:rPr>
              <a:t>《   </a:t>
            </a:r>
            <a:r>
              <a:rPr lang="zh-CN" altLang="en-US" sz="2667" b="1" u="sng" dirty="0">
                <a:solidFill>
                  <a:srgbClr val="FF3300"/>
                </a:solidFill>
                <a:ea typeface="华文中宋" panose="02010600040101010101" pitchFamily="2" charset="-122"/>
              </a:rPr>
              <a:t>宝葫芦的秘密 </a:t>
            </a:r>
            <a:r>
              <a:rPr lang="en-US" altLang="zh-CN" sz="2667" b="1" u="sng" dirty="0">
                <a:solidFill>
                  <a:srgbClr val="FF3300"/>
                </a:solidFill>
                <a:ea typeface="华文中宋" panose="02010600040101010101" pitchFamily="2" charset="-122"/>
              </a:rPr>
              <a:t>》</a:t>
            </a:r>
          </a:p>
          <a:p>
            <a:pPr eaLnBrk="1" hangingPunct="1">
              <a:lnSpc>
                <a:spcPct val="90000"/>
              </a:lnSpc>
            </a:pPr>
            <a:r>
              <a:rPr lang="zh-CN" altLang="en-US" sz="2667" b="1" dirty="0">
                <a:ea typeface="华文中宋" panose="02010600040101010101" pitchFamily="2" charset="-122"/>
              </a:rPr>
              <a:t>   他的作品富有鲜明的</a:t>
            </a:r>
            <a:r>
              <a:rPr lang="zh-CN" altLang="en-US" sz="2667" b="1" u="sng" dirty="0">
                <a:ea typeface="华文中宋" panose="02010600040101010101" pitchFamily="2" charset="-122"/>
              </a:rPr>
              <a:t>  </a:t>
            </a:r>
            <a:r>
              <a:rPr lang="zh-CN" altLang="en-US" sz="2667" b="1" u="sng" dirty="0">
                <a:solidFill>
                  <a:srgbClr val="FF3300"/>
                </a:solidFill>
                <a:ea typeface="华文中宋" panose="02010600040101010101" pitchFamily="2" charset="-122"/>
              </a:rPr>
              <a:t>讽刺 </a:t>
            </a:r>
            <a:r>
              <a:rPr lang="zh-CN" altLang="en-US" sz="2667" b="1" u="sng" dirty="0">
                <a:ea typeface="华文中宋" panose="02010600040101010101" pitchFamily="2" charset="-122"/>
              </a:rPr>
              <a:t>      </a:t>
            </a:r>
            <a:r>
              <a:rPr lang="zh-CN" altLang="en-US" sz="2667" b="1" dirty="0">
                <a:ea typeface="华文中宋" panose="02010600040101010101" pitchFamily="2" charset="-122"/>
              </a:rPr>
              <a:t>色彩。他善于用</a:t>
            </a:r>
            <a:r>
              <a:rPr lang="zh-CN" altLang="en-US" sz="2667" b="1" u="sng" dirty="0">
                <a:ea typeface="华文中宋" panose="02010600040101010101" pitchFamily="2" charset="-122"/>
              </a:rPr>
              <a:t>  </a:t>
            </a:r>
            <a:r>
              <a:rPr lang="zh-CN" altLang="en-US" sz="2667" b="1" u="sng" dirty="0">
                <a:solidFill>
                  <a:srgbClr val="FF3300"/>
                </a:solidFill>
                <a:ea typeface="华文中宋" panose="02010600040101010101" pitchFamily="2" charset="-122"/>
              </a:rPr>
              <a:t>夸张的</a:t>
            </a:r>
            <a:r>
              <a:rPr lang="zh-CN" altLang="en-US" sz="2667" b="1" u="sng" dirty="0">
                <a:ea typeface="华文中宋" panose="02010600040101010101" pitchFamily="2" charset="-122"/>
              </a:rPr>
              <a:t>  </a:t>
            </a:r>
            <a:r>
              <a:rPr lang="zh-CN" altLang="en-US" sz="2667" b="1" dirty="0">
                <a:ea typeface="华文中宋" panose="02010600040101010101" pitchFamily="2" charset="-122"/>
              </a:rPr>
              <a:t>、</a:t>
            </a:r>
            <a:r>
              <a:rPr lang="zh-CN" altLang="en-US" sz="2667" b="1" u="sng" dirty="0">
                <a:ea typeface="华文中宋" panose="02010600040101010101" pitchFamily="2" charset="-122"/>
              </a:rPr>
              <a:t>  </a:t>
            </a:r>
            <a:r>
              <a:rPr lang="zh-CN" altLang="en-US" sz="2667" b="1" u="sng" dirty="0">
                <a:solidFill>
                  <a:srgbClr val="FF3300"/>
                </a:solidFill>
                <a:ea typeface="华文中宋" panose="02010600040101010101" pitchFamily="2" charset="-122"/>
              </a:rPr>
              <a:t>诙谐的</a:t>
            </a:r>
            <a:r>
              <a:rPr lang="zh-CN" altLang="en-US" sz="2667" b="1" u="sng" dirty="0">
                <a:ea typeface="华文中宋" panose="02010600040101010101" pitchFamily="2" charset="-122"/>
              </a:rPr>
              <a:t>   </a:t>
            </a:r>
            <a:r>
              <a:rPr lang="zh-CN" altLang="en-US" sz="2667" b="1" dirty="0">
                <a:ea typeface="华文中宋" panose="02010600040101010101" pitchFamily="2" charset="-122"/>
              </a:rPr>
              <a:t>语言去揭示现实社会的虚伪与丑恶，抨击用“仁义道德”装饰起来的“禽兽世界”。</a:t>
            </a:r>
          </a:p>
        </p:txBody>
      </p:sp>
    </p:spTree>
    <p:extLst>
      <p:ext uri="{BB962C8B-B14F-4D97-AF65-F5344CB8AC3E}">
        <p14:creationId xmlns:p14="http://schemas.microsoft.com/office/powerpoint/2010/main" val="2769275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anim calcmode="lin" valueType="num">
                                      <p:cBhvr>
                                        <p:cTn id="8" dur="2000" fill="hold"/>
                                        <p:tgtEl>
                                          <p:spTgt spid="12291"/>
                                        </p:tgtEl>
                                        <p:attrNameLst>
                                          <p:attrName>style.rotation</p:attrName>
                                        </p:attrNameLst>
                                      </p:cBhvr>
                                      <p:tavLst>
                                        <p:tav tm="0">
                                          <p:val>
                                            <p:fltVal val="720"/>
                                          </p:val>
                                        </p:tav>
                                        <p:tav tm="100000">
                                          <p:val>
                                            <p:fltVal val="0"/>
                                          </p:val>
                                        </p:tav>
                                      </p:tavLst>
                                    </p:anim>
                                    <p:anim calcmode="lin" valueType="num">
                                      <p:cBhvr>
                                        <p:cTn id="9" dur="2000" fill="hold"/>
                                        <p:tgtEl>
                                          <p:spTgt spid="12291"/>
                                        </p:tgtEl>
                                        <p:attrNameLst>
                                          <p:attrName>ppt_h</p:attrName>
                                        </p:attrNameLst>
                                      </p:cBhvr>
                                      <p:tavLst>
                                        <p:tav tm="0">
                                          <p:val>
                                            <p:fltVal val="0"/>
                                          </p:val>
                                        </p:tav>
                                        <p:tav tm="100000">
                                          <p:val>
                                            <p:strVal val="#ppt_h"/>
                                          </p:val>
                                        </p:tav>
                                      </p:tavLst>
                                    </p:anim>
                                    <p:anim calcmode="lin" valueType="num">
                                      <p:cBhvr>
                                        <p:cTn id="10" dur="2000" fill="hold"/>
                                        <p:tgtEl>
                                          <p:spTgt spid="1229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2292">
                                            <p:txEl>
                                              <p:pRg st="0" end="0"/>
                                            </p:txEl>
                                          </p:spTgt>
                                        </p:tgtEl>
                                        <p:attrNameLst>
                                          <p:attrName>style.visibility</p:attrName>
                                        </p:attrNameLst>
                                      </p:cBhvr>
                                      <p:to>
                                        <p:strVal val="visible"/>
                                      </p:to>
                                    </p:set>
                                    <p:animEffect transition="in" filter="checkerboard(across)">
                                      <p:cBhvr>
                                        <p:cTn id="15" dur="500"/>
                                        <p:tgtEl>
                                          <p:spTgt spid="1229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ntr" presetSubtype="0" fill="hold" nodeType="clickEffect">
                                  <p:stCondLst>
                                    <p:cond delay="0"/>
                                  </p:stCondLst>
                                  <p:childTnLst>
                                    <p:set>
                                      <p:cBhvr>
                                        <p:cTn id="19" dur="1" fill="hold">
                                          <p:stCondLst>
                                            <p:cond delay="0"/>
                                          </p:stCondLst>
                                        </p:cTn>
                                        <p:tgtEl>
                                          <p:spTgt spid="12292">
                                            <p:txEl>
                                              <p:pRg st="1" end="1"/>
                                            </p:txEl>
                                          </p:spTgt>
                                        </p:tgtEl>
                                        <p:attrNameLst>
                                          <p:attrName>style.visibility</p:attrName>
                                        </p:attrNameLst>
                                      </p:cBhvr>
                                      <p:to>
                                        <p:strVal val="visible"/>
                                      </p:to>
                                    </p:set>
                                    <p:animEffect transition="in" filter="fade">
                                      <p:cBhvr>
                                        <p:cTn id="20" dur="800" decel="100000"/>
                                        <p:tgtEl>
                                          <p:spTgt spid="12292">
                                            <p:txEl>
                                              <p:pRg st="1" end="1"/>
                                            </p:txEl>
                                          </p:spTgt>
                                        </p:tgtEl>
                                      </p:cBhvr>
                                    </p:animEffect>
                                    <p:anim calcmode="lin" valueType="num">
                                      <p:cBhvr>
                                        <p:cTn id="21" dur="800" decel="100000" fill="hold"/>
                                        <p:tgtEl>
                                          <p:spTgt spid="12292">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2292">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2292">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2292">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229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2292">
                                            <p:txEl>
                                              <p:pRg st="2" end="2"/>
                                            </p:txEl>
                                          </p:spTgt>
                                        </p:tgtEl>
                                        <p:attrNameLst>
                                          <p:attrName>style.visibility</p:attrName>
                                        </p:attrNameLst>
                                      </p:cBhvr>
                                      <p:to>
                                        <p:strVal val="visible"/>
                                      </p:to>
                                    </p:set>
                                    <p:animEffect transition="in" filter="blinds(horizontal)">
                                      <p:cBhvr>
                                        <p:cTn id="30" dur="500"/>
                                        <p:tgtEl>
                                          <p:spTgt spid="12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4294967295"/>
          </p:nvPr>
        </p:nvSpPr>
        <p:spPr>
          <a:xfrm>
            <a:off x="898360" y="494440"/>
            <a:ext cx="10752792" cy="5715000"/>
          </a:xfrm>
        </p:spPr>
        <p:txBody>
          <a:bodyPr>
            <a:normAutofit fontScale="92500" lnSpcReduction="20000"/>
          </a:bodyPr>
          <a:lstStyle/>
          <a:p>
            <a:pPr eaLnBrk="1" hangingPunct="1"/>
            <a:r>
              <a:rPr lang="zh-CN" altLang="en-US" sz="3600" b="1" dirty="0">
                <a:ea typeface="华文中宋" panose="02010600040101010101" pitchFamily="2" charset="-122"/>
              </a:rPr>
              <a:t>吴敬梓笔下的</a:t>
            </a:r>
            <a:r>
              <a:rPr lang="en-US" altLang="zh-CN" sz="3600" b="1" dirty="0">
                <a:ea typeface="华文中宋" panose="02010600040101010101" pitchFamily="2" charset="-122"/>
              </a:rPr>
              <a:t>《</a:t>
            </a:r>
            <a:r>
              <a:rPr lang="zh-CN" altLang="en-US" sz="3600" b="1" dirty="0">
                <a:ea typeface="华文中宋" panose="02010600040101010101" pitchFamily="2" charset="-122"/>
              </a:rPr>
              <a:t>范进中举</a:t>
            </a:r>
            <a:r>
              <a:rPr lang="en-US" altLang="zh-CN" sz="3600" b="1" dirty="0">
                <a:ea typeface="华文中宋" panose="02010600040101010101" pitchFamily="2" charset="-122"/>
              </a:rPr>
              <a:t>》</a:t>
            </a:r>
            <a:r>
              <a:rPr lang="zh-CN" altLang="en-US" sz="3600" b="1" dirty="0">
                <a:ea typeface="华文中宋" panose="02010600040101010101" pitchFamily="2" charset="-122"/>
              </a:rPr>
              <a:t>胡屠户</a:t>
            </a:r>
            <a:endParaRPr lang="en-US" altLang="zh-CN" sz="3600" b="1" dirty="0">
              <a:ea typeface="华文中宋" panose="02010600040101010101" pitchFamily="2" charset="-122"/>
            </a:endParaRPr>
          </a:p>
          <a:p>
            <a:pPr eaLnBrk="1" hangingPunct="1"/>
            <a:r>
              <a:rPr lang="zh-CN" altLang="en-US" sz="2800" b="1" dirty="0">
                <a:ea typeface="华文中宋" panose="02010600040101010101" pitchFamily="2" charset="-122"/>
              </a:rPr>
              <a:t>范进中举前：</a:t>
            </a:r>
            <a:r>
              <a:rPr lang="zh-CN" altLang="en-US" sz="2800" b="1" dirty="0">
                <a:solidFill>
                  <a:srgbClr val="006600"/>
                </a:solidFill>
                <a:ea typeface="华文中宋" panose="02010600040101010101" pitchFamily="2" charset="-122"/>
              </a:rPr>
              <a:t>他鄙视范进，咄咄逼人地教训范进：</a:t>
            </a:r>
            <a:r>
              <a:rPr lang="zh-CN" altLang="en-US" sz="2800" b="1" dirty="0">
                <a:solidFill>
                  <a:srgbClr val="006600"/>
                </a:solidFill>
                <a:latin typeface="Times New Roman" panose="02020603050405020304" pitchFamily="18" charset="0"/>
                <a:ea typeface="华文中宋" panose="02010600040101010101" pitchFamily="2" charset="-122"/>
              </a:rPr>
              <a:t>“</a:t>
            </a:r>
            <a:r>
              <a:rPr lang="zh-CN" altLang="en-US" sz="2800" b="1" dirty="0">
                <a:solidFill>
                  <a:srgbClr val="006600"/>
                </a:solidFill>
                <a:ea typeface="华文中宋" panose="02010600040101010101" pitchFamily="2" charset="-122"/>
              </a:rPr>
              <a:t>癞蛤蟆想吃起天鹅肉，像你这尖嘴猴腮，也撒尿自己照照！不三不四，就想天鹅屁吃！</a:t>
            </a:r>
            <a:r>
              <a:rPr lang="zh-CN" altLang="en-US" sz="2800" b="1" dirty="0">
                <a:solidFill>
                  <a:srgbClr val="006600"/>
                </a:solidFill>
                <a:latin typeface="Times New Roman" panose="02020603050405020304" pitchFamily="18" charset="0"/>
                <a:ea typeface="华文中宋" panose="02010600040101010101" pitchFamily="2" charset="-122"/>
              </a:rPr>
              <a:t>”</a:t>
            </a:r>
            <a:endParaRPr lang="zh-CN" altLang="en-US" sz="2800" b="1" dirty="0">
              <a:solidFill>
                <a:srgbClr val="006600"/>
              </a:solidFill>
              <a:ea typeface="华文中宋" panose="02010600040101010101" pitchFamily="2" charset="-122"/>
            </a:endParaRPr>
          </a:p>
          <a:p>
            <a:pPr eaLnBrk="1" hangingPunct="1"/>
            <a:r>
              <a:rPr lang="zh-CN" altLang="en-US" sz="2800" b="1" dirty="0">
                <a:ea typeface="华文中宋" panose="02010600040101010101" pitchFamily="2" charset="-122"/>
              </a:rPr>
              <a:t>范进中举后：</a:t>
            </a:r>
            <a:r>
              <a:rPr lang="zh-CN" altLang="en-US" sz="2800" b="1" dirty="0">
                <a:solidFill>
                  <a:srgbClr val="006600"/>
                </a:solidFill>
                <a:ea typeface="华文中宋" panose="02010600040101010101" pitchFamily="2" charset="-122"/>
              </a:rPr>
              <a:t>他一改常态，巴结、讨好之态可掬，阿谀奉承之词令人肉麻：</a:t>
            </a:r>
            <a:r>
              <a:rPr lang="zh-CN" altLang="en-US" sz="2800" b="1" dirty="0">
                <a:solidFill>
                  <a:srgbClr val="006600"/>
                </a:solidFill>
                <a:latin typeface="Times New Roman" panose="02020603050405020304" pitchFamily="18" charset="0"/>
                <a:ea typeface="华文中宋" panose="02010600040101010101" pitchFamily="2" charset="-122"/>
              </a:rPr>
              <a:t>“</a:t>
            </a:r>
            <a:r>
              <a:rPr lang="zh-CN" altLang="en-US" sz="2800" b="1" dirty="0">
                <a:solidFill>
                  <a:srgbClr val="006600"/>
                </a:solidFill>
                <a:ea typeface="华文中宋" panose="02010600040101010101" pitchFamily="2" charset="-122"/>
              </a:rPr>
              <a:t>贤婿才学又高，品貌又好，就是城里那张府、周府这些老爷，也没有我女婿这样一个体面的相貌。</a:t>
            </a:r>
            <a:r>
              <a:rPr lang="zh-CN" altLang="en-US" sz="2800" b="1" dirty="0">
                <a:solidFill>
                  <a:srgbClr val="006600"/>
                </a:solidFill>
                <a:latin typeface="Times New Roman" panose="02020603050405020304" pitchFamily="18" charset="0"/>
                <a:ea typeface="华文中宋" panose="02010600040101010101" pitchFamily="2" charset="-122"/>
              </a:rPr>
              <a:t>”</a:t>
            </a:r>
            <a:endParaRPr lang="zh-CN" altLang="en-US" sz="2800" b="1" dirty="0">
              <a:solidFill>
                <a:srgbClr val="006600"/>
              </a:solidFill>
              <a:ea typeface="华文中宋" panose="02010600040101010101" pitchFamily="2" charset="-122"/>
            </a:endParaRPr>
          </a:p>
          <a:p>
            <a:pPr eaLnBrk="1" hangingPunct="1"/>
            <a:r>
              <a:rPr lang="zh-CN" altLang="en-US" sz="2800" b="1" dirty="0">
                <a:solidFill>
                  <a:schemeClr val="tx2"/>
                </a:solidFill>
                <a:ea typeface="华文中宋" panose="02010600040101010101" pitchFamily="2" charset="-122"/>
              </a:rPr>
              <a:t>   </a:t>
            </a:r>
            <a:r>
              <a:rPr lang="zh-CN" altLang="en-US" sz="2800" b="1" dirty="0">
                <a:solidFill>
                  <a:srgbClr val="006600"/>
                </a:solidFill>
                <a:ea typeface="华文中宋" panose="02010600040101010101" pitchFamily="2" charset="-122"/>
              </a:rPr>
              <a:t>回家的路上，屠户见女婿衣裳后襟滚皱了许多，一路低着头替他扯了几十回。</a:t>
            </a:r>
          </a:p>
          <a:p>
            <a:pPr eaLnBrk="1" hangingPunct="1"/>
            <a:r>
              <a:rPr lang="zh-CN" altLang="en-US" sz="3600" b="1" dirty="0">
                <a:solidFill>
                  <a:srgbClr val="FF0000"/>
                </a:solidFill>
                <a:ea typeface="华文中宋" panose="02010600040101010101" pitchFamily="2" charset="-122"/>
              </a:rPr>
              <a:t>                </a:t>
            </a:r>
            <a:r>
              <a:rPr lang="en-US" altLang="zh-CN" sz="3600" b="1" dirty="0">
                <a:solidFill>
                  <a:srgbClr val="FF0000"/>
                </a:solidFill>
                <a:ea typeface="华文中宋" panose="02010600040101010101" pitchFamily="2" charset="-122"/>
              </a:rPr>
              <a:t>——</a:t>
            </a:r>
            <a:r>
              <a:rPr lang="zh-CN" altLang="en-US" sz="3600" b="1" dirty="0">
                <a:solidFill>
                  <a:srgbClr val="FF0000"/>
                </a:solidFill>
                <a:ea typeface="华文中宋" panose="02010600040101010101" pitchFamily="2" charset="-122"/>
              </a:rPr>
              <a:t>对比手法</a:t>
            </a:r>
          </a:p>
        </p:txBody>
      </p:sp>
    </p:spTree>
    <p:extLst>
      <p:ext uri="{BB962C8B-B14F-4D97-AF65-F5344CB8AC3E}">
        <p14:creationId xmlns:p14="http://schemas.microsoft.com/office/powerpoint/2010/main" val="172953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blinds(horizontal)">
                                      <p:cBhvr>
                                        <p:cTn id="7" dur="500"/>
                                        <p:tgtEl>
                                          <p:spTgt spid="45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blinds(horizontal)">
                                      <p:cBhvr>
                                        <p:cTn id="12" dur="500"/>
                                        <p:tgtEl>
                                          <p:spTgt spid="4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blinds(horizontal)">
                                      <p:cBhvr>
                                        <p:cTn id="17" dur="500"/>
                                        <p:tgtEl>
                                          <p:spTgt spid="450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5058">
                                            <p:txEl>
                                              <p:pRg st="3" end="3"/>
                                            </p:txEl>
                                          </p:spTgt>
                                        </p:tgtEl>
                                        <p:attrNameLst>
                                          <p:attrName>style.visibility</p:attrName>
                                        </p:attrNameLst>
                                      </p:cBhvr>
                                      <p:to>
                                        <p:strVal val="visible"/>
                                      </p:to>
                                    </p:set>
                                    <p:animEffect transition="in" filter="blinds(horizontal)">
                                      <p:cBhvr>
                                        <p:cTn id="22" dur="500"/>
                                        <p:tgtEl>
                                          <p:spTgt spid="450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5058">
                                            <p:txEl>
                                              <p:pRg st="4" end="4"/>
                                            </p:txEl>
                                          </p:spTgt>
                                        </p:tgtEl>
                                        <p:attrNameLst>
                                          <p:attrName>style.visibility</p:attrName>
                                        </p:attrNameLst>
                                      </p:cBhvr>
                                      <p:to>
                                        <p:strVal val="visible"/>
                                      </p:to>
                                    </p:set>
                                    <p:animEffect transition="in" filter="blinds(horizontal)">
                                      <p:cBhvr>
                                        <p:cTn id="27" dur="5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4294967295"/>
          </p:nvPr>
        </p:nvSpPr>
        <p:spPr>
          <a:xfrm>
            <a:off x="852524" y="1143000"/>
            <a:ext cx="10826128" cy="4191000"/>
          </a:xfrm>
        </p:spPr>
        <p:txBody>
          <a:bodyPr>
            <a:normAutofit fontScale="92500"/>
          </a:bodyPr>
          <a:lstStyle/>
          <a:p>
            <a:pPr eaLnBrk="1" hangingPunct="1"/>
            <a:r>
              <a:rPr lang="zh-CN" altLang="en-US" sz="4400" b="1" dirty="0">
                <a:ea typeface="华文中宋" panose="02010600040101010101" pitchFamily="2" charset="-122"/>
              </a:rPr>
              <a:t>鲁迅的</a:t>
            </a:r>
            <a:r>
              <a:rPr lang="en-US" altLang="zh-CN" sz="4400" b="1" dirty="0">
                <a:ea typeface="华文中宋" panose="02010600040101010101" pitchFamily="2" charset="-122"/>
              </a:rPr>
              <a:t>《</a:t>
            </a:r>
            <a:r>
              <a:rPr lang="zh-CN" altLang="en-US" sz="4400" b="1" dirty="0">
                <a:ea typeface="华文中宋" panose="02010600040101010101" pitchFamily="2" charset="-122"/>
              </a:rPr>
              <a:t>藤野先生</a:t>
            </a:r>
            <a:r>
              <a:rPr lang="en-US" altLang="zh-CN" sz="4400" b="1" dirty="0">
                <a:ea typeface="华文中宋" panose="02010600040101010101" pitchFamily="2" charset="-122"/>
              </a:rPr>
              <a:t>》</a:t>
            </a:r>
            <a:endParaRPr lang="en-US" altLang="zh-CN" sz="4400" dirty="0">
              <a:ea typeface="华文中宋" panose="02010600040101010101" pitchFamily="2" charset="-122"/>
            </a:endParaRPr>
          </a:p>
          <a:p>
            <a:pPr eaLnBrk="1" hangingPunct="1"/>
            <a:r>
              <a:rPr lang="zh-CN" altLang="en-US" sz="2600" b="1" dirty="0">
                <a:solidFill>
                  <a:srgbClr val="006600"/>
                </a:solidFill>
                <a:ea typeface="华文中宋" panose="02010600040101010101" pitchFamily="2" charset="-122"/>
              </a:rPr>
              <a:t>上野的樱花烂漫的时节，望去确也像绯红的轻云，但花下也缺不了成群结队的</a:t>
            </a:r>
            <a:r>
              <a:rPr lang="zh-CN" altLang="en-US" sz="2600" b="1" dirty="0">
                <a:solidFill>
                  <a:srgbClr val="006600"/>
                </a:solidFill>
                <a:latin typeface="Times New Roman" panose="02020603050405020304" pitchFamily="18" charset="0"/>
                <a:ea typeface="华文中宋" panose="02010600040101010101" pitchFamily="2" charset="-122"/>
              </a:rPr>
              <a:t>“</a:t>
            </a:r>
            <a:r>
              <a:rPr lang="zh-CN" altLang="en-US" sz="2600" b="1" dirty="0">
                <a:solidFill>
                  <a:srgbClr val="006600"/>
                </a:solidFill>
                <a:ea typeface="华文中宋" panose="02010600040101010101" pitchFamily="2" charset="-122"/>
              </a:rPr>
              <a:t>清国留学生</a:t>
            </a:r>
            <a:r>
              <a:rPr lang="zh-CN" altLang="en-US" sz="2600" b="1" dirty="0">
                <a:solidFill>
                  <a:srgbClr val="006600"/>
                </a:solidFill>
                <a:latin typeface="Times New Roman" panose="02020603050405020304" pitchFamily="18" charset="0"/>
                <a:ea typeface="华文中宋" panose="02010600040101010101" pitchFamily="2" charset="-122"/>
              </a:rPr>
              <a:t>”</a:t>
            </a:r>
            <a:r>
              <a:rPr lang="zh-CN" altLang="en-US" sz="2600" b="1" dirty="0">
                <a:solidFill>
                  <a:srgbClr val="006600"/>
                </a:solidFill>
                <a:ea typeface="华文中宋" panose="02010600040101010101" pitchFamily="2" charset="-122"/>
              </a:rPr>
              <a:t>的速成班，头顶上盘着大辫子，顶得学生制帽的顶上高高耸起，形成一座富士山。也有解散辫子，盘得平的，除下帽来，油光可鉴，宛如小姑娘的发髻一般，还要将脖子扭几扭。实在标致极了。</a:t>
            </a:r>
          </a:p>
          <a:p>
            <a:pPr eaLnBrk="1" hangingPunct="1">
              <a:buFont typeface="Wingdings" panose="05000000000000000000" pitchFamily="2" charset="2"/>
              <a:buNone/>
            </a:pPr>
            <a:r>
              <a:rPr lang="zh-CN" altLang="en-US" sz="2600" b="1" dirty="0">
                <a:solidFill>
                  <a:srgbClr val="FF0000"/>
                </a:solidFill>
                <a:ea typeface="华文中宋" panose="02010600040101010101" pitchFamily="2" charset="-122"/>
              </a:rPr>
              <a:t>                    </a:t>
            </a:r>
            <a:r>
              <a:rPr lang="en-US" altLang="zh-CN" sz="4100" b="1" dirty="0">
                <a:solidFill>
                  <a:srgbClr val="FF0000"/>
                </a:solidFill>
                <a:ea typeface="华文中宋" panose="02010600040101010101" pitchFamily="2" charset="-122"/>
              </a:rPr>
              <a:t>——</a:t>
            </a:r>
            <a:r>
              <a:rPr lang="zh-CN" altLang="en-US" sz="4100" b="1" dirty="0">
                <a:solidFill>
                  <a:srgbClr val="FF0000"/>
                </a:solidFill>
                <a:ea typeface="华文中宋" panose="02010600040101010101" pitchFamily="2" charset="-122"/>
              </a:rPr>
              <a:t>比喻夸张</a:t>
            </a:r>
            <a:r>
              <a:rPr lang="zh-CN" altLang="en-US" sz="4100" dirty="0">
                <a:solidFill>
                  <a:srgbClr val="FF0000"/>
                </a:solidFill>
                <a:ea typeface="华文中宋" panose="02010600040101010101" pitchFamily="2" charset="-122"/>
              </a:rPr>
              <a:t> </a:t>
            </a:r>
          </a:p>
        </p:txBody>
      </p:sp>
    </p:spTree>
    <p:extLst>
      <p:ext uri="{BB962C8B-B14F-4D97-AF65-F5344CB8AC3E}">
        <p14:creationId xmlns:p14="http://schemas.microsoft.com/office/powerpoint/2010/main" val="755962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additive="base">
                                        <p:cTn id="7" dur="5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6082">
                                            <p:txEl>
                                              <p:pRg st="1" end="1"/>
                                            </p:txEl>
                                          </p:spTgt>
                                        </p:tgtEl>
                                        <p:attrNameLst>
                                          <p:attrName>style.visibility</p:attrName>
                                        </p:attrNameLst>
                                      </p:cBhvr>
                                      <p:to>
                                        <p:strVal val="visible"/>
                                      </p:to>
                                    </p:set>
                                    <p:animEffect transition="in" filter="diamond(in)">
                                      <p:cBhvr>
                                        <p:cTn id="13" dur="2000"/>
                                        <p:tgtEl>
                                          <p:spTgt spid="4608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nodeType="clickEffect">
                                  <p:stCondLst>
                                    <p:cond delay="0"/>
                                  </p:stCondLst>
                                  <p:childTnLst>
                                    <p:set>
                                      <p:cBhvr>
                                        <p:cTn id="17" dur="1" fill="hold">
                                          <p:stCondLst>
                                            <p:cond delay="0"/>
                                          </p:stCondLst>
                                        </p:cTn>
                                        <p:tgtEl>
                                          <p:spTgt spid="46082">
                                            <p:txEl>
                                              <p:pRg st="2" end="2"/>
                                            </p:txEl>
                                          </p:spTgt>
                                        </p:tgtEl>
                                        <p:attrNameLst>
                                          <p:attrName>style.visibility</p:attrName>
                                        </p:attrNameLst>
                                      </p:cBhvr>
                                      <p:to>
                                        <p:strVal val="visible"/>
                                      </p:to>
                                    </p:set>
                                    <p:animEffect transition="in" filter="fade">
                                      <p:cBhvr>
                                        <p:cTn id="18" dur="2000"/>
                                        <p:tgtEl>
                                          <p:spTgt spid="46082">
                                            <p:txEl>
                                              <p:pRg st="2" end="2"/>
                                            </p:txEl>
                                          </p:spTgt>
                                        </p:tgtEl>
                                      </p:cBhvr>
                                    </p:animEffect>
                                    <p:anim calcmode="lin" valueType="num">
                                      <p:cBhvr>
                                        <p:cTn id="19" dur="2000" fill="hold"/>
                                        <p:tgtEl>
                                          <p:spTgt spid="46082">
                                            <p:txEl>
                                              <p:pRg st="2" end="2"/>
                                            </p:txEl>
                                          </p:spTgt>
                                        </p:tgtEl>
                                        <p:attrNameLst>
                                          <p:attrName>style.rotation</p:attrName>
                                        </p:attrNameLst>
                                      </p:cBhvr>
                                      <p:tavLst>
                                        <p:tav tm="0">
                                          <p:val>
                                            <p:fltVal val="720"/>
                                          </p:val>
                                        </p:tav>
                                        <p:tav tm="100000">
                                          <p:val>
                                            <p:fltVal val="0"/>
                                          </p:val>
                                        </p:tav>
                                      </p:tavLst>
                                    </p:anim>
                                    <p:anim calcmode="lin" valueType="num">
                                      <p:cBhvr>
                                        <p:cTn id="20" dur="2000" fill="hold"/>
                                        <p:tgtEl>
                                          <p:spTgt spid="46082">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46082">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1045029" y="1219200"/>
            <a:ext cx="10624457" cy="4191000"/>
          </a:xfrm>
        </p:spPr>
        <p:txBody>
          <a:bodyPr>
            <a:normAutofit fontScale="92500" lnSpcReduction="10000"/>
          </a:bodyPr>
          <a:lstStyle/>
          <a:p>
            <a:pPr eaLnBrk="1" hangingPunct="1"/>
            <a:r>
              <a:rPr lang="zh-CN" altLang="en-US" sz="4400" b="1" dirty="0">
                <a:ea typeface="华文中宋" panose="02010600040101010101" pitchFamily="2" charset="-122"/>
              </a:rPr>
              <a:t>鲁迅</a:t>
            </a:r>
            <a:r>
              <a:rPr lang="en-US" altLang="zh-CN" sz="4400" b="1" dirty="0">
                <a:ea typeface="华文中宋" panose="02010600040101010101" pitchFamily="2" charset="-122"/>
              </a:rPr>
              <a:t>《</a:t>
            </a:r>
            <a:r>
              <a:rPr lang="zh-CN" altLang="en-US" sz="4400" b="1" dirty="0">
                <a:ea typeface="华文中宋" panose="02010600040101010101" pitchFamily="2" charset="-122"/>
              </a:rPr>
              <a:t>关于妇女解放</a:t>
            </a:r>
            <a:r>
              <a:rPr lang="en-US" altLang="zh-CN" sz="4400" b="1" dirty="0">
                <a:ea typeface="华文中宋" panose="02010600040101010101" pitchFamily="2" charset="-122"/>
              </a:rPr>
              <a:t>》</a:t>
            </a:r>
            <a:r>
              <a:rPr lang="zh-CN" altLang="en-US" sz="2800" b="1" dirty="0">
                <a:ea typeface="华文中宋" panose="02010600040101010101" pitchFamily="2" charset="-122"/>
              </a:rPr>
              <a:t>一文中之一段：</a:t>
            </a:r>
          </a:p>
          <a:p>
            <a:pPr eaLnBrk="1" hangingPunct="1"/>
            <a:r>
              <a:rPr lang="zh-CN" altLang="en-US" sz="2800" b="1" dirty="0">
                <a:solidFill>
                  <a:srgbClr val="006600"/>
                </a:solidFill>
                <a:ea typeface="华文中宋" panose="02010600040101010101" pitchFamily="2" charset="-122"/>
              </a:rPr>
              <a:t>孔子曰：</a:t>
            </a:r>
            <a:r>
              <a:rPr lang="zh-CN" altLang="en-US" sz="2800" b="1" dirty="0">
                <a:solidFill>
                  <a:srgbClr val="006600"/>
                </a:solidFill>
                <a:latin typeface="Times New Roman" panose="02020603050405020304" pitchFamily="18" charset="0"/>
                <a:ea typeface="华文中宋" panose="02010600040101010101" pitchFamily="2" charset="-122"/>
              </a:rPr>
              <a:t>“</a:t>
            </a:r>
            <a:r>
              <a:rPr lang="zh-CN" altLang="en-US" sz="2800" b="1" dirty="0">
                <a:solidFill>
                  <a:srgbClr val="006600"/>
                </a:solidFill>
                <a:ea typeface="华文中宋" panose="02010600040101010101" pitchFamily="2" charset="-122"/>
              </a:rPr>
              <a:t>唯女子与小人为难养也，近之则不逊，远之则怨。</a:t>
            </a:r>
            <a:r>
              <a:rPr lang="zh-CN" altLang="en-US" sz="2800" b="1" dirty="0">
                <a:solidFill>
                  <a:srgbClr val="006600"/>
                </a:solidFill>
                <a:latin typeface="Times New Roman" panose="02020603050405020304" pitchFamily="18" charset="0"/>
                <a:ea typeface="华文中宋" panose="02010600040101010101" pitchFamily="2" charset="-122"/>
              </a:rPr>
              <a:t>”</a:t>
            </a:r>
            <a:r>
              <a:rPr lang="zh-CN" altLang="en-US" sz="2800" b="1" dirty="0">
                <a:solidFill>
                  <a:srgbClr val="006600"/>
                </a:solidFill>
                <a:ea typeface="华文中宋" panose="02010600040101010101" pitchFamily="2" charset="-122"/>
              </a:rPr>
              <a:t>女子与小人归在一类里，但不知道是否也包括了他的母亲。</a:t>
            </a:r>
          </a:p>
          <a:p>
            <a:pPr eaLnBrk="1" hangingPunct="1"/>
            <a:endParaRPr lang="zh-CN" altLang="en-US" sz="4800" b="1" dirty="0">
              <a:solidFill>
                <a:schemeClr val="tx2"/>
              </a:solidFill>
              <a:ea typeface="华文中宋" panose="02010600040101010101" pitchFamily="2" charset="-122"/>
            </a:endParaRPr>
          </a:p>
          <a:p>
            <a:pPr eaLnBrk="1" hangingPunct="1"/>
            <a:r>
              <a:rPr lang="zh-CN" altLang="en-US" sz="4800" b="1" dirty="0">
                <a:solidFill>
                  <a:schemeClr val="tx2"/>
                </a:solidFill>
                <a:ea typeface="华文中宋" panose="02010600040101010101" pitchFamily="2" charset="-122"/>
              </a:rPr>
              <a:t>  </a:t>
            </a:r>
            <a:r>
              <a:rPr lang="en-US" altLang="zh-CN" sz="4800" b="1" dirty="0">
                <a:solidFill>
                  <a:srgbClr val="FF0000"/>
                </a:solidFill>
                <a:ea typeface="华文中宋" panose="02010600040101010101" pitchFamily="2" charset="-122"/>
              </a:rPr>
              <a:t>——</a:t>
            </a:r>
            <a:r>
              <a:rPr lang="zh-CN" altLang="en-US" sz="4800" b="1" dirty="0">
                <a:solidFill>
                  <a:srgbClr val="FF0000"/>
                </a:solidFill>
                <a:ea typeface="华文中宋" panose="02010600040101010101" pitchFamily="2" charset="-122"/>
              </a:rPr>
              <a:t>以子之矛攻子之盾</a:t>
            </a:r>
          </a:p>
          <a:p>
            <a:pPr eaLnBrk="1" hangingPunct="1">
              <a:buFont typeface="Wingdings" panose="05000000000000000000" pitchFamily="2" charset="2"/>
              <a:buNone/>
            </a:pPr>
            <a:endParaRPr lang="zh-CN" altLang="en-US" sz="2800" b="1" dirty="0">
              <a:solidFill>
                <a:schemeClr val="tx2"/>
              </a:solidFill>
              <a:ea typeface="华文中宋" panose="02010600040101010101" pitchFamily="2" charset="-122"/>
            </a:endParaRPr>
          </a:p>
        </p:txBody>
      </p:sp>
      <p:sp>
        <p:nvSpPr>
          <p:cNvPr id="44035" name="TextBox 4"/>
          <p:cNvSpPr txBox="1">
            <a:spLocks noChangeArrowheads="1"/>
          </p:cNvSpPr>
          <p:nvPr/>
        </p:nvSpPr>
        <p:spPr bwMode="auto">
          <a:xfrm>
            <a:off x="1752600" y="5780089"/>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3200" kern="0">
              <a:solidFill>
                <a:srgbClr val="000000"/>
              </a:solidFill>
              <a:cs typeface="+mj-cs"/>
              <a:sym typeface="Calibri" panose="020F0502020204030204"/>
            </a:endParaRPr>
          </a:p>
        </p:txBody>
      </p:sp>
    </p:spTree>
    <p:extLst>
      <p:ext uri="{BB962C8B-B14F-4D97-AF65-F5344CB8AC3E}">
        <p14:creationId xmlns:p14="http://schemas.microsoft.com/office/powerpoint/2010/main" val="1346982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linds(horizontal)">
                                      <p:cBhvr>
                                        <p:cTn id="7" dur="500"/>
                                        <p:tgtEl>
                                          <p:spTgt spid="4710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7106">
                                            <p:txEl>
                                              <p:pRg st="1" end="1"/>
                                            </p:txEl>
                                          </p:spTgt>
                                        </p:tgtEl>
                                        <p:attrNameLst>
                                          <p:attrName>style.visibility</p:attrName>
                                        </p:attrNameLst>
                                      </p:cBhvr>
                                      <p:to>
                                        <p:strVal val="visible"/>
                                      </p:to>
                                    </p:set>
                                    <p:animEffect transition="in" filter="blinds(horizontal)">
                                      <p:cBhvr>
                                        <p:cTn id="10" dur="500"/>
                                        <p:tgtEl>
                                          <p:spTgt spid="4710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7106">
                                            <p:txEl>
                                              <p:pRg st="3" end="3"/>
                                            </p:txEl>
                                          </p:spTgt>
                                        </p:tgtEl>
                                        <p:attrNameLst>
                                          <p:attrName>style.visibility</p:attrName>
                                        </p:attrNameLst>
                                      </p:cBhvr>
                                      <p:to>
                                        <p:strVal val="visible"/>
                                      </p:to>
                                    </p:set>
                                    <p:animEffect transition="in" filter="blinds(horizontal)">
                                      <p:cBhvr>
                                        <p:cTn id="15" dur="500"/>
                                        <p:tgtEl>
                                          <p:spTgt spid="471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4" descr="微信图片_20200201171503"/>
          <p:cNvPicPr>
            <a:picLocks noChangeAspect="1"/>
          </p:cNvPicPr>
          <p:nvPr>
            <p:custDataLst>
              <p:tags r:id="rId2"/>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5968" y="559182"/>
            <a:ext cx="2369801" cy="247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1136698" y="3226239"/>
            <a:ext cx="6517679" cy="715709"/>
          </a:xfrm>
          <a:prstGeom prst="rect">
            <a:avLst/>
          </a:prstGeom>
        </p:spPr>
        <p:txBody>
          <a:bodyPr wrap="square">
            <a:spAutoFit/>
          </a:bodyPr>
          <a:lstStyle/>
          <a:p>
            <a:pPr algn="r" eaLnBrk="0" hangingPunct="0">
              <a:defRPr/>
            </a:pPr>
            <a:r>
              <a:rPr lang="zh-CN" altLang="en-US" sz="4051" b="1" kern="0" spc="225" dirty="0">
                <a:solidFill>
                  <a:srgbClr val="002060"/>
                </a:solidFill>
                <a:latin typeface="微软雅黑" panose="020B0503020204020204" charset="-122"/>
                <a:cs typeface="+mj-cs"/>
                <a:sym typeface="Calibri" panose="020F0502020204030204"/>
              </a:rPr>
              <a:t>谢谢您的观看</a:t>
            </a:r>
          </a:p>
        </p:txBody>
      </p:sp>
      <p:sp>
        <p:nvSpPr>
          <p:cNvPr id="7" name="矩形 6"/>
          <p:cNvSpPr/>
          <p:nvPr/>
        </p:nvSpPr>
        <p:spPr>
          <a:xfrm>
            <a:off x="2649239" y="4364832"/>
            <a:ext cx="7150196" cy="830997"/>
          </a:xfrm>
          <a:prstGeom prst="rect">
            <a:avLst/>
          </a:prstGeom>
        </p:spPr>
        <p:txBody>
          <a:bodyPr wrap="square">
            <a:spAutoFit/>
          </a:bodyPr>
          <a:lstStyle/>
          <a:p>
            <a:pPr eaLnBrk="0" hangingPunct="0">
              <a:lnSpc>
                <a:spcPct val="150000"/>
              </a:lnSpc>
              <a:defRPr/>
            </a:pPr>
            <a:r>
              <a:rPr lang="zh-CN" altLang="en-US" sz="3200" kern="0" spc="169" dirty="0">
                <a:solidFill>
                  <a:srgbClr val="002060"/>
                </a:solidFill>
                <a:latin typeface="楷体" panose="02010609060101010101" charset="-122"/>
                <a:ea typeface="楷体" panose="02010609060101010101" charset="-122"/>
                <a:cs typeface="+mj-cs"/>
                <a:sym typeface="Calibri" panose="020F0502020204030204"/>
              </a:rPr>
              <a:t>北京市朝阳区教育研究中心  制作</a:t>
            </a:r>
          </a:p>
        </p:txBody>
      </p:sp>
    </p:spTree>
    <p:custDataLst>
      <p:tags r:id="rId1"/>
    </p:custDataLst>
    <p:extLst>
      <p:ext uri="{BB962C8B-B14F-4D97-AF65-F5344CB8AC3E}">
        <p14:creationId xmlns:p14="http://schemas.microsoft.com/office/powerpoint/2010/main" val="2628530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nodeType="afterGroup">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5" descr="白色大理石"/>
          <p:cNvSpPr>
            <a:spLocks noChangeArrowheads="1" noChangeShapeType="1" noTextEdit="1"/>
          </p:cNvSpPr>
          <p:nvPr/>
        </p:nvSpPr>
        <p:spPr bwMode="auto">
          <a:xfrm>
            <a:off x="2291730" y="2362200"/>
            <a:ext cx="6090271" cy="2057400"/>
          </a:xfrm>
          <a:prstGeom prst="rect">
            <a:avLst/>
          </a:prstGeom>
        </p:spPr>
        <p:txBody>
          <a:bodyPr wrap="none" fromWordArt="1">
            <a:prstTxWarp prst="textPlain">
              <a:avLst>
                <a:gd name="adj" fmla="val 50597"/>
              </a:avLst>
            </a:prstTxWarp>
            <a:scene3d>
              <a:camera prst="legacyObliqueRight"/>
              <a:lightRig rig="legacyFlat1" dir="r"/>
            </a:scene3d>
            <a:sp3d extrusionH="100000" prstMaterial="legacyMatte">
              <a:extrusionClr>
                <a:srgbClr val="663300"/>
              </a:extrusionClr>
            </a:sp3d>
          </a:bodyPr>
          <a:lstStyle/>
          <a:p>
            <a:pPr algn="ctr" hangingPunct="0">
              <a:defRPr/>
            </a:pPr>
            <a:r>
              <a:rPr lang="zh-CN" altLang="en-US" sz="3600" b="1" kern="0" dirty="0">
                <a:ln w="9525" cmpd="sng">
                  <a:round/>
                  <a:headEnd/>
                  <a:tailEnd/>
                </a:ln>
                <a:solidFill>
                  <a:srgbClr val="FFC000"/>
                </a:solidFill>
                <a:latin typeface="宋体"/>
                <a:ea typeface="宋体"/>
                <a:cs typeface="+mj-cs"/>
                <a:sym typeface="Calibri" panose="020F0502020204030204"/>
              </a:rPr>
              <a:t>本文写了哪几件事</a:t>
            </a:r>
          </a:p>
        </p:txBody>
      </p:sp>
    </p:spTree>
    <p:extLst>
      <p:ext uri="{BB962C8B-B14F-4D97-AF65-F5344CB8AC3E}">
        <p14:creationId xmlns:p14="http://schemas.microsoft.com/office/powerpoint/2010/main" val="15699889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4572000" y="1524000"/>
            <a:ext cx="3657600" cy="3657600"/>
          </a:xfrm>
          <a:prstGeom prst="ellipse">
            <a:avLst/>
          </a:prstGeom>
          <a:solidFill>
            <a:schemeClr val="bg1"/>
          </a:solidFill>
          <a:ln w="57150">
            <a:solidFill>
              <a:srgbClr val="FF33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kern="0">
              <a:solidFill>
                <a:srgbClr val="000000"/>
              </a:solidFill>
              <a:cs typeface="+mj-cs"/>
              <a:sym typeface="Calibri" panose="020F0502020204030204"/>
            </a:endParaRPr>
          </a:p>
        </p:txBody>
      </p:sp>
      <p:sp>
        <p:nvSpPr>
          <p:cNvPr id="13315" name="Oval 3"/>
          <p:cNvSpPr>
            <a:spLocks noChangeArrowheads="1"/>
          </p:cNvSpPr>
          <p:nvPr/>
        </p:nvSpPr>
        <p:spPr bwMode="auto">
          <a:xfrm>
            <a:off x="5867400" y="3200400"/>
            <a:ext cx="1295400" cy="1227139"/>
          </a:xfrm>
          <a:prstGeom prst="ellipse">
            <a:avLst/>
          </a:prstGeom>
          <a:solidFill>
            <a:schemeClr val="bg1"/>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kern="0">
              <a:solidFill>
                <a:srgbClr val="000000"/>
              </a:solidFill>
              <a:cs typeface="+mj-cs"/>
              <a:sym typeface="Calibri" panose="020F0502020204030204"/>
            </a:endParaRPr>
          </a:p>
        </p:txBody>
      </p:sp>
      <p:sp>
        <p:nvSpPr>
          <p:cNvPr id="15364" name="Text Box 8"/>
          <p:cNvSpPr txBox="1">
            <a:spLocks noChangeArrowheads="1"/>
          </p:cNvSpPr>
          <p:nvPr/>
        </p:nvSpPr>
        <p:spPr bwMode="auto">
          <a:xfrm>
            <a:off x="6019800" y="3276601"/>
            <a:ext cx="106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6000" b="1" kern="0">
                <a:solidFill>
                  <a:srgbClr val="000000"/>
                </a:solidFill>
                <a:ea typeface="华文新魏" panose="02010800040101010101" pitchFamily="2" charset="-122"/>
                <a:cs typeface="+mj-cs"/>
                <a:sym typeface="Calibri" panose="020F0502020204030204"/>
              </a:rPr>
              <a:t>会</a:t>
            </a:r>
          </a:p>
        </p:txBody>
      </p:sp>
      <p:sp>
        <p:nvSpPr>
          <p:cNvPr id="15365" name="Oval 24"/>
          <p:cNvSpPr>
            <a:spLocks noChangeArrowheads="1"/>
          </p:cNvSpPr>
          <p:nvPr/>
        </p:nvSpPr>
        <p:spPr bwMode="auto">
          <a:xfrm>
            <a:off x="2514600" y="2438400"/>
            <a:ext cx="1828800" cy="1524000"/>
          </a:xfrm>
          <a:prstGeom prst="ellipse">
            <a:avLst/>
          </a:prstGeom>
          <a:solidFill>
            <a:srgbClr val="99FF3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kern="0">
              <a:solidFill>
                <a:srgbClr val="000000"/>
              </a:solidFill>
              <a:cs typeface="+mj-cs"/>
              <a:sym typeface="Calibri" panose="020F0502020204030204"/>
            </a:endParaRPr>
          </a:p>
        </p:txBody>
      </p:sp>
      <p:sp>
        <p:nvSpPr>
          <p:cNvPr id="15366" name="Oval 26"/>
          <p:cNvSpPr>
            <a:spLocks noChangeArrowheads="1"/>
          </p:cNvSpPr>
          <p:nvPr/>
        </p:nvSpPr>
        <p:spPr bwMode="auto">
          <a:xfrm>
            <a:off x="8534400" y="2590800"/>
            <a:ext cx="1905000" cy="1447800"/>
          </a:xfrm>
          <a:prstGeom prst="ellipse">
            <a:avLst/>
          </a:prstGeom>
          <a:solidFill>
            <a:srgbClr val="99FF3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kern="0">
              <a:solidFill>
                <a:srgbClr val="000000"/>
              </a:solidFill>
              <a:cs typeface="+mj-cs"/>
              <a:sym typeface="Calibri" panose="020F0502020204030204"/>
            </a:endParaRPr>
          </a:p>
        </p:txBody>
      </p:sp>
      <p:sp>
        <p:nvSpPr>
          <p:cNvPr id="15367" name="Oval 27"/>
          <p:cNvSpPr>
            <a:spLocks noChangeArrowheads="1"/>
          </p:cNvSpPr>
          <p:nvPr/>
        </p:nvSpPr>
        <p:spPr bwMode="auto">
          <a:xfrm>
            <a:off x="5410200" y="5334000"/>
            <a:ext cx="2057400" cy="1524000"/>
          </a:xfrm>
          <a:prstGeom prst="ellipse">
            <a:avLst/>
          </a:prstGeom>
          <a:solidFill>
            <a:srgbClr val="99FF3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kern="0">
              <a:solidFill>
                <a:srgbClr val="000000"/>
              </a:solidFill>
              <a:cs typeface="+mj-cs"/>
              <a:sym typeface="Calibri" panose="020F0502020204030204"/>
            </a:endParaRPr>
          </a:p>
        </p:txBody>
      </p:sp>
      <p:sp>
        <p:nvSpPr>
          <p:cNvPr id="15368" name="Oval 28"/>
          <p:cNvSpPr>
            <a:spLocks noChangeArrowheads="1"/>
          </p:cNvSpPr>
          <p:nvPr/>
        </p:nvSpPr>
        <p:spPr bwMode="auto">
          <a:xfrm>
            <a:off x="5562600" y="0"/>
            <a:ext cx="1905000" cy="1447800"/>
          </a:xfrm>
          <a:prstGeom prst="ellipse">
            <a:avLst/>
          </a:prstGeom>
          <a:solidFill>
            <a:srgbClr val="99FF3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kern="0">
              <a:solidFill>
                <a:srgbClr val="000000"/>
              </a:solidFill>
              <a:cs typeface="+mj-cs"/>
              <a:sym typeface="Calibri" panose="020F0502020204030204"/>
            </a:endParaRPr>
          </a:p>
        </p:txBody>
      </p:sp>
      <p:sp>
        <p:nvSpPr>
          <p:cNvPr id="15369" name="Text Box 29"/>
          <p:cNvSpPr txBox="1">
            <a:spLocks noChangeArrowheads="1"/>
          </p:cNvSpPr>
          <p:nvPr/>
        </p:nvSpPr>
        <p:spPr bwMode="auto">
          <a:xfrm>
            <a:off x="5638800" y="152400"/>
            <a:ext cx="1676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200" b="1" kern="0">
                <a:solidFill>
                  <a:srgbClr val="000000"/>
                </a:solidFill>
                <a:cs typeface="+mj-cs"/>
                <a:sym typeface="Calibri" panose="020F0502020204030204"/>
              </a:rPr>
              <a:t>难民救济会</a:t>
            </a:r>
          </a:p>
        </p:txBody>
      </p:sp>
      <p:sp>
        <p:nvSpPr>
          <p:cNvPr id="15370" name="Text Box 30"/>
          <p:cNvSpPr txBox="1">
            <a:spLocks noChangeArrowheads="1"/>
          </p:cNvSpPr>
          <p:nvPr/>
        </p:nvSpPr>
        <p:spPr bwMode="auto">
          <a:xfrm>
            <a:off x="2590800" y="2743200"/>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kern="0">
                <a:solidFill>
                  <a:srgbClr val="000000"/>
                </a:solidFill>
                <a:cs typeface="+mj-cs"/>
                <a:sym typeface="Calibri" panose="020F0502020204030204"/>
              </a:rPr>
              <a:t>通俗文艺研究</a:t>
            </a:r>
          </a:p>
        </p:txBody>
      </p:sp>
      <p:sp>
        <p:nvSpPr>
          <p:cNvPr id="15371" name="Text Box 32"/>
          <p:cNvSpPr txBox="1">
            <a:spLocks noChangeArrowheads="1"/>
          </p:cNvSpPr>
          <p:nvPr/>
        </p:nvSpPr>
        <p:spPr bwMode="auto">
          <a:xfrm>
            <a:off x="8763000" y="2667000"/>
            <a:ext cx="16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kern="0">
                <a:solidFill>
                  <a:srgbClr val="000000"/>
                </a:solidFill>
                <a:cs typeface="+mj-cs"/>
                <a:sym typeface="Calibri" panose="020F0502020204030204"/>
              </a:rPr>
              <a:t>文化抗敌总会</a:t>
            </a:r>
          </a:p>
        </p:txBody>
      </p:sp>
      <p:sp>
        <p:nvSpPr>
          <p:cNvPr id="15372" name="Text Box 33"/>
          <p:cNvSpPr txBox="1">
            <a:spLocks noChangeArrowheads="1"/>
          </p:cNvSpPr>
          <p:nvPr/>
        </p:nvSpPr>
        <p:spPr bwMode="auto">
          <a:xfrm>
            <a:off x="5867400" y="5562601"/>
            <a:ext cx="129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kern="0">
                <a:solidFill>
                  <a:srgbClr val="000000"/>
                </a:solidFill>
                <a:cs typeface="+mj-cs"/>
                <a:sym typeface="Calibri" panose="020F0502020204030204"/>
              </a:rPr>
              <a:t>战时保婴</a:t>
            </a:r>
          </a:p>
        </p:txBody>
      </p:sp>
      <p:sp>
        <p:nvSpPr>
          <p:cNvPr id="15373" name="Oval 35"/>
          <p:cNvSpPr>
            <a:spLocks noChangeArrowheads="1"/>
          </p:cNvSpPr>
          <p:nvPr/>
        </p:nvSpPr>
        <p:spPr bwMode="auto">
          <a:xfrm>
            <a:off x="5105400" y="1981200"/>
            <a:ext cx="2590800" cy="2667000"/>
          </a:xfrm>
          <a:prstGeom prst="ellipse">
            <a:avLst/>
          </a:prstGeom>
          <a:solidFill>
            <a:schemeClr val="bg1"/>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kern="0">
              <a:solidFill>
                <a:srgbClr val="000000"/>
              </a:solidFill>
              <a:cs typeface="+mj-cs"/>
              <a:sym typeface="Calibri" panose="020F0502020204030204"/>
            </a:endParaRPr>
          </a:p>
        </p:txBody>
      </p:sp>
      <p:sp>
        <p:nvSpPr>
          <p:cNvPr id="15374" name="Text Box 36"/>
          <p:cNvSpPr txBox="1">
            <a:spLocks noChangeArrowheads="1"/>
          </p:cNvSpPr>
          <p:nvPr/>
        </p:nvSpPr>
        <p:spPr bwMode="auto">
          <a:xfrm>
            <a:off x="5715000" y="2438400"/>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9600" b="1" kern="0">
                <a:solidFill>
                  <a:srgbClr val="FF0000"/>
                </a:solidFill>
                <a:ea typeface="文鼎中特广告体"/>
                <a:cs typeface="文鼎中特广告体"/>
                <a:sym typeface="Calibri" panose="020F0502020204030204"/>
              </a:rPr>
              <a:t>忙</a:t>
            </a:r>
          </a:p>
        </p:txBody>
      </p:sp>
    </p:spTree>
    <p:extLst>
      <p:ext uri="{BB962C8B-B14F-4D97-AF65-F5344CB8AC3E}">
        <p14:creationId xmlns:p14="http://schemas.microsoft.com/office/powerpoint/2010/main" val="2776560800"/>
      </p:ext>
    </p:extLst>
  </p:cSld>
  <p:clrMapOvr>
    <a:masterClrMapping/>
  </p:clrMapOvr>
  <p:transition spd="med">
    <p:random/>
    <p:sndAc>
      <p:stSnd>
        <p:snd r:embed="rId2" name="提问时奏幻想空间.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8"/>
                                        </p:tgtEl>
                                        <p:attrNameLst>
                                          <p:attrName>style.visibility</p:attrName>
                                        </p:attrNameLst>
                                      </p:cBhvr>
                                      <p:to>
                                        <p:strVal val="visible"/>
                                      </p:to>
                                    </p:set>
                                    <p:anim calcmode="lin" valueType="num">
                                      <p:cBhvr additive="base">
                                        <p:cTn id="13" dur="500" fill="hold"/>
                                        <p:tgtEl>
                                          <p:spTgt spid="15368"/>
                                        </p:tgtEl>
                                        <p:attrNameLst>
                                          <p:attrName>ppt_x</p:attrName>
                                        </p:attrNameLst>
                                      </p:cBhvr>
                                      <p:tavLst>
                                        <p:tav tm="0">
                                          <p:val>
                                            <p:strVal val="0-#ppt_w/2"/>
                                          </p:val>
                                        </p:tav>
                                        <p:tav tm="100000">
                                          <p:val>
                                            <p:strVal val="#ppt_x"/>
                                          </p:val>
                                        </p:tav>
                                      </p:tavLst>
                                    </p:anim>
                                    <p:anim calcmode="lin" valueType="num">
                                      <p:cBhvr additive="base">
                                        <p:cTn id="14"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9"/>
                                        </p:tgtEl>
                                        <p:attrNameLst>
                                          <p:attrName>style.visibility</p:attrName>
                                        </p:attrNameLst>
                                      </p:cBhvr>
                                      <p:to>
                                        <p:strVal val="visible"/>
                                      </p:to>
                                    </p:set>
                                    <p:anim calcmode="lin" valueType="num">
                                      <p:cBhvr additive="base">
                                        <p:cTn id="19" dur="500" fill="hold"/>
                                        <p:tgtEl>
                                          <p:spTgt spid="15369"/>
                                        </p:tgtEl>
                                        <p:attrNameLst>
                                          <p:attrName>ppt_x</p:attrName>
                                        </p:attrNameLst>
                                      </p:cBhvr>
                                      <p:tavLst>
                                        <p:tav tm="0">
                                          <p:val>
                                            <p:strVal val="0-#ppt_w/2"/>
                                          </p:val>
                                        </p:tav>
                                        <p:tav tm="100000">
                                          <p:val>
                                            <p:strVal val="#ppt_x"/>
                                          </p:val>
                                        </p:tav>
                                      </p:tavLst>
                                    </p:anim>
                                    <p:anim calcmode="lin" valueType="num">
                                      <p:cBhvr additive="base">
                                        <p:cTn id="20"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5"/>
                                        </p:tgtEl>
                                        <p:attrNameLst>
                                          <p:attrName>style.visibility</p:attrName>
                                        </p:attrNameLst>
                                      </p:cBhvr>
                                      <p:to>
                                        <p:strVal val="visible"/>
                                      </p:to>
                                    </p:set>
                                    <p:anim calcmode="lin" valueType="num">
                                      <p:cBhvr additive="base">
                                        <p:cTn id="25" dur="500" fill="hold"/>
                                        <p:tgtEl>
                                          <p:spTgt spid="15365"/>
                                        </p:tgtEl>
                                        <p:attrNameLst>
                                          <p:attrName>ppt_x</p:attrName>
                                        </p:attrNameLst>
                                      </p:cBhvr>
                                      <p:tavLst>
                                        <p:tav tm="0">
                                          <p:val>
                                            <p:strVal val="0-#ppt_w/2"/>
                                          </p:val>
                                        </p:tav>
                                        <p:tav tm="100000">
                                          <p:val>
                                            <p:strVal val="#ppt_x"/>
                                          </p:val>
                                        </p:tav>
                                      </p:tavLst>
                                    </p:anim>
                                    <p:anim calcmode="lin" valueType="num">
                                      <p:cBhvr additive="base">
                                        <p:cTn id="26"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70"/>
                                        </p:tgtEl>
                                        <p:attrNameLst>
                                          <p:attrName>style.visibility</p:attrName>
                                        </p:attrNameLst>
                                      </p:cBhvr>
                                      <p:to>
                                        <p:strVal val="visible"/>
                                      </p:to>
                                    </p:set>
                                    <p:anim calcmode="lin" valueType="num">
                                      <p:cBhvr additive="base">
                                        <p:cTn id="31" dur="500" fill="hold"/>
                                        <p:tgtEl>
                                          <p:spTgt spid="15370"/>
                                        </p:tgtEl>
                                        <p:attrNameLst>
                                          <p:attrName>ppt_x</p:attrName>
                                        </p:attrNameLst>
                                      </p:cBhvr>
                                      <p:tavLst>
                                        <p:tav tm="0">
                                          <p:val>
                                            <p:strVal val="0-#ppt_w/2"/>
                                          </p:val>
                                        </p:tav>
                                        <p:tav tm="100000">
                                          <p:val>
                                            <p:strVal val="#ppt_x"/>
                                          </p:val>
                                        </p:tav>
                                      </p:tavLst>
                                    </p:anim>
                                    <p:anim calcmode="lin" valueType="num">
                                      <p:cBhvr additive="base">
                                        <p:cTn id="32"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6"/>
                                        </p:tgtEl>
                                        <p:attrNameLst>
                                          <p:attrName>style.visibility</p:attrName>
                                        </p:attrNameLst>
                                      </p:cBhvr>
                                      <p:to>
                                        <p:strVal val="visible"/>
                                      </p:to>
                                    </p:set>
                                    <p:anim calcmode="lin" valueType="num">
                                      <p:cBhvr additive="base">
                                        <p:cTn id="37" dur="500" fill="hold"/>
                                        <p:tgtEl>
                                          <p:spTgt spid="15366"/>
                                        </p:tgtEl>
                                        <p:attrNameLst>
                                          <p:attrName>ppt_x</p:attrName>
                                        </p:attrNameLst>
                                      </p:cBhvr>
                                      <p:tavLst>
                                        <p:tav tm="0">
                                          <p:val>
                                            <p:strVal val="0-#ppt_w/2"/>
                                          </p:val>
                                        </p:tav>
                                        <p:tav tm="100000">
                                          <p:val>
                                            <p:strVal val="#ppt_x"/>
                                          </p:val>
                                        </p:tav>
                                      </p:tavLst>
                                    </p:anim>
                                    <p:anim calcmode="lin" valueType="num">
                                      <p:cBhvr additive="base">
                                        <p:cTn id="3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71"/>
                                        </p:tgtEl>
                                        <p:attrNameLst>
                                          <p:attrName>style.visibility</p:attrName>
                                        </p:attrNameLst>
                                      </p:cBhvr>
                                      <p:to>
                                        <p:strVal val="visible"/>
                                      </p:to>
                                    </p:set>
                                    <p:anim calcmode="lin" valueType="num">
                                      <p:cBhvr additive="base">
                                        <p:cTn id="43" dur="500" fill="hold"/>
                                        <p:tgtEl>
                                          <p:spTgt spid="15371"/>
                                        </p:tgtEl>
                                        <p:attrNameLst>
                                          <p:attrName>ppt_x</p:attrName>
                                        </p:attrNameLst>
                                      </p:cBhvr>
                                      <p:tavLst>
                                        <p:tav tm="0">
                                          <p:val>
                                            <p:strVal val="0-#ppt_w/2"/>
                                          </p:val>
                                        </p:tav>
                                        <p:tav tm="100000">
                                          <p:val>
                                            <p:strVal val="#ppt_x"/>
                                          </p:val>
                                        </p:tav>
                                      </p:tavLst>
                                    </p:anim>
                                    <p:anim calcmode="lin" valueType="num">
                                      <p:cBhvr additive="base">
                                        <p:cTn id="44"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7"/>
                                        </p:tgtEl>
                                        <p:attrNameLst>
                                          <p:attrName>style.visibility</p:attrName>
                                        </p:attrNameLst>
                                      </p:cBhvr>
                                      <p:to>
                                        <p:strVal val="visible"/>
                                      </p:to>
                                    </p:set>
                                    <p:anim calcmode="lin" valueType="num">
                                      <p:cBhvr additive="base">
                                        <p:cTn id="49" dur="500" fill="hold"/>
                                        <p:tgtEl>
                                          <p:spTgt spid="15367"/>
                                        </p:tgtEl>
                                        <p:attrNameLst>
                                          <p:attrName>ppt_x</p:attrName>
                                        </p:attrNameLst>
                                      </p:cBhvr>
                                      <p:tavLst>
                                        <p:tav tm="0">
                                          <p:val>
                                            <p:strVal val="0-#ppt_w/2"/>
                                          </p:val>
                                        </p:tav>
                                        <p:tav tm="100000">
                                          <p:val>
                                            <p:strVal val="#ppt_x"/>
                                          </p:val>
                                        </p:tav>
                                      </p:tavLst>
                                    </p:anim>
                                    <p:anim calcmode="lin" valueType="num">
                                      <p:cBhvr additive="base">
                                        <p:cTn id="50"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372"/>
                                        </p:tgtEl>
                                        <p:attrNameLst>
                                          <p:attrName>style.visibility</p:attrName>
                                        </p:attrNameLst>
                                      </p:cBhvr>
                                      <p:to>
                                        <p:strVal val="visible"/>
                                      </p:to>
                                    </p:set>
                                    <p:anim calcmode="lin" valueType="num">
                                      <p:cBhvr additive="base">
                                        <p:cTn id="55" dur="500" fill="hold"/>
                                        <p:tgtEl>
                                          <p:spTgt spid="15372"/>
                                        </p:tgtEl>
                                        <p:attrNameLst>
                                          <p:attrName>ppt_x</p:attrName>
                                        </p:attrNameLst>
                                      </p:cBhvr>
                                      <p:tavLst>
                                        <p:tav tm="0">
                                          <p:val>
                                            <p:strVal val="0-#ppt_w/2"/>
                                          </p:val>
                                        </p:tav>
                                        <p:tav tm="100000">
                                          <p:val>
                                            <p:strVal val="#ppt_x"/>
                                          </p:val>
                                        </p:tav>
                                      </p:tavLst>
                                    </p:anim>
                                    <p:anim calcmode="lin" valueType="num">
                                      <p:cBhvr additive="base">
                                        <p:cTn id="56" dur="500" fill="hold"/>
                                        <p:tgtEl>
                                          <p:spTgt spid="1537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373"/>
                                        </p:tgtEl>
                                        <p:attrNameLst>
                                          <p:attrName>style.visibility</p:attrName>
                                        </p:attrNameLst>
                                      </p:cBhvr>
                                      <p:to>
                                        <p:strVal val="visible"/>
                                      </p:to>
                                    </p:set>
                                    <p:anim calcmode="lin" valueType="num">
                                      <p:cBhvr additive="base">
                                        <p:cTn id="61" dur="500" fill="hold"/>
                                        <p:tgtEl>
                                          <p:spTgt spid="15373"/>
                                        </p:tgtEl>
                                        <p:attrNameLst>
                                          <p:attrName>ppt_x</p:attrName>
                                        </p:attrNameLst>
                                      </p:cBhvr>
                                      <p:tavLst>
                                        <p:tav tm="0">
                                          <p:val>
                                            <p:strVal val="0-#ppt_w/2"/>
                                          </p:val>
                                        </p:tav>
                                        <p:tav tm="100000">
                                          <p:val>
                                            <p:strVal val="#ppt_x"/>
                                          </p:val>
                                        </p:tav>
                                      </p:tavLst>
                                    </p:anim>
                                    <p:anim calcmode="lin" valueType="num">
                                      <p:cBhvr additive="base">
                                        <p:cTn id="62" dur="500" fill="hold"/>
                                        <p:tgtEl>
                                          <p:spTgt spid="1537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374"/>
                                        </p:tgtEl>
                                        <p:attrNameLst>
                                          <p:attrName>style.visibility</p:attrName>
                                        </p:attrNameLst>
                                      </p:cBhvr>
                                      <p:to>
                                        <p:strVal val="visible"/>
                                      </p:to>
                                    </p:set>
                                    <p:anim calcmode="lin" valueType="num">
                                      <p:cBhvr additive="base">
                                        <p:cTn id="67" dur="500" fill="hold"/>
                                        <p:tgtEl>
                                          <p:spTgt spid="15374"/>
                                        </p:tgtEl>
                                        <p:attrNameLst>
                                          <p:attrName>ppt_x</p:attrName>
                                        </p:attrNameLst>
                                      </p:cBhvr>
                                      <p:tavLst>
                                        <p:tav tm="0">
                                          <p:val>
                                            <p:strVal val="0-#ppt_w/2"/>
                                          </p:val>
                                        </p:tav>
                                        <p:tav tm="100000">
                                          <p:val>
                                            <p:strVal val="#ppt_x"/>
                                          </p:val>
                                        </p:tav>
                                      </p:tavLst>
                                    </p:anim>
                                    <p:anim calcmode="lin" valueType="num">
                                      <p:cBhvr additive="base">
                                        <p:cTn id="68" dur="500" fill="hold"/>
                                        <p:tgtEl>
                                          <p:spTgt spid="153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P spid="15365" grpId="0" animBg="1" autoUpdateAnimBg="0"/>
      <p:bldP spid="15366" grpId="0" bldLvl="0" animBg="1" autoUpdateAnimBg="0"/>
      <p:bldP spid="15367" grpId="0" animBg="1" autoUpdateAnimBg="0"/>
      <p:bldP spid="15368" grpId="0" animBg="1" autoUpdateAnimBg="0"/>
      <p:bldP spid="15369" grpId="0" autoUpdateAnimBg="0"/>
      <p:bldP spid="15370" grpId="0" autoUpdateAnimBg="0"/>
      <p:bldP spid="15371" grpId="0" autoUpdateAnimBg="0"/>
      <p:bldP spid="15372" grpId="0" autoUpdateAnimBg="0"/>
      <p:bldP spid="15373" grpId="0" animBg="1" autoUpdateAnimBg="0"/>
      <p:bldP spid="1537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idx="4294967295"/>
          </p:nvPr>
        </p:nvSpPr>
        <p:spPr>
          <a:xfrm>
            <a:off x="2895601" y="228600"/>
            <a:ext cx="4195763" cy="1009651"/>
          </a:xfrm>
        </p:spPr>
        <p:txBody>
          <a:bodyPr>
            <a:normAutofit/>
          </a:bodyPr>
          <a:lstStyle/>
          <a:p>
            <a:pPr eaLnBrk="1" hangingPunct="1">
              <a:defRPr/>
            </a:pPr>
            <a:r>
              <a:rPr lang="zh-CN" altLang="en-US" sz="3733" dirty="0">
                <a:effectLst>
                  <a:outerShdw blurRad="38100" dist="38100" dir="2700000" algn="tl">
                    <a:srgbClr val="C0C0C0"/>
                  </a:outerShdw>
                </a:effectLst>
                <a:ea typeface="华文中宋"/>
                <a:cs typeface="华文中宋"/>
              </a:rPr>
              <a:t>漫画式的场景</a:t>
            </a:r>
          </a:p>
        </p:txBody>
      </p:sp>
      <p:sp>
        <p:nvSpPr>
          <p:cNvPr id="14339" name="Rectangle 3"/>
          <p:cNvSpPr>
            <a:spLocks noGrp="1" noRot="1" noChangeArrowheads="1"/>
          </p:cNvSpPr>
          <p:nvPr>
            <p:ph idx="4294967295"/>
          </p:nvPr>
        </p:nvSpPr>
        <p:spPr>
          <a:xfrm>
            <a:off x="1026694" y="1238252"/>
            <a:ext cx="10514455" cy="4894417"/>
          </a:xfrm>
          <a:ln w="12700">
            <a:solidFill>
              <a:srgbClr val="FF0000"/>
            </a:solidFill>
          </a:ln>
        </p:spPr>
        <p:txBody>
          <a:bodyPr>
            <a:noAutofit/>
          </a:bodyPr>
          <a:lstStyle/>
          <a:p>
            <a:pPr eaLnBrk="1" hangingPunct="1"/>
            <a:r>
              <a:rPr lang="en-US" altLang="zh-CN" sz="2667" b="1" dirty="0">
                <a:ea typeface="华文中宋" panose="02010600040101010101" pitchFamily="2" charset="-122"/>
              </a:rPr>
              <a:t>1</a:t>
            </a:r>
            <a:r>
              <a:rPr lang="zh-CN" altLang="en-US" sz="2667" b="1" dirty="0">
                <a:ea typeface="华文中宋" panose="02010600040101010101" pitchFamily="2" charset="-122"/>
              </a:rPr>
              <a:t>、（</a:t>
            </a:r>
            <a:r>
              <a:rPr lang="en-US" altLang="zh-CN" sz="2667" b="1" dirty="0">
                <a:ea typeface="华文中宋" panose="02010600040101010101" pitchFamily="2" charset="-122"/>
              </a:rPr>
              <a:t>1-8</a:t>
            </a:r>
            <a:r>
              <a:rPr lang="zh-CN" altLang="en-US" sz="2667" b="1" dirty="0">
                <a:ea typeface="华文中宋" panose="02010600040101010101" pitchFamily="2" charset="-122"/>
              </a:rPr>
              <a:t>）与我的寒暄与诉苦；</a:t>
            </a:r>
          </a:p>
          <a:p>
            <a:pPr eaLnBrk="1" hangingPunct="1"/>
            <a:r>
              <a:rPr lang="en-US" altLang="zh-CN" sz="2667" b="1" dirty="0">
                <a:ea typeface="华文中宋" panose="02010600040101010101" pitchFamily="2" charset="-122"/>
              </a:rPr>
              <a:t>2</a:t>
            </a:r>
            <a:r>
              <a:rPr lang="zh-CN" altLang="en-US" sz="2667" b="1" dirty="0">
                <a:ea typeface="华文中宋" panose="02010600040101010101" pitchFamily="2" charset="-122"/>
              </a:rPr>
              <a:t>、（</a:t>
            </a:r>
            <a:r>
              <a:rPr lang="en-US" altLang="zh-CN" sz="2667" b="1" dirty="0">
                <a:ea typeface="华文中宋" panose="02010600040101010101" pitchFamily="2" charset="-122"/>
              </a:rPr>
              <a:t>9-13</a:t>
            </a:r>
            <a:r>
              <a:rPr lang="zh-CN" altLang="en-US" sz="2667" b="1" dirty="0">
                <a:ea typeface="华文中宋" panose="02010600040101010101" pitchFamily="2" charset="-122"/>
              </a:rPr>
              <a:t>）包车飞速奔向会场；</a:t>
            </a:r>
          </a:p>
          <a:p>
            <a:pPr eaLnBrk="1" hangingPunct="1"/>
            <a:r>
              <a:rPr lang="en-US" altLang="zh-CN" sz="2667" b="1" dirty="0">
                <a:ea typeface="华文中宋" panose="02010600040101010101" pitchFamily="2" charset="-122"/>
              </a:rPr>
              <a:t>3</a:t>
            </a:r>
            <a:r>
              <a:rPr lang="zh-CN" altLang="en-US" sz="2667" b="1" dirty="0">
                <a:ea typeface="华文中宋" panose="02010600040101010101" pitchFamily="2" charset="-122"/>
              </a:rPr>
              <a:t>、（</a:t>
            </a:r>
            <a:r>
              <a:rPr lang="en-US" altLang="zh-CN" sz="2667" b="1" dirty="0">
                <a:ea typeface="华文中宋" panose="02010600040101010101" pitchFamily="2" charset="-122"/>
              </a:rPr>
              <a:t>14-42</a:t>
            </a:r>
            <a:r>
              <a:rPr lang="zh-CN" altLang="en-US" sz="2667" b="1" dirty="0">
                <a:ea typeface="华文中宋" panose="02010600040101010101" pitchFamily="2" charset="-122"/>
              </a:rPr>
              <a:t>）出席难民救济会；</a:t>
            </a:r>
          </a:p>
          <a:p>
            <a:pPr eaLnBrk="1" hangingPunct="1"/>
            <a:r>
              <a:rPr lang="en-US" altLang="zh-CN" sz="2667" b="1" dirty="0">
                <a:ea typeface="华文中宋" panose="02010600040101010101" pitchFamily="2" charset="-122"/>
              </a:rPr>
              <a:t>4</a:t>
            </a:r>
            <a:r>
              <a:rPr lang="zh-CN" altLang="en-US" sz="2667" b="1" dirty="0">
                <a:ea typeface="华文中宋" panose="02010600040101010101" pitchFamily="2" charset="-122"/>
              </a:rPr>
              <a:t>、（</a:t>
            </a:r>
            <a:r>
              <a:rPr lang="en-US" altLang="zh-CN" sz="2667" b="1" dirty="0">
                <a:ea typeface="华文中宋" panose="02010600040101010101" pitchFamily="2" charset="-122"/>
              </a:rPr>
              <a:t>43-45</a:t>
            </a:r>
            <a:r>
              <a:rPr lang="zh-CN" altLang="en-US" sz="2667" b="1" dirty="0">
                <a:ea typeface="华文中宋" panose="02010600040101010101" pitchFamily="2" charset="-122"/>
              </a:rPr>
              <a:t>）出席通俗文艺研究会；</a:t>
            </a:r>
          </a:p>
          <a:p>
            <a:pPr eaLnBrk="1" hangingPunct="1"/>
            <a:r>
              <a:rPr lang="en-US" altLang="zh-CN" sz="2667" b="1" dirty="0">
                <a:ea typeface="华文中宋" panose="02010600040101010101" pitchFamily="2" charset="-122"/>
              </a:rPr>
              <a:t>5</a:t>
            </a:r>
            <a:r>
              <a:rPr lang="zh-CN" altLang="en-US" sz="2667" b="1" dirty="0">
                <a:ea typeface="华文中宋" panose="02010600040101010101" pitchFamily="2" charset="-122"/>
              </a:rPr>
              <a:t>、（</a:t>
            </a:r>
            <a:r>
              <a:rPr lang="en-US" altLang="zh-CN" sz="2667" b="1" dirty="0">
                <a:ea typeface="华文中宋" panose="02010600040101010101" pitchFamily="2" charset="-122"/>
              </a:rPr>
              <a:t>46-64</a:t>
            </a:r>
            <a:r>
              <a:rPr lang="zh-CN" altLang="en-US" sz="2667" b="1" dirty="0">
                <a:ea typeface="华文中宋" panose="02010600040101010101" pitchFamily="2" charset="-122"/>
              </a:rPr>
              <a:t>）出席文化界抗敌总会；</a:t>
            </a:r>
          </a:p>
          <a:p>
            <a:pPr eaLnBrk="1" hangingPunct="1"/>
            <a:r>
              <a:rPr lang="en-US" altLang="zh-CN" sz="2667" b="1" dirty="0">
                <a:ea typeface="华文中宋" panose="02010600040101010101" pitchFamily="2" charset="-122"/>
              </a:rPr>
              <a:t>6</a:t>
            </a:r>
            <a:r>
              <a:rPr lang="zh-CN" altLang="en-US" sz="2667" b="1" dirty="0">
                <a:ea typeface="华文中宋" panose="02010600040101010101" pitchFamily="2" charset="-122"/>
              </a:rPr>
              <a:t>、（</a:t>
            </a:r>
            <a:r>
              <a:rPr lang="en-US" altLang="zh-CN" sz="2667" b="1" dirty="0">
                <a:ea typeface="华文中宋" panose="02010600040101010101" pitchFamily="2" charset="-122"/>
              </a:rPr>
              <a:t>65-72</a:t>
            </a:r>
            <a:r>
              <a:rPr lang="zh-CN" altLang="en-US" sz="2667" b="1" dirty="0">
                <a:ea typeface="华文中宋" panose="02010600040101010101" pitchFamily="2" charset="-122"/>
              </a:rPr>
              <a:t>）对“战时保婴会”成员训斥；</a:t>
            </a:r>
          </a:p>
          <a:p>
            <a:pPr eaLnBrk="1" hangingPunct="1"/>
            <a:r>
              <a:rPr lang="en-US" altLang="zh-CN" sz="2667" b="1" dirty="0">
                <a:ea typeface="华文中宋" panose="02010600040101010101" pitchFamily="2" charset="-122"/>
              </a:rPr>
              <a:t>7</a:t>
            </a:r>
            <a:r>
              <a:rPr lang="zh-CN" altLang="en-US" sz="2667" b="1" dirty="0">
                <a:ea typeface="华文中宋" panose="02010600040101010101" pitchFamily="2" charset="-122"/>
              </a:rPr>
              <a:t>、（</a:t>
            </a:r>
            <a:r>
              <a:rPr lang="en-US" altLang="zh-CN" sz="2667" b="1" dirty="0">
                <a:ea typeface="华文中宋" panose="02010600040101010101" pitchFamily="2" charset="-122"/>
              </a:rPr>
              <a:t>73-88</a:t>
            </a:r>
            <a:r>
              <a:rPr lang="zh-CN" altLang="en-US" sz="2667" b="1" dirty="0">
                <a:ea typeface="华文中宋" panose="02010600040101010101" pitchFamily="2" charset="-122"/>
              </a:rPr>
              <a:t>）因“日本问题座谈会”而发怒。</a:t>
            </a:r>
          </a:p>
        </p:txBody>
      </p:sp>
    </p:spTree>
    <p:extLst>
      <p:ext uri="{BB962C8B-B14F-4D97-AF65-F5344CB8AC3E}">
        <p14:creationId xmlns:p14="http://schemas.microsoft.com/office/powerpoint/2010/main" val="8622982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2" y="381000"/>
            <a:ext cx="6784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kern="0">
                <a:solidFill>
                  <a:srgbClr val="0000FF"/>
                </a:solidFill>
                <a:latin typeface="华文中宋" panose="02010600040101010101" pitchFamily="2" charset="-122"/>
                <a:ea typeface="华文中宋" panose="02010600040101010101" pitchFamily="2" charset="-122"/>
                <a:cs typeface="+mj-cs"/>
                <a:sym typeface="Calibri" panose="020F0502020204030204"/>
              </a:rPr>
              <a:t>归纳人物的思想性格</a:t>
            </a:r>
          </a:p>
        </p:txBody>
      </p:sp>
      <p:sp>
        <p:nvSpPr>
          <p:cNvPr id="18435" name="Text Box 3"/>
          <p:cNvSpPr txBox="1">
            <a:spLocks noChangeArrowheads="1"/>
          </p:cNvSpPr>
          <p:nvPr/>
        </p:nvSpPr>
        <p:spPr bwMode="auto">
          <a:xfrm>
            <a:off x="4033445" y="1371601"/>
            <a:ext cx="427235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kern="0" dirty="0">
                <a:solidFill>
                  <a:srgbClr val="FF0000"/>
                </a:solidFill>
                <a:ea typeface="华文中宋" panose="02010600040101010101" pitchFamily="2" charset="-122"/>
                <a:cs typeface="+mj-cs"/>
                <a:sym typeface="Calibri" panose="020F0502020204030204"/>
              </a:rPr>
              <a:t>虚伪庸俗、</a:t>
            </a:r>
            <a:br>
              <a:rPr lang="zh-CN" altLang="en-US" sz="5400" b="1" kern="0" dirty="0">
                <a:solidFill>
                  <a:srgbClr val="FF0000"/>
                </a:solidFill>
                <a:ea typeface="华文中宋" panose="02010600040101010101" pitchFamily="2" charset="-122"/>
                <a:cs typeface="+mj-cs"/>
                <a:sym typeface="Calibri" panose="020F0502020204030204"/>
              </a:rPr>
            </a:br>
            <a:r>
              <a:rPr lang="zh-CN" altLang="en-US" sz="5400" b="1" kern="0" dirty="0">
                <a:solidFill>
                  <a:srgbClr val="FF0000"/>
                </a:solidFill>
                <a:ea typeface="华文中宋" panose="02010600040101010101" pitchFamily="2" charset="-122"/>
                <a:cs typeface="+mj-cs"/>
                <a:sym typeface="Calibri" panose="020F0502020204030204"/>
              </a:rPr>
              <a:t>欺下媚上、</a:t>
            </a:r>
            <a:br>
              <a:rPr lang="zh-CN" altLang="en-US" sz="5400" b="1" kern="0" dirty="0">
                <a:solidFill>
                  <a:srgbClr val="FF0000"/>
                </a:solidFill>
                <a:ea typeface="华文中宋" panose="02010600040101010101" pitchFamily="2" charset="-122"/>
                <a:cs typeface="+mj-cs"/>
                <a:sym typeface="Calibri" panose="020F0502020204030204"/>
              </a:rPr>
            </a:br>
            <a:r>
              <a:rPr lang="zh-CN" altLang="en-US" sz="5400" b="1" kern="0" dirty="0">
                <a:solidFill>
                  <a:srgbClr val="FF0000"/>
                </a:solidFill>
                <a:ea typeface="华文中宋" panose="02010600040101010101" pitchFamily="2" charset="-122"/>
                <a:cs typeface="+mj-cs"/>
                <a:sym typeface="Calibri" panose="020F0502020204030204"/>
              </a:rPr>
              <a:t>装腔作势、</a:t>
            </a:r>
            <a:br>
              <a:rPr lang="zh-CN" altLang="en-US" sz="5400" b="1" kern="0" dirty="0">
                <a:solidFill>
                  <a:srgbClr val="FF0000"/>
                </a:solidFill>
                <a:ea typeface="华文中宋" panose="02010600040101010101" pitchFamily="2" charset="-122"/>
                <a:cs typeface="+mj-cs"/>
                <a:sym typeface="Calibri" panose="020F0502020204030204"/>
              </a:rPr>
            </a:br>
            <a:r>
              <a:rPr lang="zh-CN" altLang="en-US" sz="5400" b="1" kern="0" dirty="0">
                <a:solidFill>
                  <a:srgbClr val="FF0000"/>
                </a:solidFill>
                <a:ea typeface="华文中宋" panose="02010600040101010101" pitchFamily="2" charset="-122"/>
                <a:cs typeface="+mj-cs"/>
                <a:sym typeface="Calibri" panose="020F0502020204030204"/>
              </a:rPr>
              <a:t>自命不凡、</a:t>
            </a:r>
            <a:br>
              <a:rPr lang="zh-CN" altLang="en-US" sz="5400" b="1" kern="0" dirty="0">
                <a:solidFill>
                  <a:srgbClr val="FF0000"/>
                </a:solidFill>
                <a:ea typeface="华文中宋" panose="02010600040101010101" pitchFamily="2" charset="-122"/>
                <a:cs typeface="+mj-cs"/>
                <a:sym typeface="Calibri" panose="020F0502020204030204"/>
              </a:rPr>
            </a:br>
            <a:r>
              <a:rPr lang="zh-CN" altLang="en-US" sz="5400" b="1" kern="0" dirty="0">
                <a:solidFill>
                  <a:srgbClr val="FF0000"/>
                </a:solidFill>
                <a:ea typeface="华文中宋" panose="02010600040101010101" pitchFamily="2" charset="-122"/>
                <a:cs typeface="+mj-cs"/>
                <a:sym typeface="Calibri" panose="020F0502020204030204"/>
              </a:rPr>
              <a:t>投机钻营、             卑劣</a:t>
            </a:r>
          </a:p>
        </p:txBody>
      </p:sp>
    </p:spTree>
    <p:extLst>
      <p:ext uri="{BB962C8B-B14F-4D97-AF65-F5344CB8AC3E}">
        <p14:creationId xmlns:p14="http://schemas.microsoft.com/office/powerpoint/2010/main" val="765938825"/>
      </p:ext>
    </p:extLst>
  </p:cSld>
  <p:clrMapOvr>
    <a:masterClrMapping/>
  </p:clrMapOvr>
  <p:transition spd="med">
    <p:rand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0-#ppt_w/2"/>
                                          </p:val>
                                        </p:tav>
                                        <p:tav tm="100000">
                                          <p:val>
                                            <p:strVal val="#ppt_x"/>
                                          </p:val>
                                        </p:tav>
                                      </p:tavLst>
                                    </p:anim>
                                    <p:anim calcmode="lin" valueType="num">
                                      <p:cBhvr additive="base">
                                        <p:cTn id="14"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16189" y="1828800"/>
            <a:ext cx="80756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kern="0">
                <a:solidFill>
                  <a:srgbClr val="006600"/>
                </a:solidFill>
                <a:latin typeface="华文中宋" panose="02010600040101010101" pitchFamily="2" charset="-122"/>
                <a:ea typeface="华文中宋" panose="02010600040101010101" pitchFamily="2" charset="-122"/>
                <a:cs typeface="+mj-cs"/>
                <a:sym typeface="Calibri" panose="020F0502020204030204"/>
              </a:rPr>
              <a:t>说出本文的主要表现手法</a:t>
            </a:r>
            <a:r>
              <a:rPr lang="zh-CN" altLang="en-US" sz="5400" kern="0">
                <a:solidFill>
                  <a:srgbClr val="006600"/>
                </a:solidFill>
                <a:cs typeface="+mj-cs"/>
                <a:sym typeface="Calibri" panose="020F0502020204030204"/>
              </a:rPr>
              <a:t>。</a:t>
            </a:r>
          </a:p>
        </p:txBody>
      </p:sp>
    </p:spTree>
    <p:extLst>
      <p:ext uri="{BB962C8B-B14F-4D97-AF65-F5344CB8AC3E}">
        <p14:creationId xmlns:p14="http://schemas.microsoft.com/office/powerpoint/2010/main" val="4076176223"/>
      </p:ext>
    </p:extLst>
  </p:cSld>
  <p:clrMapOvr>
    <a:masterClrMapping/>
  </p:clrMapOvr>
  <p:transition spd="med">
    <p:rand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3"/>
          <p:cNvSpPr>
            <a:spLocks noGrp="1"/>
          </p:cNvSpPr>
          <p:nvPr>
            <p:ph idx="4294967295"/>
          </p:nvPr>
        </p:nvSpPr>
        <p:spPr>
          <a:xfrm>
            <a:off x="2581633" y="1027270"/>
            <a:ext cx="7499351" cy="4463273"/>
          </a:xfrm>
        </p:spPr>
        <p:txBody>
          <a:bodyPr>
            <a:spAutoFit/>
          </a:bodyPr>
          <a:lstStyle/>
          <a:p>
            <a:pPr marL="0" indent="0" algn="just">
              <a:lnSpc>
                <a:spcPct val="115000"/>
              </a:lnSpc>
              <a:buNone/>
              <a:defRPr/>
            </a:pPr>
            <a:r>
              <a:rPr lang="zh-CN" altLang="en-US" sz="3600" b="1" dirty="0">
                <a:solidFill>
                  <a:srgbClr val="0000FF"/>
                </a:solidFill>
                <a:effectLst>
                  <a:outerShdw blurRad="38100" dist="38100" dir="2700000" algn="tl">
                    <a:srgbClr val="000000">
                      <a:alpha val="43137"/>
                    </a:srgbClr>
                  </a:outerShdw>
                </a:effectLst>
                <a:latin typeface="宋体" pitchFamily="2" charset="-122"/>
                <a:ea typeface="楷体_GB2312" pitchFamily="49" charset="-122"/>
              </a:rPr>
              <a:t>常见的表现手法有：</a:t>
            </a:r>
          </a:p>
          <a:p>
            <a:pPr algn="just" eaLnBrk="1" hangingPunct="1">
              <a:lnSpc>
                <a:spcPct val="115000"/>
              </a:lnSpc>
              <a:defRPr/>
            </a:pPr>
            <a:r>
              <a:rPr lang="zh-CN" altLang="en-US" sz="3200" b="1" dirty="0">
                <a:solidFill>
                  <a:srgbClr val="990033"/>
                </a:solidFill>
                <a:effectLst>
                  <a:outerShdw blurRad="38100" dist="38100" dir="2700000" algn="tl">
                    <a:srgbClr val="000000">
                      <a:alpha val="43137"/>
                    </a:srgbClr>
                  </a:outerShdw>
                </a:effectLst>
                <a:latin typeface="宋体" pitchFamily="2" charset="-122"/>
                <a:ea typeface="楷体_GB2312" pitchFamily="49" charset="-122"/>
              </a:rPr>
              <a:t>想像、烘托、</a:t>
            </a:r>
            <a:r>
              <a:rPr lang="zh-CN" altLang="en-US" sz="3200" b="1" dirty="0">
                <a:solidFill>
                  <a:srgbClr val="922223"/>
                </a:solidFill>
                <a:effectLst>
                  <a:outerShdw blurRad="38100" dist="38100" dir="2700000" algn="tl">
                    <a:srgbClr val="000000">
                      <a:alpha val="43137"/>
                    </a:srgbClr>
                  </a:outerShdw>
                </a:effectLst>
                <a:latin typeface="宋体" pitchFamily="2" charset="-122"/>
                <a:ea typeface="楷体_GB2312" pitchFamily="49" charset="-122"/>
              </a:rPr>
              <a:t>讽刺</a:t>
            </a:r>
            <a:r>
              <a:rPr lang="zh-CN" altLang="en-US" sz="3200" b="1" dirty="0">
                <a:solidFill>
                  <a:srgbClr val="990033"/>
                </a:solidFill>
                <a:effectLst>
                  <a:outerShdw blurRad="38100" dist="38100" dir="2700000" algn="tl">
                    <a:srgbClr val="000000">
                      <a:alpha val="43137"/>
                    </a:srgbClr>
                  </a:outerShdw>
                </a:effectLst>
                <a:latin typeface="宋体" pitchFamily="2" charset="-122"/>
                <a:ea typeface="楷体_GB2312" pitchFamily="49" charset="-122"/>
              </a:rPr>
              <a:t>、渲染、象征、前后照应、借景抒情、托物言志、抑扬结合、虚实结合、点面结合、以小见大、寓褒于贬、寓贬于褒</a:t>
            </a:r>
            <a:r>
              <a:rPr lang="en-US" altLang="zh-CN" sz="3200" b="1" dirty="0">
                <a:solidFill>
                  <a:srgbClr val="990033"/>
                </a:solidFill>
                <a:effectLst>
                  <a:outerShdw blurRad="38100" dist="38100" dir="2700000" algn="tl">
                    <a:srgbClr val="000000">
                      <a:alpha val="43137"/>
                    </a:srgbClr>
                  </a:outerShdw>
                </a:effectLst>
                <a:latin typeface="Times New Roman" pitchFamily="18" charset="0"/>
                <a:ea typeface="楷体_GB2312" pitchFamily="49" charset="-122"/>
              </a:rPr>
              <a:t>……</a:t>
            </a:r>
            <a:r>
              <a:rPr lang="zh-CN" altLang="en-US" sz="3200" b="1" dirty="0">
                <a:latin typeface="宋体" pitchFamily="2" charset="-122"/>
                <a:ea typeface="楷体_GB2312" pitchFamily="49" charset="-122"/>
              </a:rPr>
              <a:t>（包括修辞方式和结构手法）。</a:t>
            </a:r>
            <a:endParaRPr lang="zh-CN" altLang="en-US" sz="3200" b="1" dirty="0">
              <a:latin typeface="Times New Roman" pitchFamily="18" charset="0"/>
              <a:ea typeface="楷体_GB2312" pitchFamily="49" charset="-122"/>
            </a:endParaRPr>
          </a:p>
          <a:p>
            <a:pPr algn="just" eaLnBrk="1" hangingPunct="1">
              <a:lnSpc>
                <a:spcPct val="115000"/>
              </a:lnSpc>
              <a:defRPr/>
            </a:pPr>
            <a:endParaRPr lang="zh-CN" altLang="en-US" sz="3200" b="1" dirty="0">
              <a:solidFill>
                <a:srgbClr val="006600"/>
              </a:solidFill>
              <a:latin typeface="宋体" pitchFamily="2" charset="-122"/>
              <a:ea typeface="楷体_GB2312" pitchFamily="49" charset="-122"/>
            </a:endParaRPr>
          </a:p>
        </p:txBody>
      </p:sp>
    </p:spTree>
    <p:extLst>
      <p:ext uri="{BB962C8B-B14F-4D97-AF65-F5344CB8AC3E}">
        <p14:creationId xmlns:p14="http://schemas.microsoft.com/office/powerpoint/2010/main" val="1254552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blinds(horizontal)">
                                      <p:cBhvr>
                                        <p:cTn id="7" dur="500"/>
                                        <p:tgtEl>
                                          <p:spTgt spid="32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blinds(horizontal)">
                                      <p:cBhvr>
                                        <p:cTn id="12" dur="500"/>
                                        <p:tgtEl>
                                          <p:spTgt spid="32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idx="4294967295"/>
          </p:nvPr>
        </p:nvSpPr>
        <p:spPr>
          <a:xfrm>
            <a:off x="2667001" y="304800"/>
            <a:ext cx="7499351" cy="1143000"/>
          </a:xfrm>
        </p:spPr>
        <p:txBody>
          <a:bodyPr>
            <a:normAutofit fontScale="90000"/>
          </a:bodyPr>
          <a:lstStyle/>
          <a:p>
            <a:pPr>
              <a:defRPr/>
            </a:pPr>
            <a:r>
              <a:rPr lang="zh-CN" altLang="en-US" sz="8000">
                <a:solidFill>
                  <a:srgbClr val="006600"/>
                </a:solidFill>
                <a:effectLst>
                  <a:outerShdw blurRad="38100" dist="38100" dir="2700000" algn="tl">
                    <a:srgbClr val="C0C0C0"/>
                  </a:outerShdw>
                </a:effectLst>
                <a:latin typeface="华文中宋"/>
                <a:ea typeface="华文中宋"/>
                <a:cs typeface="华文中宋"/>
              </a:rPr>
              <a:t>主要表现手法</a:t>
            </a:r>
            <a:endParaRPr lang="zh-CN" altLang="en-US" sz="8000">
              <a:effectLst>
                <a:outerShdw blurRad="38100" dist="38100" dir="2700000" algn="tl">
                  <a:srgbClr val="C0C0C0"/>
                </a:outerShdw>
              </a:effectLst>
              <a:ea typeface="华文中宋"/>
              <a:cs typeface="华文中宋"/>
            </a:endParaRPr>
          </a:p>
        </p:txBody>
      </p:sp>
      <p:sp>
        <p:nvSpPr>
          <p:cNvPr id="33795" name="内容占位符 2"/>
          <p:cNvSpPr>
            <a:spLocks noGrp="1"/>
          </p:cNvSpPr>
          <p:nvPr>
            <p:ph idx="4294967295"/>
          </p:nvPr>
        </p:nvSpPr>
        <p:spPr>
          <a:xfrm>
            <a:off x="3962400" y="2590800"/>
            <a:ext cx="5181600" cy="2819400"/>
          </a:xfrm>
        </p:spPr>
        <p:txBody>
          <a:bodyPr/>
          <a:lstStyle/>
          <a:p>
            <a:pPr marL="0" indent="0">
              <a:buNone/>
            </a:pPr>
            <a:r>
              <a:rPr lang="zh-CN" altLang="en-US" sz="6000" b="1" dirty="0">
                <a:solidFill>
                  <a:srgbClr val="FF3300"/>
                </a:solidFill>
                <a:ea typeface="华文中宋" panose="02010600040101010101" pitchFamily="2" charset="-122"/>
              </a:rPr>
              <a:t>讽刺</a:t>
            </a:r>
          </a:p>
          <a:p>
            <a:endParaRPr lang="en-US" altLang="zh-CN" dirty="0" smtClean="0">
              <a:ea typeface="华文中宋" panose="02010600040101010101" pitchFamily="2" charset="-122"/>
            </a:endParaRPr>
          </a:p>
        </p:txBody>
      </p:sp>
    </p:spTree>
    <p:extLst>
      <p:ext uri="{BB962C8B-B14F-4D97-AF65-F5344CB8AC3E}">
        <p14:creationId xmlns:p14="http://schemas.microsoft.com/office/powerpoint/2010/main" val="364420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mph" presetSubtype="2" fill="hold" nodeType="clickEffect">
                                  <p:stCondLst>
                                    <p:cond delay="0"/>
                                  </p:stCondLst>
                                  <p:childTnLst>
                                    <p:anim to="1.5" calcmode="lin" valueType="num">
                                      <p:cBhvr override="childStyle">
                                        <p:cTn id="16" dur="2000" fill="hold"/>
                                        <p:tgtEl>
                                          <p:spTgt spid="33795">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自定义</PresentationFormat>
  <Paragraphs>76</Paragraphs>
  <Slides>23</Slides>
  <Notes>1</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1_Office 主题​​</vt:lpstr>
      <vt:lpstr>《华威先生》的讽刺艺术</vt:lpstr>
      <vt:lpstr>作者介绍</vt:lpstr>
      <vt:lpstr>PowerPoint 演示文稿</vt:lpstr>
      <vt:lpstr>PowerPoint 演示文稿</vt:lpstr>
      <vt:lpstr>漫画式的场景</vt:lpstr>
      <vt:lpstr>PowerPoint 演示文稿</vt:lpstr>
      <vt:lpstr>PowerPoint 演示文稿</vt:lpstr>
      <vt:lpstr>PowerPoint 演示文稿</vt:lpstr>
      <vt:lpstr>主要表现手法</vt:lpstr>
      <vt:lpstr>PowerPoint 演示文稿</vt:lpstr>
      <vt:lpstr>PowerPoint 演示文稿</vt:lpstr>
      <vt:lpstr>1.你认为华威先生最有讽刺意味的地方有哪些？ 2.运用了哪些讽刺手法？</vt:lpstr>
      <vt:lpstr>一、在人物形象刻画上蕴含讽刺性。</vt:lpstr>
      <vt:lpstr>PowerPoint 演示文稿</vt:lpstr>
      <vt:lpstr>PowerPoint 演示文稿</vt:lpstr>
      <vt:lpstr>二，在情节设置上强化讽刺性。</vt:lpstr>
      <vt:lpstr>三，在语言风格上饱含讽刺性。</vt:lpstr>
      <vt:lpstr>总结</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《华威先生》的讽刺艺术</dc:title>
  <dc:creator>徐 福文</dc:creator>
  <cp:lastModifiedBy>WIN</cp:lastModifiedBy>
  <cp:revision>3</cp:revision>
  <dcterms:created xsi:type="dcterms:W3CDTF">2020-02-04T05:11:18Z</dcterms:created>
  <dcterms:modified xsi:type="dcterms:W3CDTF">2020-02-06T00:54:06Z</dcterms:modified>
</cp:coreProperties>
</file>