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51" y="-2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F8420-094C-4D97-9AEE-79BF3A9A3949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49A80-4E5A-4D75-A55C-FB0FCE8C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19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766084-69CB-4244-84B7-CDD1EAF22C99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5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3197226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9E3BDD5-CE62-43F6-AF5B-026E7FD4DA71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667400-6959-4428-99FA-6E48F886DF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4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40BC90-84F7-4BFC-BAA9-FB1D11952E58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65A17C1-450A-40C6-9631-D3B9C40C65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75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C812623-8579-404A-B167-F1F021A490FB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762AFD-A53B-4A2F-952A-05CD988E23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86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D2E9B2-5F69-4033-9459-5F7B8E7048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2957274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6432556" y="3188625"/>
            <a:ext cx="4826000" cy="111138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6432558" y="2013097"/>
            <a:ext cx="4825365" cy="97103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15"/>
          <p:cNvSpPr>
            <a:spLocks noGrp="1"/>
          </p:cNvSpPr>
          <p:nvPr>
            <p:ph type="dt" sz="half" idx="17"/>
            <p:custDataLst>
              <p:tags r:id="rId1"/>
            </p:custDataLst>
          </p:nvPr>
        </p:nvSpPr>
        <p:spPr>
          <a:xfrm>
            <a:off x="880534" y="6350000"/>
            <a:ext cx="2698751" cy="317500"/>
          </a:xfrm>
        </p:spPr>
        <p:txBody>
          <a:bodyPr wrap="square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9FE557B0-110E-4C46-BCF9-F2B690D35333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8" name="页脚占位符 16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>
          <a:xfrm>
            <a:off x="4116918" y="6350000"/>
            <a:ext cx="3958167" cy="317500"/>
          </a:xfrm>
        </p:spPr>
        <p:txBody>
          <a:bodyPr wrap="square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9"/>
            <p:custDataLst>
              <p:tags r:id="rId3"/>
            </p:custDataLst>
          </p:nvPr>
        </p:nvSpPr>
        <p:spPr>
          <a:xfrm>
            <a:off x="8610600" y="6350000"/>
            <a:ext cx="2700867" cy="317500"/>
          </a:xfrm>
        </p:spPr>
        <p:txBody>
          <a:bodyPr wrap="square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0CCB23F7-9C4F-4085-BBDA-F8035617B1A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40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283200" y="1066800"/>
            <a:ext cx="61976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5283200" y="3657600"/>
            <a:ext cx="6096000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2167" y="6076950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07695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076950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04DC-D112-4FC8-ABEA-D11D4903A9A6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55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182BE-DDE2-414C-AC97-D4262D2983DF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3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9005-2194-42BF-9121-D2D8B3731E66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3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A94F-8A29-4C8C-B786-685D3D49E21E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2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A187E-E7D8-4293-9A4A-22FEB856CCA9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84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12A5-3023-44BC-804C-13757B17BADA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7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97367" y="6400801"/>
            <a:ext cx="4267200" cy="28416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0989C43-4733-4382-9B34-AEF625BB35ED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767" y="6400801"/>
            <a:ext cx="4978400" cy="28416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ADD932-8205-4CA0-BE80-986E0B4630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73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E0A4-5E5D-46BA-A3DE-118B4887C756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7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4EF1-5F26-44B3-B988-D96676098B9C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3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60FC-4E62-43F9-BABB-EA18BB9836BB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0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950F-DF0D-4D05-AEC0-E6D15363B559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35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995C-3329-48D1-BD03-4EF409C54900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7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3143251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6E1CC9-C8B2-4D8F-BCCC-6A2455675008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D79F77B-4F62-4270-8A76-42D558FCC0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02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D048318-1A6E-46A2-B11E-9CF8CA7E4D0A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EF88C00-E9EB-4C88-907E-B15C8D1CD2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6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6B241C3-58D2-4CE8-9772-5E98F0A8054D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9648B5D-2653-4189-9041-E1B12FAC87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1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7220EF4-FA9F-486F-A52D-D18250215651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A7D523-F4AE-42F3-A7F1-279ABD6DA3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10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B1F92A-B99B-44D8-8F4B-8CFCD7B21EDE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C1D8120-7FD5-42FC-9444-95E7625B42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70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14751" y="1054101"/>
            <a:ext cx="787188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6C8FA1-724E-461C-9025-F48D143746CB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5896350-2A43-40CF-8B23-24FF5E1D57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4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E9A2638-1D00-4F39-A694-62CB90DA6914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9D5C927-6114-4BB8-AE31-749154EA82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363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4"/>
            <a:ext cx="12192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1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16AF0D1-E800-4240-9C9C-33BA2E74CD6E}" type="datetimeFigureOut">
              <a:rPr lang="zh-CN" altLang="en-US"/>
              <a:pPr>
                <a:defRPr/>
              </a:pPr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1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1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21028A5B-DA1F-4D8C-BE27-9AAFA000F9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0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402167" y="685800"/>
            <a:ext cx="11387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406400" y="1981200"/>
            <a:ext cx="1138766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019800"/>
            <a:ext cx="305223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019800"/>
            <a:ext cx="305223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31087-5D0E-4E60-B65E-203A9AFB5CF7}" type="slidenum">
              <a:rPr lang="en-US" altLang="zh-CN">
                <a:solidFill>
                  <a:srgbClr val="0033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3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 flipH="1">
            <a:off x="11861321" y="100014"/>
            <a:ext cx="2501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5021264" y="2559051"/>
            <a:ext cx="5411787" cy="969963"/>
          </a:xfrm>
        </p:spPr>
        <p:txBody>
          <a:bodyPr rtlCol="0"/>
          <a:lstStyle/>
          <a:p>
            <a:pPr algn="ctr"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4400" kern="0" spc="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冯谖客孟尝君</a:t>
            </a:r>
            <a:r>
              <a:rPr lang="en-US" altLang="zh-CN" b="1" dirty="0" smtClean="0">
                <a:solidFill>
                  <a:srgbClr val="FF0000"/>
                </a:solidFill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4450" y="4846639"/>
            <a:ext cx="3602038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spc="226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1176" y="1592263"/>
            <a:ext cx="40925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高二语文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48226" y="4932363"/>
            <a:ext cx="48355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北工大附属中学 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高二语文组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7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7213" y="228600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zh-CN" sz="4800" b="1">
                <a:solidFill>
                  <a:schemeClr val="tx1"/>
                </a:solidFill>
                <a:ea typeface="华文行楷" panose="02010800040101010101" pitchFamily="2" charset="-122"/>
              </a:rPr>
              <a:t>抑扬互见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371601"/>
            <a:ext cx="8540750" cy="49561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1 、“无好”“无能”，却被笑而受之，却赢得一“诺”；（</a:t>
            </a:r>
            <a:r>
              <a:rPr lang="zh-CN" altLang="en-US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抑中有扬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eaLnBrk="1" hangingPunct="1"/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2 、弹铗歌“食无鱼”“出无车”“无以为家”时，却一一得到满足；（</a:t>
            </a:r>
            <a:r>
              <a:rPr lang="zh-CN" altLang="en-US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抑中有扬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eaLnBrk="1" hangingPunct="1"/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3、 收债于薛时，“因烧其券”而“民称万岁”；（</a:t>
            </a:r>
            <a:r>
              <a:rPr lang="zh-CN" altLang="en-US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抑中有扬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eaLnBrk="1" hangingPunct="1"/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4、焚券市义后“长驱到齐，晨而求见”，本希望得到夸赞，却遭“孟尝君不说”“先生休矣”；（</a:t>
            </a:r>
            <a:r>
              <a:rPr lang="zh-CN" altLang="en-US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扬中有抑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eaLnBrk="1" hangingPunct="1"/>
            <a:endParaRPr lang="zh-CN" altLang="en-US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75953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tx1"/>
                </a:solidFill>
                <a:ea typeface="楷体_GB2312" pitchFamily="49" charset="-122"/>
              </a:rPr>
              <a:t>冯谖弹铗为哪般？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09750" y="1989138"/>
            <a:ext cx="8731250" cy="38862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3600">
                <a:latin typeface="华文行楷" panose="02010800040101010101" pitchFamily="2" charset="-122"/>
                <a:ea typeface="华文行楷" panose="02010800040101010101" pitchFamily="2" charset="-122"/>
              </a:rPr>
              <a:t>提高自己的待遇；</a:t>
            </a:r>
          </a:p>
          <a:p>
            <a:pPr eaLnBrk="1" hangingPunct="1"/>
            <a:r>
              <a:rPr lang="zh-CN" altLang="en-US" sz="3600">
                <a:latin typeface="华文行楷" panose="02010800040101010101" pitchFamily="2" charset="-122"/>
                <a:ea typeface="华文行楷" panose="02010800040101010101" pitchFamily="2" charset="-122"/>
              </a:rPr>
              <a:t>引起孟尝君的注意，呼求机会；</a:t>
            </a:r>
          </a:p>
          <a:p>
            <a:pPr eaLnBrk="1" hangingPunct="1"/>
            <a:r>
              <a:rPr lang="zh-CN" altLang="en-US" sz="3600">
                <a:latin typeface="华文行楷" panose="02010800040101010101" pitchFamily="2" charset="-122"/>
                <a:ea typeface="华文行楷" panose="02010800040101010101" pitchFamily="2" charset="-122"/>
              </a:rPr>
              <a:t>试探孟尝君对“士”的态度，以便确定其是否值得自己为之效劳。</a:t>
            </a:r>
          </a:p>
          <a:p>
            <a:pPr eaLnBrk="1" hangingPunct="1"/>
            <a:endParaRPr lang="zh-CN" altLang="en-US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85471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7213" y="152400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tx1"/>
                </a:solidFill>
                <a:ea typeface="楷体_GB2312" pitchFamily="49" charset="-122"/>
              </a:rPr>
              <a:t>弹剑傲歌狂处士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373188"/>
            <a:ext cx="8540750" cy="49530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3600"/>
              <a:t>“弹剑徒激昂，出门悲路穷。”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/>
              <a:t>          </a:t>
            </a:r>
            <a:r>
              <a:rPr lang="zh-CN" altLang="en-US" sz="360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3600">
                <a:latin typeface="仿宋_GB2312" pitchFamily="1" charset="-122"/>
                <a:ea typeface="仿宋_GB2312" pitchFamily="1" charset="-122"/>
              </a:rPr>
              <a:t>——李白《赠从兄襄阳少府皓》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600"/>
              <a:t>“携书弹剑走黄沙，瀚海天山处处家。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/>
              <a:t>   大漠西风飞翠羽，江南八月看桂花。”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/>
              <a:t>                         </a:t>
            </a:r>
            <a:r>
              <a:rPr lang="zh-CN" altLang="en-US" sz="3600">
                <a:latin typeface="仿宋_GB2312" pitchFamily="1" charset="-122"/>
                <a:ea typeface="仿宋_GB2312" pitchFamily="1" charset="-122"/>
              </a:rPr>
              <a:t>——金庸《书剑恩仇录》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600"/>
              <a:t>“弹剑狂歌过蓟州，空抛红豆意悠悠。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/>
              <a:t>   高山流水人何处，侠骨柔情总惹愁。”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/>
              <a:t>                    </a:t>
            </a:r>
            <a:r>
              <a:rPr lang="zh-CN" altLang="en-US" sz="3600">
                <a:latin typeface="仿宋_GB2312" pitchFamily="1" charset="-122"/>
                <a:ea typeface="仿宋_GB2312" pitchFamily="1" charset="-122"/>
              </a:rPr>
              <a:t>——梁羽生《狂侠天骄魔女》</a:t>
            </a:r>
          </a:p>
          <a:p>
            <a:pPr eaLnBrk="1" hangingPunct="1">
              <a:lnSpc>
                <a:spcPct val="90000"/>
              </a:lnSpc>
            </a:pPr>
            <a:endParaRPr lang="zh-CN" altLang="en-US" sz="36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0580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tx1"/>
                </a:solidFill>
              </a:rPr>
              <a:t>冯谖——高才秀士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7214" y="1600201"/>
            <a:ext cx="2973387" cy="4270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3600">
                <a:ea typeface="楷体_GB2312" pitchFamily="49" charset="-122"/>
              </a:rPr>
              <a:t>深藏不露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600">
                <a:ea typeface="楷体_GB2312" pitchFamily="49" charset="-122"/>
              </a:rPr>
              <a:t>放诞不羁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600">
                <a:ea typeface="楷体_GB2312" pitchFamily="49" charset="-122"/>
              </a:rPr>
              <a:t>恃才自傲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600">
                <a:ea typeface="楷体_GB2312" pitchFamily="49" charset="-122"/>
              </a:rPr>
              <a:t>远见卓识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600">
                <a:ea typeface="楷体_GB2312" pitchFamily="49" charset="-122"/>
              </a:rPr>
              <a:t>足智多谋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600">
                <a:ea typeface="楷体_GB2312" pitchFamily="49" charset="-122"/>
              </a:rPr>
              <a:t>深谋远虑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600">
                <a:ea typeface="楷体_GB2312" pitchFamily="49" charset="-122"/>
              </a:rPr>
              <a:t>知恩图报</a:t>
            </a:r>
            <a:endParaRPr lang="zh-CN" altLang="en-US" sz="3200">
              <a:ea typeface="楷体_GB2312" pitchFamily="49" charset="-122"/>
            </a:endParaRPr>
          </a:p>
        </p:txBody>
      </p:sp>
      <p:sp>
        <p:nvSpPr>
          <p:cNvPr id="1536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91200" y="1752601"/>
            <a:ext cx="4768850" cy="427037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dirty="0">
                <a:latin typeface="宋体"/>
                <a:ea typeface="仿宋_GB2312" pitchFamily="1" charset="-122"/>
              </a:rPr>
              <a:t>“</a:t>
            </a:r>
            <a:r>
              <a:rPr lang="zh-CN" altLang="en-US" sz="3600" dirty="0">
                <a:ea typeface="仿宋_GB2312" pitchFamily="1" charset="-122"/>
              </a:rPr>
              <a:t>无好</a:t>
            </a:r>
            <a:r>
              <a:rPr lang="zh-CN" altLang="en-US" sz="3600" dirty="0">
                <a:latin typeface="宋体"/>
                <a:ea typeface="仿宋_GB2312" pitchFamily="1" charset="-122"/>
              </a:rPr>
              <a:t>”</a:t>
            </a:r>
            <a:r>
              <a:rPr lang="zh-CN" altLang="en-US" sz="3600" dirty="0">
                <a:ea typeface="仿宋_GB2312" pitchFamily="1" charset="-122"/>
              </a:rPr>
              <a:t>、</a:t>
            </a:r>
            <a:r>
              <a:rPr lang="zh-CN" altLang="en-US" sz="3600" dirty="0">
                <a:latin typeface="宋体"/>
                <a:ea typeface="仿宋_GB2312" pitchFamily="1" charset="-122"/>
              </a:rPr>
              <a:t>“</a:t>
            </a:r>
            <a:r>
              <a:rPr lang="zh-CN" altLang="en-US" sz="3600" dirty="0">
                <a:ea typeface="仿宋_GB2312" pitchFamily="1" charset="-122"/>
              </a:rPr>
              <a:t>无能</a:t>
            </a:r>
            <a:r>
              <a:rPr lang="zh-CN" altLang="en-US" sz="3600" dirty="0">
                <a:latin typeface="宋体"/>
                <a:ea typeface="仿宋_GB2312" pitchFamily="1" charset="-122"/>
              </a:rPr>
              <a:t>”</a:t>
            </a:r>
            <a:r>
              <a:rPr lang="zh-CN" altLang="en-US" sz="3600" dirty="0">
                <a:ea typeface="仿宋_GB2312" pitchFamily="1" charset="-122"/>
              </a:rPr>
              <a:t>却不断要求提高待遇，此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1" charset="-122"/>
              </a:rPr>
              <a:t>一奇</a:t>
            </a:r>
            <a:r>
              <a:rPr lang="zh-CN" altLang="en-US" sz="3600" dirty="0">
                <a:solidFill>
                  <a:srgbClr val="FF0000"/>
                </a:solidFill>
                <a:ea typeface="仿宋_GB2312" pitchFamily="1" charset="-122"/>
              </a:rPr>
              <a:t>；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dirty="0">
                <a:ea typeface="仿宋_GB2312" pitchFamily="1" charset="-122"/>
              </a:rPr>
              <a:t>收债却焚券，此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1" charset="-122"/>
              </a:rPr>
              <a:t>一奇</a:t>
            </a:r>
            <a:r>
              <a:rPr lang="zh-CN" altLang="en-US" sz="3600" dirty="0">
                <a:ea typeface="仿宋_GB2312" pitchFamily="1" charset="-122"/>
              </a:rPr>
              <a:t>；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dirty="0">
                <a:ea typeface="仿宋_GB2312" pitchFamily="1" charset="-122"/>
              </a:rPr>
              <a:t>以匹夫之力恢复并巩固了孟尝君的相位，此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1" charset="-122"/>
              </a:rPr>
              <a:t>一奇</a:t>
            </a:r>
            <a:r>
              <a:rPr lang="zh-CN" altLang="en-US" sz="3600" dirty="0">
                <a:ea typeface="仿宋_GB2312" pitchFamily="1" charset="-122"/>
              </a:rPr>
              <a:t>。</a:t>
            </a:r>
            <a:r>
              <a:rPr lang="zh-CN" altLang="en-US" sz="2000" dirty="0">
                <a:ea typeface="仿宋_GB2312" pitchFamily="1" charset="-122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3200" dirty="0">
              <a:solidFill>
                <a:srgbClr val="FF0000"/>
              </a:solidFill>
              <a:ea typeface="仿宋_GB2312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60780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战国之“士”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zh-CN" sz="3600" b="1"/>
              <a:t>一、争利求名</a:t>
            </a:r>
          </a:p>
          <a:p>
            <a:pPr eaLnBrk="1" hangingPunct="1"/>
            <a:r>
              <a:rPr lang="zh-CN" altLang="zh-CN" sz="3600" b="1"/>
              <a:t>二、崇谋尚略</a:t>
            </a:r>
          </a:p>
          <a:p>
            <a:pPr eaLnBrk="1" hangingPunct="1"/>
            <a:r>
              <a:rPr lang="zh-CN" altLang="zh-CN" sz="3600" b="1"/>
              <a:t>三、恃才傲物</a:t>
            </a:r>
          </a:p>
          <a:p>
            <a:pPr eaLnBrk="1" hangingPunct="1"/>
            <a:r>
              <a:rPr lang="zh-CN" altLang="zh-CN" sz="3600" b="1"/>
              <a:t>四、捐仁弃义</a:t>
            </a:r>
          </a:p>
          <a:p>
            <a:pPr eaLnBrk="1" hangingPunct="1"/>
            <a:endParaRPr lang="zh-CN" altLang="zh-CN" b="1" smtClean="0"/>
          </a:p>
        </p:txBody>
      </p:sp>
    </p:spTree>
    <p:extLst>
      <p:ext uri="{BB962C8B-B14F-4D97-AF65-F5344CB8AC3E}">
        <p14:creationId xmlns:p14="http://schemas.microsoft.com/office/powerpoint/2010/main" val="33122751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765175"/>
            <a:ext cx="19129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900488" y="3146426"/>
            <a:ext cx="46593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4156075" y="4676775"/>
            <a:ext cx="4205288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1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495550" y="476250"/>
            <a:ext cx="6288088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文鼎古印体繁"/>
              </a:rPr>
              <a:t>《</a:t>
            </a:r>
            <a:r>
              <a:rPr lang="zh-CN" altLang="en-US" sz="9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文鼎古印体繁"/>
              </a:rPr>
              <a:t>战国策</a:t>
            </a:r>
            <a:r>
              <a:rPr lang="en-US" altLang="zh-CN" sz="9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文鼎古印体繁"/>
              </a:rPr>
              <a:t>》</a:t>
            </a:r>
            <a:endParaRPr lang="zh-CN" altLang="en-US" sz="9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文鼎古印体繁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5000" y="2060575"/>
            <a:ext cx="8223250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国别体史书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国策</a:t>
            </a:r>
            <a:r>
              <a:rPr lang="en-US" altLang="zh-CN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成书于战国后期，西汉末刘向对这部书进行了考订整理，定名为</a:t>
            </a:r>
            <a:r>
              <a:rPr lang="en-US" altLang="zh-CN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战国策</a:t>
            </a:r>
            <a:r>
              <a:rPr lang="en-US" altLang="zh-CN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全书按东周、西周、秦国、齐国、楚国、赵国、魏国、韩国、燕国、宋国、卫国、中山国依次分国编写，分为</a:t>
            </a:r>
            <a:r>
              <a:rPr lang="en-US" altLang="zh-CN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12</a:t>
            </a:r>
            <a:r>
              <a:rPr lang="zh-CN" altLang="en-US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策，共</a:t>
            </a:r>
            <a:r>
              <a:rPr lang="en-US" altLang="zh-CN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33</a:t>
            </a:r>
            <a:r>
              <a:rPr lang="zh-CN" altLang="en-US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卷，共</a:t>
            </a:r>
            <a:r>
              <a:rPr lang="en-US" altLang="zh-CN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497</a:t>
            </a:r>
            <a:r>
              <a:rPr lang="zh-CN" altLang="en-US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篇。</a:t>
            </a:r>
            <a:endParaRPr lang="zh-CN" alt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969cbf44a7241791b2b7dc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557">
            <a:off x="7631114" y="1946275"/>
            <a:ext cx="2714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28801" y="152401"/>
            <a:ext cx="5332413" cy="64940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>
                <a:solidFill>
                  <a:srgbClr val="007572"/>
                </a:solidFill>
                <a:ea typeface="华文新魏" panose="02010800040101010101" pitchFamily="2" charset="-122"/>
              </a:rPr>
              <a:t>《</a:t>
            </a:r>
            <a:r>
              <a:rPr lang="zh-CN" altLang="en-US">
                <a:solidFill>
                  <a:srgbClr val="007572"/>
                </a:solidFill>
                <a:ea typeface="华文新魏" panose="02010800040101010101" pitchFamily="2" charset="-122"/>
              </a:rPr>
              <a:t>战国策</a:t>
            </a:r>
            <a:r>
              <a:rPr lang="en-US" altLang="zh-CN">
                <a:solidFill>
                  <a:srgbClr val="007572"/>
                </a:solidFill>
                <a:ea typeface="华文新魏" panose="02010800040101010101" pitchFamily="2" charset="-122"/>
              </a:rPr>
              <a:t>》</a:t>
            </a:r>
            <a:r>
              <a:rPr lang="zh-CN" altLang="en-US">
                <a:solidFill>
                  <a:srgbClr val="007572"/>
                </a:solidFill>
                <a:ea typeface="华文新魏" panose="02010800040101010101" pitchFamily="2" charset="-122"/>
              </a:rPr>
              <a:t>是我国古代记载战国时期政治斗争的一部最完整的著作。</a:t>
            </a:r>
            <a:r>
              <a:rPr lang="zh-CN" altLang="en-US">
                <a:solidFill>
                  <a:srgbClr val="0033CC"/>
                </a:solidFill>
                <a:ea typeface="华文新魏" panose="02010800040101010101" pitchFamily="2" charset="-122"/>
              </a:rPr>
              <a:t>它实际上是当时纵横家游说之辞的汇编，而当时七国的风云变幻，合纵连横，战争绵延，政权更迭，</a:t>
            </a:r>
            <a:r>
              <a:rPr lang="zh-CN" altLang="en-US">
                <a:solidFill>
                  <a:srgbClr val="007572"/>
                </a:solidFill>
                <a:ea typeface="华文新魏" panose="02010800040101010101" pitchFamily="2" charset="-122"/>
              </a:rPr>
              <a:t>都与谋士献策、智士论辩有关</a:t>
            </a:r>
            <a:r>
              <a:rPr lang="zh-CN" altLang="en-US">
                <a:solidFill>
                  <a:srgbClr val="0033CC"/>
                </a:solidFill>
                <a:ea typeface="华文新魏" panose="02010800040101010101" pitchFamily="2" charset="-122"/>
              </a:rPr>
              <a:t>，因而具有重要的史料价值。该书言辞优美，语言生动，富于雄辩与运筹的机智，描写人物绘声绘色，在我国古典文学史上亦占有重要地位。</a:t>
            </a:r>
          </a:p>
        </p:txBody>
      </p:sp>
    </p:spTree>
    <p:extLst>
      <p:ext uri="{BB962C8B-B14F-4D97-AF65-F5344CB8AC3E}">
        <p14:creationId xmlns:p14="http://schemas.microsoft.com/office/powerpoint/2010/main" val="32487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51088" y="1844676"/>
            <a:ext cx="6121400" cy="40318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安步当车    不遗余力    不翼而飞    侧目而视    高枕无忧    汗马功劳    狐假虎威    惊弓之鸟    画蛇添足    挥汗成雨    狡兔三窟    门庭若市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一尘不染    大庭广众    两败俱伤    南辕北辙    亡羊补牢    引锥剌股    返璞归真    狡兔三窟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鹬蚌相争，渔翁得利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992314" y="476250"/>
            <a:ext cx="705643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文鼎古印体繁"/>
              </a:rPr>
              <a:t>《</a:t>
            </a:r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文鼎古印体繁"/>
              </a:rPr>
              <a:t>战国策</a:t>
            </a: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文鼎古印体繁"/>
              </a:rPr>
              <a:t>》</a:t>
            </a:r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文鼎古印体繁"/>
              </a:rPr>
              <a:t>中出现的部分成语</a:t>
            </a:r>
          </a:p>
        </p:txBody>
      </p:sp>
    </p:spTree>
    <p:extLst>
      <p:ext uri="{BB962C8B-B14F-4D97-AF65-F5344CB8AC3E}">
        <p14:creationId xmlns:p14="http://schemas.microsoft.com/office/powerpoint/2010/main" val="8935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19288" y="115888"/>
            <a:ext cx="8540750" cy="1008062"/>
          </a:xfrm>
          <a:solidFill>
            <a:schemeClr val="bg1"/>
          </a:solidFill>
        </p:spPr>
        <p:txBody>
          <a:bodyPr/>
          <a:lstStyle/>
          <a:p>
            <a:r>
              <a:rPr lang="zh-CN" altLang="en-US" sz="6000" b="1">
                <a:ea typeface="隶书" panose="02010509060101010101" pitchFamily="49" charset="-122"/>
              </a:rPr>
              <a:t>战 国 四 公 子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19288" y="1123950"/>
            <a:ext cx="8424862" cy="542925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战国末期，秦国越来越强大。各</a:t>
            </a:r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诸侯国贵族</a:t>
            </a:r>
            <a:r>
              <a:rPr lang="zh-CN" altLang="en-US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为了对付秦国的入侵和挽救本国的灭亡，竭力网罗人才。他们礼贤下士，广招宾客，以扩大自己的势力，因此</a:t>
            </a:r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养</a:t>
            </a:r>
            <a:r>
              <a:rPr lang="zh-CN" altLang="en-US" b="1" smtClean="0">
                <a:solidFill>
                  <a:srgbClr val="FF0000"/>
                </a:solidFill>
                <a:ea typeface="黑体" panose="02010609060101010101" pitchFamily="49" charset="-122"/>
              </a:rPr>
              <a:t>“</a:t>
            </a:r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士</a:t>
            </a:r>
            <a:r>
              <a:rPr lang="zh-CN" altLang="en-US" b="1" smtClean="0">
                <a:solidFill>
                  <a:srgbClr val="FF0000"/>
                </a:solidFill>
                <a:ea typeface="黑体" panose="02010609060101010101" pitchFamily="49" charset="-122"/>
              </a:rPr>
              <a:t>”</a:t>
            </a:r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之风盛行</a:t>
            </a:r>
            <a:r>
              <a:rPr lang="zh-CN" altLang="en-US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。当时，以养</a:t>
            </a:r>
            <a:r>
              <a:rPr lang="zh-CN" altLang="en-US" b="1" smtClean="0">
                <a:solidFill>
                  <a:srgbClr val="000000"/>
                </a:solidFill>
                <a:ea typeface="黑体" panose="02010609060101010101" pitchFamily="49" charset="-122"/>
              </a:rPr>
              <a:t>“</a:t>
            </a:r>
            <a:r>
              <a:rPr lang="zh-CN" altLang="en-US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士</a:t>
            </a:r>
            <a:r>
              <a:rPr lang="zh-CN" altLang="en-US" b="1" smtClean="0">
                <a:solidFill>
                  <a:srgbClr val="000000"/>
                </a:solidFill>
                <a:ea typeface="黑体" panose="02010609060101010101" pitchFamily="49" charset="-122"/>
              </a:rPr>
              <a:t>”</a:t>
            </a:r>
            <a:r>
              <a:rPr lang="zh-CN" altLang="en-US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著称的有：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b="1" smtClean="0">
                <a:solidFill>
                  <a:srgbClr val="5F1B2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齐国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5F1B2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楚国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5F1B2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赵国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5F1B2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魏国</a:t>
            </a:r>
            <a:endParaRPr lang="zh-CN" altLang="en-US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后人称他们为</a:t>
            </a:r>
            <a:r>
              <a:rPr lang="zh-CN" altLang="en-US" b="1" smtClean="0">
                <a:solidFill>
                  <a:srgbClr val="05359F"/>
                </a:solidFill>
                <a:ea typeface="黑体" panose="02010609060101010101" pitchFamily="49" charset="-122"/>
              </a:rPr>
              <a:t>“</a:t>
            </a:r>
            <a:r>
              <a:rPr lang="zh-CN" altLang="en-US" b="1" smtClean="0">
                <a:solidFill>
                  <a:srgbClr val="05359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战国四公子</a:t>
            </a:r>
            <a:r>
              <a:rPr lang="zh-CN" altLang="en-US" b="1" smtClean="0">
                <a:solidFill>
                  <a:srgbClr val="05359F"/>
                </a:solidFill>
                <a:ea typeface="黑体" panose="02010609060101010101" pitchFamily="49" charset="-122"/>
              </a:rPr>
              <a:t>”</a:t>
            </a:r>
            <a:r>
              <a:rPr lang="zh-CN" altLang="en-US" b="1" smtClean="0">
                <a:solidFill>
                  <a:srgbClr val="05359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000"/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95800" y="3429000"/>
            <a:ext cx="56388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b="1">
              <a:solidFill>
                <a:srgbClr val="00757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solidFill>
                  <a:srgbClr val="007572"/>
                </a:solidFill>
              </a:rPr>
              <a:t>齐</a:t>
            </a:r>
            <a:r>
              <a:rPr lang="zh-TW" altLang="en-US" sz="2800" b="1">
                <a:solidFill>
                  <a:srgbClr val="007572"/>
                </a:solidFill>
              </a:rPr>
              <a:t>‧</a:t>
            </a:r>
            <a:r>
              <a:rPr lang="zh-CN" altLang="en-US" sz="2800" b="1">
                <a:solidFill>
                  <a:srgbClr val="007572"/>
                </a:solidFill>
              </a:rPr>
              <a:t>孟尝君田文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solidFill>
                  <a:srgbClr val="007572"/>
                </a:solidFill>
              </a:rPr>
              <a:t>赵</a:t>
            </a:r>
            <a:r>
              <a:rPr lang="zh-TW" altLang="en-US" sz="2800" b="1">
                <a:solidFill>
                  <a:srgbClr val="007572"/>
                </a:solidFill>
              </a:rPr>
              <a:t>‧</a:t>
            </a:r>
            <a:r>
              <a:rPr lang="zh-CN" altLang="en-US" sz="2800" b="1">
                <a:solidFill>
                  <a:srgbClr val="007572"/>
                </a:solidFill>
              </a:rPr>
              <a:t>平原君赵胜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solidFill>
                  <a:srgbClr val="007572"/>
                </a:solidFill>
              </a:rPr>
              <a:t>魏</a:t>
            </a:r>
            <a:r>
              <a:rPr lang="zh-TW" altLang="en-US" sz="2800" b="1">
                <a:solidFill>
                  <a:srgbClr val="007572"/>
                </a:solidFill>
              </a:rPr>
              <a:t>‧</a:t>
            </a:r>
            <a:r>
              <a:rPr lang="zh-CN" altLang="en-US" sz="2800" b="1">
                <a:solidFill>
                  <a:srgbClr val="007572"/>
                </a:solidFill>
              </a:rPr>
              <a:t>信陵君魏无忌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solidFill>
                  <a:srgbClr val="007572"/>
                </a:solidFill>
              </a:rPr>
              <a:t>楚</a:t>
            </a:r>
            <a:r>
              <a:rPr lang="zh-TW" altLang="en-US" sz="2800" b="1">
                <a:solidFill>
                  <a:srgbClr val="007572"/>
                </a:solidFill>
              </a:rPr>
              <a:t>‧</a:t>
            </a:r>
            <a:r>
              <a:rPr lang="zh-CN" altLang="en-US" sz="2800" b="1">
                <a:solidFill>
                  <a:srgbClr val="007572"/>
                </a:solidFill>
              </a:rPr>
              <a:t>春申君黄歇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solidFill>
                  <a:srgbClr val="66FF33"/>
                </a:solidFill>
              </a:rPr>
              <a:t>每人门下食客约在</a:t>
            </a:r>
            <a:r>
              <a:rPr lang="zh-TW" altLang="en-US" sz="2800" b="1">
                <a:solidFill>
                  <a:srgbClr val="66FF33"/>
                </a:solidFill>
              </a:rPr>
              <a:t>3000</a:t>
            </a:r>
            <a:r>
              <a:rPr lang="zh-CN" altLang="en-US" sz="2800" b="1">
                <a:solidFill>
                  <a:srgbClr val="66FF33"/>
                </a:solidFill>
              </a:rPr>
              <a:t>人左右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0066"/>
              </a:buClr>
              <a:buSzTx/>
              <a:buFont typeface="Wingdings" panose="05000000000000000000" pitchFamily="2" charset="2"/>
              <a:buChar char="§"/>
            </a:pPr>
            <a:endParaRPr lang="en-US" altLang="zh-CN" sz="2800" b="1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03389" y="0"/>
            <a:ext cx="3609975" cy="1143000"/>
          </a:xfrm>
        </p:spPr>
        <p:txBody>
          <a:bodyPr/>
          <a:lstStyle/>
          <a:p>
            <a:r>
              <a:rPr lang="zh-CN" altLang="en-US" b="1" smtClean="0">
                <a:solidFill>
                  <a:srgbClr val="FF3300"/>
                </a:solidFill>
                <a:ea typeface="华文隶书" panose="02010800040101010101" pitchFamily="2" charset="-122"/>
              </a:rPr>
              <a:t>补充注释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196976"/>
            <a:ext cx="9144000" cy="56610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b="1"/>
              <a:t>            </a:t>
            </a:r>
            <a:r>
              <a:rPr lang="zh-CN" altLang="en-US" sz="2400" b="1"/>
              <a:t>孟尝君，姓田，名文。袭其父田婴的封爵，封于薛</a:t>
            </a:r>
            <a:r>
              <a:rPr lang="en-US" altLang="zh-CN" sz="2400" b="1"/>
              <a:t>(</a:t>
            </a:r>
            <a:r>
              <a:rPr lang="zh-CN" altLang="en-US" sz="2400" b="1"/>
              <a:t>今山东滕州东南</a:t>
            </a:r>
            <a:r>
              <a:rPr lang="en-US" altLang="zh-CN" sz="2400" b="1"/>
              <a:t>)</a:t>
            </a:r>
            <a:r>
              <a:rPr lang="zh-CN" altLang="en-US" sz="2400" b="1"/>
              <a:t>，称薛公，号孟尝君。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b="1"/>
              <a:t>           一次田文趁其父闲暇时问道：“子之子为何？”父回答说：“为孙。”又问：“孙之孙为何？”再答：“为玄孙。”“玄孙之孙为何？”回答说：“不能知也。”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b="1"/>
              <a:t>           田文接着提出了一个非常尖锐的问题：</a:t>
            </a:r>
            <a:r>
              <a:rPr lang="zh-CN" altLang="en-US" sz="2400" b="1">
                <a:solidFill>
                  <a:srgbClr val="3333CC"/>
                </a:solidFill>
                <a:ea typeface="华文新魏" panose="02010800040101010101" pitchFamily="2" charset="-122"/>
              </a:rPr>
              <a:t>“君用事相齐，至今三王矣，齐不加广而君私家富累万金，门下不见一贤者。文闻将门必有将，相门必有相。今君后宫蹈绮縠而士不得（短）［裋］褐，仆妾余粱肉而士不厌糟糠。今君又尚厚积余藏，欲以遗所不知何人，而忘公家之事日损，文窃怪之。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b="1"/>
              <a:t>            田文以较高的政治责任感告诫其父，作为国家的重臣，要以国家事业为重，而不要仅仅顾念一己之私。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b="1"/>
              <a:t>            田婴听完这番话，幡然动容，尽弃前嫌，非常厚爱田文。于是 “乃礼文，使主家待宾客”，在儿子田文的主持之下，田婴门下“宾客日进，名声闻于诸侯”。各诸侯国君“皆使人请薛公田婴以文为太子”（</a:t>
            </a:r>
            <a:r>
              <a:rPr lang="en-US" altLang="zh-CN" sz="2400" b="1"/>
              <a:t>《</a:t>
            </a:r>
            <a:r>
              <a:rPr lang="zh-CN" altLang="en-US" sz="2400" b="1"/>
              <a:t>史记</a:t>
            </a:r>
            <a:r>
              <a:rPr lang="en-US" altLang="zh-CN" sz="2400" b="1"/>
              <a:t>·</a:t>
            </a:r>
            <a:r>
              <a:rPr lang="zh-CN" altLang="en-US" sz="2400" b="1"/>
              <a:t>孟尝君列传</a:t>
            </a:r>
            <a:r>
              <a:rPr lang="en-US" altLang="zh-CN" sz="2400" b="1"/>
              <a:t>》</a:t>
            </a:r>
            <a:r>
              <a:rPr lang="zh-CN" altLang="en-US" sz="2400" b="1"/>
              <a:t>），田婴最后立田文为太子。田婴死后，田文袭其父在薛地的封爵。</a:t>
            </a:r>
          </a:p>
          <a:p>
            <a:pPr>
              <a:lnSpc>
                <a:spcPct val="80000"/>
              </a:lnSpc>
            </a:pPr>
            <a:endParaRPr lang="en-US" altLang="zh-CN" sz="2400"/>
          </a:p>
        </p:txBody>
      </p:sp>
    </p:spTree>
    <p:extLst>
      <p:ext uri="{BB962C8B-B14F-4D97-AF65-F5344CB8AC3E}">
        <p14:creationId xmlns:p14="http://schemas.microsoft.com/office/powerpoint/2010/main" val="16637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751014" y="381001"/>
            <a:ext cx="8766175" cy="60229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起      冯谖求寄孟尝君门下，孟尝君笑而受之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                            食无鱼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  冯谖弹铗而歌    出无车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承                                无以为家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  孟尝君尽如所愿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                           焚券市义于薛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因  冯谖设三窟   西游梁，说梁王遣使往聘孟尝君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                           谏孟尝君请设宗庙于薛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转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        民扶老携幼，迎君道中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果   齐王封书致歉，请孟尝君复相位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        稳固孟尝君在齐国的地位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合  冯谖定计，孟尝君无纤介之祸   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5181600" y="914401"/>
            <a:ext cx="0" cy="100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257801" y="9144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257801" y="14478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1" y="19050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105400" y="2667001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105401" y="26670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105401" y="31242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105401" y="35814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200400" y="4343401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276601" y="43434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276601" y="48006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276601" y="52578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703389" y="620713"/>
            <a:ext cx="1587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751014" y="6096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751014" y="18288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1751014" y="39624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1751014" y="5792788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2436814" y="6096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2360614" y="1447801"/>
            <a:ext cx="4587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 flipV="1">
            <a:off x="2360614" y="1981200"/>
            <a:ext cx="5349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2284414" y="3352801"/>
            <a:ext cx="382587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H="1" flipV="1">
            <a:off x="2284414" y="4171950"/>
            <a:ext cx="458787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2436814" y="5716588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3048001" y="31242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380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b="1" smtClean="0">
                <a:solidFill>
                  <a:schemeClr val="tx1"/>
                </a:solidFill>
                <a:ea typeface="华文新魏" panose="02010800040101010101" pitchFamily="2" charset="-122"/>
              </a:rPr>
              <a:t>欲扬</a:t>
            </a:r>
            <a:r>
              <a:rPr lang="zh-CN" altLang="zh-CN" b="1" smtClean="0">
                <a:ea typeface="华文新魏" panose="02010800040101010101" pitchFamily="2" charset="-122"/>
              </a:rPr>
              <a:t>先抑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981200"/>
            <a:ext cx="9144000" cy="461645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一抑：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“贫乏不能自存”、“无好”、“无能”，被“笑而受之”；</a:t>
            </a:r>
          </a:p>
          <a:p>
            <a:pPr eaLnBrk="1" hangingPunct="1"/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二抑：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“左右以君贱之也，食以草具”；</a:t>
            </a:r>
          </a:p>
          <a:p>
            <a:pPr eaLnBrk="1" hangingPunct="1"/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三抑：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“食无鱼”，“出无车”，“无以为家”；</a:t>
            </a:r>
          </a:p>
          <a:p>
            <a:pPr eaLnBrk="1" hangingPunct="1"/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四抑：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市义而返，“孟尝君不说”，“先生休矣”。</a:t>
            </a:r>
          </a:p>
          <a:p>
            <a:pPr eaLnBrk="1" hangingPunct="1"/>
            <a:endParaRPr lang="zh-CN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68633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tx1"/>
                </a:solidFill>
              </a:rPr>
              <a:t>先抑</a:t>
            </a:r>
            <a:r>
              <a:rPr lang="zh-CN" altLang="en-US" b="1" smtClean="0"/>
              <a:t>后扬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674813" y="1828800"/>
            <a:ext cx="8540750" cy="48402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一扬：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“民扶老携幼，迎君道中。”“先生所为文市义者，乃今日见之。”</a:t>
            </a:r>
          </a:p>
          <a:p>
            <a:pPr eaLnBrk="1" hangingPunct="1"/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二扬：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“梁王……往聘孟尝君”，“齐王闻之……姑反国统万人乎！”</a:t>
            </a:r>
          </a:p>
          <a:p>
            <a:pPr eaLnBrk="1" hangingPunct="1"/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三扬：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“三窟已就，君姑高枕为乐矣！”</a:t>
            </a:r>
          </a:p>
          <a:p>
            <a:pPr eaLnBrk="1" hangingPunct="1"/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四扬：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“孟尝君为相数十年，无纤介之祸者，冯谖之计也。”</a:t>
            </a:r>
          </a:p>
          <a:p>
            <a:pPr eaLnBrk="1" hangingPunct="1"/>
            <a:endParaRPr lang="zh-CN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23461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1152</Words>
  <Application>Microsoft Office PowerPoint</Application>
  <PresentationFormat>自定义</PresentationFormat>
  <Paragraphs>92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暗香扑面</vt:lpstr>
      <vt:lpstr>1_古瓶荷花</vt:lpstr>
      <vt:lpstr>《冯谖客孟尝君》 </vt:lpstr>
      <vt:lpstr>PowerPoint 演示文稿</vt:lpstr>
      <vt:lpstr>PowerPoint 演示文稿</vt:lpstr>
      <vt:lpstr>PowerPoint 演示文稿</vt:lpstr>
      <vt:lpstr>战 国 四 公 子</vt:lpstr>
      <vt:lpstr>补充注释</vt:lpstr>
      <vt:lpstr>PowerPoint 演示文稿</vt:lpstr>
      <vt:lpstr>欲扬先抑</vt:lpstr>
      <vt:lpstr>先抑后扬</vt:lpstr>
      <vt:lpstr>抑扬互见</vt:lpstr>
      <vt:lpstr>冯谖弹铗为哪般？</vt:lpstr>
      <vt:lpstr>弹剑傲歌狂处士</vt:lpstr>
      <vt:lpstr>冯谖——高才秀士</vt:lpstr>
      <vt:lpstr>战国之“士”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《冯谖客孟尝君》 </dc:title>
  <dc:creator>徐 福文</dc:creator>
  <cp:lastModifiedBy>WIN</cp:lastModifiedBy>
  <cp:revision>5</cp:revision>
  <dcterms:created xsi:type="dcterms:W3CDTF">2020-02-03T16:36:27Z</dcterms:created>
  <dcterms:modified xsi:type="dcterms:W3CDTF">2020-02-06T00:45:14Z</dcterms:modified>
</cp:coreProperties>
</file>